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433" r:id="rId2"/>
    <p:sldId id="385" r:id="rId3"/>
    <p:sldId id="386" r:id="rId4"/>
    <p:sldId id="430" r:id="rId5"/>
    <p:sldId id="431" r:id="rId6"/>
    <p:sldId id="429" r:id="rId7"/>
    <p:sldId id="387" r:id="rId8"/>
    <p:sldId id="376" r:id="rId9"/>
    <p:sldId id="373" r:id="rId10"/>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53" autoAdjust="0"/>
    <p:restoredTop sz="72169" autoAdjust="0"/>
  </p:normalViewPr>
  <p:slideViewPr>
    <p:cSldViewPr>
      <p:cViewPr>
        <p:scale>
          <a:sx n="94" d="100"/>
          <a:sy n="94" d="100"/>
        </p:scale>
        <p:origin x="1784" y="1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7/28/22</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arthquake.usgs.gov/earthquakes/eventpage/us6000i5rd"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ds.iris.edu/ieb/"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sz="1200" kern="1200" dirty="0">
                <a:solidFill>
                  <a:schemeClr val="tx1"/>
                </a:solidFill>
                <a:effectLst/>
                <a:latin typeface="+mn-lt"/>
                <a:ea typeface="ＭＳ Ｐゴシック" charset="0"/>
                <a:cs typeface="+mn-cs"/>
              </a:rPr>
              <a:t>Para más detalles, visite USGS: </a:t>
            </a:r>
            <a:r>
              <a:rPr lang="es-ES_tradnl" sz="1200" u="sng" kern="1200" dirty="0">
                <a:solidFill>
                  <a:schemeClr val="tx1"/>
                </a:solidFill>
                <a:effectLst/>
                <a:latin typeface="+mn-lt"/>
                <a:ea typeface="ＭＳ Ｐゴシック" charset="0"/>
                <a:cs typeface="+mn-cs"/>
                <a:hlinkClick r:id="rId3"/>
              </a:rPr>
              <a:t>https://earthquake.usgs.gov/earthquakes/eventpage/us6000i5rd</a:t>
            </a:r>
            <a:endParaRPr lang="en-US" sz="1200" kern="1200" dirty="0">
              <a:solidFill>
                <a:schemeClr val="tx1"/>
              </a:solidFill>
              <a:effectLst/>
              <a:latin typeface="+mn-lt"/>
              <a:ea typeface="ＭＳ Ｐゴシック" charset="0"/>
              <a:cs typeface="+mn-cs"/>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escala de intensidad de Mercalli Modificada es una escala de diez niveles, numeradas del  I al X. Los números más bajos representan temblores imperceptibles, mientras que X representa la destrucción total.</a:t>
            </a:r>
          </a:p>
          <a:p>
            <a:pPr eaLnBrk="1" hangingPunct="1">
              <a:spcBef>
                <a:spcPct val="0"/>
              </a:spcBef>
            </a:pPr>
            <a:endParaRPr lang="en-US" altLang="en-US" dirty="0"/>
          </a:p>
          <a:p>
            <a:pPr eaLnBrk="1" hangingPunct="1">
              <a:spcBef>
                <a:spcPct val="0"/>
              </a:spcBef>
            </a:pPr>
            <a:r>
              <a:rPr lang="es-ES" altLang="en-US" b="1" dirty="0">
                <a:ea typeface="ＭＳ Ｐゴシック" panose="020B0600070205080204" pitchFamily="34" charset="-128"/>
              </a:rPr>
              <a:t>Animación relevante: </a:t>
            </a:r>
            <a:r>
              <a:rPr lang="es-ES" altLang="en-US" dirty="0">
                <a:ea typeface="ＭＳ Ｐゴシック" panose="020B0600070205080204" pitchFamily="34" charset="-128"/>
              </a:rPr>
              <a:t>Intensidad del terremoto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latin typeface="Arial" panose="020B0604020202020204" pitchFamily="34" charset="0"/>
                <a:ea typeface="ＭＳ Ｐゴシック" panose="020B0600070205080204" pitchFamily="34" charset="-128"/>
                <a:cs typeface="Arial" panose="020B0604020202020204" pitchFamily="34" charset="0"/>
              </a:rPr>
              <a:t>El  mapa USGS PAGER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D51DD1B5-AA2D-CD4A-B637-C3CC7CFEC5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AF47CA13-FA5B-4247-A0F2-1A558C4249D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12292" name="Slide Number Placeholder 3">
            <a:extLst>
              <a:ext uri="{FF2B5EF4-FFF2-40B4-BE49-F238E27FC236}">
                <a16:creationId xmlns:a16="http://schemas.microsoft.com/office/drawing/2014/main" id="{7AC1ECA5-F3B9-A140-B861-6B044C40466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416F394-2815-0848-A4CF-041661710383}" type="slidenum">
              <a:rPr lang="en-US" altLang="en-US">
                <a:latin typeface="Calibri" panose="020F0502020204030204" pitchFamily="34" charset="0"/>
              </a:rPr>
              <a:pPr/>
              <a:t>4</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r>
              <a:rPr lang="es-ES_tradnl" sz="1200" kern="1200" noProof="0" dirty="0">
                <a:solidFill>
                  <a:schemeClr val="tx1"/>
                </a:solidFill>
                <a:effectLst/>
                <a:latin typeface="+mn-lt"/>
                <a:ea typeface="ＭＳ Ｐゴシック" charset="0"/>
                <a:cs typeface="+mn-cs"/>
              </a:rPr>
              <a:t>Explora la sismicidad:</a:t>
            </a:r>
          </a:p>
          <a:p>
            <a:r>
              <a:rPr lang="es-ES_tradnl" sz="1200" kern="1200" noProof="0" dirty="0">
                <a:solidFill>
                  <a:schemeClr val="tx1"/>
                </a:solidFill>
                <a:effectLst/>
                <a:latin typeface="+mn-lt"/>
                <a:ea typeface="ＭＳ Ｐゴシック" charset="0"/>
                <a:cs typeface="+mn-cs"/>
              </a:rPr>
              <a:t>Navegador de terremotos IRIS: </a:t>
            </a:r>
            <a:r>
              <a:rPr lang="es-ES_tradnl" sz="1200" u="sng" kern="1200" noProof="0" dirty="0">
                <a:solidFill>
                  <a:schemeClr val="tx1"/>
                </a:solidFill>
                <a:effectLst/>
                <a:latin typeface="+mn-lt"/>
                <a:ea typeface="ＭＳ Ｐゴシック" charset="0"/>
                <a:cs typeface="+mn-cs"/>
                <a:hlinkClick r:id="rId3"/>
              </a:rPr>
              <a:t>http://ds.iris.edu/ieb/</a:t>
            </a:r>
            <a:endParaRPr lang="es-ES_tradnl" sz="1200" kern="1200" noProof="0" dirty="0">
              <a:solidFill>
                <a:schemeClr val="tx1"/>
              </a:solidFill>
              <a:effectLst/>
              <a:latin typeface="+mn-lt"/>
              <a:ea typeface="ＭＳ Ｐゴシック" charset="0"/>
              <a:cs typeface="+mn-cs"/>
            </a:endParaRPr>
          </a:p>
          <a:p>
            <a:r>
              <a:rPr lang="es-ES_tradnl" sz="1200" kern="1200" noProof="0" dirty="0">
                <a:solidFill>
                  <a:schemeClr val="tx1"/>
                </a:solidFill>
                <a:effectLst/>
                <a:latin typeface="+mn-lt"/>
                <a:ea typeface="ＭＳ Ｐゴシック" charset="0"/>
                <a:cs typeface="+mn-cs"/>
              </a:rPr>
              <a:t> </a:t>
            </a: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5</a:t>
            </a:fld>
            <a:endParaRPr lang="en-US" altLang="en-US"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4D6FA70-DF33-424E-B14D-E431FF1F484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54B3B3A6-82F5-8045-94BC-9331E2FA9E9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ECE28AA5-2210-1B4B-80F5-97CABE5BBFF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CD2AF4C-666C-3E45-A0CA-8D8098258096}" type="slidenum">
              <a:rPr lang="en-US" altLang="en-US" sz="1300"/>
              <a:pPr>
                <a:spcBef>
                  <a:spcPct val="0"/>
                </a:spcBef>
              </a:pPr>
              <a:t>6</a:t>
            </a:fld>
            <a:endParaRPr lang="en-US" altLang="en-US" sz="13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8D5B962C-3C2C-2441-BF60-76FD7CF9B99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a:extLst>
              <a:ext uri="{FF2B5EF4-FFF2-40B4-BE49-F238E27FC236}">
                <a16:creationId xmlns:a16="http://schemas.microsoft.com/office/drawing/2014/main" id="{73737E7F-4912-564D-865C-DE93969122C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altLang="en-US" sz="1400" b="1" dirty="0">
                <a:solidFill>
                  <a:srgbClr val="393996"/>
                </a:solidFill>
              </a:rPr>
              <a:t>Animación Relevante:</a:t>
            </a:r>
          </a:p>
          <a:p>
            <a:r>
              <a:rPr lang="es-VE" altLang="en-US" sz="1400" dirty="0"/>
              <a:t>Mecanismos Focales Explicado: </a:t>
            </a:r>
            <a:r>
              <a:rPr lang="en-US" sz="1000" b="0" i="0"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https://www.iris.edu/hq/inclass/animation/focal_mechanisms_explained</a:t>
            </a:r>
            <a:endParaRPr lang="en-US" sz="1000" b="0" i="0" kern="1200" dirty="0">
              <a:solidFill>
                <a:schemeClr val="tx1"/>
              </a:solidFill>
              <a:effectLst/>
              <a:latin typeface="+mn-lt"/>
              <a:ea typeface="ＭＳ Ｐゴシック" panose="020B0600070205080204" pitchFamily="34" charset="-128"/>
              <a:cs typeface="ＭＳ Ｐゴシック" panose="020B0600070205080204" pitchFamily="34" charset="-128"/>
            </a:endParaRPr>
          </a:p>
        </p:txBody>
      </p:sp>
      <p:sp>
        <p:nvSpPr>
          <p:cNvPr id="27651" name="Slide Number Placeholder 3">
            <a:extLst>
              <a:ext uri="{FF2B5EF4-FFF2-40B4-BE49-F238E27FC236}">
                <a16:creationId xmlns:a16="http://schemas.microsoft.com/office/drawing/2014/main" id="{8EB25C3E-0F54-2C47-8EDB-EB9586B35E0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B93A9DC-4F46-8B46-A553-1BD2D83B7102}" type="slidenum">
              <a:rPr lang="en-US" altLang="en-US"/>
              <a:pPr>
                <a:spcBef>
                  <a:spcPct val="0"/>
                </a:spcBef>
              </a:pPr>
              <a:t>7</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5DE3BB-EBCB-315E-FA58-7C6959E6F3E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A0BF28C0-D63E-C697-234E-3B5A45E4DB1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1200" b="1" noProof="0" dirty="0">
                <a:solidFill>
                  <a:srgbClr val="393996"/>
                </a:solidFill>
              </a:rPr>
              <a:t>Animación Relevante:</a:t>
            </a:r>
          </a:p>
          <a:p>
            <a:pPr marL="0" marR="0">
              <a:spcBef>
                <a:spcPts val="0"/>
              </a:spcBef>
              <a:spcAft>
                <a:spcPts val="0"/>
              </a:spcAft>
            </a:pPr>
            <a:r>
              <a:rPr lang="es-ES_tradnl" altLang="en-US" sz="1200" b="0" noProof="0" dirty="0">
                <a:solidFill>
                  <a:srgbClr val="393996"/>
                </a:solidFill>
              </a:rPr>
              <a:t>Curvas Tiempo de Viaje: </a:t>
            </a:r>
            <a:r>
              <a:rPr lang="es-ES" altLang="en-US" sz="1200" dirty="0">
                <a:solidFill>
                  <a:srgbClr val="000000"/>
                </a:solidFill>
              </a:rPr>
              <a:t>¿</a:t>
            </a:r>
            <a:r>
              <a:rPr lang="es-ES_tradnl" altLang="en-US" sz="1200" b="0" noProof="0" dirty="0">
                <a:solidFill>
                  <a:srgbClr val="393996"/>
                </a:solidFill>
              </a:rPr>
              <a:t>Como son creadas? </a:t>
            </a:r>
            <a:r>
              <a:rPr lang="es-ES_tradnl" sz="12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https://www.iris.edu/hq/inclass/animation/traveltime_curves_how_they_are_created</a:t>
            </a:r>
            <a:endParaRPr lang="es-ES_tradnl" sz="1200" noProof="0" dirty="0">
              <a:effectLst/>
              <a:latin typeface="Calibri" panose="020F0502020204030204" pitchFamily="34" charset="0"/>
              <a:ea typeface="Calibri" panose="020F0502020204030204" pitchFamily="34" charset="0"/>
              <a:cs typeface="Times New Roman" panose="02020603050405020304" pitchFamily="18" charset="0"/>
            </a:endParaRPr>
          </a:p>
          <a:p>
            <a:endParaRPr lang="es-ES_tradnl" altLang="en-US" sz="1200" noProof="0" dirty="0"/>
          </a:p>
        </p:txBody>
      </p:sp>
      <p:sp>
        <p:nvSpPr>
          <p:cNvPr id="15363" name="Slide Number Placeholder 3">
            <a:extLst>
              <a:ext uri="{FF2B5EF4-FFF2-40B4-BE49-F238E27FC236}">
                <a16:creationId xmlns:a16="http://schemas.microsoft.com/office/drawing/2014/main" id="{B7EE19DC-5DEC-8399-87C2-DCEFCA21A3B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AF37017-33E7-1444-B2CC-0DA3B79D8A45}" type="slidenum">
              <a:rPr lang="en-US" altLang="en-US" smtClean="0">
                <a:solidFill>
                  <a:srgbClr val="000000"/>
                </a:solidFill>
                <a:latin typeface="Calibri" panose="020F0502020204030204" pitchFamily="34" charset="0"/>
              </a:rPr>
              <a:pPr/>
              <a:t>8</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9</a:t>
            </a:fld>
            <a:endParaRPr lang="en-US" altLang="en-US"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7/28/22</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7/28/22</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7/28/22</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7/28/22</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7/28/22</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7/28/22</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7/28/22</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7/28/22</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7/28/22</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7/28/22</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7/28/22</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7/28/22</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tiff"/></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3.tiff"/><Relationship Id="rId5" Type="http://schemas.openxmlformats.org/officeDocument/2006/relationships/image" Target="../media/image12.tiff"/><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hyperlink" Target="http://www.iris.edu/hq/retm"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hyperlink" Target="mailto:tkb@iris.edu" TargetMode="External"/><Relationship Id="rId5" Type="http://schemas.openxmlformats.org/officeDocument/2006/relationships/image" Target="../media/image21.png"/><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7225891E-86F4-4E55-AA89-E4DD64DDB71C}"/>
              </a:ext>
            </a:extLst>
          </p:cNvPr>
          <p:cNvSpPr txBox="1"/>
          <p:nvPr/>
        </p:nvSpPr>
        <p:spPr>
          <a:xfrm>
            <a:off x="5791200" y="322302"/>
            <a:ext cx="2590800" cy="1107996"/>
          </a:xfrm>
          <a:prstGeom prst="rect">
            <a:avLst/>
          </a:prstGeom>
          <a:noFill/>
        </p:spPr>
        <p:txBody>
          <a:bodyPr>
            <a:spAutoFit/>
          </a:bodyPr>
          <a:lstStyle/>
          <a:p>
            <a:pPr eaLnBrk="1" hangingPunct="1">
              <a:defRPr/>
            </a:pPr>
            <a:r>
              <a:rPr lang="es-ES_tradnl"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 </a:t>
            </a:r>
            <a:r>
              <a:rPr lang="es-ES_tradnl" sz="1600" dirty="0">
                <a:effectLst>
                  <a:outerShdw blurRad="38100" dist="38100" dir="2700000" algn="tl">
                    <a:srgbClr val="C0C0C0"/>
                  </a:outerShdw>
                </a:effectLst>
                <a:latin typeface="Arial" charset="0"/>
                <a:ea typeface="ＭＳ Ｐゴシック" pitchFamily="-109" charset="-128"/>
                <a:cs typeface="Arial" pitchFamily="34" charset="0"/>
              </a:rPr>
              <a:t>17,598</a:t>
            </a:r>
            <a:r>
              <a:rPr lang="es-ES_tradnl" sz="1600" dirty="0">
                <a:latin typeface="Arial" charset="0"/>
                <a:ea typeface="ＭＳ Ｐゴシック" pitchFamily="-109" charset="-128"/>
              </a:rPr>
              <a:t>°</a:t>
            </a:r>
            <a:r>
              <a:rPr lang="es-ES_tradnl" sz="1600" dirty="0">
                <a:effectLst>
                  <a:outerShdw blurRad="38100" dist="38100" dir="2700000" algn="tl">
                    <a:srgbClr val="C0C0C0"/>
                  </a:outerShdw>
                </a:effectLst>
                <a:latin typeface="Arial" charset="0"/>
                <a:ea typeface="ＭＳ Ｐゴシック" pitchFamily="-109" charset="-128"/>
                <a:cs typeface="Arial" pitchFamily="34" charset="0"/>
              </a:rPr>
              <a:t>N</a:t>
            </a:r>
            <a:r>
              <a:rPr lang="es-ES_tradnl" sz="1600" b="1" dirty="0">
                <a:effectLst>
                  <a:outerShdw blurRad="38100" dist="38100" dir="2700000" algn="tl">
                    <a:srgbClr val="C0C0C0"/>
                  </a:outerShdw>
                </a:effectLst>
                <a:latin typeface="Arial" charset="0"/>
                <a:ea typeface="ＭＳ Ｐゴシック" pitchFamily="-109" charset="-128"/>
                <a:cs typeface="Arial" pitchFamily="34" charset="0"/>
              </a:rPr>
              <a:t> </a:t>
            </a:r>
          </a:p>
          <a:p>
            <a:pPr eaLnBrk="1" hangingPunct="1">
              <a:defRPr/>
            </a:pPr>
            <a:r>
              <a:rPr lang="es-ES_tradnl"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 </a:t>
            </a:r>
            <a:r>
              <a:rPr lang="es-ES_tradnl" sz="1600" dirty="0">
                <a:effectLst>
                  <a:outerShdw blurRad="38100" dist="38100" dir="2700000" algn="tl">
                    <a:srgbClr val="C0C0C0"/>
                  </a:outerShdw>
                </a:effectLst>
                <a:latin typeface="Arial" charset="0"/>
                <a:ea typeface="ＭＳ Ｐゴシック" pitchFamily="-109" charset="-128"/>
                <a:cs typeface="Arial" pitchFamily="34" charset="0"/>
              </a:rPr>
              <a:t>120,809</a:t>
            </a:r>
            <a:r>
              <a:rPr lang="es-ES_tradnl" sz="1600" dirty="0">
                <a:latin typeface="Arial" charset="0"/>
                <a:ea typeface="ＭＳ Ｐゴシック" pitchFamily="-109" charset="-128"/>
              </a:rPr>
              <a:t>°</a:t>
            </a:r>
            <a:r>
              <a:rPr lang="es-ES_tradnl" sz="1600" dirty="0">
                <a:effectLst>
                  <a:outerShdw blurRad="38100" dist="38100" dir="2700000" algn="tl">
                    <a:srgbClr val="C0C0C0"/>
                  </a:outerShdw>
                </a:effectLst>
                <a:latin typeface="Arial" charset="0"/>
                <a:ea typeface="ＭＳ Ｐゴシック" pitchFamily="-109" charset="-128"/>
                <a:cs typeface="Arial" pitchFamily="34" charset="0"/>
              </a:rPr>
              <a:t>E</a:t>
            </a:r>
          </a:p>
          <a:p>
            <a:pPr eaLnBrk="1" hangingPunct="1">
              <a:defRPr/>
            </a:pPr>
            <a:r>
              <a:rPr lang="es-ES_tradnl"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Profundidad </a:t>
            </a:r>
            <a:r>
              <a:rPr lang="es-ES_tradnl" sz="1600" dirty="0">
                <a:effectLst>
                  <a:outerShdw blurRad="38100" dist="38100" dir="2700000" algn="tl">
                    <a:srgbClr val="C0C0C0"/>
                  </a:outerShdw>
                </a:effectLst>
                <a:latin typeface="Arial" charset="0"/>
                <a:ea typeface="ＭＳ Ｐゴシック" pitchFamily="-109" charset="-128"/>
                <a:cs typeface="Arial" pitchFamily="34" charset="0"/>
              </a:rPr>
              <a:t>10 km</a:t>
            </a:r>
            <a:endParaRPr lang="es-ES_tradnl" sz="1600" dirty="0">
              <a:latin typeface="Arial" charset="0"/>
              <a:ea typeface="ＭＳ Ｐゴシック" pitchFamily="-109" charset="-128"/>
              <a:cs typeface="Arial" pitchFamily="34" charset="0"/>
            </a:endParaRPr>
          </a:p>
          <a:p>
            <a:pPr eaLnBrk="1" hangingPunct="1">
              <a:defRPr/>
            </a:pPr>
            <a:endParaRPr lang="es-ES_tradnl" dirty="0">
              <a:latin typeface="Arial" charset="0"/>
              <a:ea typeface="ＭＳ Ｐゴシック" pitchFamily="-109" charset="-128"/>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42900" y="990600"/>
            <a:ext cx="38481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Un terremoto de magnitud 7,0 sacudió varias localidades del norte de Filipinas dejando al menos dos muertos y decenas de heridos. El terremoto provocó pequeños deslizamientos de tierra y dañó edificios e iglesias.</a:t>
            </a:r>
          </a:p>
        </p:txBody>
      </p:sp>
      <p:pic>
        <p:nvPicPr>
          <p:cNvPr id="5" name="Picture 4">
            <a:extLst>
              <a:ext uri="{FF2B5EF4-FFF2-40B4-BE49-F238E27FC236}">
                <a16:creationId xmlns:a16="http://schemas.microsoft.com/office/drawing/2014/main" id="{563156AF-8146-FD4E-A60E-A02B1D2E458F}"/>
              </a:ext>
            </a:extLst>
          </p:cNvPr>
          <p:cNvPicPr>
            <a:picLocks noChangeAspect="1"/>
          </p:cNvPicPr>
          <p:nvPr/>
        </p:nvPicPr>
        <p:blipFill>
          <a:blip r:embed="rId4"/>
          <a:stretch>
            <a:fillRect/>
          </a:stretch>
        </p:blipFill>
        <p:spPr>
          <a:xfrm>
            <a:off x="2405676" y="2533044"/>
            <a:ext cx="3156924" cy="3566155"/>
          </a:xfrm>
          <a:prstGeom prst="rect">
            <a:avLst/>
          </a:prstGeom>
        </p:spPr>
      </p:pic>
      <p:grpSp>
        <p:nvGrpSpPr>
          <p:cNvPr id="7" name="Group 6">
            <a:extLst>
              <a:ext uri="{FF2B5EF4-FFF2-40B4-BE49-F238E27FC236}">
                <a16:creationId xmlns:a16="http://schemas.microsoft.com/office/drawing/2014/main" id="{7A95F856-6A36-731D-03E8-68B74234278C}"/>
              </a:ext>
            </a:extLst>
          </p:cNvPr>
          <p:cNvGrpSpPr/>
          <p:nvPr/>
        </p:nvGrpSpPr>
        <p:grpSpPr>
          <a:xfrm>
            <a:off x="4267200" y="990600"/>
            <a:ext cx="1219200" cy="1219200"/>
            <a:chOff x="6858000" y="1143000"/>
            <a:chExt cx="2095500" cy="2095500"/>
          </a:xfrm>
        </p:grpSpPr>
        <p:pic>
          <p:nvPicPr>
            <p:cNvPr id="10" name="Picture 9" descr="A picture containing aircraft, dome&#10;&#10;Description automatically generated">
              <a:extLst>
                <a:ext uri="{FF2B5EF4-FFF2-40B4-BE49-F238E27FC236}">
                  <a16:creationId xmlns:a16="http://schemas.microsoft.com/office/drawing/2014/main" id="{5DA24D7C-47B7-456D-980D-6491AFD289E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58000" y="1143000"/>
              <a:ext cx="2095500" cy="2095500"/>
            </a:xfrm>
            <a:prstGeom prst="rect">
              <a:avLst/>
            </a:prstGeom>
          </p:spPr>
        </p:pic>
        <p:sp>
          <p:nvSpPr>
            <p:cNvPr id="14" name="Star: 5 Points 1">
              <a:extLst>
                <a:ext uri="{FF2B5EF4-FFF2-40B4-BE49-F238E27FC236}">
                  <a16:creationId xmlns:a16="http://schemas.microsoft.com/office/drawing/2014/main" id="{9E215809-177D-BB4F-8C42-EA79835A1158}"/>
                </a:ext>
              </a:extLst>
            </p:cNvPr>
            <p:cNvSpPr/>
            <p:nvPr/>
          </p:nvSpPr>
          <p:spPr>
            <a:xfrm>
              <a:off x="7895749" y="2056903"/>
              <a:ext cx="45720" cy="45719"/>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11" name="Title 1">
            <a:extLst>
              <a:ext uri="{FF2B5EF4-FFF2-40B4-BE49-F238E27FC236}">
                <a16:creationId xmlns:a16="http://schemas.microsoft.com/office/drawing/2014/main" id="{0BCE5412-7DDC-4BF7-E6AB-50C93457538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27 de Julio, 2022 a las 00:43:24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2" name="TextBox 1">
            <a:extLst>
              <a:ext uri="{FF2B5EF4-FFF2-40B4-BE49-F238E27FC236}">
                <a16:creationId xmlns:a16="http://schemas.microsoft.com/office/drawing/2014/main" id="{18693613-B0B4-5583-A2D5-66E55D54C08B}"/>
              </a:ext>
            </a:extLst>
          </p:cNvPr>
          <p:cNvSpPr txBox="1"/>
          <p:nvPr/>
        </p:nvSpPr>
        <p:spPr>
          <a:xfrm>
            <a:off x="1233488" y="6172200"/>
            <a:ext cx="7823200" cy="600164"/>
          </a:xfrm>
          <a:prstGeom prst="rect">
            <a:avLst/>
          </a:prstGeom>
          <a:noFill/>
        </p:spPr>
        <p:txBody>
          <a:bodyPr wrap="square" rtlCol="0">
            <a:spAutoFit/>
          </a:bodyPr>
          <a:lstStyle/>
          <a:p>
            <a:pPr algn="r"/>
            <a:r>
              <a:rPr lang="es-ES_tradnl" sz="1100" dirty="0">
                <a:solidFill>
                  <a:srgbClr val="333333"/>
                </a:solidFill>
                <a:latin typeface="Verdana" panose="020B0604030504040204" pitchFamily="34" charset="0"/>
              </a:rPr>
              <a:t>Un edificio dañado yace de lado después de que un fuerte terremoto sacudiera </a:t>
            </a:r>
            <a:r>
              <a:rPr lang="es-ES_tradnl" sz="1100" dirty="0" err="1">
                <a:solidFill>
                  <a:srgbClr val="333333"/>
                </a:solidFill>
                <a:latin typeface="Verdana" panose="020B0604030504040204" pitchFamily="34" charset="0"/>
              </a:rPr>
              <a:t>Bangued</a:t>
            </a:r>
            <a:r>
              <a:rPr lang="es-ES_tradnl" sz="1100" dirty="0">
                <a:solidFill>
                  <a:srgbClr val="333333"/>
                </a:solidFill>
                <a:latin typeface="Verdana" panose="020B0604030504040204" pitchFamily="34" charset="0"/>
              </a:rPr>
              <a:t>, provincia de Abra, en el norte de Filipinas. Un fuerte terremoto sacudió el norte de Filipinas el miércoles, dañando edificios y provocando que muchas personas en la capital salieran a correr a los espacios abiertos. (Foto AP)</a:t>
            </a:r>
            <a:endParaRPr lang="es-ES_tradnl" sz="1100" dirty="0"/>
          </a:p>
        </p:txBody>
      </p:sp>
      <p:pic>
        <p:nvPicPr>
          <p:cNvPr id="6" name="Picture 5" descr="A picture containing outdoor, tree, ground&#10;&#10;Description automatically generated">
            <a:extLst>
              <a:ext uri="{FF2B5EF4-FFF2-40B4-BE49-F238E27FC236}">
                <a16:creationId xmlns:a16="http://schemas.microsoft.com/office/drawing/2014/main" id="{A0EADC5E-B197-C7B5-CB23-AF9AA87B0C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15000" y="1298102"/>
            <a:ext cx="3202385" cy="480109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2" name="TextBox 14">
            <a:extLst>
              <a:ext uri="{FF2B5EF4-FFF2-40B4-BE49-F238E27FC236}">
                <a16:creationId xmlns:a16="http://schemas.microsoft.com/office/drawing/2014/main" id="{514BAA71-EA87-4C10-B0A4-184B8A2A1E57}"/>
              </a:ext>
            </a:extLst>
          </p:cNvPr>
          <p:cNvSpPr txBox="1">
            <a:spLocks noChangeArrowheads="1"/>
          </p:cNvSpPr>
          <p:nvPr/>
        </p:nvSpPr>
        <p:spPr bwMode="auto">
          <a:xfrm>
            <a:off x="457200" y="394811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rPr>
              <a:t>Imperceptible</a:t>
            </a:r>
            <a:endParaRPr lang="es-VE" altLang="en-US" sz="1800" dirty="0">
              <a:latin typeface="Arial" panose="020B0604020202020204" pitchFamily="34" charset="0"/>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3827064" y="6487222"/>
            <a:ext cx="52407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USGS Intensidad de Movimiento Estimada del Terremoto M 7,0</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73050" y="914400"/>
            <a:ext cx="323215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La escala de intensidad de Mercalli modificada (MMI) es una escala de diez niveles que indica la severidad de los movimientos telúricos. La intensidad depende de la magnitud, profundidad, lecho rocoso y ubicación.</a:t>
            </a:r>
          </a:p>
          <a:p>
            <a:pPr eaLnBrk="1" hangingPunct="1">
              <a:spcBef>
                <a:spcPct val="0"/>
              </a:spcBef>
              <a:buFontTx/>
              <a:buNone/>
            </a:pPr>
            <a:endParaRPr lang="es-ES_tradnl" altLang="en-US" sz="1600" dirty="0">
              <a:latin typeface="Arial" panose="020B0604020202020204" pitchFamily="34" charset="0"/>
            </a:endParaRPr>
          </a:p>
          <a:p>
            <a:pPr eaLnBrk="1" hangingPunct="1">
              <a:spcBef>
                <a:spcPct val="0"/>
              </a:spcBef>
              <a:buNone/>
            </a:pPr>
            <a:r>
              <a:rPr lang="es-ES_tradnl" altLang="en-US" sz="1600" dirty="0">
                <a:latin typeface="Arial" panose="020B0604020202020204" pitchFamily="34" charset="0"/>
              </a:rPr>
              <a:t>Fuertes temblores fueron registrados en la zona más cercana al terremoto.</a:t>
            </a: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TextBox 15">
            <a:extLst>
              <a:ext uri="{FF2B5EF4-FFF2-40B4-BE49-F238E27FC236}">
                <a16:creationId xmlns:a16="http://schemas.microsoft.com/office/drawing/2014/main" id="{5F604522-7034-4BE3-814F-45564C1E37BD}"/>
              </a:ext>
            </a:extLst>
          </p:cNvPr>
          <p:cNvSpPr txBox="1">
            <a:spLocks noChangeArrowheads="1"/>
          </p:cNvSpPr>
          <p:nvPr/>
        </p:nvSpPr>
        <p:spPr bwMode="auto">
          <a:xfrm>
            <a:off x="228600" y="6400800"/>
            <a:ext cx="4038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200" i="1" dirty="0">
                <a:latin typeface="Arial" panose="020B0604020202020204" pitchFamily="34" charset="0"/>
              </a:rPr>
              <a:t>Imagen Cortesía del Servicio </a:t>
            </a:r>
          </a:p>
          <a:p>
            <a:pPr eaLnBrk="1" hangingPunct="1">
              <a:spcBef>
                <a:spcPct val="0"/>
              </a:spcBef>
              <a:buFontTx/>
              <a:buNone/>
            </a:pPr>
            <a:r>
              <a:rPr lang="es-VE" altLang="en-US" sz="1200" i="1" dirty="0">
                <a:latin typeface="Arial" panose="020B0604020202020204" pitchFamily="34" charset="0"/>
              </a:rPr>
              <a:t>Geológico de los EE.UU.</a:t>
            </a:r>
          </a:p>
        </p:txBody>
      </p:sp>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238" y="400050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TextBox 10">
            <a:extLst>
              <a:ext uri="{FF2B5EF4-FFF2-40B4-BE49-F238E27FC236}">
                <a16:creationId xmlns:a16="http://schemas.microsoft.com/office/drawing/2014/main" id="{DBD0A588-2257-40F2-9E83-1FB41B13CE98}"/>
              </a:ext>
            </a:extLst>
          </p:cNvPr>
          <p:cNvSpPr txBox="1">
            <a:spLocks noChangeArrowheads="1"/>
          </p:cNvSpPr>
          <p:nvPr/>
        </p:nvSpPr>
        <p:spPr bwMode="auto">
          <a:xfrm>
            <a:off x="442913" y="365760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b="1" dirty="0">
                <a:latin typeface="Arial" panose="020B0604020202020204" pitchFamily="34" charset="0"/>
              </a:rPr>
              <a:t>MMI   </a:t>
            </a:r>
            <a:r>
              <a:rPr lang="es-VE" altLang="en-US" sz="1400" b="1" dirty="0">
                <a:latin typeface="Arial" panose="020B0604020202020204" pitchFamily="34" charset="0"/>
              </a:rPr>
              <a:t>Temblor Percibido</a:t>
            </a:r>
          </a:p>
          <a:p>
            <a:pPr eaLnBrk="1" hangingPunct="1">
              <a:spcBef>
                <a:spcPct val="0"/>
              </a:spcBef>
              <a:buFontTx/>
              <a:buNone/>
            </a:pPr>
            <a:endParaRPr lang="en-US" altLang="en-US" sz="1400" dirty="0">
              <a:latin typeface="Arial" panose="020B0604020202020204" pitchFamily="34" charset="0"/>
            </a:endParaRPr>
          </a:p>
        </p:txBody>
      </p:sp>
      <p:pic>
        <p:nvPicPr>
          <p:cNvPr id="3" name="Picture 2" descr="Map&#10;&#10;Description automatically generated">
            <a:extLst>
              <a:ext uri="{FF2B5EF4-FFF2-40B4-BE49-F238E27FC236}">
                <a16:creationId xmlns:a16="http://schemas.microsoft.com/office/drawing/2014/main" id="{BC20AD4E-6131-31A2-C256-54C12FF702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57281" y="875908"/>
            <a:ext cx="5538833" cy="5568492"/>
          </a:xfrm>
          <a:prstGeom prst="rect">
            <a:avLst/>
          </a:prstGeom>
        </p:spPr>
      </p:pic>
      <p:sp>
        <p:nvSpPr>
          <p:cNvPr id="2" name="Title 1">
            <a:extLst>
              <a:ext uri="{FF2B5EF4-FFF2-40B4-BE49-F238E27FC236}">
                <a16:creationId xmlns:a16="http://schemas.microsoft.com/office/drawing/2014/main" id="{44BC5F3E-E259-E828-CEE1-24BE38FA4B1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27 de Julio, 2022 a las 00:43:24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304800" y="1123950"/>
            <a:ext cx="39624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El mapa USGS PAGER muestra la población expuesta a diferentes niveles de Intensidad Mercalli Modificada (MMI).</a:t>
            </a:r>
          </a:p>
          <a:p>
            <a:pPr eaLnBrk="1" hangingPunct="1">
              <a:spcBef>
                <a:spcPct val="0"/>
              </a:spcBef>
              <a:buFontTx/>
              <a:buNone/>
            </a:pPr>
            <a:endParaRPr lang="es-ES_tradnl" altLang="en-US" sz="1600" dirty="0">
              <a:latin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rPr>
              <a:t>El USGS estima que 171.000 personas sintieron fuertes sacudidas por este terremoto.</a:t>
            </a:r>
          </a:p>
        </p:txBody>
      </p:sp>
      <p:sp>
        <p:nvSpPr>
          <p:cNvPr id="9221" name="TextBox 15">
            <a:extLst>
              <a:ext uri="{FF2B5EF4-FFF2-40B4-BE49-F238E27FC236}">
                <a16:creationId xmlns:a16="http://schemas.microsoft.com/office/drawing/2014/main" id="{1BBCA3FA-165B-4FA3-AD8C-A5105F8A9710}"/>
              </a:ext>
            </a:extLst>
          </p:cNvPr>
          <p:cNvSpPr txBox="1">
            <a:spLocks noChangeArrowheads="1"/>
          </p:cNvSpPr>
          <p:nvPr/>
        </p:nvSpPr>
        <p:spPr bwMode="auto">
          <a:xfrm>
            <a:off x="4572001" y="6473825"/>
            <a:ext cx="4572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sp>
        <p:nvSpPr>
          <p:cNvPr id="9222" name="TextBox 20">
            <a:extLst>
              <a:ext uri="{FF2B5EF4-FFF2-40B4-BE49-F238E27FC236}">
                <a16:creationId xmlns:a16="http://schemas.microsoft.com/office/drawing/2014/main" id="{B59A3062-D1CD-4698-A49A-AD55336199F4}"/>
              </a:ext>
            </a:extLst>
          </p:cNvPr>
          <p:cNvSpPr txBox="1">
            <a:spLocks noChangeArrowheads="1"/>
          </p:cNvSpPr>
          <p:nvPr/>
        </p:nvSpPr>
        <p:spPr bwMode="auto">
          <a:xfrm>
            <a:off x="3195003" y="5521325"/>
            <a:ext cx="590613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35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pic>
        <p:nvPicPr>
          <p:cNvPr id="3" name="Picture 2" descr="Map&#10;&#10;Description automatically generated">
            <a:extLst>
              <a:ext uri="{FF2B5EF4-FFF2-40B4-BE49-F238E27FC236}">
                <a16:creationId xmlns:a16="http://schemas.microsoft.com/office/drawing/2014/main" id="{A1BA4FA1-53C4-9CB8-A460-14B67F0904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59779" y="914400"/>
            <a:ext cx="4603539" cy="4597498"/>
          </a:xfrm>
          <a:prstGeom prst="rect">
            <a:avLst/>
          </a:prstGeom>
        </p:spPr>
      </p:pic>
      <p:sp>
        <p:nvSpPr>
          <p:cNvPr id="2" name="Title 1">
            <a:extLst>
              <a:ext uri="{FF2B5EF4-FFF2-40B4-BE49-F238E27FC236}">
                <a16:creationId xmlns:a16="http://schemas.microsoft.com/office/drawing/2014/main" id="{C92C65D5-F2E2-BDEC-E298-EB66152BBDF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27 de Julio, 2022 a las 00:43:24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8" name="Picture 7">
            <a:extLst>
              <a:ext uri="{FF2B5EF4-FFF2-40B4-BE49-F238E27FC236}">
                <a16:creationId xmlns:a16="http://schemas.microsoft.com/office/drawing/2014/main" id="{0A9D2B7D-8DBC-8F4D-8DE6-68CDC8F3C21A}"/>
              </a:ext>
            </a:extLst>
          </p:cNvPr>
          <p:cNvPicPr>
            <a:picLocks noChangeAspect="1"/>
          </p:cNvPicPr>
          <p:nvPr/>
        </p:nvPicPr>
        <p:blipFill>
          <a:blip r:embed="rId5"/>
          <a:stretch>
            <a:fillRect/>
          </a:stretch>
        </p:blipFill>
        <p:spPr>
          <a:xfrm>
            <a:off x="587699" y="3157864"/>
            <a:ext cx="2231701" cy="347153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27FDC6C-3BBB-8E48-B806-059E6A05DE24}"/>
              </a:ext>
            </a:extLst>
          </p:cNvPr>
          <p:cNvPicPr>
            <a:picLocks noChangeAspect="1"/>
          </p:cNvPicPr>
          <p:nvPr/>
        </p:nvPicPr>
        <p:blipFill rotWithShape="1">
          <a:blip r:embed="rId3"/>
          <a:srcRect l="11797" t="4266" r="10797" b="3142"/>
          <a:stretch/>
        </p:blipFill>
        <p:spPr>
          <a:xfrm>
            <a:off x="5476416" y="2448575"/>
            <a:ext cx="2853320" cy="3873240"/>
          </a:xfrm>
          <a:prstGeom prst="rect">
            <a:avLst/>
          </a:prstGeom>
        </p:spPr>
      </p:pic>
      <p:sp>
        <p:nvSpPr>
          <p:cNvPr id="4" name="Rectangle 3">
            <a:extLst>
              <a:ext uri="{FF2B5EF4-FFF2-40B4-BE49-F238E27FC236}">
                <a16:creationId xmlns:a16="http://schemas.microsoft.com/office/drawing/2014/main" id="{BA1D26FE-65E1-4378-B9DC-D0B7E7F5E2F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11267" name="Picture 8" descr="IRIS_TMlogo.png">
            <a:extLst>
              <a:ext uri="{FF2B5EF4-FFF2-40B4-BE49-F238E27FC236}">
                <a16:creationId xmlns:a16="http://schemas.microsoft.com/office/drawing/2014/main" id="{712D28CA-25FB-8E4F-B740-983FAB79539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TextBox 14">
            <a:extLst>
              <a:ext uri="{FF2B5EF4-FFF2-40B4-BE49-F238E27FC236}">
                <a16:creationId xmlns:a16="http://schemas.microsoft.com/office/drawing/2014/main" id="{DD1DDF5C-5489-5C48-8A6D-E562A0CA784D}"/>
              </a:ext>
            </a:extLst>
          </p:cNvPr>
          <p:cNvSpPr txBox="1">
            <a:spLocks noChangeArrowheads="1"/>
          </p:cNvSpPr>
          <p:nvPr/>
        </p:nvSpPr>
        <p:spPr bwMode="auto">
          <a:xfrm>
            <a:off x="885028" y="1014674"/>
            <a:ext cx="7373943" cy="1479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200"/>
              </a:lnSpc>
              <a:spcBef>
                <a:spcPct val="0"/>
              </a:spcBef>
              <a:buFontTx/>
              <a:buNone/>
            </a:pPr>
            <a:r>
              <a:rPr lang="es-ES_tradnl" altLang="en-US" sz="1550" dirty="0">
                <a:latin typeface="Arial" panose="020B0604020202020204" pitchFamily="34" charset="0"/>
              </a:rPr>
              <a:t>A lo largo de su margen occidental, la Placa del Mar de Filipinas converge y se subduce debajo de la Placa de </a:t>
            </a:r>
            <a:r>
              <a:rPr lang="es-ES_tradnl" altLang="en-US" sz="1550" dirty="0" err="1">
                <a:latin typeface="Arial" panose="020B0604020202020204" pitchFamily="34" charset="0"/>
              </a:rPr>
              <a:t>Sunda</a:t>
            </a:r>
            <a:r>
              <a:rPr lang="es-ES_tradnl" altLang="en-US" sz="1550" dirty="0">
                <a:latin typeface="Arial" panose="020B0604020202020204" pitchFamily="34" charset="0"/>
              </a:rPr>
              <a:t>. El archipiélago de Filipinas tiene placas oceánicas que se subducen debajo de sus lados este y oeste. Estas islas contienen volcanes activos (triángulos rojos), así como una gran actividad sísmica.</a:t>
            </a:r>
            <a:endParaRPr lang="es-ES_tradnl" altLang="en-US" sz="1550" dirty="0">
              <a:latin typeface="Arial" panose="020B0604020202020204" pitchFamily="34" charset="0"/>
              <a:cs typeface="Arial" panose="020B0604020202020204" pitchFamily="34" charset="0"/>
            </a:endParaRPr>
          </a:p>
        </p:txBody>
      </p:sp>
      <p:sp>
        <p:nvSpPr>
          <p:cNvPr id="3" name="5-Point Star 2">
            <a:extLst>
              <a:ext uri="{FF2B5EF4-FFF2-40B4-BE49-F238E27FC236}">
                <a16:creationId xmlns:a16="http://schemas.microsoft.com/office/drawing/2014/main" id="{4AE255A2-564F-449E-A4F0-D064D9B95663}"/>
              </a:ext>
            </a:extLst>
          </p:cNvPr>
          <p:cNvSpPr/>
          <p:nvPr/>
        </p:nvSpPr>
        <p:spPr>
          <a:xfrm>
            <a:off x="2090737" y="4883150"/>
            <a:ext cx="76200" cy="76200"/>
          </a:xfrm>
          <a:prstGeom prst="star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solidFill>
                <a:srgbClr val="FF0000"/>
              </a:solidFill>
            </a:endParaRPr>
          </a:p>
        </p:txBody>
      </p:sp>
      <p:sp>
        <p:nvSpPr>
          <p:cNvPr id="11" name="5-Point Star 10">
            <a:extLst>
              <a:ext uri="{FF2B5EF4-FFF2-40B4-BE49-F238E27FC236}">
                <a16:creationId xmlns:a16="http://schemas.microsoft.com/office/drawing/2014/main" id="{3B2616EF-BA05-43FB-8DCF-11093C776241}"/>
              </a:ext>
            </a:extLst>
          </p:cNvPr>
          <p:cNvSpPr/>
          <p:nvPr/>
        </p:nvSpPr>
        <p:spPr>
          <a:xfrm rot="20700000">
            <a:off x="2249487" y="4989513"/>
            <a:ext cx="76200" cy="76200"/>
          </a:xfrm>
          <a:prstGeom prst="star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solidFill>
                <a:srgbClr val="FF0000"/>
              </a:solidFill>
            </a:endParaRPr>
          </a:p>
        </p:txBody>
      </p:sp>
      <p:sp>
        <p:nvSpPr>
          <p:cNvPr id="11271" name="TextBox 14">
            <a:extLst>
              <a:ext uri="{FF2B5EF4-FFF2-40B4-BE49-F238E27FC236}">
                <a16:creationId xmlns:a16="http://schemas.microsoft.com/office/drawing/2014/main" id="{A20EC20B-88CC-7646-9FDC-094DCCAD67EE}"/>
              </a:ext>
            </a:extLst>
          </p:cNvPr>
          <p:cNvSpPr txBox="1">
            <a:spLocks noChangeArrowheads="1"/>
          </p:cNvSpPr>
          <p:nvPr/>
        </p:nvSpPr>
        <p:spPr bwMode="auto">
          <a:xfrm>
            <a:off x="854075" y="6300788"/>
            <a:ext cx="7756525" cy="344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200"/>
              </a:lnSpc>
              <a:spcBef>
                <a:spcPct val="0"/>
              </a:spcBef>
              <a:buFontTx/>
              <a:buNone/>
            </a:pPr>
            <a:r>
              <a:rPr lang="es-ES_tradnl" altLang="en-US" sz="1400" dirty="0">
                <a:latin typeface="Arial" panose="020B0604020202020204" pitchFamily="34" charset="0"/>
              </a:rPr>
              <a:t>       Límites tectónicos simplificados	 Terremotos de magnitud 6–8 2000-2018</a:t>
            </a:r>
            <a:endParaRPr lang="es-ES_tradnl" altLang="en-US" sz="1400" dirty="0">
              <a:latin typeface="Arial" panose="020B0604020202020204" pitchFamily="34" charset="0"/>
              <a:cs typeface="Arial" panose="020B0604020202020204" pitchFamily="34" charset="0"/>
            </a:endParaRPr>
          </a:p>
        </p:txBody>
      </p:sp>
      <p:pic>
        <p:nvPicPr>
          <p:cNvPr id="11277" name="Picture 5" descr="PhilippinesTectonics.jpg">
            <a:extLst>
              <a:ext uri="{FF2B5EF4-FFF2-40B4-BE49-F238E27FC236}">
                <a16:creationId xmlns:a16="http://schemas.microsoft.com/office/drawing/2014/main" id="{AEDC2DB9-A2E3-A74C-8491-CEE2692FC4D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60437" y="2439988"/>
            <a:ext cx="3048013" cy="389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80" name="TextBox 14">
            <a:extLst>
              <a:ext uri="{FF2B5EF4-FFF2-40B4-BE49-F238E27FC236}">
                <a16:creationId xmlns:a16="http://schemas.microsoft.com/office/drawing/2014/main" id="{A2AD4280-A8CD-4B4A-B5AB-B5559B459CE3}"/>
              </a:ext>
            </a:extLst>
          </p:cNvPr>
          <p:cNvSpPr txBox="1">
            <a:spLocks noChangeArrowheads="1"/>
          </p:cNvSpPr>
          <p:nvPr/>
        </p:nvSpPr>
        <p:spPr bwMode="auto">
          <a:xfrm>
            <a:off x="5646582" y="4919906"/>
            <a:ext cx="7542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800" dirty="0">
                <a:solidFill>
                  <a:schemeClr val="bg1"/>
                </a:solidFill>
                <a:latin typeface="Arial" panose="020B0604020202020204" pitchFamily="34" charset="0"/>
              </a:rPr>
              <a:t>Placa de </a:t>
            </a:r>
            <a:r>
              <a:rPr lang="es-ES_tradnl" altLang="en-US" sz="800" dirty="0" err="1">
                <a:solidFill>
                  <a:schemeClr val="bg1"/>
                </a:solidFill>
                <a:latin typeface="Arial" panose="020B0604020202020204" pitchFamily="34" charset="0"/>
              </a:rPr>
              <a:t>Sunda</a:t>
            </a:r>
            <a:endParaRPr lang="es-ES_tradnl" altLang="en-US" sz="800" dirty="0">
              <a:solidFill>
                <a:schemeClr val="bg1"/>
              </a:solidFill>
              <a:latin typeface="Arial" panose="020B0604020202020204" pitchFamily="34" charset="0"/>
            </a:endParaRPr>
          </a:p>
        </p:txBody>
      </p:sp>
      <p:sp>
        <p:nvSpPr>
          <p:cNvPr id="2" name="Star: 5 Points 1">
            <a:extLst>
              <a:ext uri="{FF2B5EF4-FFF2-40B4-BE49-F238E27FC236}">
                <a16:creationId xmlns:a16="http://schemas.microsoft.com/office/drawing/2014/main" id="{554A1D0F-9235-456F-857A-A7EF37DE9F88}"/>
              </a:ext>
            </a:extLst>
          </p:cNvPr>
          <p:cNvSpPr/>
          <p:nvPr/>
        </p:nvSpPr>
        <p:spPr>
          <a:xfrm>
            <a:off x="1874533" y="4093988"/>
            <a:ext cx="71438" cy="71437"/>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sp>
        <p:nvSpPr>
          <p:cNvPr id="11275" name="TextBox 11">
            <a:extLst>
              <a:ext uri="{FF2B5EF4-FFF2-40B4-BE49-F238E27FC236}">
                <a16:creationId xmlns:a16="http://schemas.microsoft.com/office/drawing/2014/main" id="{1794DCD4-30D0-E842-9FC5-64B2BAFDC1E6}"/>
              </a:ext>
            </a:extLst>
          </p:cNvPr>
          <p:cNvSpPr txBox="1">
            <a:spLocks noChangeArrowheads="1"/>
          </p:cNvSpPr>
          <p:nvPr/>
        </p:nvSpPr>
        <p:spPr bwMode="auto">
          <a:xfrm>
            <a:off x="2037819" y="3868096"/>
            <a:ext cx="6318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100" dirty="0">
                <a:solidFill>
                  <a:srgbClr val="FF0000"/>
                </a:solidFill>
                <a:latin typeface="Arial" panose="020B0604020202020204" pitchFamily="34" charset="0"/>
              </a:rPr>
              <a:t>M 7,1</a:t>
            </a:r>
          </a:p>
        </p:txBody>
      </p:sp>
      <p:cxnSp>
        <p:nvCxnSpPr>
          <p:cNvPr id="18" name="Straight Arrow Connector 17">
            <a:extLst>
              <a:ext uri="{FF2B5EF4-FFF2-40B4-BE49-F238E27FC236}">
                <a16:creationId xmlns:a16="http://schemas.microsoft.com/office/drawing/2014/main" id="{DC62A177-48F7-42B4-A0F5-3E9E6226F8CC}"/>
              </a:ext>
            </a:extLst>
          </p:cNvPr>
          <p:cNvCxnSpPr>
            <a:cxnSpLocks/>
          </p:cNvCxnSpPr>
          <p:nvPr/>
        </p:nvCxnSpPr>
        <p:spPr bwMode="auto">
          <a:xfrm flipH="1">
            <a:off x="1967859" y="4067828"/>
            <a:ext cx="295622" cy="36017"/>
          </a:xfrm>
          <a:prstGeom prst="straightConnector1">
            <a:avLst/>
          </a:prstGeom>
          <a:ln w="12700">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7" name="Rectangle 6">
            <a:extLst>
              <a:ext uri="{FF2B5EF4-FFF2-40B4-BE49-F238E27FC236}">
                <a16:creationId xmlns:a16="http://schemas.microsoft.com/office/drawing/2014/main" id="{9E4C45F9-C31E-6C49-B049-FC1E336F9C41}"/>
              </a:ext>
            </a:extLst>
          </p:cNvPr>
          <p:cNvSpPr/>
          <p:nvPr/>
        </p:nvSpPr>
        <p:spPr>
          <a:xfrm>
            <a:off x="6903076" y="4242410"/>
            <a:ext cx="457200" cy="92929"/>
          </a:xfrm>
          <a:prstGeom prst="rect">
            <a:avLst/>
          </a:prstGeom>
          <a:solidFill>
            <a:srgbClr val="0F2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3" name="Rectangle 22">
            <a:extLst>
              <a:ext uri="{FF2B5EF4-FFF2-40B4-BE49-F238E27FC236}">
                <a16:creationId xmlns:a16="http://schemas.microsoft.com/office/drawing/2014/main" id="{6C151597-8544-E74E-A38B-F044E8C76037}"/>
              </a:ext>
            </a:extLst>
          </p:cNvPr>
          <p:cNvSpPr/>
          <p:nvPr/>
        </p:nvSpPr>
        <p:spPr>
          <a:xfrm>
            <a:off x="1400411" y="4794090"/>
            <a:ext cx="457200" cy="92929"/>
          </a:xfrm>
          <a:prstGeom prst="rect">
            <a:avLst/>
          </a:prstGeom>
          <a:solidFill>
            <a:srgbClr val="4A63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4" name="TextBox 16">
            <a:extLst>
              <a:ext uri="{FF2B5EF4-FFF2-40B4-BE49-F238E27FC236}">
                <a16:creationId xmlns:a16="http://schemas.microsoft.com/office/drawing/2014/main" id="{0588741F-2BAD-9E41-AD00-A7ED5097CF12}"/>
              </a:ext>
            </a:extLst>
          </p:cNvPr>
          <p:cNvSpPr txBox="1">
            <a:spLocks noChangeArrowheads="1"/>
          </p:cNvSpPr>
          <p:nvPr/>
        </p:nvSpPr>
        <p:spPr bwMode="auto">
          <a:xfrm>
            <a:off x="1232257" y="4730299"/>
            <a:ext cx="1295406" cy="215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800" dirty="0">
                <a:solidFill>
                  <a:schemeClr val="bg1"/>
                </a:solidFill>
                <a:latin typeface="Arial" panose="020B0604020202020204" pitchFamily="34" charset="0"/>
              </a:rPr>
              <a:t>Placa de </a:t>
            </a:r>
            <a:r>
              <a:rPr lang="es-ES_tradnl" altLang="en-US" sz="800" dirty="0" err="1">
                <a:solidFill>
                  <a:schemeClr val="bg1"/>
                </a:solidFill>
                <a:latin typeface="Arial" panose="020B0604020202020204" pitchFamily="34" charset="0"/>
              </a:rPr>
              <a:t>Sunda</a:t>
            </a:r>
            <a:r>
              <a:rPr lang="es-ES_tradnl" altLang="en-US" sz="800" dirty="0">
                <a:solidFill>
                  <a:schemeClr val="bg1"/>
                </a:solidFill>
                <a:latin typeface="Arial" panose="020B0604020202020204" pitchFamily="34" charset="0"/>
              </a:rPr>
              <a:t> </a:t>
            </a:r>
          </a:p>
        </p:txBody>
      </p:sp>
      <p:sp>
        <p:nvSpPr>
          <p:cNvPr id="11279" name="TextBox 5">
            <a:extLst>
              <a:ext uri="{FF2B5EF4-FFF2-40B4-BE49-F238E27FC236}">
                <a16:creationId xmlns:a16="http://schemas.microsoft.com/office/drawing/2014/main" id="{66AD991F-0D74-F74F-A556-472CD8AD4E28}"/>
              </a:ext>
            </a:extLst>
          </p:cNvPr>
          <p:cNvSpPr txBox="1">
            <a:spLocks noChangeArrowheads="1"/>
          </p:cNvSpPr>
          <p:nvPr/>
        </p:nvSpPr>
        <p:spPr bwMode="auto">
          <a:xfrm>
            <a:off x="6629400" y="3962400"/>
            <a:ext cx="12954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800" dirty="0">
                <a:solidFill>
                  <a:schemeClr val="bg1"/>
                </a:solidFill>
                <a:latin typeface="Arial" panose="020B0604020202020204" pitchFamily="34" charset="0"/>
              </a:rPr>
              <a:t>Placa Oceánica de Filipinas</a:t>
            </a:r>
          </a:p>
        </p:txBody>
      </p:sp>
      <p:sp>
        <p:nvSpPr>
          <p:cNvPr id="26" name="Rectangle 25">
            <a:extLst>
              <a:ext uri="{FF2B5EF4-FFF2-40B4-BE49-F238E27FC236}">
                <a16:creationId xmlns:a16="http://schemas.microsoft.com/office/drawing/2014/main" id="{A8ED6039-EAA8-5649-BA34-209A8D0B48C5}"/>
              </a:ext>
            </a:extLst>
          </p:cNvPr>
          <p:cNvSpPr/>
          <p:nvPr/>
        </p:nvSpPr>
        <p:spPr>
          <a:xfrm>
            <a:off x="2407534" y="4165661"/>
            <a:ext cx="457200" cy="92929"/>
          </a:xfrm>
          <a:prstGeom prst="rect">
            <a:avLst/>
          </a:prstGeom>
          <a:solidFill>
            <a:srgbClr val="0F2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2" name="TextBox 15">
            <a:extLst>
              <a:ext uri="{FF2B5EF4-FFF2-40B4-BE49-F238E27FC236}">
                <a16:creationId xmlns:a16="http://schemas.microsoft.com/office/drawing/2014/main" id="{26306FAA-DF9C-BB41-B817-96F41C23DE52}"/>
              </a:ext>
            </a:extLst>
          </p:cNvPr>
          <p:cNvSpPr txBox="1">
            <a:spLocks noChangeArrowheads="1"/>
          </p:cNvSpPr>
          <p:nvPr/>
        </p:nvSpPr>
        <p:spPr bwMode="auto">
          <a:xfrm>
            <a:off x="2083363" y="4103139"/>
            <a:ext cx="12954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800" dirty="0">
                <a:solidFill>
                  <a:schemeClr val="bg1"/>
                </a:solidFill>
                <a:latin typeface="Arial" panose="020B0604020202020204" pitchFamily="34" charset="0"/>
              </a:rPr>
              <a:t>Placa Oceánica de Filipinas</a:t>
            </a:r>
          </a:p>
        </p:txBody>
      </p:sp>
      <p:sp>
        <p:nvSpPr>
          <p:cNvPr id="5" name="Title 1">
            <a:extLst>
              <a:ext uri="{FF2B5EF4-FFF2-40B4-BE49-F238E27FC236}">
                <a16:creationId xmlns:a16="http://schemas.microsoft.com/office/drawing/2014/main" id="{C2378161-1815-F968-75BB-C7AD2068ACC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27 de Julio, 2022 a las 00:43:24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259937" y="1067811"/>
            <a:ext cx="850306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Sismicidad histórica 2000–2022 en la región del terremoto del 27 de julio de 2022 con ubicación marcada con una estrella roja. La imagen de la izquierda muestra terremotos &gt;M7; La imagen de la derecha muestra terremotos &gt;M4 para el mismo período.</a:t>
            </a: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3" name="TextBox 11">
            <a:extLst>
              <a:ext uri="{FF2B5EF4-FFF2-40B4-BE49-F238E27FC236}">
                <a16:creationId xmlns:a16="http://schemas.microsoft.com/office/drawing/2014/main" id="{19A626ED-935E-564C-B21A-9F8D5957A457}"/>
              </a:ext>
            </a:extLst>
          </p:cNvPr>
          <p:cNvSpPr txBox="1">
            <a:spLocks noChangeArrowheads="1"/>
          </p:cNvSpPr>
          <p:nvPr/>
        </p:nvSpPr>
        <p:spPr bwMode="auto">
          <a:xfrm>
            <a:off x="469900" y="5367338"/>
            <a:ext cx="8350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000">
                <a:solidFill>
                  <a:schemeClr val="bg1"/>
                </a:solidFill>
                <a:latin typeface="Arial" panose="020B0604020202020204" pitchFamily="34" charset="0"/>
              </a:rPr>
              <a:t>Earthquake</a:t>
            </a:r>
          </a:p>
        </p:txBody>
      </p:sp>
      <p:grpSp>
        <p:nvGrpSpPr>
          <p:cNvPr id="2" name="Group 1">
            <a:extLst>
              <a:ext uri="{FF2B5EF4-FFF2-40B4-BE49-F238E27FC236}">
                <a16:creationId xmlns:a16="http://schemas.microsoft.com/office/drawing/2014/main" id="{A73665AC-5775-30EA-E0C3-7B21C518E533}"/>
              </a:ext>
            </a:extLst>
          </p:cNvPr>
          <p:cNvGrpSpPr/>
          <p:nvPr/>
        </p:nvGrpSpPr>
        <p:grpSpPr>
          <a:xfrm>
            <a:off x="3209440" y="2133600"/>
            <a:ext cx="5660311" cy="3933505"/>
            <a:chOff x="3811681" y="1180273"/>
            <a:chExt cx="5660311" cy="3933505"/>
          </a:xfrm>
        </p:grpSpPr>
        <p:sp>
          <p:nvSpPr>
            <p:cNvPr id="13318" name="TextBox 8">
              <a:extLst>
                <a:ext uri="{FF2B5EF4-FFF2-40B4-BE49-F238E27FC236}">
                  <a16:creationId xmlns:a16="http://schemas.microsoft.com/office/drawing/2014/main" id="{4BA36AA1-0413-194B-B594-506BE5D2E4D3}"/>
                </a:ext>
              </a:extLst>
            </p:cNvPr>
            <p:cNvSpPr txBox="1">
              <a:spLocks noChangeArrowheads="1"/>
            </p:cNvSpPr>
            <p:nvPr/>
          </p:nvSpPr>
          <p:spPr bwMode="auto">
            <a:xfrm>
              <a:off x="4336041" y="4806001"/>
              <a:ext cx="450593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Creado con el Navegador de terremotos de IRIS (IEB)</a:t>
              </a:r>
              <a:endParaRPr lang="es-ES_tradnl" altLang="en-US" sz="1800" dirty="0">
                <a:latin typeface="Arial" panose="020B0604020202020204" pitchFamily="34" charset="0"/>
              </a:endParaRPr>
            </a:p>
          </p:txBody>
        </p:sp>
        <p:cxnSp>
          <p:nvCxnSpPr>
            <p:cNvPr id="6" name="Straight Connector 5">
              <a:extLst>
                <a:ext uri="{FF2B5EF4-FFF2-40B4-BE49-F238E27FC236}">
                  <a16:creationId xmlns:a16="http://schemas.microsoft.com/office/drawing/2014/main" id="{853C973F-C9D3-4C9B-94F6-E25E7EFB071E}"/>
                </a:ext>
              </a:extLst>
            </p:cNvPr>
            <p:cNvCxnSpPr/>
            <p:nvPr/>
          </p:nvCxnSpPr>
          <p:spPr>
            <a:xfrm>
              <a:off x="4946650" y="2894775"/>
              <a:ext cx="36274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3325" name="Picture 7" descr="DepthLegend.tiff">
              <a:extLst>
                <a:ext uri="{FF2B5EF4-FFF2-40B4-BE49-F238E27FC236}">
                  <a16:creationId xmlns:a16="http://schemas.microsoft.com/office/drawing/2014/main" id="{B662F245-A8D5-594A-AE29-AECB7FE73A9D}"/>
                </a:ext>
              </a:extLst>
            </p:cNvPr>
            <p:cNvPicPr>
              <a:picLocks noChangeAspect="1"/>
            </p:cNvPicPr>
            <p:nvPr/>
          </p:nvPicPr>
          <p:blipFill>
            <a:blip r:embed="rId4">
              <a:extLst>
                <a:ext uri="{28A0092B-C50C-407E-A947-70E740481C1C}">
                  <a14:useLocalDpi xmlns:a14="http://schemas.microsoft.com/office/drawing/2010/main" val="0"/>
                </a:ext>
              </a:extLst>
            </a:blip>
            <a:srcRect l="7120" r="8138"/>
            <a:stretch>
              <a:fillRect/>
            </a:stretch>
          </p:blipFill>
          <p:spPr bwMode="auto">
            <a:xfrm>
              <a:off x="6456194" y="1219200"/>
              <a:ext cx="344488" cy="1995488"/>
            </a:xfrm>
            <a:prstGeom prst="rect">
              <a:avLst/>
            </a:prstGeom>
            <a:noFill/>
            <a:ln w="12700">
              <a:solidFill>
                <a:srgbClr val="660066"/>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8EE87796-A71B-D44F-9FCA-044EF1B251AE}"/>
                </a:ext>
              </a:extLst>
            </p:cNvPr>
            <p:cNvPicPr>
              <a:picLocks noChangeAspect="1"/>
            </p:cNvPicPr>
            <p:nvPr/>
          </p:nvPicPr>
          <p:blipFill>
            <a:blip r:embed="rId5"/>
            <a:stretch>
              <a:fillRect/>
            </a:stretch>
          </p:blipFill>
          <p:spPr>
            <a:xfrm>
              <a:off x="3811681" y="1180275"/>
              <a:ext cx="2385392" cy="3429000"/>
            </a:xfrm>
            <a:prstGeom prst="rect">
              <a:avLst/>
            </a:prstGeom>
            <a:ln w="9525">
              <a:solidFill>
                <a:schemeClr val="tx1"/>
              </a:solidFill>
            </a:ln>
          </p:spPr>
        </p:pic>
        <p:pic>
          <p:nvPicPr>
            <p:cNvPr id="5" name="Picture 4">
              <a:extLst>
                <a:ext uri="{FF2B5EF4-FFF2-40B4-BE49-F238E27FC236}">
                  <a16:creationId xmlns:a16="http://schemas.microsoft.com/office/drawing/2014/main" id="{0EBA7970-A634-F14B-90D4-EC2193D32197}"/>
                </a:ext>
              </a:extLst>
            </p:cNvPr>
            <p:cNvPicPr>
              <a:picLocks noChangeAspect="1"/>
            </p:cNvPicPr>
            <p:nvPr/>
          </p:nvPicPr>
          <p:blipFill>
            <a:blip r:embed="rId6"/>
            <a:stretch>
              <a:fillRect/>
            </a:stretch>
          </p:blipFill>
          <p:spPr>
            <a:xfrm>
              <a:off x="7086600" y="1180273"/>
              <a:ext cx="2385392" cy="3429001"/>
            </a:xfrm>
            <a:prstGeom prst="rect">
              <a:avLst/>
            </a:prstGeom>
            <a:ln w="9525">
              <a:solidFill>
                <a:schemeClr val="tx1"/>
              </a:solidFill>
            </a:ln>
          </p:spPr>
        </p:pic>
        <p:pic>
          <p:nvPicPr>
            <p:cNvPr id="13322" name="Picture 7" descr="MagLegend.tiff">
              <a:extLst>
                <a:ext uri="{FF2B5EF4-FFF2-40B4-BE49-F238E27FC236}">
                  <a16:creationId xmlns:a16="http://schemas.microsoft.com/office/drawing/2014/main" id="{FED5E798-5092-9747-971D-0E3E146AFAE9}"/>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266375" y="3411415"/>
              <a:ext cx="724126" cy="279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Star: 5 Points 1">
              <a:extLst>
                <a:ext uri="{FF2B5EF4-FFF2-40B4-BE49-F238E27FC236}">
                  <a16:creationId xmlns:a16="http://schemas.microsoft.com/office/drawing/2014/main" id="{13752690-6E4B-6042-94D0-B92AE6A4B2F4}"/>
                </a:ext>
              </a:extLst>
            </p:cNvPr>
            <p:cNvSpPr/>
            <p:nvPr/>
          </p:nvSpPr>
          <p:spPr>
            <a:xfrm>
              <a:off x="4549985" y="1704652"/>
              <a:ext cx="71438" cy="71437"/>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3" name="TextBox 11">
              <a:extLst>
                <a:ext uri="{FF2B5EF4-FFF2-40B4-BE49-F238E27FC236}">
                  <a16:creationId xmlns:a16="http://schemas.microsoft.com/office/drawing/2014/main" id="{B603B7DC-D453-6D4C-900E-C7B44A476953}"/>
                </a:ext>
              </a:extLst>
            </p:cNvPr>
            <p:cNvSpPr txBox="1">
              <a:spLocks noChangeArrowheads="1"/>
            </p:cNvSpPr>
            <p:nvPr/>
          </p:nvSpPr>
          <p:spPr bwMode="auto">
            <a:xfrm>
              <a:off x="5093335" y="1619649"/>
              <a:ext cx="6318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100" dirty="0">
                  <a:solidFill>
                    <a:srgbClr val="FF0000"/>
                  </a:solidFill>
                  <a:latin typeface="Arial" panose="020B0604020202020204" pitchFamily="34" charset="0"/>
                </a:rPr>
                <a:t>M 7,1</a:t>
              </a:r>
            </a:p>
          </p:txBody>
        </p:sp>
        <p:sp>
          <p:nvSpPr>
            <p:cNvPr id="25" name="Star: 5 Points 1">
              <a:extLst>
                <a:ext uri="{FF2B5EF4-FFF2-40B4-BE49-F238E27FC236}">
                  <a16:creationId xmlns:a16="http://schemas.microsoft.com/office/drawing/2014/main" id="{98344BB1-2AE9-5D40-9604-25B55AF64A49}"/>
                </a:ext>
              </a:extLst>
            </p:cNvPr>
            <p:cNvSpPr/>
            <p:nvPr/>
          </p:nvSpPr>
          <p:spPr>
            <a:xfrm>
              <a:off x="7843200" y="1690902"/>
              <a:ext cx="71438" cy="71437"/>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26" name="Straight Arrow Connector 25">
              <a:extLst>
                <a:ext uri="{FF2B5EF4-FFF2-40B4-BE49-F238E27FC236}">
                  <a16:creationId xmlns:a16="http://schemas.microsoft.com/office/drawing/2014/main" id="{B55A5F6D-F756-0A4A-962B-D09897D3B746}"/>
                </a:ext>
              </a:extLst>
            </p:cNvPr>
            <p:cNvCxnSpPr>
              <a:cxnSpLocks/>
              <a:stCxn id="23" idx="1"/>
            </p:cNvCxnSpPr>
            <p:nvPr/>
          </p:nvCxnSpPr>
          <p:spPr bwMode="auto">
            <a:xfrm flipH="1">
              <a:off x="4619271" y="1750454"/>
              <a:ext cx="474064" cy="7924"/>
            </a:xfrm>
            <a:prstGeom prst="straightConnector1">
              <a:avLst/>
            </a:prstGeom>
            <a:ln w="12700">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7" name="TextBox 11">
              <a:extLst>
                <a:ext uri="{FF2B5EF4-FFF2-40B4-BE49-F238E27FC236}">
                  <a16:creationId xmlns:a16="http://schemas.microsoft.com/office/drawing/2014/main" id="{5EF35B51-7407-D947-A3DF-604249531CB5}"/>
                </a:ext>
              </a:extLst>
            </p:cNvPr>
            <p:cNvSpPr txBox="1">
              <a:spLocks noChangeArrowheads="1"/>
            </p:cNvSpPr>
            <p:nvPr/>
          </p:nvSpPr>
          <p:spPr bwMode="auto">
            <a:xfrm>
              <a:off x="8385175" y="1600200"/>
              <a:ext cx="6318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100" dirty="0">
                  <a:solidFill>
                    <a:srgbClr val="FF0000"/>
                  </a:solidFill>
                  <a:latin typeface="Arial" panose="020B0604020202020204" pitchFamily="34" charset="0"/>
                </a:rPr>
                <a:t>M 7,1</a:t>
              </a:r>
            </a:p>
          </p:txBody>
        </p:sp>
        <p:cxnSp>
          <p:nvCxnSpPr>
            <p:cNvPr id="28" name="Straight Arrow Connector 27">
              <a:extLst>
                <a:ext uri="{FF2B5EF4-FFF2-40B4-BE49-F238E27FC236}">
                  <a16:creationId xmlns:a16="http://schemas.microsoft.com/office/drawing/2014/main" id="{64C40519-2CF7-0F41-847C-AEEFCA98CCC3}"/>
                </a:ext>
              </a:extLst>
            </p:cNvPr>
            <p:cNvCxnSpPr>
              <a:cxnSpLocks/>
              <a:stCxn id="27" idx="1"/>
            </p:cNvCxnSpPr>
            <p:nvPr/>
          </p:nvCxnSpPr>
          <p:spPr bwMode="auto">
            <a:xfrm flipH="1">
              <a:off x="7911111" y="1731005"/>
              <a:ext cx="474064" cy="7924"/>
            </a:xfrm>
            <a:prstGeom prst="straightConnector1">
              <a:avLst/>
            </a:prstGeom>
            <a:ln w="127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
        <p:nvSpPr>
          <p:cNvPr id="4" name="TextBox 3">
            <a:extLst>
              <a:ext uri="{FF2B5EF4-FFF2-40B4-BE49-F238E27FC236}">
                <a16:creationId xmlns:a16="http://schemas.microsoft.com/office/drawing/2014/main" id="{7605E77E-CC63-A1AC-6E9E-B5C219D47C08}"/>
              </a:ext>
            </a:extLst>
          </p:cNvPr>
          <p:cNvSpPr txBox="1"/>
          <p:nvPr/>
        </p:nvSpPr>
        <p:spPr>
          <a:xfrm>
            <a:off x="262294" y="2036265"/>
            <a:ext cx="2688025" cy="3046988"/>
          </a:xfrm>
          <a:prstGeom prst="rect">
            <a:avLst/>
          </a:prstGeom>
          <a:noFill/>
        </p:spPr>
        <p:txBody>
          <a:bodyPr wrap="square" rtlCol="0">
            <a:spAutoFit/>
          </a:bodyPr>
          <a:lstStyle/>
          <a:p>
            <a:pPr eaLnBrk="1" hangingPunct="1"/>
            <a:r>
              <a:rPr lang="es-ES_tradnl" altLang="en-US" sz="1600"/>
              <a:t>Los terremotos están codificados por colores según la profundidad, como se muestra en la leyenda entre los mapas. Las profundidades de los terremotos aumentan de</a:t>
            </a:r>
          </a:p>
          <a:p>
            <a:pPr eaLnBrk="1" hangingPunct="1"/>
            <a:r>
              <a:rPr lang="es-ES_tradnl" altLang="en-US" sz="1600"/>
              <a:t>de este a oeste a través del límite de la zona de subducción entre el mar de Filipinas y las Placas de Sunda.</a:t>
            </a:r>
            <a:endParaRPr lang="es-ES_tradnl"/>
          </a:p>
        </p:txBody>
      </p:sp>
      <p:sp>
        <p:nvSpPr>
          <p:cNvPr id="7" name="Title 1">
            <a:extLst>
              <a:ext uri="{FF2B5EF4-FFF2-40B4-BE49-F238E27FC236}">
                <a16:creationId xmlns:a16="http://schemas.microsoft.com/office/drawing/2014/main" id="{53DBD2EB-040D-7CF2-8696-357E251CEFE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27 de Julio, 2022 a las 00:43:24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FB93092-08BA-FE44-AE0F-9377E2BF8E7E}"/>
              </a:ext>
            </a:extLst>
          </p:cNvPr>
          <p:cNvPicPr>
            <a:picLocks noChangeAspect="1"/>
          </p:cNvPicPr>
          <p:nvPr/>
        </p:nvPicPr>
        <p:blipFill>
          <a:blip r:embed="rId3"/>
          <a:stretch>
            <a:fillRect/>
          </a:stretch>
        </p:blipFill>
        <p:spPr>
          <a:xfrm>
            <a:off x="990600" y="2316466"/>
            <a:ext cx="7387127" cy="4236734"/>
          </a:xfrm>
          <a:prstGeom prst="rect">
            <a:avLst/>
          </a:prstGeom>
          <a:ln w="9525">
            <a:solidFill>
              <a:schemeClr val="tx1"/>
            </a:solidFill>
          </a:ln>
        </p:spPr>
      </p:pic>
      <p:sp>
        <p:nvSpPr>
          <p:cNvPr id="4" name="Rectangle 3">
            <a:extLst>
              <a:ext uri="{FF2B5EF4-FFF2-40B4-BE49-F238E27FC236}">
                <a16:creationId xmlns:a16="http://schemas.microsoft.com/office/drawing/2014/main" id="{7A0F7B5A-E535-4F25-BAE1-9D471B45BD6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9219" name="Picture 8" descr="IRIS_TMlogo.png">
            <a:extLst>
              <a:ext uri="{FF2B5EF4-FFF2-40B4-BE49-F238E27FC236}">
                <a16:creationId xmlns:a16="http://schemas.microsoft.com/office/drawing/2014/main" id="{47113842-360E-374F-B1E6-A56C2875845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4">
            <a:extLst>
              <a:ext uri="{FF2B5EF4-FFF2-40B4-BE49-F238E27FC236}">
                <a16:creationId xmlns:a16="http://schemas.microsoft.com/office/drawing/2014/main" id="{B99ED60A-3B20-B14C-AA82-BBE0C24D4978}"/>
              </a:ext>
            </a:extLst>
          </p:cNvPr>
          <p:cNvSpPr txBox="1">
            <a:spLocks noChangeArrowheads="1"/>
          </p:cNvSpPr>
          <p:nvPr/>
        </p:nvSpPr>
        <p:spPr bwMode="auto">
          <a:xfrm>
            <a:off x="457200" y="928705"/>
            <a:ext cx="8523287" cy="1357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000"/>
              </a:lnSpc>
              <a:spcBef>
                <a:spcPct val="0"/>
              </a:spcBef>
              <a:buFontTx/>
              <a:buNone/>
            </a:pPr>
            <a:r>
              <a:rPr lang="es-ES_tradnl" altLang="en-US" sz="1500" dirty="0">
                <a:latin typeface="Arial" panose="020B0604020202020204" pitchFamily="34" charset="0"/>
                <a:cs typeface="Arial" panose="020B0604020202020204" pitchFamily="34" charset="0"/>
              </a:rPr>
              <a:t>El terremoto del 27 de julio de 2022 se muestra con la estrella roja en el mapa a continuación. En la región de este terremoto, la Placa del Mar de Filipinas se mueve hacia el oeste con respecto a la Placa de </a:t>
            </a:r>
            <a:r>
              <a:rPr lang="es-ES_tradnl" altLang="en-US" sz="1500" dirty="0" err="1">
                <a:latin typeface="Arial" panose="020B0604020202020204" pitchFamily="34" charset="0"/>
                <a:cs typeface="Arial" panose="020B0604020202020204" pitchFamily="34" charset="0"/>
              </a:rPr>
              <a:t>Sunda</a:t>
            </a:r>
            <a:r>
              <a:rPr lang="es-ES_tradnl" altLang="en-US" sz="1500" dirty="0">
                <a:latin typeface="Arial" panose="020B0604020202020204" pitchFamily="34" charset="0"/>
                <a:cs typeface="Arial" panose="020B0604020202020204" pitchFamily="34" charset="0"/>
              </a:rPr>
              <a:t> a una velocidad de 8,5 cm/año. En la Fosa de Filipinas, la Placa del Mar de Filipinas se subduce debajo de las Islas Filipinas que se encuentran en el lado este de la Placa de </a:t>
            </a:r>
            <a:r>
              <a:rPr lang="es-ES_tradnl" altLang="en-US" sz="1500" dirty="0" err="1">
                <a:latin typeface="Arial" panose="020B0604020202020204" pitchFamily="34" charset="0"/>
                <a:cs typeface="Arial" panose="020B0604020202020204" pitchFamily="34" charset="0"/>
              </a:rPr>
              <a:t>Sunda</a:t>
            </a:r>
            <a:r>
              <a:rPr lang="es-ES_tradnl" altLang="en-US" sz="1500" dirty="0">
                <a:latin typeface="Arial" panose="020B0604020202020204" pitchFamily="34" charset="0"/>
                <a:cs typeface="Arial" panose="020B0604020202020204" pitchFamily="34" charset="0"/>
              </a:rPr>
              <a:t>.</a:t>
            </a:r>
          </a:p>
        </p:txBody>
      </p:sp>
      <p:sp>
        <p:nvSpPr>
          <p:cNvPr id="19" name="5-Point Star 18">
            <a:extLst>
              <a:ext uri="{FF2B5EF4-FFF2-40B4-BE49-F238E27FC236}">
                <a16:creationId xmlns:a16="http://schemas.microsoft.com/office/drawing/2014/main" id="{E96EB5A7-B7C1-AA4A-82CF-0598CD4059DE}"/>
              </a:ext>
            </a:extLst>
          </p:cNvPr>
          <p:cNvSpPr>
            <a:spLocks noChangeAspect="1"/>
          </p:cNvSpPr>
          <p:nvPr/>
        </p:nvSpPr>
        <p:spPr>
          <a:xfrm>
            <a:off x="3962400" y="3291840"/>
            <a:ext cx="137160" cy="137160"/>
          </a:xfrm>
          <a:prstGeom prst="star5">
            <a:avLst/>
          </a:pr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0000"/>
              </a:solidFill>
            </a:endParaRPr>
          </a:p>
        </p:txBody>
      </p:sp>
      <p:sp>
        <p:nvSpPr>
          <p:cNvPr id="22" name="TextBox 15">
            <a:extLst>
              <a:ext uri="{FF2B5EF4-FFF2-40B4-BE49-F238E27FC236}">
                <a16:creationId xmlns:a16="http://schemas.microsoft.com/office/drawing/2014/main" id="{35B0BBBD-6727-A14B-8A2F-7F95E7BDCC0B}"/>
              </a:ext>
            </a:extLst>
          </p:cNvPr>
          <p:cNvSpPr txBox="1">
            <a:spLocks noChangeArrowheads="1"/>
          </p:cNvSpPr>
          <p:nvPr/>
        </p:nvSpPr>
        <p:spPr bwMode="auto">
          <a:xfrm>
            <a:off x="2312976" y="6553200"/>
            <a:ext cx="46212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sp>
        <p:nvSpPr>
          <p:cNvPr id="2" name="Title 1">
            <a:extLst>
              <a:ext uri="{FF2B5EF4-FFF2-40B4-BE49-F238E27FC236}">
                <a16:creationId xmlns:a16="http://schemas.microsoft.com/office/drawing/2014/main" id="{2B80CEA9-2510-229D-28C5-9A231DAC6CB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27 de Julio, 2022 a las 00:43:24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0EA6D2-8461-0843-BCB2-DC5C4D8578F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pic>
        <p:nvPicPr>
          <p:cNvPr id="26626" name="Picture 18" descr="IRIS_TMlogo.png">
            <a:extLst>
              <a:ext uri="{FF2B5EF4-FFF2-40B4-BE49-F238E27FC236}">
                <a16:creationId xmlns:a16="http://schemas.microsoft.com/office/drawing/2014/main" id="{B83CD613-365F-3947-9279-BA3E0DE4ECD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Box 7">
            <a:extLst>
              <a:ext uri="{FF2B5EF4-FFF2-40B4-BE49-F238E27FC236}">
                <a16:creationId xmlns:a16="http://schemas.microsoft.com/office/drawing/2014/main" id="{7F188CDF-0DD0-C945-8BF9-00EFF4F0875C}"/>
              </a:ext>
            </a:extLst>
          </p:cNvPr>
          <p:cNvSpPr txBox="1">
            <a:spLocks noChangeArrowheads="1"/>
          </p:cNvSpPr>
          <p:nvPr/>
        </p:nvSpPr>
        <p:spPr bwMode="auto">
          <a:xfrm>
            <a:off x="252413" y="1066800"/>
            <a:ext cx="84343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El mecanismo focal es la forma en que los sismólogos trazan las orientaciones tridimensionales del estrés de un terremoto. Dado que un terremoto se produce como deslizamiento en una falla, genera ondas primarias (P) en cuadrantes de compresión (sombreado) y extensión (blanco). La orientación de estos cuadrantes determinada a partir de ondas sísmicas registradas determina el tipo de falla que produjo el terremoto.</a:t>
            </a:r>
          </a:p>
        </p:txBody>
      </p:sp>
      <p:sp>
        <p:nvSpPr>
          <p:cNvPr id="26628" name="TextBox 11">
            <a:extLst>
              <a:ext uri="{FF2B5EF4-FFF2-40B4-BE49-F238E27FC236}">
                <a16:creationId xmlns:a16="http://schemas.microsoft.com/office/drawing/2014/main" id="{3752CE8F-C9CD-D041-88A8-5805FC1C3AB2}"/>
              </a:ext>
            </a:extLst>
          </p:cNvPr>
          <p:cNvSpPr txBox="1">
            <a:spLocks noChangeArrowheads="1"/>
          </p:cNvSpPr>
          <p:nvPr/>
        </p:nvSpPr>
        <p:spPr bwMode="auto">
          <a:xfrm>
            <a:off x="3897313" y="2695575"/>
            <a:ext cx="417988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En este caso, el mecanismo focal indica que este terremoto ocurrió como resultado de una falla inversa oblicua probablemente en la Placa del Mar de Filipinas sobre la Placa de </a:t>
            </a:r>
            <a:r>
              <a:rPr lang="es-ES_tradnl" altLang="en-US" sz="1600" dirty="0" err="1">
                <a:latin typeface="Arial" panose="020B0604020202020204" pitchFamily="34" charset="0"/>
              </a:rPr>
              <a:t>Sunda</a:t>
            </a:r>
            <a:r>
              <a:rPr lang="es-ES_tradnl" altLang="en-US" sz="1600" dirty="0">
                <a:latin typeface="Arial" panose="020B0604020202020204" pitchFamily="34" charset="0"/>
              </a:rPr>
              <a:t>.</a:t>
            </a:r>
          </a:p>
        </p:txBody>
      </p:sp>
      <p:sp>
        <p:nvSpPr>
          <p:cNvPr id="26629" name="TextBox 8">
            <a:extLst>
              <a:ext uri="{FF2B5EF4-FFF2-40B4-BE49-F238E27FC236}">
                <a16:creationId xmlns:a16="http://schemas.microsoft.com/office/drawing/2014/main" id="{893F6AE7-3ED9-0E4B-9627-7219879F8AB2}"/>
              </a:ext>
            </a:extLst>
          </p:cNvPr>
          <p:cNvSpPr txBox="1">
            <a:spLocks noChangeArrowheads="1"/>
          </p:cNvSpPr>
          <p:nvPr/>
        </p:nvSpPr>
        <p:spPr bwMode="auto">
          <a:xfrm>
            <a:off x="522288" y="5573713"/>
            <a:ext cx="300513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cs typeface="Arial" panose="020B0604020202020204" pitchFamily="34" charset="0"/>
              </a:rPr>
              <a:t>El eje de tensión (T) refleja la dirección mínima del esfuerzo de compresión. El eje de presión (P) refleja la dirección máxima del esfuerzo de compresión.</a:t>
            </a:r>
          </a:p>
        </p:txBody>
      </p:sp>
      <p:sp>
        <p:nvSpPr>
          <p:cNvPr id="26630" name="TextBox 11">
            <a:extLst>
              <a:ext uri="{FF2B5EF4-FFF2-40B4-BE49-F238E27FC236}">
                <a16:creationId xmlns:a16="http://schemas.microsoft.com/office/drawing/2014/main" id="{C4309415-34F8-3042-B58D-41FE023D6634}"/>
              </a:ext>
            </a:extLst>
          </p:cNvPr>
          <p:cNvSpPr txBox="1">
            <a:spLocks noChangeArrowheads="1"/>
          </p:cNvSpPr>
          <p:nvPr/>
        </p:nvSpPr>
        <p:spPr bwMode="auto">
          <a:xfrm>
            <a:off x="434975" y="5105400"/>
            <a:ext cx="3005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200" dirty="0">
                <a:latin typeface="Arial" panose="020B0604020202020204" pitchFamily="34" charset="0"/>
                <a:cs typeface="Arial" panose="020B0604020202020204" pitchFamily="34" charset="0"/>
              </a:rPr>
              <a:t>Fase W Solución Tensor  Momento Sísmico, USGS</a:t>
            </a:r>
          </a:p>
        </p:txBody>
      </p:sp>
      <p:pic>
        <p:nvPicPr>
          <p:cNvPr id="6" name="Picture 5" descr="Diagram, venn diagram&#10;&#10;Description automatically generated">
            <a:extLst>
              <a:ext uri="{FF2B5EF4-FFF2-40B4-BE49-F238E27FC236}">
                <a16:creationId xmlns:a16="http://schemas.microsoft.com/office/drawing/2014/main" id="{7F0C54CE-9FE0-1862-6D1C-659D256211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2454274"/>
            <a:ext cx="2568011" cy="2586485"/>
          </a:xfrm>
          <a:prstGeom prst="rect">
            <a:avLst/>
          </a:prstGeom>
        </p:spPr>
      </p:pic>
      <p:sp>
        <p:nvSpPr>
          <p:cNvPr id="2" name="Title 1">
            <a:extLst>
              <a:ext uri="{FF2B5EF4-FFF2-40B4-BE49-F238E27FC236}">
                <a16:creationId xmlns:a16="http://schemas.microsoft.com/office/drawing/2014/main" id="{F8A9FD9E-9A04-59D8-B6A6-BBCD2F01197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27 de Julio, 2022 a las 00:43:24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3" name="TextBox 4">
            <a:extLst>
              <a:ext uri="{FF2B5EF4-FFF2-40B4-BE49-F238E27FC236}">
                <a16:creationId xmlns:a16="http://schemas.microsoft.com/office/drawing/2014/main" id="{49D809E4-AD07-9949-B419-20A236D7E19D}"/>
              </a:ext>
            </a:extLst>
          </p:cNvPr>
          <p:cNvSpPr txBox="1"/>
          <p:nvPr/>
        </p:nvSpPr>
        <p:spPr>
          <a:xfrm>
            <a:off x="4109887" y="4263994"/>
            <a:ext cx="3510113" cy="58477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ES_tradnl" sz="1600" b="1"/>
              <a:t>Transtensión</a:t>
            </a:r>
          </a:p>
          <a:p>
            <a:pPr algn="ctr"/>
            <a:r>
              <a:rPr lang="es-ES_tradnl" sz="1600" b="1"/>
              <a:t>Extensión +</a:t>
            </a:r>
            <a:r>
              <a:rPr lang="es-ES_tradnl" sz="1600" b="1" baseline="0"/>
              <a:t> Corte </a:t>
            </a:r>
            <a:endParaRPr lang="es-ES_tradnl" sz="1600" b="1"/>
          </a:p>
        </p:txBody>
      </p:sp>
      <p:pic>
        <p:nvPicPr>
          <p:cNvPr id="5" name="Picture 4">
            <a:extLst>
              <a:ext uri="{FF2B5EF4-FFF2-40B4-BE49-F238E27FC236}">
                <a16:creationId xmlns:a16="http://schemas.microsoft.com/office/drawing/2014/main" id="{0B8B7342-4241-6977-ABAD-8B105C3162F3}"/>
              </a:ext>
            </a:extLst>
          </p:cNvPr>
          <p:cNvPicPr>
            <a:picLocks noChangeAspect="1"/>
          </p:cNvPicPr>
          <p:nvPr/>
        </p:nvPicPr>
        <p:blipFill>
          <a:blip r:embed="rId5"/>
          <a:stretch>
            <a:fillRect/>
          </a:stretch>
        </p:blipFill>
        <p:spPr>
          <a:xfrm>
            <a:off x="4207023" y="4758667"/>
            <a:ext cx="3694556" cy="178501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88AD0F4-8AE4-D4E0-BC63-7CA1D308CB80}"/>
              </a:ext>
            </a:extLst>
          </p:cNvPr>
          <p:cNvPicPr>
            <a:picLocks noChangeAspect="1"/>
          </p:cNvPicPr>
          <p:nvPr/>
        </p:nvPicPr>
        <p:blipFill>
          <a:blip r:embed="rId3"/>
          <a:stretch>
            <a:fillRect/>
          </a:stretch>
        </p:blipFill>
        <p:spPr>
          <a:xfrm>
            <a:off x="1005840" y="1522497"/>
            <a:ext cx="7132320" cy="5239665"/>
          </a:xfrm>
          <a:prstGeom prst="rect">
            <a:avLst/>
          </a:prstGeom>
        </p:spPr>
      </p:pic>
      <p:sp>
        <p:nvSpPr>
          <p:cNvPr id="4" name="Rectangle 3">
            <a:extLst>
              <a:ext uri="{FF2B5EF4-FFF2-40B4-BE49-F238E27FC236}">
                <a16:creationId xmlns:a16="http://schemas.microsoft.com/office/drawing/2014/main" id="{55E6F481-EFF3-7BBA-8C3E-915B23DDF75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C5C8D34E-9220-AC41-25D7-41D8DEA49A7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7">
            <a:extLst>
              <a:ext uri="{FF2B5EF4-FFF2-40B4-BE49-F238E27FC236}">
                <a16:creationId xmlns:a16="http://schemas.microsoft.com/office/drawing/2014/main" id="{714B9000-11B1-F4DB-B627-62BEA65910EB}"/>
              </a:ext>
            </a:extLst>
          </p:cNvPr>
          <p:cNvSpPr txBox="1">
            <a:spLocks noChangeArrowheads="1"/>
          </p:cNvSpPr>
          <p:nvPr/>
        </p:nvSpPr>
        <p:spPr bwMode="auto">
          <a:xfrm>
            <a:off x="1295400" y="820967"/>
            <a:ext cx="769620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El registro del terremoto en Bend, </a:t>
            </a:r>
            <a:r>
              <a:rPr lang="es-ES_tradnl" altLang="en-US" sz="1400" dirty="0" err="1">
                <a:solidFill>
                  <a:srgbClr val="000000"/>
                </a:solidFill>
                <a:latin typeface="Arial" panose="020B0604020202020204" pitchFamily="34" charset="0"/>
              </a:rPr>
              <a:t>Oregon</a:t>
            </a:r>
            <a:r>
              <a:rPr lang="es-ES_tradnl" altLang="en-US" sz="1400" dirty="0">
                <a:solidFill>
                  <a:srgbClr val="000000"/>
                </a:solidFill>
                <a:latin typeface="Arial" panose="020B0604020202020204" pitchFamily="34" charset="0"/>
              </a:rPr>
              <a:t> (BNOR) se ilustra a continuación. Bend está a 10 715 km (6658 millas, 96,5°) de la ubicación de este terremoto. A esta distancia, es difícil identificar ondas sísmicas particulares en un sismograma de un terremoto de magnitud 7,1.</a:t>
            </a:r>
          </a:p>
        </p:txBody>
      </p:sp>
      <p:sp>
        <p:nvSpPr>
          <p:cNvPr id="12" name="TextBox 11">
            <a:extLst>
              <a:ext uri="{FF2B5EF4-FFF2-40B4-BE49-F238E27FC236}">
                <a16:creationId xmlns:a16="http://schemas.microsoft.com/office/drawing/2014/main" id="{8EA6AB4E-72BB-400C-5D3C-8B2E10645899}"/>
              </a:ext>
            </a:extLst>
          </p:cNvPr>
          <p:cNvSpPr txBox="1"/>
          <p:nvPr/>
        </p:nvSpPr>
        <p:spPr>
          <a:xfrm>
            <a:off x="5857772" y="1566446"/>
            <a:ext cx="2707108" cy="338554"/>
          </a:xfrm>
          <a:prstGeom prst="rect">
            <a:avLst/>
          </a:prstGeom>
          <a:solidFill>
            <a:schemeClr val="bg1"/>
          </a:solidFill>
        </p:spPr>
        <p:txBody>
          <a:bodyPr wrap="square">
            <a:spAutoFit/>
          </a:bodyPr>
          <a:lstStyle/>
          <a:p>
            <a:pPr eaLnBrk="1" hangingPunct="1">
              <a:defRPr/>
            </a:pPr>
            <a:r>
              <a:rPr lang="es-ES_tradnl" sz="1600" b="1" spc="200" dirty="0">
                <a:latin typeface="Arial" charset="0"/>
                <a:ea typeface="MS PGothic" charset="-128"/>
              </a:rPr>
              <a:t>Ondas de Superficie</a:t>
            </a:r>
          </a:p>
        </p:txBody>
      </p:sp>
      <p:sp>
        <p:nvSpPr>
          <p:cNvPr id="14342" name="TextBox 4">
            <a:extLst>
              <a:ext uri="{FF2B5EF4-FFF2-40B4-BE49-F238E27FC236}">
                <a16:creationId xmlns:a16="http://schemas.microsoft.com/office/drawing/2014/main" id="{23AD29E1-7026-CD3A-008B-C5163764F429}"/>
              </a:ext>
            </a:extLst>
          </p:cNvPr>
          <p:cNvSpPr txBox="1">
            <a:spLocks noChangeArrowheads="1"/>
          </p:cNvSpPr>
          <p:nvPr/>
        </p:nvSpPr>
        <p:spPr bwMode="auto">
          <a:xfrm>
            <a:off x="3072245" y="1525159"/>
            <a:ext cx="466725"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PP</a:t>
            </a:r>
          </a:p>
        </p:txBody>
      </p:sp>
      <p:sp>
        <p:nvSpPr>
          <p:cNvPr id="14343" name="TextBox 5">
            <a:extLst>
              <a:ext uri="{FF2B5EF4-FFF2-40B4-BE49-F238E27FC236}">
                <a16:creationId xmlns:a16="http://schemas.microsoft.com/office/drawing/2014/main" id="{B33EDFC1-DFD0-3D0B-CBFC-66158CD09A62}"/>
              </a:ext>
            </a:extLst>
          </p:cNvPr>
          <p:cNvSpPr txBox="1">
            <a:spLocks noChangeArrowheads="1"/>
          </p:cNvSpPr>
          <p:nvPr/>
        </p:nvSpPr>
        <p:spPr bwMode="auto">
          <a:xfrm>
            <a:off x="2019300" y="2936319"/>
            <a:ext cx="6248400" cy="24622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cs typeface="Arial" panose="020B0604020202020204" pitchFamily="34" charset="0"/>
              </a:rPr>
              <a:t>Las llegadas identificables en este sismograma son:</a:t>
            </a:r>
          </a:p>
          <a:p>
            <a:pPr eaLnBrk="1" hangingPunct="1">
              <a:spcBef>
                <a:spcPct val="0"/>
              </a:spcBef>
              <a:buFontTx/>
              <a:buNone/>
            </a:pPr>
            <a:endParaRPr lang="es-ES_tradnl" altLang="en-US" sz="1400" dirty="0">
              <a:latin typeface="Arial" panose="020B0604020202020204" pitchFamily="34" charset="0"/>
              <a:cs typeface="Arial" panose="020B0604020202020204" pitchFamily="34" charset="0"/>
            </a:endParaRPr>
          </a:p>
          <a:p>
            <a:pPr eaLnBrk="1" hangingPunct="1">
              <a:spcBef>
                <a:spcPct val="0"/>
              </a:spcBef>
              <a:buFontTx/>
              <a:buNone/>
            </a:pPr>
            <a:r>
              <a:rPr lang="es-ES_tradnl" altLang="en-US" sz="1400" dirty="0">
                <a:latin typeface="Arial" panose="020B0604020202020204" pitchFamily="34" charset="0"/>
                <a:cs typeface="Arial" panose="020B0604020202020204" pitchFamily="34" charset="0"/>
              </a:rPr>
              <a:t>P, una onda de compresión que recorrió una trayectoria curva a través del manto hasta el sismómetro en Bend, Oregón.</a:t>
            </a:r>
          </a:p>
          <a:p>
            <a:pPr eaLnBrk="1" hangingPunct="1">
              <a:spcBef>
                <a:spcPct val="0"/>
              </a:spcBef>
              <a:buFontTx/>
              <a:buNone/>
            </a:pPr>
            <a:endParaRPr lang="es-ES_tradnl" altLang="en-US" sz="1400" dirty="0">
              <a:latin typeface="Arial" panose="020B0604020202020204" pitchFamily="34" charset="0"/>
              <a:cs typeface="Arial" panose="020B0604020202020204" pitchFamily="34" charset="0"/>
            </a:endParaRPr>
          </a:p>
          <a:p>
            <a:pPr eaLnBrk="1" hangingPunct="1">
              <a:spcBef>
                <a:spcPct val="0"/>
              </a:spcBef>
              <a:buFontTx/>
              <a:buNone/>
            </a:pPr>
            <a:r>
              <a:rPr lang="es-ES_tradnl" altLang="en-US" sz="1400" dirty="0">
                <a:latin typeface="Arial" panose="020B0604020202020204" pitchFamily="34" charset="0"/>
                <a:cs typeface="Arial" panose="020B0604020202020204" pitchFamily="34" charset="0"/>
              </a:rPr>
              <a:t>PP, una onda de compresión que rebotó en la superficie de la Tierra a medio camino entre el terremoto y el sismómetro.</a:t>
            </a:r>
          </a:p>
          <a:p>
            <a:pPr eaLnBrk="1" hangingPunct="1">
              <a:spcBef>
                <a:spcPct val="0"/>
              </a:spcBef>
              <a:buFontTx/>
              <a:buNone/>
            </a:pPr>
            <a:endParaRPr lang="es-ES_tradnl" altLang="en-US" sz="1400" dirty="0">
              <a:latin typeface="Arial" panose="020B0604020202020204" pitchFamily="34" charset="0"/>
              <a:cs typeface="Arial" panose="020B0604020202020204" pitchFamily="34" charset="0"/>
            </a:endParaRPr>
          </a:p>
          <a:p>
            <a:pPr eaLnBrk="1" hangingPunct="1">
              <a:spcBef>
                <a:spcPct val="0"/>
              </a:spcBef>
              <a:buFontTx/>
              <a:buNone/>
            </a:pPr>
            <a:r>
              <a:rPr lang="es-ES_tradnl" altLang="en-US" sz="1400" dirty="0">
                <a:latin typeface="Arial" panose="020B0604020202020204" pitchFamily="34" charset="0"/>
                <a:cs typeface="Arial" panose="020B0604020202020204" pitchFamily="34" charset="0"/>
              </a:rPr>
              <a:t>Ondas superficiales que viajaron los 10 715 km (6658 millas) alrededor del perímetro de la Tierra desde el epicentro hasta el sismómetro en Bend, Oregón.</a:t>
            </a:r>
          </a:p>
        </p:txBody>
      </p:sp>
      <p:sp>
        <p:nvSpPr>
          <p:cNvPr id="3" name="TextBox 4">
            <a:extLst>
              <a:ext uri="{FF2B5EF4-FFF2-40B4-BE49-F238E27FC236}">
                <a16:creationId xmlns:a16="http://schemas.microsoft.com/office/drawing/2014/main" id="{3198309E-AED2-2D90-3F4D-35074D7060F6}"/>
              </a:ext>
            </a:extLst>
          </p:cNvPr>
          <p:cNvSpPr txBox="1">
            <a:spLocks noChangeArrowheads="1"/>
          </p:cNvSpPr>
          <p:nvPr/>
        </p:nvSpPr>
        <p:spPr bwMode="auto">
          <a:xfrm>
            <a:off x="2574678" y="1643805"/>
            <a:ext cx="320922"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P</a:t>
            </a:r>
          </a:p>
        </p:txBody>
      </p:sp>
      <p:sp>
        <p:nvSpPr>
          <p:cNvPr id="5" name="TextBox 4">
            <a:extLst>
              <a:ext uri="{FF2B5EF4-FFF2-40B4-BE49-F238E27FC236}">
                <a16:creationId xmlns:a16="http://schemas.microsoft.com/office/drawing/2014/main" id="{3EDD8677-CB7B-D893-45AA-C4E33D1D1DC2}"/>
              </a:ext>
            </a:extLst>
          </p:cNvPr>
          <p:cNvSpPr txBox="1">
            <a:spLocks noChangeArrowheads="1"/>
          </p:cNvSpPr>
          <p:nvPr/>
        </p:nvSpPr>
        <p:spPr bwMode="auto">
          <a:xfrm>
            <a:off x="2506598" y="2002924"/>
            <a:ext cx="210314" cy="20005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700" b="1" dirty="0">
                <a:latin typeface="Arial" panose="020B0604020202020204" pitchFamily="34" charset="0"/>
              </a:rPr>
              <a:t> </a:t>
            </a:r>
          </a:p>
        </p:txBody>
      </p:sp>
      <p:sp>
        <p:nvSpPr>
          <p:cNvPr id="6" name="TextBox 4">
            <a:extLst>
              <a:ext uri="{FF2B5EF4-FFF2-40B4-BE49-F238E27FC236}">
                <a16:creationId xmlns:a16="http://schemas.microsoft.com/office/drawing/2014/main" id="{116DC007-0694-5AB1-90FD-BEC3C3D0F56A}"/>
              </a:ext>
            </a:extLst>
          </p:cNvPr>
          <p:cNvSpPr txBox="1">
            <a:spLocks noChangeArrowheads="1"/>
          </p:cNvSpPr>
          <p:nvPr/>
        </p:nvSpPr>
        <p:spPr bwMode="auto">
          <a:xfrm>
            <a:off x="3693354" y="1678073"/>
            <a:ext cx="320923"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S</a:t>
            </a:r>
          </a:p>
        </p:txBody>
      </p:sp>
      <p:sp>
        <p:nvSpPr>
          <p:cNvPr id="7" name="TextBox 4">
            <a:extLst>
              <a:ext uri="{FF2B5EF4-FFF2-40B4-BE49-F238E27FC236}">
                <a16:creationId xmlns:a16="http://schemas.microsoft.com/office/drawing/2014/main" id="{9F8C5926-2118-77FA-D8DA-69FE224C8609}"/>
              </a:ext>
            </a:extLst>
          </p:cNvPr>
          <p:cNvSpPr txBox="1">
            <a:spLocks noChangeArrowheads="1"/>
          </p:cNvSpPr>
          <p:nvPr/>
        </p:nvSpPr>
        <p:spPr bwMode="auto">
          <a:xfrm>
            <a:off x="4464438" y="1612556"/>
            <a:ext cx="467866"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SS</a:t>
            </a:r>
          </a:p>
        </p:txBody>
      </p:sp>
      <p:sp>
        <p:nvSpPr>
          <p:cNvPr id="8" name="Rectangle 7">
            <a:extLst>
              <a:ext uri="{FF2B5EF4-FFF2-40B4-BE49-F238E27FC236}">
                <a16:creationId xmlns:a16="http://schemas.microsoft.com/office/drawing/2014/main" id="{EE6029C8-9539-D5A2-34A7-9828C9273BF5}"/>
              </a:ext>
            </a:extLst>
          </p:cNvPr>
          <p:cNvSpPr/>
          <p:nvPr/>
        </p:nvSpPr>
        <p:spPr>
          <a:xfrm>
            <a:off x="5715000" y="5540656"/>
            <a:ext cx="2383808" cy="73818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A8F3A27F-9659-E81B-3EBB-C3A370F636C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27 de Julio, 2022 a las 00:43:24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9">
            <a:extLst>
              <a:ext uri="{FF2B5EF4-FFF2-40B4-BE49-F238E27FC236}">
                <a16:creationId xmlns:a16="http://schemas.microsoft.com/office/drawing/2014/main" id="{C8EB21FE-B869-4A0B-7D62-8500FC2724A8}"/>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7713</TotalTime>
  <Words>1313</Words>
  <Application>Microsoft Macintosh PowerPoint</Application>
  <PresentationFormat>On-screen Show (4:3)</PresentationFormat>
  <Paragraphs>104</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cp:lastModifiedBy>
  <cp:revision>751</cp:revision>
  <dcterms:created xsi:type="dcterms:W3CDTF">2009-05-31T20:07:40Z</dcterms:created>
  <dcterms:modified xsi:type="dcterms:W3CDTF">2022-07-29T06:04:34Z</dcterms:modified>
</cp:coreProperties>
</file>