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47" r:id="rId2"/>
    <p:sldId id="385" r:id="rId3"/>
    <p:sldId id="386" r:id="rId4"/>
    <p:sldId id="438" r:id="rId5"/>
    <p:sldId id="437" r:id="rId6"/>
    <p:sldId id="435" r:id="rId7"/>
    <p:sldId id="355" r:id="rId8"/>
    <p:sldId id="433" r:id="rId9"/>
    <p:sldId id="439" r:id="rId10"/>
    <p:sldId id="387" r:id="rId11"/>
    <p:sldId id="434"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6" autoAdjust="0"/>
    <p:restoredTop sz="90777" autoAdjust="0"/>
  </p:normalViewPr>
  <p:slideViewPr>
    <p:cSldViewPr>
      <p:cViewPr varScale="1">
        <p:scale>
          <a:sx n="80" d="100"/>
          <a:sy n="80" d="100"/>
        </p:scale>
        <p:origin x="1210"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82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9/6/2022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tectonics__earthquakes_of_the_himalaya"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https://earthquake.usgs.gov/earthquakes/eventpage/us7000i59t</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rPr>
              <a:t>Relevant Animation:</a:t>
            </a:r>
          </a:p>
          <a:p>
            <a:r>
              <a:rPr lang="en-US" altLang="en-US" sz="1600" b="0" dirty="0">
                <a:solidFill>
                  <a:srgbClr val="393996"/>
                </a:solidFill>
              </a:rPr>
              <a:t>Travel Time Curves: How they are created:  https://www.iris.edu/hq/inclass/animation/traveltime_curves_how_they_are_created</a:t>
            </a:r>
            <a:endParaRPr lang="en-US" altLang="en-US" sz="1600" b="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10</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solidFill>
                  <a:srgbClr val="393996"/>
                </a:solidFill>
                <a:latin typeface="Arial" panose="020B0604020202020204" pitchFamily="34" charset="0"/>
              </a:rPr>
              <a:t>Relevant Animation:</a:t>
            </a:r>
          </a:p>
          <a:p>
            <a:pPr eaLnBrk="1" hangingPunct="1">
              <a:spcBef>
                <a:spcPct val="0"/>
              </a:spcBef>
            </a:pPr>
            <a:r>
              <a:rPr lang="en-US" b="0" i="0" dirty="0">
                <a:solidFill>
                  <a:srgbClr val="1155CC"/>
                </a:solidFill>
                <a:effectLst/>
                <a:latin typeface="Arial" panose="020B0604020202020204" pitchFamily="34" charset="0"/>
                <a:hlinkClick r:id="rId3"/>
              </a:rPr>
              <a:t>https://www.iris.edu/hq/inclass/animation/tectonics__earthquakes_of_the_himalaya</a:t>
            </a:r>
            <a:endParaRPr lang="en-US" altLang="en-US"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87675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sz="1200" b="1" dirty="0">
                <a:solidFill>
                  <a:srgbClr val="393996"/>
                </a:solidFill>
                <a:ea typeface="ＭＳ Ｐゴシック" panose="020B0600070205080204" pitchFamily="34" charset="-128"/>
              </a:rPr>
              <a:t>Explore the Seismicity:  </a:t>
            </a:r>
          </a:p>
          <a:p>
            <a:pPr>
              <a:defRPr/>
            </a:pPr>
            <a:r>
              <a:rPr lang="en-US" altLang="en-US" sz="1200" dirty="0">
                <a:ea typeface="ＭＳ Ｐゴシック" panose="020B0600070205080204" pitchFamily="34" charset="-128"/>
              </a:rPr>
              <a:t>IRIS Earthquake Browser:  http://ds.iris.edu/ieb/</a:t>
            </a:r>
            <a:endParaRPr lang="en-US" sz="1200" dirty="0"/>
          </a:p>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2063623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192BADAF-BA17-EA4C-BA8D-2398A594AF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3C8AF21-0A3F-784D-9FE1-DEBA5A5CE4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Reference: </a:t>
            </a:r>
            <a:r>
              <a:rPr lang="en-US" sz="1200" kern="1200" dirty="0">
                <a:solidFill>
                  <a:schemeClr val="tx1"/>
                </a:solidFill>
                <a:effectLst/>
                <a:latin typeface="+mn-lt"/>
                <a:ea typeface="MS PGothic" panose="020B0600070205080204" pitchFamily="34" charset="-128"/>
                <a:cs typeface="+mn-cs"/>
              </a:rPr>
              <a:t>P. </a:t>
            </a:r>
            <a:r>
              <a:rPr lang="en-US" sz="1200" kern="1200" dirty="0" err="1">
                <a:solidFill>
                  <a:schemeClr val="tx1"/>
                </a:solidFill>
                <a:effectLst/>
                <a:latin typeface="+mn-lt"/>
                <a:ea typeface="MS PGothic" panose="020B0600070205080204" pitchFamily="34" charset="-128"/>
                <a:cs typeface="+mn-cs"/>
              </a:rPr>
              <a:t>Tapponnier</a:t>
            </a:r>
            <a:r>
              <a:rPr lang="en-US" sz="1200" kern="1200" dirty="0">
                <a:solidFill>
                  <a:schemeClr val="tx1"/>
                </a:solidFill>
                <a:effectLst/>
                <a:latin typeface="+mn-lt"/>
                <a:ea typeface="MS PGothic" panose="020B0600070205080204" pitchFamily="34" charset="-128"/>
                <a:cs typeface="+mn-cs"/>
              </a:rPr>
              <a:t>, G. </a:t>
            </a:r>
            <a:r>
              <a:rPr lang="en-US" sz="1200" kern="1200" dirty="0" err="1">
                <a:solidFill>
                  <a:schemeClr val="tx1"/>
                </a:solidFill>
                <a:effectLst/>
                <a:latin typeface="+mn-lt"/>
                <a:ea typeface="MS PGothic" panose="020B0600070205080204" pitchFamily="34" charset="-128"/>
                <a:cs typeface="+mn-cs"/>
              </a:rPr>
              <a:t>Peltzer</a:t>
            </a:r>
            <a:r>
              <a:rPr lang="en-US" sz="1200" kern="1200" dirty="0">
                <a:solidFill>
                  <a:schemeClr val="tx1"/>
                </a:solidFill>
                <a:effectLst/>
                <a:latin typeface="+mn-lt"/>
                <a:ea typeface="MS PGothic" panose="020B0600070205080204" pitchFamily="34" charset="-128"/>
                <a:cs typeface="+mn-cs"/>
              </a:rPr>
              <a:t>, A. Y. Le Dain, R. Armijo, and P. </a:t>
            </a:r>
            <a:r>
              <a:rPr lang="en-US" sz="1200" kern="1200" dirty="0" err="1">
                <a:solidFill>
                  <a:schemeClr val="tx1"/>
                </a:solidFill>
                <a:effectLst/>
                <a:latin typeface="+mn-lt"/>
                <a:ea typeface="MS PGothic" panose="020B0600070205080204" pitchFamily="34" charset="-128"/>
                <a:cs typeface="+mn-cs"/>
              </a:rPr>
              <a:t>Cobbold</a:t>
            </a:r>
            <a:r>
              <a:rPr lang="en-US" altLang="en-US" dirty="0"/>
              <a:t>, </a:t>
            </a:r>
            <a:r>
              <a:rPr lang="en-US" sz="1200" kern="1200" dirty="0">
                <a:solidFill>
                  <a:schemeClr val="tx1"/>
                </a:solidFill>
                <a:effectLst/>
                <a:latin typeface="+mn-lt"/>
                <a:ea typeface="MS PGothic" panose="020B0600070205080204" pitchFamily="34" charset="-128"/>
                <a:cs typeface="+mn-cs"/>
              </a:rPr>
              <a:t>Propagating extrusion tectonics in Asia: New insights from simple experiments with plasticine, GEOLOGY, v. 10, p. 611-616, December 1982. </a:t>
            </a:r>
            <a:endParaRPr lang="en-US" dirty="0"/>
          </a:p>
          <a:p>
            <a:pPr eaLnBrk="1" hangingPunct="1">
              <a:spcBef>
                <a:spcPct val="0"/>
              </a:spcBef>
            </a:pPr>
            <a:endParaRPr lang="en-US" altLang="en-US" dirty="0"/>
          </a:p>
        </p:txBody>
      </p:sp>
      <p:sp>
        <p:nvSpPr>
          <p:cNvPr id="14340" name="Slide Number Placeholder 3">
            <a:extLst>
              <a:ext uri="{FF2B5EF4-FFF2-40B4-BE49-F238E27FC236}">
                <a16:creationId xmlns:a16="http://schemas.microsoft.com/office/drawing/2014/main" id="{683868EF-5FA8-D14F-B97F-DD9B5DCF74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F3AF1C9-4FD5-1C44-9E36-3FDE22A73DEB}"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84161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a:t>
            </a:r>
          </a:p>
          <a:p>
            <a:r>
              <a:rPr lang="en-US" altLang="en-US" sz="1000" dirty="0">
                <a:ea typeface="ＭＳ Ｐゴシック" panose="020B0600070205080204" pitchFamily="34" charset="-128"/>
              </a:rPr>
              <a:t>Focal Mechanisms Explained: </a:t>
            </a:r>
            <a:r>
              <a:rPr lang="en-US" altLang="en-US" sz="1000" dirty="0">
                <a:latin typeface="Arial" panose="020B0604020202020204" pitchFamily="34" charset="0"/>
              </a:rPr>
              <a:t>https://</a:t>
            </a:r>
            <a:r>
              <a:rPr lang="en-US" altLang="en-US" sz="1000" dirty="0" err="1">
                <a:latin typeface="Arial" panose="020B0604020202020204" pitchFamily="34" charset="0"/>
              </a:rPr>
              <a:t>www.iris.edu</a:t>
            </a:r>
            <a:r>
              <a:rPr lang="en-US" altLang="en-US" sz="1000" dirty="0">
                <a:latin typeface="Arial" panose="020B0604020202020204" pitchFamily="34" charset="0"/>
              </a:rPr>
              <a:t>/</a:t>
            </a:r>
            <a:r>
              <a:rPr lang="en-US" altLang="en-US" sz="1000" dirty="0" err="1">
                <a:latin typeface="Arial" panose="020B0604020202020204" pitchFamily="34" charset="0"/>
              </a:rPr>
              <a:t>hq</a:t>
            </a:r>
            <a:r>
              <a:rPr lang="en-US" altLang="en-US" sz="1000" dirty="0">
                <a:latin typeface="Arial" panose="020B0604020202020204" pitchFamily="34" charset="0"/>
              </a:rPr>
              <a:t>/</a:t>
            </a:r>
            <a:r>
              <a:rPr lang="en-US" altLang="en-US" sz="1000" dirty="0" err="1">
                <a:latin typeface="Arial" panose="020B0604020202020204" pitchFamily="34" charset="0"/>
              </a:rPr>
              <a:t>inclass</a:t>
            </a:r>
            <a:r>
              <a:rPr lang="en-US" altLang="en-US" sz="1000" dirty="0">
                <a:latin typeface="Arial" panose="020B0604020202020204" pitchFamily="34" charset="0"/>
              </a:rPr>
              <a:t>/animation/</a:t>
            </a:r>
            <a:r>
              <a:rPr lang="en-US" altLang="en-US" sz="1000" dirty="0" err="1">
                <a:latin typeface="Arial" panose="020B0604020202020204" pitchFamily="34" charset="0"/>
              </a:rPr>
              <a:t>focal_mechanisms_explained</a:t>
            </a:r>
            <a:endParaRPr lang="en-US" altLang="en-US" sz="1000" dirty="0">
              <a:latin typeface="Arial" panose="020B0604020202020204" pitchFamily="34" charset="0"/>
            </a:endParaRP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8</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r>
              <a:rPr lang="en-US" altLang="en-US" dirty="0"/>
              <a:t>Reference:  </a:t>
            </a:r>
            <a:r>
              <a:rPr lang="en-US" sz="1800" dirty="0" err="1">
                <a:effectLst/>
                <a:latin typeface="Arial" panose="020B0604020202020204" pitchFamily="34" charset="0"/>
                <a:ea typeface="Calibri" panose="020F0502020204030204" pitchFamily="34" charset="0"/>
              </a:rPr>
              <a:t>Yanchuan</a:t>
            </a:r>
            <a:r>
              <a:rPr lang="en-US" sz="1800" dirty="0">
                <a:effectLst/>
                <a:latin typeface="Arial" panose="020B0604020202020204" pitchFamily="34" charset="0"/>
                <a:ea typeface="Calibri" panose="020F0502020204030204" pitchFamily="34" charset="0"/>
              </a:rPr>
              <a:t> Li, Jean-Mathieu </a:t>
            </a:r>
            <a:r>
              <a:rPr lang="en-US" sz="1800" dirty="0" err="1">
                <a:effectLst/>
                <a:latin typeface="Arial" panose="020B0604020202020204" pitchFamily="34" charset="0"/>
                <a:ea typeface="Calibri" panose="020F0502020204030204" pitchFamily="34" charset="0"/>
              </a:rPr>
              <a:t>Nocquet</a:t>
            </a:r>
            <a:r>
              <a:rPr lang="en-US" sz="1800" dirty="0">
                <a:effectLst/>
                <a:latin typeface="Arial" panose="020B0604020202020204" pitchFamily="34" charset="0"/>
                <a:ea typeface="Calibri" panose="020F0502020204030204" pitchFamily="34" charset="0"/>
              </a:rPr>
              <a:t>, Xinjian Shan, </a:t>
            </a:r>
            <a:r>
              <a:rPr lang="en-US" sz="1800" dirty="0" err="1">
                <a:effectLst/>
                <a:latin typeface="Arial" panose="020B0604020202020204" pitchFamily="34" charset="0"/>
                <a:ea typeface="Calibri" panose="020F0502020204030204" pitchFamily="34" charset="0"/>
              </a:rPr>
              <a:t>Huizi</a:t>
            </a:r>
            <a:r>
              <a:rPr lang="en-US" sz="1800" dirty="0">
                <a:effectLst/>
                <a:latin typeface="Arial" panose="020B0604020202020204" pitchFamily="34" charset="0"/>
                <a:ea typeface="Calibri" panose="020F0502020204030204" pitchFamily="34" charset="0"/>
              </a:rPr>
              <a:t> Jian. Heterogeneous </a:t>
            </a:r>
            <a:r>
              <a:rPr lang="en-US" sz="1800" dirty="0" err="1">
                <a:effectLst/>
                <a:latin typeface="Arial" panose="020B0604020202020204" pitchFamily="34" charset="0"/>
                <a:ea typeface="Calibri" panose="020F0502020204030204" pitchFamily="34" charset="0"/>
              </a:rPr>
              <a:t>Interseismic</a:t>
            </a:r>
            <a:r>
              <a:rPr lang="en-US" sz="1800" dirty="0">
                <a:effectLst/>
                <a:latin typeface="Arial" panose="020B0604020202020204" pitchFamily="34" charset="0"/>
                <a:ea typeface="Calibri" panose="020F0502020204030204" pitchFamily="34" charset="0"/>
              </a:rPr>
              <a:t> Coupling Along the </a:t>
            </a:r>
            <a:r>
              <a:rPr lang="en-US" sz="1800" dirty="0" err="1">
                <a:effectLst/>
                <a:latin typeface="Arial" panose="020B0604020202020204" pitchFamily="34" charset="0"/>
                <a:ea typeface="Calibri" panose="020F0502020204030204" pitchFamily="34" charset="0"/>
              </a:rPr>
              <a:t>Xianshuihe-Xiaojiang</a:t>
            </a:r>
            <a:r>
              <a:rPr lang="en-US" sz="1800" dirty="0">
                <a:effectLst/>
                <a:latin typeface="Arial" panose="020B0604020202020204" pitchFamily="34" charset="0"/>
                <a:ea typeface="Calibri" panose="020F0502020204030204" pitchFamily="34" charset="0"/>
              </a:rPr>
              <a:t> Fault System, Eastern Tibet. Journal of Geophysical Research : Solid Earth, American Geophysical Union, 2021, 126 (11), pp.e2020JB021187. 10.1029/2020JB021187 </a:t>
            </a:r>
          </a:p>
          <a:p>
            <a:endParaRPr lang="en-US" altLang="en-US" sz="1800" dirty="0">
              <a:effectLst/>
              <a:latin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latin typeface="Arial" panose="020B0604020202020204" pitchFamily="34" charset="0"/>
              </a:rPr>
              <a:t>Figure 1. Regional tectonic map of the eastern Tibetan Plateau. Bold black lines correspond to the </a:t>
            </a:r>
            <a:r>
              <a:rPr lang="en-US" altLang="en-US" sz="1200" dirty="0" err="1">
                <a:latin typeface="Arial" panose="020B0604020202020204" pitchFamily="34" charset="0"/>
              </a:rPr>
              <a:t>Xianshuihe-Anninghe-Zemuhe-Xiaojiang</a:t>
            </a:r>
            <a:r>
              <a:rPr lang="en-US" altLang="en-US" sz="1200" dirty="0">
                <a:latin typeface="Arial" panose="020B0604020202020204" pitchFamily="34" charset="0"/>
              </a:rPr>
              <a:t> fault system (XXFS). Thin black lines indicate others active faults (Deng et al., 2003). Focal mechanism solutions (Mw &gt; 6, 1976–2015) are from the Global Centroid Moment Tensor (GCMT). Thin white circles are earthquakes (Mw &gt; 5, 1960–2015) from the United States Geological Survey (USGS). Red (M ≥ 7.5) and green (M &gt; 6) stars mark the epicenters of historical earthquakes (Wen, Ma, et al., 2008). The pink rectangle shows </a:t>
            </a:r>
            <a:r>
              <a:rPr lang="en-US" altLang="en-US" sz="1200" dirty="0" err="1">
                <a:latin typeface="Arial" panose="020B0604020202020204" pitchFamily="34" charset="0"/>
              </a:rPr>
              <a:t>InSAR</a:t>
            </a:r>
            <a:r>
              <a:rPr lang="en-US" altLang="en-US" sz="1200" dirty="0">
                <a:latin typeface="Arial" panose="020B0604020202020204" pitchFamily="34" charset="0"/>
              </a:rPr>
              <a:t> data coverage used in this study (see Figure 3). Cyan ellipse indicates creeping sections proposed by Allen et al. (1991) and Zhang, Wen, et al. (2018). The blue rectangle outlines the surface rupture of the 1973 M 7.6 </a:t>
            </a:r>
            <a:r>
              <a:rPr lang="en-US" altLang="en-US" sz="1200" dirty="0" err="1">
                <a:latin typeface="Arial" panose="020B0604020202020204" pitchFamily="34" charset="0"/>
              </a:rPr>
              <a:t>Luhuo</a:t>
            </a:r>
            <a:r>
              <a:rPr lang="en-US" altLang="en-US" sz="1200" dirty="0">
                <a:latin typeface="Arial" panose="020B0604020202020204" pitchFamily="34" charset="0"/>
              </a:rPr>
              <a:t> earthquake. LMSF denotes the </a:t>
            </a:r>
            <a:r>
              <a:rPr lang="en-US" altLang="en-US" sz="1200" dirty="0" err="1">
                <a:latin typeface="Arial" panose="020B0604020202020204" pitchFamily="34" charset="0"/>
              </a:rPr>
              <a:t>Longmenshan</a:t>
            </a:r>
            <a:r>
              <a:rPr lang="en-US" altLang="en-US" sz="1200" dirty="0">
                <a:latin typeface="Arial" panose="020B0604020202020204" pitchFamily="34" charset="0"/>
              </a:rPr>
              <a:t> fault. The inset map highlights the Sichuan and Yunnan provinces. Red stars show the locations of 2008 Mw 7.9 Wenchuan earthquake (WC-eq), 2013 Mw 6.5 Lushan earthquake (LS-eq) and 2010 Mw 6.8 </a:t>
            </a:r>
            <a:r>
              <a:rPr lang="en-US" altLang="en-US" sz="1200" dirty="0" err="1">
                <a:latin typeface="Arial" panose="020B0604020202020204" pitchFamily="34" charset="0"/>
              </a:rPr>
              <a:t>Yushu</a:t>
            </a:r>
            <a:r>
              <a:rPr lang="en-US" altLang="en-US" sz="1200" dirty="0">
                <a:latin typeface="Arial" panose="020B0604020202020204" pitchFamily="34" charset="0"/>
              </a:rPr>
              <a:t> earthquake (YS-eq). GYF denotes the </a:t>
            </a:r>
            <a:r>
              <a:rPr lang="en-US" altLang="en-US" sz="1200" dirty="0" err="1">
                <a:latin typeface="Arial" panose="020B0604020202020204" pitchFamily="34" charset="0"/>
              </a:rPr>
              <a:t>Ganzi-Yushu</a:t>
            </a:r>
            <a:r>
              <a:rPr lang="en-US" altLang="en-US" sz="1200" dirty="0">
                <a:latin typeface="Arial" panose="020B0604020202020204" pitchFamily="34" charset="0"/>
              </a:rPr>
              <a:t> fault. </a:t>
            </a:r>
          </a:p>
          <a:p>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4229347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9/6/2022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9/6/2022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9/6/2022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9/6/2022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9/6/2022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9/6/2022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9/6/2022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9/6/2022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9/6/2022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9/6/2022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9/6/2022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9/6/2022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632576" y="589002"/>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600" dirty="0">
                <a:latin typeface="Arial" panose="020B0604020202020204" pitchFamily="34" charset="0"/>
              </a:rPr>
              <a:t>29.726°N </a:t>
            </a: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600" dirty="0">
                <a:latin typeface="Arial" panose="020B0604020202020204" pitchFamily="34" charset="0"/>
              </a:rPr>
              <a:t>102.279°E</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10.0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8" name="Title 1">
            <a:extLst>
              <a:ext uri="{FF2B5EF4-FFF2-40B4-BE49-F238E27FC236}">
                <a16:creationId xmlns:a16="http://schemas.microsoft.com/office/drawing/2014/main" id="{8548E451-0A3A-40AC-9026-950BE96FD7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0" name="TextBox 14">
            <a:extLst>
              <a:ext uri="{FF2B5EF4-FFF2-40B4-BE49-F238E27FC236}">
                <a16:creationId xmlns:a16="http://schemas.microsoft.com/office/drawing/2014/main" id="{A0A00242-EEB6-460B-A0B6-3DD9B4546505}"/>
              </a:ext>
            </a:extLst>
          </p:cNvPr>
          <p:cNvSpPr txBox="1">
            <a:spLocks noChangeArrowheads="1"/>
          </p:cNvSpPr>
          <p:nvPr/>
        </p:nvSpPr>
        <p:spPr bwMode="auto">
          <a:xfrm>
            <a:off x="242888" y="990600"/>
            <a:ext cx="592931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latin typeface="Arial" panose="020B0604020202020204" pitchFamily="34" charset="0"/>
              </a:rPr>
              <a:t>A strong earthquake shook a mountainous area in southwestern China on Monday. Current reports indicate that at least 65 people were killed, more than 250 injured, and at least 12 people were missing. The full extent of the damage remains unclear, however, as the quake damaged communications in the remote, isolated region. </a:t>
            </a:r>
          </a:p>
        </p:txBody>
      </p:sp>
      <p:sp>
        <p:nvSpPr>
          <p:cNvPr id="2" name="TextBox 1">
            <a:extLst>
              <a:ext uri="{FF2B5EF4-FFF2-40B4-BE49-F238E27FC236}">
                <a16:creationId xmlns:a16="http://schemas.microsoft.com/office/drawing/2014/main" id="{F9C9E03F-C801-B373-8D6F-716562E9B8E7}"/>
              </a:ext>
            </a:extLst>
          </p:cNvPr>
          <p:cNvSpPr txBox="1"/>
          <p:nvPr/>
        </p:nvSpPr>
        <p:spPr>
          <a:xfrm>
            <a:off x="332510" y="6211669"/>
            <a:ext cx="5181600" cy="646331"/>
          </a:xfrm>
          <a:prstGeom prst="rect">
            <a:avLst/>
          </a:prstGeom>
          <a:noFill/>
        </p:spPr>
        <p:txBody>
          <a:bodyPr wrap="square" rtlCol="0">
            <a:spAutoFit/>
          </a:bodyPr>
          <a:lstStyle/>
          <a:p>
            <a:r>
              <a:rPr lang="en-US" sz="1200" dirty="0">
                <a:solidFill>
                  <a:srgbClr val="333333"/>
                </a:solidFill>
                <a:cs typeface="Arial" panose="020B0604020202020204" pitchFamily="34" charset="0"/>
              </a:rPr>
              <a:t>V</a:t>
            </a:r>
            <a:r>
              <a:rPr lang="en-US" sz="1200" b="0" i="0" dirty="0">
                <a:solidFill>
                  <a:srgbClr val="333333"/>
                </a:solidFill>
                <a:effectLst/>
                <a:cs typeface="Arial" panose="020B0604020202020204" pitchFamily="34" charset="0"/>
              </a:rPr>
              <a:t>iew of the </a:t>
            </a:r>
            <a:r>
              <a:rPr lang="en-US" sz="1200" b="0" i="0" dirty="0" err="1">
                <a:solidFill>
                  <a:srgbClr val="333333"/>
                </a:solidFill>
                <a:effectLst/>
                <a:cs typeface="Arial" panose="020B0604020202020204" pitchFamily="34" charset="0"/>
              </a:rPr>
              <a:t>Moxi</a:t>
            </a:r>
            <a:r>
              <a:rPr lang="en-US" sz="1200" b="0" i="0" dirty="0">
                <a:solidFill>
                  <a:srgbClr val="333333"/>
                </a:solidFill>
                <a:effectLst/>
                <a:cs typeface="Arial" panose="020B0604020202020204" pitchFamily="34" charset="0"/>
              </a:rPr>
              <a:t> township after the 6.6-magnitude earthquake hit </a:t>
            </a:r>
            <a:r>
              <a:rPr lang="en-US" sz="1200" b="0" i="0" dirty="0" err="1">
                <a:solidFill>
                  <a:srgbClr val="333333"/>
                </a:solidFill>
                <a:effectLst/>
                <a:cs typeface="Arial" panose="020B0604020202020204" pitchFamily="34" charset="0"/>
              </a:rPr>
              <a:t>Luding</a:t>
            </a:r>
            <a:r>
              <a:rPr lang="en-US" sz="1200" b="0" i="0" dirty="0">
                <a:solidFill>
                  <a:srgbClr val="333333"/>
                </a:solidFill>
                <a:effectLst/>
                <a:cs typeface="Arial" panose="020B0604020202020204" pitchFamily="34" charset="0"/>
              </a:rPr>
              <a:t> county in </a:t>
            </a:r>
            <a:r>
              <a:rPr lang="en-US" sz="1200" b="0" i="0" dirty="0" err="1">
                <a:solidFill>
                  <a:srgbClr val="333333"/>
                </a:solidFill>
                <a:effectLst/>
                <a:cs typeface="Arial" panose="020B0604020202020204" pitchFamily="34" charset="0"/>
              </a:rPr>
              <a:t>Ganzi</a:t>
            </a:r>
            <a:r>
              <a:rPr lang="en-US" sz="1200" b="0" i="0" dirty="0">
                <a:solidFill>
                  <a:srgbClr val="333333"/>
                </a:solidFill>
                <a:effectLst/>
                <a:cs typeface="Arial" panose="020B0604020202020204" pitchFamily="34" charset="0"/>
              </a:rPr>
              <a:t> Prefecture in southwest China's Sichuan province. Photo By Feng Zi/</a:t>
            </a:r>
            <a:r>
              <a:rPr lang="en-US" sz="1200" b="0" i="0" dirty="0" err="1">
                <a:solidFill>
                  <a:srgbClr val="333333"/>
                </a:solidFill>
                <a:effectLst/>
                <a:cs typeface="Arial" panose="020B0604020202020204" pitchFamily="34" charset="0"/>
              </a:rPr>
              <a:t>ColorChinaPhoto</a:t>
            </a:r>
            <a:r>
              <a:rPr lang="en-US" sz="1200" b="0" i="0" dirty="0">
                <a:solidFill>
                  <a:srgbClr val="333333"/>
                </a:solidFill>
                <a:effectLst/>
                <a:cs typeface="Arial" panose="020B0604020202020204" pitchFamily="34" charset="0"/>
              </a:rPr>
              <a:t>) Color China Photo/AP Images</a:t>
            </a:r>
            <a:endParaRPr lang="en-US" sz="1200" dirty="0">
              <a:cs typeface="Arial" panose="020B0604020202020204" pitchFamily="34" charset="0"/>
            </a:endParaRPr>
          </a:p>
        </p:txBody>
      </p:sp>
      <p:pic>
        <p:nvPicPr>
          <p:cNvPr id="9" name="China_2022_Landslides_400.mp4">
            <a:hlinkClick r:id="" action="ppaction://media"/>
            <a:extLst>
              <a:ext uri="{FF2B5EF4-FFF2-40B4-BE49-F238E27FC236}">
                <a16:creationId xmlns:a16="http://schemas.microsoft.com/office/drawing/2014/main" id="{B2778965-5931-9692-75AF-EBA4CC63032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239164" y="1592580"/>
            <a:ext cx="2629285" cy="4614942"/>
          </a:xfrm>
          <a:prstGeom prst="rect">
            <a:avLst/>
          </a:prstGeom>
        </p:spPr>
      </p:pic>
      <p:sp>
        <p:nvSpPr>
          <p:cNvPr id="3" name="TextBox 2">
            <a:extLst>
              <a:ext uri="{FF2B5EF4-FFF2-40B4-BE49-F238E27FC236}">
                <a16:creationId xmlns:a16="http://schemas.microsoft.com/office/drawing/2014/main" id="{10A0F84C-5ED3-4AF2-93C6-A4E0FA50A002}"/>
              </a:ext>
            </a:extLst>
          </p:cNvPr>
          <p:cNvSpPr txBox="1"/>
          <p:nvPr/>
        </p:nvSpPr>
        <p:spPr>
          <a:xfrm>
            <a:off x="6682740" y="6245023"/>
            <a:ext cx="2272148" cy="461665"/>
          </a:xfrm>
          <a:prstGeom prst="rect">
            <a:avLst/>
          </a:prstGeom>
          <a:noFill/>
        </p:spPr>
        <p:txBody>
          <a:bodyPr wrap="square" rtlCol="0">
            <a:spAutoFit/>
          </a:bodyPr>
          <a:lstStyle/>
          <a:p>
            <a:pPr algn="r"/>
            <a:r>
              <a:rPr lang="en-US" sz="1200" dirty="0">
                <a:solidFill>
                  <a:srgbClr val="333333"/>
                </a:solidFill>
                <a:cs typeface="Arial" panose="020B0604020202020204" pitchFamily="34" charset="0"/>
              </a:rPr>
              <a:t>Cellphone video of landslides in Sichuan province.</a:t>
            </a:r>
            <a:endParaRPr lang="en-US" sz="1200" dirty="0">
              <a:cs typeface="Arial" panose="020B0604020202020204" pitchFamily="34" charset="0"/>
            </a:endParaRPr>
          </a:p>
        </p:txBody>
      </p:sp>
      <p:pic>
        <p:nvPicPr>
          <p:cNvPr id="7" name="Picture 6" descr="A picture containing mountain, nature, valley, outdoor&#10;&#10;Description automatically generated">
            <a:extLst>
              <a:ext uri="{FF2B5EF4-FFF2-40B4-BE49-F238E27FC236}">
                <a16:creationId xmlns:a16="http://schemas.microsoft.com/office/drawing/2014/main" id="{4897110A-DB97-34F6-48DB-FDA9DD750E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982" y="2544833"/>
            <a:ext cx="5486400"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0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B7D766F2-73BD-37D2-245A-EF0ED0FA78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740" y="761999"/>
            <a:ext cx="7442194" cy="6090585"/>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3202059" y="5371327"/>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10480 km (6511 miles) along the perimeter of the Earth from the earthquake to the recording station. </a:t>
            </a:r>
            <a:r>
              <a:rPr lang="en-US" altLang="en-US" sz="1400" dirty="0">
                <a:latin typeface="Arial" panose="020B0604020202020204" pitchFamily="34" charset="0"/>
              </a:rPr>
              <a:t>The surface wave began to arrive in Vancouver 50 minutes </a:t>
            </a:r>
            <a:r>
              <a:rPr lang="en-US" altLang="en-US" sz="1400" dirty="0">
                <a:solidFill>
                  <a:srgbClr val="000000"/>
                </a:solidFill>
                <a:latin typeface="Arial" panose="020B0604020202020204" pitchFamily="34" charset="0"/>
              </a:rPr>
              <a:t>after the earthquake occurred in China</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2667000" y="4392142"/>
            <a:ext cx="636555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24 minutes and 32 seconds </a:t>
            </a:r>
            <a:r>
              <a:rPr lang="en-US" altLang="en-US" sz="1400" dirty="0">
                <a:solidFill>
                  <a:srgbClr val="000000"/>
                </a:solidFill>
                <a:latin typeface="Arial" panose="020B0604020202020204" pitchFamily="34" charset="0"/>
              </a:rPr>
              <a:t>to travel from the earthquake to Vancouver.</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969677" y="1842761"/>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763654" y="1769948"/>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2997200" y="3769522"/>
            <a:ext cx="55312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  </a:t>
            </a:r>
            <a:endParaRPr lang="en-US" altLang="en-US" sz="1400" dirty="0">
              <a:latin typeface="Arial" panose="020B0604020202020204" pitchFamily="34" charset="0"/>
            </a:endParaRP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477552" y="78087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910874" y="3128912"/>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a:t>
            </a:r>
            <a:r>
              <a:rPr lang="en-US" altLang="en-US" sz="1400" dirty="0">
                <a:latin typeface="Arial" panose="020B0604020202020204" pitchFamily="34" charset="0"/>
              </a:rPr>
              <a:t>, it took 13 minutes and 20 seconds </a:t>
            </a:r>
            <a:r>
              <a:rPr lang="en-US" altLang="en-US" sz="1400" dirty="0">
                <a:solidFill>
                  <a:srgbClr val="000000"/>
                </a:solidFill>
                <a:latin typeface="Arial" panose="020B0604020202020204" pitchFamily="34" charset="0"/>
              </a:rPr>
              <a:t>for the compressional P waves to travel a curved path through the mantle to Vancouver, WA.</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169660"/>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667000" y="2032370"/>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4359485" y="817198"/>
            <a:ext cx="4667189" cy="99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at Cascade Middle School in Vancouver WA (CMWA) is illustrated below. Vancouver is 10480 km (6511 miles, 94.42°) from the location of this earthquake. </a:t>
            </a:r>
          </a:p>
        </p:txBody>
      </p:sp>
      <p:sp>
        <p:nvSpPr>
          <p:cNvPr id="3" name="Title 1">
            <a:extLst>
              <a:ext uri="{FF2B5EF4-FFF2-40B4-BE49-F238E27FC236}">
                <a16:creationId xmlns:a16="http://schemas.microsoft.com/office/drawing/2014/main" id="{C7767CEA-AF66-9E84-8C15-8958B9348B5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6.6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A picture containing background pattern&#10;&#10;Description automatically generated">
            <a:extLst>
              <a:ext uri="{FF2B5EF4-FFF2-40B4-BE49-F238E27FC236}">
                <a16:creationId xmlns:a16="http://schemas.microsoft.com/office/drawing/2014/main" id="{BFDBF60C-1790-41AB-40B8-9C034EF77F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3762" y="881527"/>
            <a:ext cx="5582835" cy="5560503"/>
          </a:xfrm>
          <a:prstGeom prst="rect">
            <a:avLst/>
          </a:prstGeom>
        </p:spPr>
      </p:pic>
      <p:sp>
        <p:nvSpPr>
          <p:cNvPr id="2" name="Title 1">
            <a:extLst>
              <a:ext uri="{FF2B5EF4-FFF2-40B4-BE49-F238E27FC236}">
                <a16:creationId xmlns:a16="http://schemas.microsoft.com/office/drawing/2014/main" id="{6FB87A15-05E7-0930-E109-16F6DA8108C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20,000 people felt very strong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descr="Table&#10;&#10;Description automatically generated">
            <a:extLst>
              <a:ext uri="{FF2B5EF4-FFF2-40B4-BE49-F238E27FC236}">
                <a16:creationId xmlns:a16="http://schemas.microsoft.com/office/drawing/2014/main" id="{78828DF1-8C20-9968-59AF-A11EF902C1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727" y="2939832"/>
            <a:ext cx="2265198" cy="3881224"/>
          </a:xfrm>
          <a:prstGeom prst="rect">
            <a:avLst/>
          </a:prstGeom>
        </p:spPr>
      </p:pic>
      <p:pic>
        <p:nvPicPr>
          <p:cNvPr id="8" name="Picture 7" descr="Map&#10;&#10;Description automatically generated">
            <a:extLst>
              <a:ext uri="{FF2B5EF4-FFF2-40B4-BE49-F238E27FC236}">
                <a16:creationId xmlns:a16="http://schemas.microsoft.com/office/drawing/2014/main" id="{1257E8A1-9FE0-4F66-1907-0184850B7A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9148" y="762000"/>
            <a:ext cx="4732452" cy="4725691"/>
          </a:xfrm>
          <a:prstGeom prst="rect">
            <a:avLst/>
          </a:prstGeom>
        </p:spPr>
      </p:pic>
      <p:sp>
        <p:nvSpPr>
          <p:cNvPr id="2" name="Title 1">
            <a:extLst>
              <a:ext uri="{FF2B5EF4-FFF2-40B4-BE49-F238E27FC236}">
                <a16:creationId xmlns:a16="http://schemas.microsoft.com/office/drawing/2014/main" id="{2783C792-CE53-2A07-07E3-02E2C299E62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5">
            <a:extLst>
              <a:ext uri="{FF2B5EF4-FFF2-40B4-BE49-F238E27FC236}">
                <a16:creationId xmlns:a16="http://schemas.microsoft.com/office/drawing/2014/main" id="{7CCFF8C6-0834-BE43-B311-7358C583C3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5739" y="2302406"/>
            <a:ext cx="2164225" cy="392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Box 18">
            <a:extLst>
              <a:ext uri="{FF2B5EF4-FFF2-40B4-BE49-F238E27FC236}">
                <a16:creationId xmlns:a16="http://schemas.microsoft.com/office/drawing/2014/main" id="{9A6EF845-09E8-0240-B9CA-519A8A806A3A}"/>
              </a:ext>
            </a:extLst>
          </p:cNvPr>
          <p:cNvSpPr txBox="1">
            <a:spLocks noChangeArrowheads="1"/>
          </p:cNvSpPr>
          <p:nvPr/>
        </p:nvSpPr>
        <p:spPr bwMode="auto">
          <a:xfrm>
            <a:off x="5154864" y="6248400"/>
            <a:ext cx="34742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Convergence between India and Asia occurs at a rate of 4 to 5 cm/yr.  </a:t>
            </a:r>
          </a:p>
        </p:txBody>
      </p:sp>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239714" y="944940"/>
            <a:ext cx="889317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Earthquake activity in the Himalaya Mountains and the Tibetan Plateau is caused by continent-continent collision between India and Asia. The convergence of the two plates is accommodated by the uplift of the Plateau as the region is being shoved forcefully against the Eurasian Plate. Faults in this region (see Slide 6) are related to the compression of crustal rock between the plate boundary underlying the Sichuan Basin and southeastern China. The red star on the map shows the epicenter of this earthquake. </a:t>
            </a:r>
          </a:p>
        </p:txBody>
      </p:sp>
      <p:grpSp>
        <p:nvGrpSpPr>
          <p:cNvPr id="3" name="Group 2">
            <a:extLst>
              <a:ext uri="{FF2B5EF4-FFF2-40B4-BE49-F238E27FC236}">
                <a16:creationId xmlns:a16="http://schemas.microsoft.com/office/drawing/2014/main" id="{CA84C86E-5DB9-4A3E-A861-CD749D9A2B72}"/>
              </a:ext>
            </a:extLst>
          </p:cNvPr>
          <p:cNvGrpSpPr/>
          <p:nvPr/>
        </p:nvGrpSpPr>
        <p:grpSpPr>
          <a:xfrm>
            <a:off x="609600" y="2590800"/>
            <a:ext cx="4326730" cy="4030214"/>
            <a:chOff x="428787" y="2619511"/>
            <a:chExt cx="4543552" cy="4297807"/>
          </a:xfrm>
        </p:grpSpPr>
        <p:pic>
          <p:nvPicPr>
            <p:cNvPr id="5" name="Picture 4">
              <a:extLst>
                <a:ext uri="{FF2B5EF4-FFF2-40B4-BE49-F238E27FC236}">
                  <a16:creationId xmlns:a16="http://schemas.microsoft.com/office/drawing/2014/main" id="{F5E75E74-B078-574C-B48D-719E85C5869E}"/>
                </a:ext>
              </a:extLst>
            </p:cNvPr>
            <p:cNvPicPr>
              <a:picLocks noChangeAspect="1"/>
            </p:cNvPicPr>
            <p:nvPr/>
          </p:nvPicPr>
          <p:blipFill>
            <a:blip r:embed="rId5"/>
            <a:stretch>
              <a:fillRect/>
            </a:stretch>
          </p:blipFill>
          <p:spPr>
            <a:xfrm>
              <a:off x="428787" y="2619511"/>
              <a:ext cx="4543552" cy="4297807"/>
            </a:xfrm>
            <a:prstGeom prst="rect">
              <a:avLst/>
            </a:prstGeom>
          </p:spPr>
        </p:pic>
        <p:sp>
          <p:nvSpPr>
            <p:cNvPr id="2" name="5-Point Star 1">
              <a:extLst>
                <a:ext uri="{FF2B5EF4-FFF2-40B4-BE49-F238E27FC236}">
                  <a16:creationId xmlns:a16="http://schemas.microsoft.com/office/drawing/2014/main" id="{5A833F0F-B65F-6646-B475-D713D13BF236}"/>
                </a:ext>
              </a:extLst>
            </p:cNvPr>
            <p:cNvSpPr/>
            <p:nvPr/>
          </p:nvSpPr>
          <p:spPr>
            <a:xfrm>
              <a:off x="4467389" y="4029900"/>
              <a:ext cx="152400" cy="152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TextBox 5">
              <a:extLst>
                <a:ext uri="{FF2B5EF4-FFF2-40B4-BE49-F238E27FC236}">
                  <a16:creationId xmlns:a16="http://schemas.microsoft.com/office/drawing/2014/main" id="{552A3291-51CE-BF4E-8CF3-B781C45EE081}"/>
                </a:ext>
              </a:extLst>
            </p:cNvPr>
            <p:cNvSpPr txBox="1"/>
            <p:nvPr/>
          </p:nvSpPr>
          <p:spPr>
            <a:xfrm>
              <a:off x="2254466" y="3471969"/>
              <a:ext cx="1468029" cy="315621"/>
            </a:xfrm>
            <a:prstGeom prst="rect">
              <a:avLst/>
            </a:prstGeom>
            <a:noFill/>
          </p:spPr>
          <p:txBody>
            <a:bodyPr wrap="none" rtlCol="0">
              <a:spAutoFit/>
            </a:bodyPr>
            <a:lstStyle/>
            <a:p>
              <a:r>
                <a:rPr lang="en-US" altLang="en-US" sz="1400" dirty="0"/>
                <a:t>Tibetan Plateau</a:t>
              </a:r>
              <a:endParaRPr lang="en-US" sz="1400" dirty="0"/>
            </a:p>
          </p:txBody>
        </p:sp>
        <p:sp>
          <p:nvSpPr>
            <p:cNvPr id="7" name="TextBox 6">
              <a:extLst>
                <a:ext uri="{FF2B5EF4-FFF2-40B4-BE49-F238E27FC236}">
                  <a16:creationId xmlns:a16="http://schemas.microsoft.com/office/drawing/2014/main" id="{FA991E8C-2ADB-5245-9FB6-464069C80BD9}"/>
                </a:ext>
              </a:extLst>
            </p:cNvPr>
            <p:cNvSpPr txBox="1"/>
            <p:nvPr/>
          </p:nvSpPr>
          <p:spPr>
            <a:xfrm>
              <a:off x="4207762" y="3982543"/>
              <a:ext cx="597049" cy="536554"/>
            </a:xfrm>
            <a:prstGeom prst="rect">
              <a:avLst/>
            </a:prstGeom>
            <a:noFill/>
          </p:spPr>
          <p:txBody>
            <a:bodyPr wrap="none" rtlCol="0">
              <a:spAutoFit/>
            </a:bodyPr>
            <a:lstStyle/>
            <a:p>
              <a:endParaRPr lang="en-US" altLang="en-US" sz="1400" dirty="0"/>
            </a:p>
            <a:p>
              <a:r>
                <a:rPr lang="en-US" sz="1400" dirty="0"/>
                <a:t>M6.6</a:t>
              </a:r>
            </a:p>
          </p:txBody>
        </p:sp>
      </p:grpSp>
      <p:sp>
        <p:nvSpPr>
          <p:cNvPr id="9" name="TextBox 8">
            <a:extLst>
              <a:ext uri="{FF2B5EF4-FFF2-40B4-BE49-F238E27FC236}">
                <a16:creationId xmlns:a16="http://schemas.microsoft.com/office/drawing/2014/main" id="{487A4815-40DA-2957-B1C1-8C6BE3263CFB}"/>
              </a:ext>
            </a:extLst>
          </p:cNvPr>
          <p:cNvSpPr txBox="1"/>
          <p:nvPr/>
        </p:nvSpPr>
        <p:spPr>
          <a:xfrm>
            <a:off x="3605516" y="3012117"/>
            <a:ext cx="1330814" cy="307777"/>
          </a:xfrm>
          <a:prstGeom prst="rect">
            <a:avLst/>
          </a:prstGeom>
          <a:noFill/>
        </p:spPr>
        <p:txBody>
          <a:bodyPr wrap="none" rtlCol="0">
            <a:spAutoFit/>
          </a:bodyPr>
          <a:lstStyle/>
          <a:p>
            <a:r>
              <a:rPr lang="en-US" sz="1400" dirty="0"/>
              <a:t>Sichuan Basin</a:t>
            </a:r>
          </a:p>
        </p:txBody>
      </p:sp>
      <p:cxnSp>
        <p:nvCxnSpPr>
          <p:cNvPr id="12" name="Straight Arrow Connector 11">
            <a:extLst>
              <a:ext uri="{FF2B5EF4-FFF2-40B4-BE49-F238E27FC236}">
                <a16:creationId xmlns:a16="http://schemas.microsoft.com/office/drawing/2014/main" id="{C72ADFE9-D788-E2E5-EE9E-842FD09A19CF}"/>
              </a:ext>
            </a:extLst>
          </p:cNvPr>
          <p:cNvCxnSpPr/>
          <p:nvPr/>
        </p:nvCxnSpPr>
        <p:spPr>
          <a:xfrm>
            <a:off x="4481859" y="3319894"/>
            <a:ext cx="291106" cy="5486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F293E056-855F-D142-827A-8241DD6D62CD}"/>
              </a:ext>
            </a:extLst>
          </p:cNvPr>
          <p:cNvSpPr/>
          <p:nvPr/>
        </p:nvSpPr>
        <p:spPr>
          <a:xfrm>
            <a:off x="609600" y="2590800"/>
            <a:ext cx="4326730" cy="402097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2700">
                <a:solidFill>
                  <a:schemeClr val="tx1"/>
                </a:solidFill>
              </a:ln>
              <a:noFill/>
            </a:endParaRPr>
          </a:p>
        </p:txBody>
      </p:sp>
      <p:sp>
        <p:nvSpPr>
          <p:cNvPr id="11" name="Title 1">
            <a:extLst>
              <a:ext uri="{FF2B5EF4-FFF2-40B4-BE49-F238E27FC236}">
                <a16:creationId xmlns:a16="http://schemas.microsoft.com/office/drawing/2014/main" id="{8700E59E-A97A-E39A-12F4-AE57A591DDC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239713" y="1033046"/>
            <a:ext cx="78374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discusses the evolution of the Himalaya in a broad tectonic context. </a:t>
            </a:r>
          </a:p>
        </p:txBody>
      </p:sp>
      <p:pic>
        <p:nvPicPr>
          <p:cNvPr id="8" name="Himalaya_Intro_1min18">
            <a:hlinkClick r:id="" action="ppaction://media"/>
            <a:extLst>
              <a:ext uri="{FF2B5EF4-FFF2-40B4-BE49-F238E27FC236}">
                <a16:creationId xmlns:a16="http://schemas.microsoft.com/office/drawing/2014/main" id="{3A286FCA-9561-F105-42F7-5D6FD0A92B4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9064" y="1498239"/>
            <a:ext cx="8043935" cy="4826361"/>
          </a:xfrm>
          <a:prstGeom prst="rect">
            <a:avLst/>
          </a:prstGeom>
        </p:spPr>
      </p:pic>
      <p:sp>
        <p:nvSpPr>
          <p:cNvPr id="2" name="Title 1">
            <a:extLst>
              <a:ext uri="{FF2B5EF4-FFF2-40B4-BE49-F238E27FC236}">
                <a16:creationId xmlns:a16="http://schemas.microsoft.com/office/drawing/2014/main" id="{09CD4683-9DB1-FCAA-FDAF-8951C307689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75170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83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10;&#10;Description automatically generated">
            <a:extLst>
              <a:ext uri="{FF2B5EF4-FFF2-40B4-BE49-F238E27FC236}">
                <a16:creationId xmlns:a16="http://schemas.microsoft.com/office/drawing/2014/main" id="{A76A18F5-B657-B4B2-3684-7C5074C51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1710" y="1698558"/>
            <a:ext cx="7010400" cy="4994910"/>
          </a:xfrm>
          <a:prstGeom prst="rect">
            <a:avLst/>
          </a:prstGeom>
        </p:spPr>
      </p:pic>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304800" y="1011439"/>
            <a:ext cx="8828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This map from the IRIS Earthquake Browser, shows epicenters of the 4500 earthquakes with magnitudes of 4.0 or larger since 1970 plotted with g</a:t>
            </a:r>
            <a:r>
              <a:rPr lang="en-US" altLang="en-US" sz="1600" dirty="0">
                <a:latin typeface="Arial" panose="020B0604020202020204" pitchFamily="34" charset="0"/>
              </a:rPr>
              <a:t>eneralized active faults in the surrounding region.</a:t>
            </a:r>
          </a:p>
        </p:txBody>
      </p:sp>
      <p:sp>
        <p:nvSpPr>
          <p:cNvPr id="6" name="TextBox 5">
            <a:extLst>
              <a:ext uri="{FF2B5EF4-FFF2-40B4-BE49-F238E27FC236}">
                <a16:creationId xmlns:a16="http://schemas.microsoft.com/office/drawing/2014/main" id="{6EC4DAAD-9DEE-D288-7EB8-2EA6775C7184}"/>
              </a:ext>
            </a:extLst>
          </p:cNvPr>
          <p:cNvSpPr txBox="1"/>
          <p:nvPr/>
        </p:nvSpPr>
        <p:spPr>
          <a:xfrm>
            <a:off x="6858000" y="3429000"/>
            <a:ext cx="1417376" cy="307777"/>
          </a:xfrm>
          <a:prstGeom prst="rect">
            <a:avLst/>
          </a:prstGeom>
          <a:noFill/>
        </p:spPr>
        <p:txBody>
          <a:bodyPr wrap="none" rtlCol="0">
            <a:spAutoFit/>
          </a:bodyPr>
          <a:lstStyle/>
          <a:p>
            <a:r>
              <a:rPr lang="en-US" sz="1400" b="1" dirty="0"/>
              <a:t>Sichuan Basin</a:t>
            </a:r>
          </a:p>
        </p:txBody>
      </p:sp>
      <p:sp>
        <p:nvSpPr>
          <p:cNvPr id="7" name="TextBox 6">
            <a:extLst>
              <a:ext uri="{FF2B5EF4-FFF2-40B4-BE49-F238E27FC236}">
                <a16:creationId xmlns:a16="http://schemas.microsoft.com/office/drawing/2014/main" id="{691F4141-5D0D-4348-CD83-C5CF5D2D5B7E}"/>
              </a:ext>
            </a:extLst>
          </p:cNvPr>
          <p:cNvSpPr txBox="1"/>
          <p:nvPr/>
        </p:nvSpPr>
        <p:spPr>
          <a:xfrm>
            <a:off x="5221620" y="4098765"/>
            <a:ext cx="631904" cy="307777"/>
          </a:xfrm>
          <a:prstGeom prst="rect">
            <a:avLst/>
          </a:prstGeom>
          <a:noFill/>
        </p:spPr>
        <p:txBody>
          <a:bodyPr wrap="none" rtlCol="0">
            <a:spAutoFit/>
          </a:bodyPr>
          <a:lstStyle/>
          <a:p>
            <a:r>
              <a:rPr lang="en-US" sz="1400" b="1" dirty="0">
                <a:solidFill>
                  <a:srgbClr val="FF0000"/>
                </a:solidFill>
              </a:rPr>
              <a:t>M6.6 </a:t>
            </a:r>
            <a:endParaRPr lang="en-US" altLang="en-US" sz="1400" b="1" dirty="0">
              <a:solidFill>
                <a:srgbClr val="FF0000"/>
              </a:solidFill>
            </a:endParaRPr>
          </a:p>
        </p:txBody>
      </p:sp>
      <p:cxnSp>
        <p:nvCxnSpPr>
          <p:cNvPr id="9" name="Straight Arrow Connector 8">
            <a:extLst>
              <a:ext uri="{FF2B5EF4-FFF2-40B4-BE49-F238E27FC236}">
                <a16:creationId xmlns:a16="http://schemas.microsoft.com/office/drawing/2014/main" id="{F23DE8FC-B9C5-CDA7-70EF-A63B4366B523}"/>
              </a:ext>
            </a:extLst>
          </p:cNvPr>
          <p:cNvCxnSpPr>
            <a:cxnSpLocks/>
          </p:cNvCxnSpPr>
          <p:nvPr/>
        </p:nvCxnSpPr>
        <p:spPr>
          <a:xfrm flipV="1">
            <a:off x="5767752" y="3952281"/>
            <a:ext cx="228600" cy="23200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6380E015-0276-206B-A33A-BDA3EED545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009940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3E7699-F186-E643-A967-2666F00F60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18" descr="IRIS_TMlogo.png">
            <a:extLst>
              <a:ext uri="{FF2B5EF4-FFF2-40B4-BE49-F238E27FC236}">
                <a16:creationId xmlns:a16="http://schemas.microsoft.com/office/drawing/2014/main" id="{57F3D295-435B-0047-AC87-C717EB5B1E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7">
            <a:extLst>
              <a:ext uri="{FF2B5EF4-FFF2-40B4-BE49-F238E27FC236}">
                <a16:creationId xmlns:a16="http://schemas.microsoft.com/office/drawing/2014/main" id="{614E63C5-E30F-5245-80EF-99BD2E7A1F35}"/>
              </a:ext>
            </a:extLst>
          </p:cNvPr>
          <p:cNvSpPr txBox="1">
            <a:spLocks noChangeArrowheads="1"/>
          </p:cNvSpPr>
          <p:nvPr/>
        </p:nvSpPr>
        <p:spPr bwMode="auto">
          <a:xfrm>
            <a:off x="5562600" y="1044000"/>
            <a:ext cx="3570288"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fundamental concept of India – Asia collision tectonics is “extrusion tectonics”.  The basic idea is that deformation produced by this continent–continent collision has propagated deep into Asia, perhaps as far north as Siberia.  As crust of the Tibetan Plateau is thickened by compression between India and Asia, the plateau is “extruded” eastward as shown by block arrow #2.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In part, this extrusion is accommodated by the </a:t>
            </a:r>
            <a:r>
              <a:rPr lang="en-US" altLang="en-US" sz="1600" dirty="0" err="1">
                <a:latin typeface="Arial" panose="020B0604020202020204" pitchFamily="34" charset="0"/>
              </a:rPr>
              <a:t>Altyn</a:t>
            </a:r>
            <a:r>
              <a:rPr lang="en-US" altLang="en-US" sz="1600" dirty="0">
                <a:latin typeface="Arial" panose="020B0604020202020204" pitchFamily="34" charset="0"/>
              </a:rPr>
              <a:t> </a:t>
            </a:r>
            <a:r>
              <a:rPr lang="en-US" altLang="en-US" sz="1600" dirty="0" err="1">
                <a:latin typeface="Arial" panose="020B0604020202020204" pitchFamily="34" charset="0"/>
              </a:rPr>
              <a:t>Tagh</a:t>
            </a:r>
            <a:r>
              <a:rPr lang="en-US" altLang="en-US" sz="1600" dirty="0">
                <a:latin typeface="Arial" panose="020B0604020202020204" pitchFamily="34" charset="0"/>
              </a:rPr>
              <a:t> Fault, a large left-lateral strike-slip fault on the northwest margin of the Tibetan Plateau.  In addition, left-lateral strike-slip faults within the northern plateau contribute to eastward extrusion of crustal blocks that override lower elevation regions east of the plateau.</a:t>
            </a:r>
          </a:p>
        </p:txBody>
      </p:sp>
      <p:pic>
        <p:nvPicPr>
          <p:cNvPr id="3" name="Picture 2">
            <a:extLst>
              <a:ext uri="{FF2B5EF4-FFF2-40B4-BE49-F238E27FC236}">
                <a16:creationId xmlns:a16="http://schemas.microsoft.com/office/drawing/2014/main" id="{5D4DA4E4-8E18-0244-AAB2-7A16A1BAD5AE}"/>
              </a:ext>
            </a:extLst>
          </p:cNvPr>
          <p:cNvPicPr>
            <a:picLocks noChangeAspect="1"/>
          </p:cNvPicPr>
          <p:nvPr/>
        </p:nvPicPr>
        <p:blipFill rotWithShape="1">
          <a:blip r:embed="rId4"/>
          <a:srcRect t="161" b="1074"/>
          <a:stretch/>
        </p:blipFill>
        <p:spPr>
          <a:xfrm>
            <a:off x="381000" y="1051585"/>
            <a:ext cx="4954270" cy="5730215"/>
          </a:xfrm>
          <a:prstGeom prst="rect">
            <a:avLst/>
          </a:prstGeom>
        </p:spPr>
      </p:pic>
      <p:sp>
        <p:nvSpPr>
          <p:cNvPr id="2" name="5-Point Star 13">
            <a:extLst>
              <a:ext uri="{FF2B5EF4-FFF2-40B4-BE49-F238E27FC236}">
                <a16:creationId xmlns:a16="http://schemas.microsoft.com/office/drawing/2014/main" id="{46758F53-3BCE-BA04-9FF1-5C8C533296D8}"/>
              </a:ext>
            </a:extLst>
          </p:cNvPr>
          <p:cNvSpPr/>
          <p:nvPr/>
        </p:nvSpPr>
        <p:spPr>
          <a:xfrm>
            <a:off x="3886200" y="2895600"/>
            <a:ext cx="152400" cy="152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Title 1">
            <a:extLst>
              <a:ext uri="{FF2B5EF4-FFF2-40B4-BE49-F238E27FC236}">
                <a16:creationId xmlns:a16="http://schemas.microsoft.com/office/drawing/2014/main" id="{934107A3-4F26-2A37-4830-CAF3E399898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51059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86200" y="2562761"/>
            <a:ext cx="495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In this case, the earthquake focal mechanism indicates it was due to strike-slip faulting earthquake on the western margin of the Sichuan Basin.</a:t>
            </a:r>
            <a:endParaRPr lang="en-US" altLang="en-US" sz="1600" dirty="0">
              <a:solidFill>
                <a:srgbClr val="FF0000"/>
              </a:solidFill>
              <a:latin typeface="Arial" panose="020B0604020202020204" pitchFamily="34" charset="0"/>
            </a:endParaRP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723900"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533400"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7" name="Picture 4">
            <a:extLst>
              <a:ext uri="{FF2B5EF4-FFF2-40B4-BE49-F238E27FC236}">
                <a16:creationId xmlns:a16="http://schemas.microsoft.com/office/drawing/2014/main" id="{67E2D5D1-C765-4F24-B43B-F9557E6797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60789" y="5346774"/>
            <a:ext cx="4518025"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a:extLst>
              <a:ext uri="{FF2B5EF4-FFF2-40B4-BE49-F238E27FC236}">
                <a16:creationId xmlns:a16="http://schemas.microsoft.com/office/drawing/2014/main" id="{21AC14E8-654D-4E40-8AB8-BE6E2D52749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63975" y="3647562"/>
            <a:ext cx="44640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Chart, pie chart&#10;&#10;Description automatically generated">
            <a:extLst>
              <a:ext uri="{FF2B5EF4-FFF2-40B4-BE49-F238E27FC236}">
                <a16:creationId xmlns:a16="http://schemas.microsoft.com/office/drawing/2014/main" id="{6AE928D7-19BC-C52C-9E5F-4B0A28BE98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518" y="2491610"/>
            <a:ext cx="2491339" cy="2364045"/>
          </a:xfrm>
          <a:prstGeom prst="rect">
            <a:avLst/>
          </a:prstGeom>
        </p:spPr>
      </p:pic>
      <p:sp>
        <p:nvSpPr>
          <p:cNvPr id="2" name="Title 1">
            <a:extLst>
              <a:ext uri="{FF2B5EF4-FFF2-40B4-BE49-F238E27FC236}">
                <a16:creationId xmlns:a16="http://schemas.microsoft.com/office/drawing/2014/main" id="{FA818D72-E6C4-92D2-2A20-46E78BF9699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78098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43957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 Geological Survey National Earthquake Information Center indicates that the M6.6 occurred as a result of left-lateral motion on the southern part of the </a:t>
            </a:r>
            <a:r>
              <a:rPr lang="en-US" altLang="en-US" sz="1600" dirty="0" err="1">
                <a:latin typeface="Arial" panose="020B0604020202020204" pitchFamily="34" charset="0"/>
              </a:rPr>
              <a:t>Xianshuihe</a:t>
            </a:r>
            <a:r>
              <a:rPr lang="en-US" altLang="en-US" sz="1600" dirty="0">
                <a:latin typeface="Arial" panose="020B0604020202020204" pitchFamily="34" charset="0"/>
              </a:rPr>
              <a:t> Fault or the northern part of the </a:t>
            </a:r>
            <a:r>
              <a:rPr lang="en-US" altLang="en-US" sz="1600" dirty="0" err="1">
                <a:latin typeface="Arial" panose="020B0604020202020204" pitchFamily="34" charset="0"/>
              </a:rPr>
              <a:t>Anninghe</a:t>
            </a:r>
            <a:r>
              <a:rPr lang="en-US" altLang="en-US" sz="1600" dirty="0">
                <a:latin typeface="Arial" panose="020B0604020202020204" pitchFamily="34" charset="0"/>
              </a:rPr>
              <a:t> Fault.</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This figure shows earthquake epicenters and focal mechanisms on the </a:t>
            </a:r>
            <a:r>
              <a:rPr lang="en-US" altLang="en-US" sz="1600" dirty="0" err="1">
                <a:latin typeface="Arial" panose="020B0604020202020204" pitchFamily="34" charset="0"/>
              </a:rPr>
              <a:t>Xianshuihe-Anninghe-Zemuhe-Xiaojiang</a:t>
            </a:r>
            <a:r>
              <a:rPr lang="en-US" altLang="en-US" sz="1600" dirty="0">
                <a:latin typeface="Arial" panose="020B0604020202020204" pitchFamily="34" charset="0"/>
              </a:rPr>
              <a:t> fault system.  The epicenter of the M6.6 is very near to the epicenter of the 1786 M7.6. Additionally, note the focal mechanisms on the </a:t>
            </a:r>
            <a:r>
              <a:rPr lang="en-US" altLang="en-US" sz="1600" dirty="0" err="1">
                <a:latin typeface="Arial" panose="020B0604020202020204" pitchFamily="34" charset="0"/>
              </a:rPr>
              <a:t>Xianshuihe</a:t>
            </a:r>
            <a:r>
              <a:rPr lang="en-US" altLang="en-US" sz="1600" dirty="0">
                <a:latin typeface="Arial" panose="020B0604020202020204" pitchFamily="34" charset="0"/>
              </a:rPr>
              <a:t> Fault look very similar to the focal mechanism from this M6.6.</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3301206" y="6493073"/>
            <a:ext cx="2693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Map from Li et al.</a:t>
            </a:r>
          </a:p>
        </p:txBody>
      </p:sp>
      <p:sp>
        <p:nvSpPr>
          <p:cNvPr id="2" name="Title 1">
            <a:extLst>
              <a:ext uri="{FF2B5EF4-FFF2-40B4-BE49-F238E27FC236}">
                <a16:creationId xmlns:a16="http://schemas.microsoft.com/office/drawing/2014/main" id="{FA818D72-E6C4-92D2-2A20-46E78BF9699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6.6 SICHUAN PROVINCE, CHINA	</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September 5, 2022 at 04:52:19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a:extLst>
              <a:ext uri="{FF2B5EF4-FFF2-40B4-BE49-F238E27FC236}">
                <a16:creationId xmlns:a16="http://schemas.microsoft.com/office/drawing/2014/main" id="{93F5CE7B-44D4-FF94-BC67-B3CCD0638C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926" y="793621"/>
            <a:ext cx="4150674" cy="5988179"/>
          </a:xfrm>
          <a:prstGeom prst="rect">
            <a:avLst/>
          </a:prstGeom>
        </p:spPr>
      </p:pic>
    </p:spTree>
    <p:extLst>
      <p:ext uri="{BB962C8B-B14F-4D97-AF65-F5344CB8AC3E}">
        <p14:creationId xmlns:p14="http://schemas.microsoft.com/office/powerpoint/2010/main" val="2739733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8798</TotalTime>
  <Words>1775</Words>
  <Application>Microsoft Office PowerPoint</Application>
  <PresentationFormat>On-screen Show (4:3)</PresentationFormat>
  <Paragraphs>108</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831</cp:revision>
  <dcterms:created xsi:type="dcterms:W3CDTF">2009-05-31T20:07:40Z</dcterms:created>
  <dcterms:modified xsi:type="dcterms:W3CDTF">2022-09-07T03:06:47Z</dcterms:modified>
</cp:coreProperties>
</file>