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347" r:id="rId2"/>
    <p:sldId id="385" r:id="rId3"/>
    <p:sldId id="386" r:id="rId4"/>
    <p:sldId id="438" r:id="rId5"/>
    <p:sldId id="437" r:id="rId6"/>
    <p:sldId id="435" r:id="rId7"/>
    <p:sldId id="355" r:id="rId8"/>
    <p:sldId id="433" r:id="rId9"/>
    <p:sldId id="439" r:id="rId10"/>
    <p:sldId id="387" r:id="rId11"/>
    <p:sldId id="434" r:id="rId12"/>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439" autoAdjust="0"/>
    <p:restoredTop sz="75708" autoAdjust="0"/>
  </p:normalViewPr>
  <p:slideViewPr>
    <p:cSldViewPr>
      <p:cViewPr>
        <p:scale>
          <a:sx n="141" d="100"/>
          <a:sy n="141" d="100"/>
        </p:scale>
        <p:origin x="312" y="1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9/10/22</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earthquake.usgs.gov/earthquakes/eventpage/us7000i59t"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iris.edu/hq/inclass/animation/tectonics__earthquakes_of_the_himalaya"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ds.iris.edu/ieb/"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a:spcBef>
                <a:spcPts val="0"/>
              </a:spcBef>
              <a:spcAft>
                <a:spcPts val="0"/>
              </a:spcAft>
            </a:pPr>
            <a:r>
              <a:rPr lang="es-ES" sz="1800" dirty="0">
                <a:effectLst/>
                <a:latin typeface="Calibri" panose="020F0502020204030204" pitchFamily="34" charset="0"/>
                <a:ea typeface="Calibri" panose="020F0502020204030204" pitchFamily="34" charset="0"/>
                <a:cs typeface="Times New Roman" panose="02020603050405020304" pitchFamily="18" charset="0"/>
              </a:rPr>
              <a:t>Para más detalles, visite USGS: </a:t>
            </a:r>
            <a:r>
              <a:rPr lang="es-E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https://earthquake.usgs.gov/earthquakes/eventpage/us7000i59t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s-ES" sz="18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7B378C5E-B30E-4F2A-8023-2F9AC8BBAD9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24D4C03C-F4CD-44F6-8CB4-EAF3C91C33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sz="1600" b="1" noProof="0" dirty="0">
                <a:solidFill>
                  <a:srgbClr val="393996"/>
                </a:solidFill>
              </a:rPr>
              <a:t>Animación Relevante:</a:t>
            </a:r>
          </a:p>
          <a:p>
            <a:pPr marL="0" marR="0">
              <a:spcBef>
                <a:spcPts val="0"/>
              </a:spcBef>
              <a:spcAft>
                <a:spcPts val="0"/>
              </a:spcAft>
            </a:pPr>
            <a:r>
              <a:rPr lang="es-ES_tradnl" altLang="en-US" sz="1600" b="0" noProof="0" dirty="0">
                <a:solidFill>
                  <a:srgbClr val="393996"/>
                </a:solidFill>
              </a:rPr>
              <a:t>Curvas Tiempo de Viaje: </a:t>
            </a:r>
            <a:r>
              <a:rPr lang="es-ES" altLang="en-US" sz="1600" dirty="0">
                <a:solidFill>
                  <a:srgbClr val="000000"/>
                </a:solidFill>
              </a:rPr>
              <a:t>¿</a:t>
            </a:r>
            <a:r>
              <a:rPr lang="es-ES_tradnl" altLang="en-US" sz="1600" b="0" noProof="0" dirty="0">
                <a:solidFill>
                  <a:srgbClr val="393996"/>
                </a:solidFill>
              </a:rPr>
              <a:t>Como son creadas? </a:t>
            </a:r>
            <a:r>
              <a:rPr lang="es-ES_tradnl" sz="1600"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https://www.iris.edu/hq/inclass/animation/traveltime_curves_how_they_are_created</a:t>
            </a:r>
            <a:endParaRPr lang="es-ES_tradnl" sz="16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363" name="Slide Number Placeholder 3">
            <a:extLst>
              <a:ext uri="{FF2B5EF4-FFF2-40B4-BE49-F238E27FC236}">
                <a16:creationId xmlns:a16="http://schemas.microsoft.com/office/drawing/2014/main" id="{F45DBCBE-31AF-4EB9-AE7B-BCA42A94A9A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2DBA816-06E0-435F-98AC-EA32C2710647}" type="slidenum">
              <a:rPr lang="en-US" altLang="en-US" smtClean="0">
                <a:solidFill>
                  <a:srgbClr val="000000"/>
                </a:solidFill>
                <a:latin typeface="Calibri" panose="020F0502020204030204" pitchFamily="34" charset="0"/>
                <a:cs typeface="Arial" panose="020B0604020202020204" pitchFamily="34" charset="0"/>
              </a:rPr>
              <a:pPr/>
              <a:t>10</a:t>
            </a:fld>
            <a:endParaRPr lang="en-US" altLang="en-US" dirty="0">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11</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ea typeface="ＭＳ Ｐゴシック" panose="020B0600070205080204" pitchFamily="34" charset="-128"/>
              </a:rPr>
              <a:t>Escalas de intensidad de movimiento fueron desarrolladas para estandarizar las mediciones y facilitar la comparación de diferentes terremotos. La escala de intensidad de Mercalli Modificada es una escala de diez niveles, numeradas del  I al X. Los números más bajos representan temblores imperceptibles, mientras que X representa la destrucción total.</a:t>
            </a:r>
          </a:p>
          <a:p>
            <a:pPr eaLnBrk="1" hangingPunct="1">
              <a:spcBef>
                <a:spcPct val="0"/>
              </a:spcBef>
            </a:pPr>
            <a:endParaRPr lang="en-US" altLang="en-US" dirty="0"/>
          </a:p>
          <a:p>
            <a:pPr eaLnBrk="1" hangingPunct="1">
              <a:spcBef>
                <a:spcPct val="0"/>
              </a:spcBef>
            </a:pPr>
            <a:r>
              <a:rPr lang="es-ES" altLang="en-US" b="1" dirty="0">
                <a:ea typeface="ＭＳ Ｐゴシック" panose="020B0600070205080204" pitchFamily="34" charset="-128"/>
              </a:rPr>
              <a:t>Animación relevante: </a:t>
            </a:r>
            <a:r>
              <a:rPr lang="es-ES" altLang="en-US" dirty="0">
                <a:ea typeface="ＭＳ Ｐゴシック" panose="020B0600070205080204" pitchFamily="34" charset="-128"/>
              </a:rPr>
              <a:t>Intensidad del terremoto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a:p>
            <a:pPr eaLnBrk="1" hangingPunct="1">
              <a:spcBef>
                <a:spcPct val="0"/>
              </a:spcBef>
            </a:pPr>
            <a:endParaRPr lang="en-US" altLang="en-US" dirty="0"/>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latin typeface="Arial" panose="020B0604020202020204" pitchFamily="34" charset="0"/>
                <a:ea typeface="ＭＳ Ｐゴシック" panose="020B0600070205080204" pitchFamily="34" charset="-128"/>
                <a:cs typeface="Arial" panose="020B0604020202020204" pitchFamily="34" charset="0"/>
              </a:rPr>
              <a:t>El  mapa USGS PAGER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sz="6600" dirty="0">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192BADAF-BA17-EA4C-BA8D-2398A594AFD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43C8AF21-0A3F-784D-9FE1-DEBA5A5CE48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4340" name="Slide Number Placeholder 3">
            <a:extLst>
              <a:ext uri="{FF2B5EF4-FFF2-40B4-BE49-F238E27FC236}">
                <a16:creationId xmlns:a16="http://schemas.microsoft.com/office/drawing/2014/main" id="{683868EF-5FA8-D14F-B97F-DD9B5DCF745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F3AF1C9-4FD5-1C44-9E36-3FDE22A73DEB}" type="slidenum">
              <a:rPr lang="en-US" altLang="en-US" sz="1300"/>
              <a:pPr>
                <a:spcBef>
                  <a:spcPct val="0"/>
                </a:spcBef>
              </a:pPr>
              <a:t>4</a:t>
            </a:fld>
            <a:endParaRPr lang="en-US" altLang="en-US" sz="13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192BADAF-BA17-EA4C-BA8D-2398A594AFD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43C8AF21-0A3F-784D-9FE1-DEBA5A5CE48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_tradnl" altLang="en-US" sz="1200" b="1" noProof="0" dirty="0">
                <a:solidFill>
                  <a:srgbClr val="393996"/>
                </a:solidFill>
                <a:latin typeface="Arial" panose="020B0604020202020204" pitchFamily="34" charset="0"/>
              </a:rPr>
              <a:t>Animación Relevante:</a:t>
            </a:r>
          </a:p>
          <a:p>
            <a:pPr eaLnBrk="1" hangingPunct="1">
              <a:spcBef>
                <a:spcPct val="0"/>
              </a:spcBef>
            </a:pPr>
            <a:r>
              <a:rPr lang="es-ES_tradnl" b="0" i="0" noProof="0" dirty="0">
                <a:solidFill>
                  <a:srgbClr val="1155CC"/>
                </a:solidFill>
                <a:effectLst/>
                <a:latin typeface="Arial" panose="020B0604020202020204" pitchFamily="34" charset="0"/>
                <a:hlinkClick r:id="rId3"/>
              </a:rPr>
              <a:t>https://www.iris.edu/hq/inclass/animation/tectonics__earthquakes_of_the_himalaya</a:t>
            </a:r>
            <a:endParaRPr lang="es-ES_tradnl" altLang="en-US" noProof="0" dirty="0"/>
          </a:p>
        </p:txBody>
      </p:sp>
      <p:sp>
        <p:nvSpPr>
          <p:cNvPr id="14340" name="Slide Number Placeholder 3">
            <a:extLst>
              <a:ext uri="{FF2B5EF4-FFF2-40B4-BE49-F238E27FC236}">
                <a16:creationId xmlns:a16="http://schemas.microsoft.com/office/drawing/2014/main" id="{683868EF-5FA8-D14F-B97F-DD9B5DCF745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F3AF1C9-4FD5-1C44-9E36-3FDE22A73DEB}" type="slidenum">
              <a:rPr lang="en-US" altLang="en-US" sz="1300"/>
              <a:pPr>
                <a:spcBef>
                  <a:spcPct val="0"/>
                </a:spcBef>
              </a:pPr>
              <a:t>5</a:t>
            </a:fld>
            <a:endParaRPr lang="en-US" altLang="en-US" sz="1300"/>
          </a:p>
        </p:txBody>
      </p:sp>
    </p:spTree>
    <p:extLst>
      <p:ext uri="{BB962C8B-B14F-4D97-AF65-F5344CB8AC3E}">
        <p14:creationId xmlns:p14="http://schemas.microsoft.com/office/powerpoint/2010/main" val="8767508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192BADAF-BA17-EA4C-BA8D-2398A594AFD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43C8AF21-0A3F-784D-9FE1-DEBA5A5CE48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a:spcBef>
                <a:spcPts val="0"/>
              </a:spcBef>
              <a:spcAft>
                <a:spcPts val="0"/>
              </a:spcAft>
            </a:pPr>
            <a:r>
              <a:rPr lang="es-ES" sz="1800" b="1" dirty="0">
                <a:effectLst/>
                <a:latin typeface="Calibri" panose="020F0502020204030204" pitchFamily="34" charset="0"/>
                <a:ea typeface="Calibri" panose="020F0502020204030204" pitchFamily="34" charset="0"/>
                <a:cs typeface="Times New Roman" panose="02020603050405020304" pitchFamily="18" charset="0"/>
              </a:rPr>
              <a:t>Explora la Sismicidad:</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s-ES" sz="1800" dirty="0">
                <a:effectLst/>
                <a:latin typeface="Calibri" panose="020F0502020204030204" pitchFamily="34" charset="0"/>
                <a:ea typeface="Calibri" panose="020F0502020204030204" pitchFamily="34" charset="0"/>
                <a:cs typeface="Times New Roman" panose="02020603050405020304" pitchFamily="18" charset="0"/>
              </a:rPr>
              <a:t>Navegador de terremotos IRIS: </a:t>
            </a:r>
            <a:r>
              <a:rPr lang="es-E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http://ds.iris.edu/ieb/</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4340" name="Slide Number Placeholder 3">
            <a:extLst>
              <a:ext uri="{FF2B5EF4-FFF2-40B4-BE49-F238E27FC236}">
                <a16:creationId xmlns:a16="http://schemas.microsoft.com/office/drawing/2014/main" id="{683868EF-5FA8-D14F-B97F-DD9B5DCF745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F3AF1C9-4FD5-1C44-9E36-3FDE22A73DEB}" type="slidenum">
              <a:rPr lang="en-US" altLang="en-US" sz="1300"/>
              <a:pPr>
                <a:spcBef>
                  <a:spcPct val="0"/>
                </a:spcBef>
              </a:pPr>
              <a:t>6</a:t>
            </a:fld>
            <a:endParaRPr lang="en-US" altLang="en-US" sz="1300"/>
          </a:p>
        </p:txBody>
      </p:sp>
    </p:spTree>
    <p:extLst>
      <p:ext uri="{BB962C8B-B14F-4D97-AF65-F5344CB8AC3E}">
        <p14:creationId xmlns:p14="http://schemas.microsoft.com/office/powerpoint/2010/main" val="20636235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192BADAF-BA17-EA4C-BA8D-2398A594AFD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43C8AF21-0A3F-784D-9FE1-DEBA5A5CE48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_tradnl" altLang="en-US" noProof="0" dirty="0"/>
              <a:t>Referencia: P. </a:t>
            </a:r>
            <a:r>
              <a:rPr lang="es-ES_tradnl" altLang="en-US" noProof="0" dirty="0" err="1"/>
              <a:t>Tapponnier</a:t>
            </a:r>
            <a:r>
              <a:rPr lang="es-ES_tradnl" altLang="en-US" noProof="0" dirty="0"/>
              <a:t>, G. </a:t>
            </a:r>
            <a:r>
              <a:rPr lang="es-ES_tradnl" altLang="en-US" noProof="0" dirty="0" err="1"/>
              <a:t>Peltzer</a:t>
            </a:r>
            <a:r>
              <a:rPr lang="es-ES_tradnl" altLang="en-US" noProof="0" dirty="0"/>
              <a:t>, A. Y. Le </a:t>
            </a:r>
            <a:r>
              <a:rPr lang="es-ES_tradnl" altLang="en-US" noProof="0" dirty="0" err="1"/>
              <a:t>Dain</a:t>
            </a:r>
            <a:r>
              <a:rPr lang="es-ES_tradnl" altLang="en-US" noProof="0" dirty="0"/>
              <a:t>, R. Armijo y P. </a:t>
            </a:r>
            <a:r>
              <a:rPr lang="es-ES_tradnl" altLang="en-US" noProof="0" dirty="0" err="1"/>
              <a:t>Cobbold</a:t>
            </a:r>
            <a:r>
              <a:rPr lang="es-ES_tradnl" altLang="en-US" noProof="0" dirty="0"/>
              <a:t>, Propagación de la tectónica de extrusión en Asia: nuevos conocimientos a partir de experimentos simples con plastilina, GEOLOGÍA, v. 10, p. 611-616, diciembre de 1982.</a:t>
            </a:r>
          </a:p>
        </p:txBody>
      </p:sp>
      <p:sp>
        <p:nvSpPr>
          <p:cNvPr id="14340" name="Slide Number Placeholder 3">
            <a:extLst>
              <a:ext uri="{FF2B5EF4-FFF2-40B4-BE49-F238E27FC236}">
                <a16:creationId xmlns:a16="http://schemas.microsoft.com/office/drawing/2014/main" id="{683868EF-5FA8-D14F-B97F-DD9B5DCF745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F3AF1C9-4FD5-1C44-9E36-3FDE22A73DEB}" type="slidenum">
              <a:rPr lang="en-US" altLang="en-US" sz="1300"/>
              <a:pPr>
                <a:spcBef>
                  <a:spcPct val="0"/>
                </a:spcBef>
              </a:pPr>
              <a:t>7</a:t>
            </a:fld>
            <a:endParaRPr lang="en-US" altLang="en-US" sz="1300"/>
          </a:p>
        </p:txBody>
      </p:sp>
    </p:spTree>
    <p:extLst>
      <p:ext uri="{BB962C8B-B14F-4D97-AF65-F5344CB8AC3E}">
        <p14:creationId xmlns:p14="http://schemas.microsoft.com/office/powerpoint/2010/main" val="841612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a:spcBef>
                <a:spcPts val="0"/>
              </a:spcBef>
              <a:spcAft>
                <a:spcPts val="0"/>
              </a:spcAft>
            </a:pPr>
            <a:r>
              <a:rPr lang="es-ES" sz="1800" b="1" dirty="0">
                <a:effectLst/>
                <a:latin typeface="Calibri" panose="020F0502020204030204" pitchFamily="34" charset="0"/>
                <a:ea typeface="Calibri" panose="020F0502020204030204" pitchFamily="34" charset="0"/>
                <a:cs typeface="Times New Roman" panose="02020603050405020304" pitchFamily="18" charset="0"/>
              </a:rPr>
              <a:t>Animación Relevante:</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s-ES" sz="1800" dirty="0">
                <a:effectLst/>
                <a:latin typeface="Calibri" panose="020F0502020204030204" pitchFamily="34" charset="0"/>
                <a:ea typeface="Calibri" panose="020F0502020204030204" pitchFamily="34" charset="0"/>
                <a:cs typeface="Times New Roman" panose="02020603050405020304" pitchFamily="18" charset="0"/>
              </a:rPr>
              <a:t>Explicación de los mecanismos focales: </a:t>
            </a:r>
            <a:r>
              <a:rPr lang="es-E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https://www.iris.edu/hq/inclass/animation/focal_mechanisms_explained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8</a:t>
            </a:fld>
            <a:endParaRPr lang="en-US" altLang="en-US"/>
          </a:p>
        </p:txBody>
      </p:sp>
    </p:spTree>
    <p:extLst>
      <p:ext uri="{BB962C8B-B14F-4D97-AF65-F5344CB8AC3E}">
        <p14:creationId xmlns:p14="http://schemas.microsoft.com/office/powerpoint/2010/main" val="28693731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r>
              <a:rPr lang="es-ES_tradnl" altLang="en-US" noProof="0" dirty="0"/>
              <a:t>Referencia: </a:t>
            </a:r>
            <a:r>
              <a:rPr lang="es-ES_tradnl" altLang="en-US" noProof="0" dirty="0" err="1"/>
              <a:t>Yanchuan</a:t>
            </a:r>
            <a:r>
              <a:rPr lang="es-ES_tradnl" altLang="en-US" noProof="0" dirty="0"/>
              <a:t> Li, Jean-Mathieu </a:t>
            </a:r>
            <a:r>
              <a:rPr lang="es-ES_tradnl" altLang="en-US" noProof="0" dirty="0" err="1"/>
              <a:t>Nocquet</a:t>
            </a:r>
            <a:r>
              <a:rPr lang="es-ES_tradnl" altLang="en-US" noProof="0" dirty="0"/>
              <a:t>, </a:t>
            </a:r>
            <a:r>
              <a:rPr lang="es-ES_tradnl" altLang="en-US" noProof="0" dirty="0" err="1"/>
              <a:t>Xinjian</a:t>
            </a:r>
            <a:r>
              <a:rPr lang="es-ES_tradnl" altLang="en-US" noProof="0" dirty="0"/>
              <a:t> Shan, </a:t>
            </a:r>
            <a:r>
              <a:rPr lang="es-ES_tradnl" altLang="en-US" noProof="0" dirty="0" err="1"/>
              <a:t>Huizi</a:t>
            </a:r>
            <a:r>
              <a:rPr lang="es-ES_tradnl" altLang="en-US" noProof="0" dirty="0"/>
              <a:t> </a:t>
            </a:r>
            <a:r>
              <a:rPr lang="es-ES_tradnl" altLang="en-US" noProof="0" dirty="0" err="1"/>
              <a:t>Jian</a:t>
            </a:r>
            <a:r>
              <a:rPr lang="es-ES_tradnl" altLang="en-US" noProof="0" dirty="0"/>
              <a:t>. Acoplamiento </a:t>
            </a:r>
            <a:r>
              <a:rPr lang="es-ES_tradnl" altLang="en-US" noProof="0" dirty="0" err="1"/>
              <a:t>intersísmico</a:t>
            </a:r>
            <a:r>
              <a:rPr lang="es-ES_tradnl" altLang="en-US" noProof="0" dirty="0"/>
              <a:t> heterogéneo a lo largo del sistema de fallas </a:t>
            </a:r>
            <a:r>
              <a:rPr lang="es-ES_tradnl" altLang="en-US" noProof="0" dirty="0" err="1"/>
              <a:t>Xianshuihe-Xiaojiang</a:t>
            </a:r>
            <a:r>
              <a:rPr lang="es-ES_tradnl" altLang="en-US" noProof="0" dirty="0"/>
              <a:t>, Tíbet oriental. Revista de Investigación Geofísica: Tierra sólida, Unión Geofísica Estadounidense, 2021, 126 (11), pp.e2020JB021187. 10.1029/2020JB021187</a:t>
            </a:r>
          </a:p>
          <a:p>
            <a:endParaRPr lang="es-ES_tradnl" altLang="en-US" noProof="0" dirty="0"/>
          </a:p>
          <a:p>
            <a:r>
              <a:rPr lang="es-ES_tradnl" altLang="en-US" noProof="0" dirty="0"/>
              <a:t>Figura 1. Mapa tectónico regional de la meseta tibetana oriental. Las líneas negras en negrita corresponden al sistema de fallas </a:t>
            </a:r>
            <a:r>
              <a:rPr lang="es-ES_tradnl" altLang="en-US" noProof="0" dirty="0" err="1"/>
              <a:t>Xianshuihe-Anninghe-Zemuhe-Xiaojiang</a:t>
            </a:r>
            <a:r>
              <a:rPr lang="es-ES_tradnl" altLang="en-US" noProof="0" dirty="0"/>
              <a:t> (XXFS). Las líneas negras finas indican otras fallas activas (Deng et al., 2003). Las soluciones del mecanismo focal (</a:t>
            </a:r>
            <a:r>
              <a:rPr lang="es-ES_tradnl" altLang="en-US" noProof="0" dirty="0" err="1"/>
              <a:t>Mw</a:t>
            </a:r>
            <a:r>
              <a:rPr lang="es-ES_tradnl" altLang="en-US" noProof="0" dirty="0"/>
              <a:t> &gt; 6, 1976–2015) son del tensor de momento centroide global (GCMT). Los círculos blancos delgados son terremotos (</a:t>
            </a:r>
            <a:r>
              <a:rPr lang="es-ES_tradnl" altLang="en-US" noProof="0" dirty="0" err="1"/>
              <a:t>Mw</a:t>
            </a:r>
            <a:r>
              <a:rPr lang="es-ES_tradnl" altLang="en-US" noProof="0" dirty="0"/>
              <a:t> &gt; 5, 1960–2015) del Servicio Geológico de los Estados Unidos (USGS). Las estrellas rojas (M ≥ 7,5) y verdes (M &gt; 6) marcan los epicentros de terremotos históricos (</a:t>
            </a:r>
            <a:r>
              <a:rPr lang="es-ES_tradnl" altLang="en-US" noProof="0" dirty="0" err="1"/>
              <a:t>Wen</a:t>
            </a:r>
            <a:r>
              <a:rPr lang="es-ES_tradnl" altLang="en-US" noProof="0" dirty="0"/>
              <a:t>, Ma, et al., 2008). El rectángulo rosado muestra la cobertura de datos </a:t>
            </a:r>
            <a:r>
              <a:rPr lang="es-ES_tradnl" altLang="en-US" noProof="0" dirty="0" err="1"/>
              <a:t>InSAR</a:t>
            </a:r>
            <a:r>
              <a:rPr lang="es-ES_tradnl" altLang="en-US" noProof="0" dirty="0"/>
              <a:t> utilizada en este estudio (consulte la Figura 3). La elipse cian indica secciones progresivas propuestas por Allen et al. (1991) y Zhang, </a:t>
            </a:r>
            <a:r>
              <a:rPr lang="es-ES_tradnl" altLang="en-US" noProof="0" dirty="0" err="1"/>
              <a:t>Wen</a:t>
            </a:r>
            <a:r>
              <a:rPr lang="es-ES_tradnl" altLang="en-US" noProof="0" dirty="0"/>
              <a:t>, et al. (2018). El rectángulo azul describe la ruptura de la superficie del terremoto de </a:t>
            </a:r>
            <a:r>
              <a:rPr lang="es-ES_tradnl" altLang="en-US" noProof="0" dirty="0" err="1"/>
              <a:t>Luhuo</a:t>
            </a:r>
            <a:r>
              <a:rPr lang="es-ES_tradnl" altLang="en-US" noProof="0" dirty="0"/>
              <a:t> de 7,6 M de 1973. LMSF denota la falla de </a:t>
            </a:r>
            <a:r>
              <a:rPr lang="es-ES_tradnl" altLang="en-US" noProof="0" dirty="0" err="1"/>
              <a:t>Longmenshan</a:t>
            </a:r>
            <a:r>
              <a:rPr lang="es-ES_tradnl" altLang="en-US" noProof="0" dirty="0"/>
              <a:t>. El mapa en el recuadro destaca las provincias de Sichuan y Yunnan. Las estrellas rojas muestran las ubicaciones del terremoto de </a:t>
            </a:r>
            <a:r>
              <a:rPr lang="es-ES_tradnl" altLang="en-US" noProof="0" dirty="0" err="1"/>
              <a:t>Wenchuan</a:t>
            </a:r>
            <a:r>
              <a:rPr lang="es-ES_tradnl" altLang="en-US" noProof="0" dirty="0"/>
              <a:t> de 7,9 </a:t>
            </a:r>
            <a:r>
              <a:rPr lang="es-ES_tradnl" altLang="en-US" noProof="0" dirty="0" err="1"/>
              <a:t>Mw</a:t>
            </a:r>
            <a:r>
              <a:rPr lang="es-ES_tradnl" altLang="en-US" noProof="0" dirty="0"/>
              <a:t> de 2008 (WC-</a:t>
            </a:r>
            <a:r>
              <a:rPr lang="es-ES_tradnl" altLang="en-US" noProof="0" dirty="0" err="1"/>
              <a:t>eq</a:t>
            </a:r>
            <a:r>
              <a:rPr lang="es-ES_tradnl" altLang="en-US" noProof="0" dirty="0"/>
              <a:t>), el terremoto de </a:t>
            </a:r>
            <a:r>
              <a:rPr lang="es-ES_tradnl" altLang="en-US" noProof="0" dirty="0" err="1"/>
              <a:t>Lushan</a:t>
            </a:r>
            <a:r>
              <a:rPr lang="es-ES_tradnl" altLang="en-US" noProof="0" dirty="0"/>
              <a:t> de 6,5 </a:t>
            </a:r>
            <a:r>
              <a:rPr lang="es-ES_tradnl" altLang="en-US" noProof="0" dirty="0" err="1"/>
              <a:t>Mw</a:t>
            </a:r>
            <a:r>
              <a:rPr lang="es-ES_tradnl" altLang="en-US" noProof="0" dirty="0"/>
              <a:t> de 2013 (LS-</a:t>
            </a:r>
            <a:r>
              <a:rPr lang="es-ES_tradnl" altLang="en-US" noProof="0" dirty="0" err="1"/>
              <a:t>eq</a:t>
            </a:r>
            <a:r>
              <a:rPr lang="es-ES_tradnl" altLang="en-US" noProof="0" dirty="0"/>
              <a:t>) y el terremoto de </a:t>
            </a:r>
            <a:r>
              <a:rPr lang="es-ES_tradnl" altLang="en-US" noProof="0" dirty="0" err="1"/>
              <a:t>Yushu</a:t>
            </a:r>
            <a:r>
              <a:rPr lang="es-ES_tradnl" altLang="en-US" noProof="0" dirty="0"/>
              <a:t> de 6,8 </a:t>
            </a:r>
            <a:r>
              <a:rPr lang="es-ES_tradnl" altLang="en-US" noProof="0" dirty="0" err="1"/>
              <a:t>Mw</a:t>
            </a:r>
            <a:r>
              <a:rPr lang="es-ES_tradnl" altLang="en-US" noProof="0" dirty="0"/>
              <a:t> de 2010 (YS-</a:t>
            </a:r>
            <a:r>
              <a:rPr lang="es-ES_tradnl" altLang="en-US" noProof="0" dirty="0" err="1"/>
              <a:t>eq</a:t>
            </a:r>
            <a:r>
              <a:rPr lang="es-ES_tradnl" altLang="en-US" noProof="0" dirty="0"/>
              <a:t>). GYF denota la falla de </a:t>
            </a:r>
            <a:r>
              <a:rPr lang="es-ES_tradnl" altLang="en-US" noProof="0" dirty="0" err="1"/>
              <a:t>Ganzi-Yushu</a:t>
            </a:r>
            <a:r>
              <a:rPr lang="es-ES_tradnl" altLang="en-US" noProof="0" dirty="0"/>
              <a:t>.</a:t>
            </a:r>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9</a:t>
            </a:fld>
            <a:endParaRPr lang="en-US" altLang="en-US"/>
          </a:p>
        </p:txBody>
      </p:sp>
    </p:spTree>
    <p:extLst>
      <p:ext uri="{BB962C8B-B14F-4D97-AF65-F5344CB8AC3E}">
        <p14:creationId xmlns:p14="http://schemas.microsoft.com/office/powerpoint/2010/main" val="42293472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9/10/22</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9/10/22</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9/10/22</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9/10/22</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9/10/22</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9/10/22</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9/10/22</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9/10/22</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9/10/22</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9/10/22</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9/10/22</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9/10/22</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jp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hyperlink" Target="http://www.iris.edu/hq/retm"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hyperlink" Target="mailto:tkb@iris.edu" TargetMode="External"/><Relationship Id="rId5" Type="http://schemas.openxmlformats.org/officeDocument/2006/relationships/image" Target="../media/image19.png"/><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0.png"/><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7225891E-86F4-4E55-AA89-E4DD64DDB71C}"/>
              </a:ext>
            </a:extLst>
          </p:cNvPr>
          <p:cNvSpPr txBox="1"/>
          <p:nvPr/>
        </p:nvSpPr>
        <p:spPr>
          <a:xfrm>
            <a:off x="6632576" y="589002"/>
            <a:ext cx="2590800" cy="1107996"/>
          </a:xfrm>
          <a:prstGeom prst="rect">
            <a:avLst/>
          </a:prstGeom>
          <a:noFill/>
        </p:spPr>
        <p:txBody>
          <a:bodyPr>
            <a:spAutoFit/>
          </a:bodyPr>
          <a:lstStyle/>
          <a:p>
            <a:pPr eaLnBrk="1" hangingPunct="1">
              <a:defRPr/>
            </a:pPr>
            <a:r>
              <a:rPr lang="es-ES_tradnl" sz="1600" b="1">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 </a:t>
            </a:r>
            <a:r>
              <a:rPr lang="es-ES_tradnl" altLang="en-US" sz="1600">
                <a:latin typeface="Arial" panose="020B0604020202020204" pitchFamily="34" charset="0"/>
              </a:rPr>
              <a:t>29,726°N </a:t>
            </a:r>
            <a:r>
              <a:rPr lang="es-ES_tradnl" sz="1600" b="1">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 </a:t>
            </a:r>
            <a:r>
              <a:rPr lang="es-ES_tradnl" altLang="en-US" sz="1600">
                <a:latin typeface="Arial" panose="020B0604020202020204" pitchFamily="34" charset="0"/>
              </a:rPr>
              <a:t>102,279°E</a:t>
            </a:r>
          </a:p>
          <a:p>
            <a:pPr eaLnBrk="1" hangingPunct="1">
              <a:defRPr/>
            </a:pPr>
            <a:r>
              <a:rPr lang="es-ES_tradnl" sz="1600" b="1">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profundidad </a:t>
            </a:r>
            <a:r>
              <a:rPr lang="es-ES_tradnl" sz="1600">
                <a:effectLst>
                  <a:outerShdw blurRad="38100" dist="38100" dir="2700000" algn="tl">
                    <a:srgbClr val="C0C0C0"/>
                  </a:outerShdw>
                </a:effectLst>
                <a:latin typeface="Arial" charset="0"/>
                <a:ea typeface="ＭＳ Ｐゴシック" pitchFamily="-109" charset="-128"/>
                <a:cs typeface="Arial" pitchFamily="34" charset="0"/>
              </a:rPr>
              <a:t>10,0 km</a:t>
            </a:r>
            <a:endParaRPr lang="es-ES_tradnl" sz="1600">
              <a:latin typeface="Arial" charset="0"/>
              <a:ea typeface="ＭＳ Ｐゴシック" pitchFamily="-109" charset="-128"/>
              <a:cs typeface="Arial" pitchFamily="34" charset="0"/>
            </a:endParaRPr>
          </a:p>
          <a:p>
            <a:pPr eaLnBrk="1" hangingPunct="1">
              <a:defRPr/>
            </a:pPr>
            <a:endParaRPr lang="es-ES_tradnl">
              <a:latin typeface="Arial" charset="0"/>
              <a:ea typeface="ＭＳ Ｐゴシック" pitchFamily="-109" charset="-128"/>
            </a:endParaRPr>
          </a:p>
        </p:txBody>
      </p:sp>
      <p:sp>
        <p:nvSpPr>
          <p:cNvPr id="8" name="Title 1">
            <a:extLst>
              <a:ext uri="{FF2B5EF4-FFF2-40B4-BE49-F238E27FC236}">
                <a16:creationId xmlns:a16="http://schemas.microsoft.com/office/drawing/2014/main" id="{8548E451-0A3A-40AC-9026-950BE96FD74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6,6 PROVINCIA DE SICHUAN, CHINA	</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5 de Septiembre, 2022 a las 04:52:19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0" name="TextBox 14">
            <a:extLst>
              <a:ext uri="{FF2B5EF4-FFF2-40B4-BE49-F238E27FC236}">
                <a16:creationId xmlns:a16="http://schemas.microsoft.com/office/drawing/2014/main" id="{A0A00242-EEB6-460B-A0B6-3DD9B4546505}"/>
              </a:ext>
            </a:extLst>
          </p:cNvPr>
          <p:cNvSpPr txBox="1">
            <a:spLocks noChangeArrowheads="1"/>
          </p:cNvSpPr>
          <p:nvPr/>
        </p:nvSpPr>
        <p:spPr bwMode="auto">
          <a:xfrm>
            <a:off x="242888" y="990600"/>
            <a:ext cx="592931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_tradnl" altLang="en-US" sz="1500" dirty="0">
                <a:latin typeface="Arial" panose="020B0604020202020204" pitchFamily="34" charset="0"/>
              </a:rPr>
              <a:t>Un fuerte terremoto sacudió este lunes una zona montañosa en el suroeste de China. Los informes actuales indican que al menos 65 personas perecieron, más de 250 resultaron heridas y al menos 12 personas desaparecieron. Sin embargo, el alcance total de los daños sigue sin estar claro, ya que el terremoto dañó las comunicaciones en la región remota y aislada.</a:t>
            </a:r>
          </a:p>
        </p:txBody>
      </p:sp>
      <p:sp>
        <p:nvSpPr>
          <p:cNvPr id="2" name="TextBox 1">
            <a:extLst>
              <a:ext uri="{FF2B5EF4-FFF2-40B4-BE49-F238E27FC236}">
                <a16:creationId xmlns:a16="http://schemas.microsoft.com/office/drawing/2014/main" id="{F9C9E03F-C801-B373-8D6F-716562E9B8E7}"/>
              </a:ext>
            </a:extLst>
          </p:cNvPr>
          <p:cNvSpPr txBox="1"/>
          <p:nvPr/>
        </p:nvSpPr>
        <p:spPr>
          <a:xfrm>
            <a:off x="332510" y="6211669"/>
            <a:ext cx="5486400" cy="600164"/>
          </a:xfrm>
          <a:prstGeom prst="rect">
            <a:avLst/>
          </a:prstGeom>
          <a:noFill/>
        </p:spPr>
        <p:txBody>
          <a:bodyPr wrap="square" rtlCol="0">
            <a:spAutoFit/>
          </a:bodyPr>
          <a:lstStyle/>
          <a:p>
            <a:r>
              <a:rPr lang="es-ES_tradnl" sz="1100">
                <a:solidFill>
                  <a:srgbClr val="333333"/>
                </a:solidFill>
                <a:cs typeface="Arial" panose="020B0604020202020204" pitchFamily="34" charset="0"/>
              </a:rPr>
              <a:t>Vista del municipio de Moxi después del terremoto de magnitud 6,6 que sacudió el condado de Luding en la prefectura de Ganzi, en la provincia de Sichuan, suroeste de China. (Foto de Feng Zi/ColorChinaPhoto) China Color Foto/Imagen AP</a:t>
            </a:r>
            <a:endParaRPr lang="es-ES_tradnl" sz="1100">
              <a:cs typeface="Arial" panose="020B0604020202020204" pitchFamily="34" charset="0"/>
            </a:endParaRPr>
          </a:p>
        </p:txBody>
      </p:sp>
      <p:pic>
        <p:nvPicPr>
          <p:cNvPr id="9" name="China_2022_Landslides_400.mp4">
            <a:hlinkClick r:id="" action="ppaction://media"/>
            <a:extLst>
              <a:ext uri="{FF2B5EF4-FFF2-40B4-BE49-F238E27FC236}">
                <a16:creationId xmlns:a16="http://schemas.microsoft.com/office/drawing/2014/main" id="{B2778965-5931-9692-75AF-EBA4CC630320}"/>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239164" y="1592580"/>
            <a:ext cx="2629285" cy="4614942"/>
          </a:xfrm>
          <a:prstGeom prst="rect">
            <a:avLst/>
          </a:prstGeom>
        </p:spPr>
      </p:pic>
      <p:sp>
        <p:nvSpPr>
          <p:cNvPr id="3" name="TextBox 2">
            <a:extLst>
              <a:ext uri="{FF2B5EF4-FFF2-40B4-BE49-F238E27FC236}">
                <a16:creationId xmlns:a16="http://schemas.microsoft.com/office/drawing/2014/main" id="{10A0F84C-5ED3-4AF2-93C6-A4E0FA50A002}"/>
              </a:ext>
            </a:extLst>
          </p:cNvPr>
          <p:cNvSpPr txBox="1"/>
          <p:nvPr/>
        </p:nvSpPr>
        <p:spPr>
          <a:xfrm>
            <a:off x="6172200" y="6245023"/>
            <a:ext cx="2782688" cy="646331"/>
          </a:xfrm>
          <a:prstGeom prst="rect">
            <a:avLst/>
          </a:prstGeom>
          <a:noFill/>
        </p:spPr>
        <p:txBody>
          <a:bodyPr wrap="square" rtlCol="0">
            <a:spAutoFit/>
          </a:bodyPr>
          <a:lstStyle/>
          <a:p>
            <a:pPr algn="r"/>
            <a:r>
              <a:rPr lang="es-ES_tradnl" sz="1200">
                <a:solidFill>
                  <a:srgbClr val="333333"/>
                </a:solidFill>
                <a:cs typeface="Arial" panose="020B0604020202020204" pitchFamily="34" charset="0"/>
              </a:rPr>
              <a:t>Video de celular captura deslizamientos de tierra en la provincia de Sichuan.</a:t>
            </a:r>
            <a:endParaRPr lang="es-ES_tradnl" sz="1200">
              <a:cs typeface="Arial" panose="020B0604020202020204" pitchFamily="34" charset="0"/>
            </a:endParaRPr>
          </a:p>
        </p:txBody>
      </p:sp>
      <p:pic>
        <p:nvPicPr>
          <p:cNvPr id="7" name="Picture 6" descr="A picture containing mountain, nature, valley, outdoor&#10;&#10;Description automatically generated">
            <a:extLst>
              <a:ext uri="{FF2B5EF4-FFF2-40B4-BE49-F238E27FC236}">
                <a16:creationId xmlns:a16="http://schemas.microsoft.com/office/drawing/2014/main" id="{4897110A-DB97-34F6-48DB-FDA9DD750E0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0982" y="2544833"/>
            <a:ext cx="5486400" cy="3657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0809"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B7D766F2-73BD-37D2-245A-EF0ED0FA78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3740" y="761999"/>
            <a:ext cx="7442194" cy="6090585"/>
          </a:xfrm>
          <a:prstGeom prst="rect">
            <a:avLst/>
          </a:prstGeom>
        </p:spPr>
      </p:pic>
      <p:sp>
        <p:nvSpPr>
          <p:cNvPr id="4" name="Rectangle 3">
            <a:extLst>
              <a:ext uri="{FF2B5EF4-FFF2-40B4-BE49-F238E27FC236}">
                <a16:creationId xmlns:a16="http://schemas.microsoft.com/office/drawing/2014/main" id="{989E83BE-F1F5-E144-BD6E-7438685D6AD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s-ES_tradnl" altLang="en-US" sz="1800" dirty="0">
              <a:solidFill>
                <a:srgbClr val="FFFFFF"/>
              </a:solidFill>
              <a:cs typeface="Arial" panose="020B0604020202020204" pitchFamily="34" charset="0"/>
            </a:endParaRPr>
          </a:p>
        </p:txBody>
      </p:sp>
      <p:pic>
        <p:nvPicPr>
          <p:cNvPr id="14338" name="Picture 18" descr="IRIS_TMlogo.png">
            <a:extLst>
              <a:ext uri="{FF2B5EF4-FFF2-40B4-BE49-F238E27FC236}">
                <a16:creationId xmlns:a16="http://schemas.microsoft.com/office/drawing/2014/main" id="{EE15E66C-3C0A-44CC-B342-4993031869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TextBox 6">
            <a:extLst>
              <a:ext uri="{FF2B5EF4-FFF2-40B4-BE49-F238E27FC236}">
                <a16:creationId xmlns:a16="http://schemas.microsoft.com/office/drawing/2014/main" id="{926E9AA7-9EA9-4608-AABA-0C8E0240D7FF}"/>
              </a:ext>
            </a:extLst>
          </p:cNvPr>
          <p:cNvSpPr txBox="1">
            <a:spLocks noChangeArrowheads="1"/>
          </p:cNvSpPr>
          <p:nvPr/>
        </p:nvSpPr>
        <p:spPr bwMode="auto">
          <a:xfrm>
            <a:off x="3202059" y="5371327"/>
            <a:ext cx="5603875" cy="10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None/>
            </a:pPr>
            <a:r>
              <a:rPr lang="es-ES_tradnl" altLang="en-US" sz="1400" dirty="0">
                <a:solidFill>
                  <a:srgbClr val="000000"/>
                </a:solidFill>
                <a:latin typeface="Arial" panose="020B0604020202020204" pitchFamily="34" charset="0"/>
              </a:rPr>
              <a:t>Las ondas superficiales viajaron los 10480 km (6511 millas) a lo largo del perímetro de la Tierra desde el terremoto hasta la estación de registro. La onda superficial comenzó a llegar a Vancouver 50 minutos después de ocurrido el terremoto en China.</a:t>
            </a:r>
          </a:p>
        </p:txBody>
      </p:sp>
      <p:sp>
        <p:nvSpPr>
          <p:cNvPr id="14343" name="TextBox 9">
            <a:extLst>
              <a:ext uri="{FF2B5EF4-FFF2-40B4-BE49-F238E27FC236}">
                <a16:creationId xmlns:a16="http://schemas.microsoft.com/office/drawing/2014/main" id="{AC1A34A1-2DA8-45E0-9D52-75456C677FD2}"/>
              </a:ext>
            </a:extLst>
          </p:cNvPr>
          <p:cNvSpPr txBox="1">
            <a:spLocks noChangeArrowheads="1"/>
          </p:cNvSpPr>
          <p:nvPr/>
        </p:nvSpPr>
        <p:spPr bwMode="auto">
          <a:xfrm>
            <a:off x="2667000" y="4392142"/>
            <a:ext cx="6365558" cy="7679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s-ES_tradnl" altLang="en-US" sz="1400" dirty="0">
                <a:solidFill>
                  <a:srgbClr val="000000"/>
                </a:solidFill>
                <a:latin typeface="Arial" panose="020B0604020202020204" pitchFamily="34" charset="0"/>
              </a:rPr>
              <a:t>Las ondas S son ondas transversales que siguen la misma trayectoria  a través del manto que las ondas P. Las ondas S tardaron 24 minutos y 32 segundos en viajar desde el terremoto hasta Vancouver.</a:t>
            </a:r>
          </a:p>
        </p:txBody>
      </p:sp>
      <p:sp>
        <p:nvSpPr>
          <p:cNvPr id="14344" name="TextBox 11">
            <a:extLst>
              <a:ext uri="{FF2B5EF4-FFF2-40B4-BE49-F238E27FC236}">
                <a16:creationId xmlns:a16="http://schemas.microsoft.com/office/drawing/2014/main" id="{E453DA30-A0F8-4448-A3D7-347C6E9AD323}"/>
              </a:ext>
            </a:extLst>
          </p:cNvPr>
          <p:cNvSpPr txBox="1">
            <a:spLocks noChangeArrowheads="1"/>
          </p:cNvSpPr>
          <p:nvPr/>
        </p:nvSpPr>
        <p:spPr bwMode="auto">
          <a:xfrm>
            <a:off x="3969677" y="1842761"/>
            <a:ext cx="3381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800" b="1" dirty="0">
                <a:latin typeface="Arial" panose="020B0604020202020204" pitchFamily="34" charset="0"/>
              </a:rPr>
              <a:t>S</a:t>
            </a:r>
          </a:p>
        </p:txBody>
      </p:sp>
      <p:sp>
        <p:nvSpPr>
          <p:cNvPr id="20" name="TextBox 19">
            <a:extLst>
              <a:ext uri="{FF2B5EF4-FFF2-40B4-BE49-F238E27FC236}">
                <a16:creationId xmlns:a16="http://schemas.microsoft.com/office/drawing/2014/main" id="{2F08310C-095A-0E46-A27A-7FADBF27271E}"/>
              </a:ext>
            </a:extLst>
          </p:cNvPr>
          <p:cNvSpPr txBox="1"/>
          <p:nvPr/>
        </p:nvSpPr>
        <p:spPr>
          <a:xfrm>
            <a:off x="6019800" y="1769948"/>
            <a:ext cx="2896504" cy="369332"/>
          </a:xfrm>
          <a:prstGeom prst="rect">
            <a:avLst/>
          </a:prstGeom>
          <a:solidFill>
            <a:schemeClr val="bg1"/>
          </a:solidFill>
        </p:spPr>
        <p:txBody>
          <a:bodyPr wrap="square">
            <a:spAutoFit/>
          </a:bodyPr>
          <a:lstStyle/>
          <a:p>
            <a:pPr eaLnBrk="1" hangingPunct="1">
              <a:defRPr/>
            </a:pPr>
            <a:r>
              <a:rPr lang="es-ES_tradnl" sz="1800" b="1" spc="200" dirty="0">
                <a:latin typeface="Arial" charset="0"/>
                <a:ea typeface="MS PGothic" charset="-128"/>
              </a:rPr>
              <a:t>Ondas de Superficie</a:t>
            </a:r>
          </a:p>
        </p:txBody>
      </p:sp>
      <p:sp>
        <p:nvSpPr>
          <p:cNvPr id="14346" name="TextBox 5">
            <a:extLst>
              <a:ext uri="{FF2B5EF4-FFF2-40B4-BE49-F238E27FC236}">
                <a16:creationId xmlns:a16="http://schemas.microsoft.com/office/drawing/2014/main" id="{EB585CAD-3E43-4AF8-B840-0653771B5E66}"/>
              </a:ext>
            </a:extLst>
          </p:cNvPr>
          <p:cNvSpPr txBox="1">
            <a:spLocks noChangeArrowheads="1"/>
          </p:cNvSpPr>
          <p:nvPr/>
        </p:nvSpPr>
        <p:spPr bwMode="auto">
          <a:xfrm>
            <a:off x="2997200" y="3769522"/>
            <a:ext cx="5531282" cy="5371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s-ES_tradnl" altLang="en-US" sz="1400" dirty="0">
                <a:latin typeface="Arial" panose="020B0604020202020204" pitchFamily="34" charset="0"/>
              </a:rPr>
              <a:t>PP es una onda de compresión que rebotó en la superficie a medio camino entre el terremoto y la estación de registro.</a:t>
            </a:r>
          </a:p>
        </p:txBody>
      </p:sp>
      <p:sp>
        <p:nvSpPr>
          <p:cNvPr id="14347" name="TextBox 4">
            <a:extLst>
              <a:ext uri="{FF2B5EF4-FFF2-40B4-BE49-F238E27FC236}">
                <a16:creationId xmlns:a16="http://schemas.microsoft.com/office/drawing/2014/main" id="{CF5CF779-49FD-4738-9703-1F56670376FA}"/>
              </a:ext>
            </a:extLst>
          </p:cNvPr>
          <p:cNvSpPr txBox="1">
            <a:spLocks noChangeArrowheads="1"/>
          </p:cNvSpPr>
          <p:nvPr/>
        </p:nvSpPr>
        <p:spPr bwMode="auto">
          <a:xfrm>
            <a:off x="3477552" y="780872"/>
            <a:ext cx="492125"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800" b="1" dirty="0">
                <a:latin typeface="Arial" panose="020B0604020202020204" pitchFamily="34" charset="0"/>
              </a:rPr>
              <a:t>PP</a:t>
            </a:r>
          </a:p>
        </p:txBody>
      </p:sp>
      <p:sp>
        <p:nvSpPr>
          <p:cNvPr id="14348" name="TextBox 4">
            <a:extLst>
              <a:ext uri="{FF2B5EF4-FFF2-40B4-BE49-F238E27FC236}">
                <a16:creationId xmlns:a16="http://schemas.microsoft.com/office/drawing/2014/main" id="{661D66C4-2B3E-405F-9F33-6C60CBEC01DD}"/>
              </a:ext>
            </a:extLst>
          </p:cNvPr>
          <p:cNvSpPr txBox="1">
            <a:spLocks noChangeArrowheads="1"/>
          </p:cNvSpPr>
          <p:nvPr/>
        </p:nvSpPr>
        <p:spPr bwMode="auto">
          <a:xfrm>
            <a:off x="1910874" y="3128912"/>
            <a:ext cx="6895060" cy="53713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s-ES_tradnl" altLang="en-US" sz="1400" dirty="0">
                <a:solidFill>
                  <a:srgbClr val="000000"/>
                </a:solidFill>
                <a:latin typeface="Arial" panose="020B0604020202020204" pitchFamily="34" charset="0"/>
              </a:rPr>
              <a:t>Después del terremoto, las ondas compresionales P tardaron 13 minutos y 20 segundos en recorrer una trayectoria curva a través del manto hasta Vancouver, WA.</a:t>
            </a:r>
          </a:p>
        </p:txBody>
      </p:sp>
      <p:sp>
        <p:nvSpPr>
          <p:cNvPr id="14349" name="TextBox 4">
            <a:extLst>
              <a:ext uri="{FF2B5EF4-FFF2-40B4-BE49-F238E27FC236}">
                <a16:creationId xmlns:a16="http://schemas.microsoft.com/office/drawing/2014/main" id="{0B11F6E0-E107-4C68-90A0-8268996AEC8A}"/>
              </a:ext>
            </a:extLst>
          </p:cNvPr>
          <p:cNvSpPr txBox="1">
            <a:spLocks noChangeArrowheads="1"/>
          </p:cNvSpPr>
          <p:nvPr/>
        </p:nvSpPr>
        <p:spPr bwMode="auto">
          <a:xfrm>
            <a:off x="2135823" y="1169660"/>
            <a:ext cx="330200"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800" b="1" dirty="0">
                <a:latin typeface="Arial" panose="020B0604020202020204" pitchFamily="34" charset="0"/>
              </a:rPr>
              <a:t> </a:t>
            </a:r>
          </a:p>
        </p:txBody>
      </p:sp>
      <p:sp>
        <p:nvSpPr>
          <p:cNvPr id="14350" name="TextBox 4">
            <a:extLst>
              <a:ext uri="{FF2B5EF4-FFF2-40B4-BE49-F238E27FC236}">
                <a16:creationId xmlns:a16="http://schemas.microsoft.com/office/drawing/2014/main" id="{A8ED0E6E-070D-42E7-96DC-43B8AD456B09}"/>
              </a:ext>
            </a:extLst>
          </p:cNvPr>
          <p:cNvSpPr txBox="1">
            <a:spLocks noChangeArrowheads="1"/>
          </p:cNvSpPr>
          <p:nvPr/>
        </p:nvSpPr>
        <p:spPr bwMode="auto">
          <a:xfrm>
            <a:off x="2667000" y="2032370"/>
            <a:ext cx="330200"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800" b="1" dirty="0">
                <a:latin typeface="Arial" panose="020B0604020202020204" pitchFamily="34" charset="0"/>
              </a:rPr>
              <a:t>P</a:t>
            </a:r>
          </a:p>
        </p:txBody>
      </p:sp>
      <p:sp>
        <p:nvSpPr>
          <p:cNvPr id="14341" name="TextBox 7">
            <a:extLst>
              <a:ext uri="{FF2B5EF4-FFF2-40B4-BE49-F238E27FC236}">
                <a16:creationId xmlns:a16="http://schemas.microsoft.com/office/drawing/2014/main" id="{4805EB74-3490-42B3-B3C6-482D87D27A4D}"/>
              </a:ext>
            </a:extLst>
          </p:cNvPr>
          <p:cNvSpPr txBox="1">
            <a:spLocks noChangeArrowheads="1"/>
          </p:cNvSpPr>
          <p:nvPr/>
        </p:nvSpPr>
        <p:spPr bwMode="auto">
          <a:xfrm>
            <a:off x="4359485" y="817198"/>
            <a:ext cx="4667189" cy="998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s-ES_tradnl" altLang="en-US" sz="1400" dirty="0">
                <a:solidFill>
                  <a:srgbClr val="000000"/>
                </a:solidFill>
                <a:latin typeface="Arial" panose="020B0604020202020204" pitchFamily="34" charset="0"/>
              </a:rPr>
              <a:t>El registro del terremoto en Cascade </a:t>
            </a:r>
            <a:r>
              <a:rPr lang="es-ES_tradnl" altLang="en-US" sz="1400" dirty="0" err="1">
                <a:solidFill>
                  <a:srgbClr val="000000"/>
                </a:solidFill>
                <a:latin typeface="Arial" panose="020B0604020202020204" pitchFamily="34" charset="0"/>
              </a:rPr>
              <a:t>Middle</a:t>
            </a:r>
            <a:r>
              <a:rPr lang="es-ES_tradnl" altLang="en-US" sz="1400" dirty="0">
                <a:solidFill>
                  <a:srgbClr val="000000"/>
                </a:solidFill>
                <a:latin typeface="Arial" panose="020B0604020202020204" pitchFamily="34" charset="0"/>
              </a:rPr>
              <a:t> </a:t>
            </a:r>
            <a:r>
              <a:rPr lang="es-ES_tradnl" altLang="en-US" sz="1400" dirty="0" err="1">
                <a:solidFill>
                  <a:srgbClr val="000000"/>
                </a:solidFill>
                <a:latin typeface="Arial" panose="020B0604020202020204" pitchFamily="34" charset="0"/>
              </a:rPr>
              <a:t>School</a:t>
            </a:r>
            <a:r>
              <a:rPr lang="es-ES_tradnl" altLang="en-US" sz="1400" dirty="0">
                <a:solidFill>
                  <a:srgbClr val="000000"/>
                </a:solidFill>
                <a:latin typeface="Arial" panose="020B0604020202020204" pitchFamily="34" charset="0"/>
              </a:rPr>
              <a:t> en Vancouver WA (CMWA) se ilustra a continuación. Vancouver está a 10480 km (6511 millas, 94,42°) de la ubicación de este terremoto.</a:t>
            </a:r>
          </a:p>
        </p:txBody>
      </p:sp>
      <p:sp>
        <p:nvSpPr>
          <p:cNvPr id="5" name="Title 1">
            <a:extLst>
              <a:ext uri="{FF2B5EF4-FFF2-40B4-BE49-F238E27FC236}">
                <a16:creationId xmlns:a16="http://schemas.microsoft.com/office/drawing/2014/main" id="{E7E4FF33-CA5E-B55F-6618-9C7CB002628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6,6 PROVINCIA DE SICHUAN, CHINA	</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5 de Septiembre, 2022 a las 04:52:19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s-ES_tradnl" altLang="en-US" dirty="0">
              <a:solidFill>
                <a:srgbClr val="FFFFFF"/>
              </a:solidFill>
              <a:latin typeface="Calibri" panose="020F050202020403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83310" y="4727479"/>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4149" y="4727479"/>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83752" y="5818389"/>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400" dirty="0" err="1">
                <a:solidFill>
                  <a:srgbClr val="2144AB"/>
                </a:solidFill>
                <a:latin typeface="Arial" panose="020B0604020202020204" pitchFamily="34" charset="0"/>
              </a:rPr>
              <a:t>www.iris.edu</a:t>
            </a:r>
            <a:r>
              <a:rPr lang="es-ES_tradnl" altLang="en-US" sz="1400" dirty="0">
                <a:solidFill>
                  <a:srgbClr val="2144AB"/>
                </a:solidFill>
                <a:latin typeface="Arial" panose="020B0604020202020204" pitchFamily="34" charset="0"/>
              </a:rPr>
              <a:t>/</a:t>
            </a:r>
            <a:r>
              <a:rPr lang="es-ES_tradnl" altLang="en-US" sz="1400" dirty="0" err="1">
                <a:solidFill>
                  <a:srgbClr val="2144AB"/>
                </a:solidFill>
                <a:latin typeface="Arial" panose="020B0604020202020204" pitchFamily="34" charset="0"/>
              </a:rPr>
              <a:t>earthquake</a:t>
            </a:r>
            <a:endParaRPr lang="es-ES_tradnl" altLang="en-US" sz="1400" dirty="0">
              <a:solidFill>
                <a:srgbClr val="2144AB"/>
              </a:solidFill>
              <a:latin typeface="Arial" panose="020B0604020202020204" pitchFamily="34" charset="0"/>
            </a:endParaRP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4" y="4332837"/>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0B51F8B1-5AD7-0706-C006-81F3DD51DE78}"/>
              </a:ext>
            </a:extLst>
          </p:cNvPr>
          <p:cNvSpPr txBox="1"/>
          <p:nvPr/>
        </p:nvSpPr>
        <p:spPr>
          <a:xfrm>
            <a:off x="218483" y="6248400"/>
            <a:ext cx="8850501" cy="523220"/>
          </a:xfrm>
          <a:prstGeom prst="rect">
            <a:avLst/>
          </a:prstGeom>
          <a:noFill/>
        </p:spPr>
        <p:txBody>
          <a:bodyPr wrap="none" rtlCol="0">
            <a:spAutoFit/>
          </a:bodyPr>
          <a:lstStyle/>
          <a:p>
            <a:pPr algn="ctr"/>
            <a:r>
              <a:rPr lang="es-ES_tradnl" sz="1400" dirty="0"/>
              <a:t>Estos recursos se han desarrollado como parte de la instalación SAGE operada por IRIS a través del soporte</a:t>
            </a:r>
          </a:p>
          <a:p>
            <a:pPr algn="ctr"/>
            <a:r>
              <a:rPr lang="es-ES_tradnl" sz="1400" dirty="0"/>
              <a:t>de la Fundación Nacional para la Ciencia.</a:t>
            </a:r>
            <a:endParaRPr lang="es-ES_tradnl" dirty="0"/>
          </a:p>
        </p:txBody>
      </p:sp>
      <p:sp>
        <p:nvSpPr>
          <p:cNvPr id="3" name="TextBox 9">
            <a:extLst>
              <a:ext uri="{FF2B5EF4-FFF2-40B4-BE49-F238E27FC236}">
                <a16:creationId xmlns:a16="http://schemas.microsoft.com/office/drawing/2014/main" id="{0824FBC8-290B-B720-0BF1-17270026AE66}"/>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3678849" y="6458194"/>
            <a:ext cx="55828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i="1" dirty="0">
                <a:latin typeface="Arial" panose="020B0604020202020204" pitchFamily="34" charset="0"/>
              </a:rPr>
              <a:t>USGS Intensidad de Movimiento Estimada del Terremoto M 6,6</a:t>
            </a: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73050" y="990600"/>
            <a:ext cx="307975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00" dirty="0">
                <a:latin typeface="Arial" panose="020B0604020202020204" pitchFamily="34" charset="0"/>
              </a:rPr>
              <a:t>La escala de intensidad de Mercalli modificada (MMI) es una escala de diez niveles, de I a X, que indica la severidad de los movimientos telúricos. La intensidad se basa en los efectos observados y es variable en el área afectada por un terremoto. La intensidad depende del tamaño del terremoto, la profundidad, la distancia y las condiciones locales.</a:t>
            </a: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13" y="415290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A picture containing background pattern&#10;&#10;Description automatically generated">
            <a:extLst>
              <a:ext uri="{FF2B5EF4-FFF2-40B4-BE49-F238E27FC236}">
                <a16:creationId xmlns:a16="http://schemas.microsoft.com/office/drawing/2014/main" id="{BFDBF60C-1790-41AB-40B8-9C034EF77F2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33762" y="881527"/>
            <a:ext cx="5582835" cy="5560503"/>
          </a:xfrm>
          <a:prstGeom prst="rect">
            <a:avLst/>
          </a:prstGeom>
        </p:spPr>
      </p:pic>
      <p:sp>
        <p:nvSpPr>
          <p:cNvPr id="6" name="TextBox 14">
            <a:extLst>
              <a:ext uri="{FF2B5EF4-FFF2-40B4-BE49-F238E27FC236}">
                <a16:creationId xmlns:a16="http://schemas.microsoft.com/office/drawing/2014/main" id="{14F83556-675F-A31E-AABE-F1D850FBC8FC}"/>
              </a:ext>
            </a:extLst>
          </p:cNvPr>
          <p:cNvSpPr txBox="1">
            <a:spLocks noChangeArrowheads="1"/>
          </p:cNvSpPr>
          <p:nvPr/>
        </p:nvSpPr>
        <p:spPr bwMode="auto">
          <a:xfrm>
            <a:off x="739775" y="4111625"/>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s-VE" altLang="en-US" sz="1400" b="1" dirty="0">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dirty="0">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dirty="0">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dirty="0">
                <a:latin typeface="Arial" panose="020B0604020202020204" pitchFamily="34" charset="0"/>
              </a:rPr>
              <a:t>Moderado</a:t>
            </a:r>
          </a:p>
          <a:p>
            <a:pPr algn="ctr" eaLnBrk="1" hangingPunct="1">
              <a:spcBef>
                <a:spcPct val="0"/>
              </a:spcBef>
              <a:spcAft>
                <a:spcPts val="400"/>
              </a:spcAft>
              <a:buFontTx/>
              <a:buNone/>
            </a:pPr>
            <a:r>
              <a:rPr lang="es-VE" altLang="en-US" sz="1400" dirty="0">
                <a:latin typeface="Arial" panose="020B0604020202020204" pitchFamily="34" charset="0"/>
              </a:rPr>
              <a:t>Ligero</a:t>
            </a:r>
          </a:p>
          <a:p>
            <a:pPr algn="ctr" eaLnBrk="1" hangingPunct="1">
              <a:spcBef>
                <a:spcPct val="0"/>
              </a:spcBef>
              <a:spcAft>
                <a:spcPts val="400"/>
              </a:spcAft>
              <a:buFontTx/>
              <a:buNone/>
            </a:pPr>
            <a:r>
              <a:rPr lang="es-VE" altLang="en-US" sz="1400" dirty="0">
                <a:latin typeface="Arial" panose="020B0604020202020204" pitchFamily="34" charset="0"/>
              </a:rPr>
              <a:t>Débil</a:t>
            </a:r>
          </a:p>
          <a:p>
            <a:pPr algn="ctr" eaLnBrk="1" hangingPunct="1">
              <a:spcBef>
                <a:spcPct val="0"/>
              </a:spcBef>
              <a:spcAft>
                <a:spcPts val="400"/>
              </a:spcAft>
              <a:buFontTx/>
              <a:buNone/>
            </a:pPr>
            <a:r>
              <a:rPr lang="es-VE" altLang="en-US" sz="1400" dirty="0">
                <a:latin typeface="Arial" panose="020B0604020202020204" pitchFamily="34" charset="0"/>
              </a:rPr>
              <a:t>Imperceptible</a:t>
            </a:r>
            <a:endParaRPr lang="es-VE" altLang="en-US" sz="1800" dirty="0">
              <a:latin typeface="Arial" panose="020B0604020202020204" pitchFamily="34" charset="0"/>
            </a:endParaRPr>
          </a:p>
        </p:txBody>
      </p:sp>
      <p:sp>
        <p:nvSpPr>
          <p:cNvPr id="7" name="TextBox 10">
            <a:extLst>
              <a:ext uri="{FF2B5EF4-FFF2-40B4-BE49-F238E27FC236}">
                <a16:creationId xmlns:a16="http://schemas.microsoft.com/office/drawing/2014/main" id="{D7C912E8-1A2F-5FFD-292D-8FAEB04E09F5}"/>
              </a:ext>
            </a:extLst>
          </p:cNvPr>
          <p:cNvSpPr txBox="1">
            <a:spLocks noChangeArrowheads="1"/>
          </p:cNvSpPr>
          <p:nvPr/>
        </p:nvSpPr>
        <p:spPr bwMode="auto">
          <a:xfrm>
            <a:off x="725488" y="3821112"/>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b="1" dirty="0">
                <a:latin typeface="Arial" panose="020B0604020202020204" pitchFamily="34" charset="0"/>
              </a:rPr>
              <a:t>MMI   </a:t>
            </a:r>
            <a:r>
              <a:rPr lang="es-VE" altLang="en-US" sz="1400" b="1" dirty="0">
                <a:latin typeface="Arial" panose="020B0604020202020204" pitchFamily="34" charset="0"/>
              </a:rPr>
              <a:t>Temblor Percibido</a:t>
            </a:r>
          </a:p>
          <a:p>
            <a:pPr eaLnBrk="1" hangingPunct="1">
              <a:spcBef>
                <a:spcPct val="0"/>
              </a:spcBef>
              <a:buFontTx/>
              <a:buNone/>
            </a:pPr>
            <a:endParaRPr lang="en-US" altLang="en-US" sz="1400" dirty="0">
              <a:latin typeface="Arial" panose="020B0604020202020204" pitchFamily="34" charset="0"/>
            </a:endParaRPr>
          </a:p>
        </p:txBody>
      </p:sp>
      <p:sp>
        <p:nvSpPr>
          <p:cNvPr id="8" name="Title 1">
            <a:extLst>
              <a:ext uri="{FF2B5EF4-FFF2-40B4-BE49-F238E27FC236}">
                <a16:creationId xmlns:a16="http://schemas.microsoft.com/office/drawing/2014/main" id="{B9B94098-D98E-D436-A869-97C2445EA9A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6,6 PROVINCIA DE SICHUAN, CHINA	</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5 de Septiembre, 2022 a las 04:52:19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Map&#10;&#10;Description automatically generated">
            <a:extLst>
              <a:ext uri="{FF2B5EF4-FFF2-40B4-BE49-F238E27FC236}">
                <a16:creationId xmlns:a16="http://schemas.microsoft.com/office/drawing/2014/main" id="{1257E8A1-9FE0-4F66-1907-0184850B7A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59148" y="762000"/>
            <a:ext cx="4732452" cy="4725691"/>
          </a:xfrm>
          <a:prstGeom prst="rect">
            <a:avLst/>
          </a:prstGeom>
        </p:spPr>
      </p:pic>
      <p:pic>
        <p:nvPicPr>
          <p:cNvPr id="7" name="Picture 6">
            <a:extLst>
              <a:ext uri="{FF2B5EF4-FFF2-40B4-BE49-F238E27FC236}">
                <a16:creationId xmlns:a16="http://schemas.microsoft.com/office/drawing/2014/main" id="{41A94C01-FC9F-9700-A70A-ED40912FF39D}"/>
              </a:ext>
            </a:extLst>
          </p:cNvPr>
          <p:cNvPicPr>
            <a:picLocks noChangeAspect="1"/>
          </p:cNvPicPr>
          <p:nvPr/>
        </p:nvPicPr>
        <p:blipFill>
          <a:blip r:embed="rId5"/>
          <a:stretch>
            <a:fillRect/>
          </a:stretch>
        </p:blipFill>
        <p:spPr>
          <a:xfrm>
            <a:off x="681038" y="2885701"/>
            <a:ext cx="2443162" cy="3800474"/>
          </a:xfrm>
          <a:prstGeom prst="rect">
            <a:avLst/>
          </a:prstGeom>
        </p:spPr>
      </p:pic>
      <p:sp>
        <p:nvSpPr>
          <p:cNvPr id="9" name="Title 1">
            <a:extLst>
              <a:ext uri="{FF2B5EF4-FFF2-40B4-BE49-F238E27FC236}">
                <a16:creationId xmlns:a16="http://schemas.microsoft.com/office/drawing/2014/main" id="{B4FCCA33-237F-8FFF-212A-8484A45E1C5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6,6 PROVINCIA DE SICHUAN, CHINA	</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5 de Septiembre, 2022 a las 04:52:19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2" name="TextBox 18">
            <a:extLst>
              <a:ext uri="{FF2B5EF4-FFF2-40B4-BE49-F238E27FC236}">
                <a16:creationId xmlns:a16="http://schemas.microsoft.com/office/drawing/2014/main" id="{AFE4A786-5FE8-B889-200D-FC57837DDBE8}"/>
              </a:ext>
            </a:extLst>
          </p:cNvPr>
          <p:cNvSpPr txBox="1">
            <a:spLocks noChangeArrowheads="1"/>
          </p:cNvSpPr>
          <p:nvPr/>
        </p:nvSpPr>
        <p:spPr bwMode="auto">
          <a:xfrm>
            <a:off x="304800" y="1123950"/>
            <a:ext cx="39624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El mapa USGS PAGER muestra la población expuesta a diferentes niveles de Intensidad Mercalli Modificada (MMI).</a:t>
            </a:r>
          </a:p>
          <a:p>
            <a:pPr eaLnBrk="1" hangingPunct="1">
              <a:spcBef>
                <a:spcPct val="0"/>
              </a:spcBef>
              <a:buFontTx/>
              <a:buNone/>
            </a:pPr>
            <a:endParaRPr lang="es-ES_tradnl" altLang="en-US" sz="1600" dirty="0">
              <a:latin typeface="Arial" panose="020B0604020202020204" pitchFamily="34" charset="0"/>
            </a:endParaRPr>
          </a:p>
          <a:p>
            <a:pPr eaLnBrk="1" hangingPunct="1">
              <a:spcBef>
                <a:spcPct val="0"/>
              </a:spcBef>
              <a:buFontTx/>
              <a:buNone/>
            </a:pPr>
            <a:r>
              <a:rPr lang="es-ES_tradnl" altLang="en-US" sz="1600" dirty="0">
                <a:latin typeface="Arial" panose="020B0604020202020204" pitchFamily="34" charset="0"/>
              </a:rPr>
              <a:t>El USGS estima que 20.000 personas sintieron fuertes sacudidas por este terremoto.</a:t>
            </a:r>
          </a:p>
        </p:txBody>
      </p:sp>
      <p:sp>
        <p:nvSpPr>
          <p:cNvPr id="3" name="TextBox 15">
            <a:extLst>
              <a:ext uri="{FF2B5EF4-FFF2-40B4-BE49-F238E27FC236}">
                <a16:creationId xmlns:a16="http://schemas.microsoft.com/office/drawing/2014/main" id="{92389F93-82DF-58A0-A2A6-182981DA3FFC}"/>
              </a:ext>
            </a:extLst>
          </p:cNvPr>
          <p:cNvSpPr txBox="1">
            <a:spLocks noChangeArrowheads="1"/>
          </p:cNvSpPr>
          <p:nvPr/>
        </p:nvSpPr>
        <p:spPr bwMode="auto">
          <a:xfrm>
            <a:off x="4572001" y="6473825"/>
            <a:ext cx="4572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dirty="0">
                <a:latin typeface="Arial" panose="020B0604020202020204" pitchFamily="34" charset="0"/>
              </a:rPr>
              <a:t>Imagen Cortesía del Servicio Geológico de los EE.UU.</a:t>
            </a:r>
          </a:p>
        </p:txBody>
      </p:sp>
      <p:sp>
        <p:nvSpPr>
          <p:cNvPr id="5" name="TextBox 20">
            <a:extLst>
              <a:ext uri="{FF2B5EF4-FFF2-40B4-BE49-F238E27FC236}">
                <a16:creationId xmlns:a16="http://schemas.microsoft.com/office/drawing/2014/main" id="{5C44EEF6-9F41-ACAF-AF08-B4B100385503}"/>
              </a:ext>
            </a:extLst>
          </p:cNvPr>
          <p:cNvSpPr txBox="1">
            <a:spLocks noChangeArrowheads="1"/>
          </p:cNvSpPr>
          <p:nvPr/>
        </p:nvSpPr>
        <p:spPr bwMode="auto">
          <a:xfrm>
            <a:off x="3195003" y="5521325"/>
            <a:ext cx="590613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350" dirty="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3E7699-F186-E643-A967-2666F00F605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5" name="Picture 18" descr="IRIS_TMlogo.png">
            <a:extLst>
              <a:ext uri="{FF2B5EF4-FFF2-40B4-BE49-F238E27FC236}">
                <a16:creationId xmlns:a16="http://schemas.microsoft.com/office/drawing/2014/main" id="{57F3D295-435B-0047-AC87-C717EB5B1E3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15">
            <a:extLst>
              <a:ext uri="{FF2B5EF4-FFF2-40B4-BE49-F238E27FC236}">
                <a16:creationId xmlns:a16="http://schemas.microsoft.com/office/drawing/2014/main" id="{7CCFF8C6-0834-BE43-B311-7358C583C3F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665739" y="2302406"/>
            <a:ext cx="2164225" cy="3921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9" name="TextBox 18">
            <a:extLst>
              <a:ext uri="{FF2B5EF4-FFF2-40B4-BE49-F238E27FC236}">
                <a16:creationId xmlns:a16="http://schemas.microsoft.com/office/drawing/2014/main" id="{9A6EF845-09E8-0240-B9CA-519A8A806A3A}"/>
              </a:ext>
            </a:extLst>
          </p:cNvPr>
          <p:cNvSpPr txBox="1">
            <a:spLocks noChangeArrowheads="1"/>
          </p:cNvSpPr>
          <p:nvPr/>
        </p:nvSpPr>
        <p:spPr bwMode="auto">
          <a:xfrm>
            <a:off x="5154864" y="6248400"/>
            <a:ext cx="38367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La convergencia entre India y Asia se produce a una velocidad de 4 a 5 cm/año.</a:t>
            </a:r>
          </a:p>
        </p:txBody>
      </p:sp>
      <p:sp>
        <p:nvSpPr>
          <p:cNvPr id="13316" name="TextBox 7">
            <a:extLst>
              <a:ext uri="{FF2B5EF4-FFF2-40B4-BE49-F238E27FC236}">
                <a16:creationId xmlns:a16="http://schemas.microsoft.com/office/drawing/2014/main" id="{614E63C5-E30F-5245-80EF-99BD2E7A1F35}"/>
              </a:ext>
            </a:extLst>
          </p:cNvPr>
          <p:cNvSpPr txBox="1">
            <a:spLocks noChangeArrowheads="1"/>
          </p:cNvSpPr>
          <p:nvPr/>
        </p:nvSpPr>
        <p:spPr bwMode="auto">
          <a:xfrm>
            <a:off x="239714" y="944940"/>
            <a:ext cx="8893174"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500" dirty="0">
                <a:latin typeface="Arial" panose="020B0604020202020204" pitchFamily="34" charset="0"/>
              </a:rPr>
              <a:t>La actividad sísmica en las montañas del Himalaya y la meseta tibetana es causada por la colisión continente-continente entre India y Asia. La convergencia de las dos placas es acomodada por el levantamiento de la Meseta a medida que la región es empujada con fuerza contra la Placa Euroasiática. Las fallas en esta región (ver Diapositiva 6) están relacionadas con la compresión de la roca de la corteza entre el límite de la placa subyacente a la cuenca de Sichuan y el sureste de China. La estrella roja en el mapa muestra el epicentro de este terremoto.</a:t>
            </a:r>
          </a:p>
        </p:txBody>
      </p:sp>
      <p:grpSp>
        <p:nvGrpSpPr>
          <p:cNvPr id="3" name="Group 2">
            <a:extLst>
              <a:ext uri="{FF2B5EF4-FFF2-40B4-BE49-F238E27FC236}">
                <a16:creationId xmlns:a16="http://schemas.microsoft.com/office/drawing/2014/main" id="{CA84C86E-5DB9-4A3E-A861-CD749D9A2B72}"/>
              </a:ext>
            </a:extLst>
          </p:cNvPr>
          <p:cNvGrpSpPr/>
          <p:nvPr/>
        </p:nvGrpSpPr>
        <p:grpSpPr>
          <a:xfrm>
            <a:off x="609600" y="2590800"/>
            <a:ext cx="4326730" cy="4030214"/>
            <a:chOff x="428787" y="2619511"/>
            <a:chExt cx="4543552" cy="4297807"/>
          </a:xfrm>
        </p:grpSpPr>
        <p:pic>
          <p:nvPicPr>
            <p:cNvPr id="5" name="Picture 4">
              <a:extLst>
                <a:ext uri="{FF2B5EF4-FFF2-40B4-BE49-F238E27FC236}">
                  <a16:creationId xmlns:a16="http://schemas.microsoft.com/office/drawing/2014/main" id="{F5E75E74-B078-574C-B48D-719E85C5869E}"/>
                </a:ext>
              </a:extLst>
            </p:cNvPr>
            <p:cNvPicPr>
              <a:picLocks noChangeAspect="1"/>
            </p:cNvPicPr>
            <p:nvPr/>
          </p:nvPicPr>
          <p:blipFill>
            <a:blip r:embed="rId5"/>
            <a:stretch>
              <a:fillRect/>
            </a:stretch>
          </p:blipFill>
          <p:spPr>
            <a:xfrm>
              <a:off x="428787" y="2619511"/>
              <a:ext cx="4543552" cy="4297807"/>
            </a:xfrm>
            <a:prstGeom prst="rect">
              <a:avLst/>
            </a:prstGeom>
          </p:spPr>
        </p:pic>
        <p:sp>
          <p:nvSpPr>
            <p:cNvPr id="2" name="5-Point Star 1">
              <a:extLst>
                <a:ext uri="{FF2B5EF4-FFF2-40B4-BE49-F238E27FC236}">
                  <a16:creationId xmlns:a16="http://schemas.microsoft.com/office/drawing/2014/main" id="{5A833F0F-B65F-6646-B475-D713D13BF236}"/>
                </a:ext>
              </a:extLst>
            </p:cNvPr>
            <p:cNvSpPr/>
            <p:nvPr/>
          </p:nvSpPr>
          <p:spPr>
            <a:xfrm>
              <a:off x="4467389" y="4029900"/>
              <a:ext cx="152400" cy="15240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6" name="TextBox 5">
              <a:extLst>
                <a:ext uri="{FF2B5EF4-FFF2-40B4-BE49-F238E27FC236}">
                  <a16:creationId xmlns:a16="http://schemas.microsoft.com/office/drawing/2014/main" id="{552A3291-51CE-BF4E-8CF3-B781C45EE081}"/>
                </a:ext>
              </a:extLst>
            </p:cNvPr>
            <p:cNvSpPr txBox="1"/>
            <p:nvPr/>
          </p:nvSpPr>
          <p:spPr>
            <a:xfrm>
              <a:off x="2254466" y="3471969"/>
              <a:ext cx="1468029" cy="315621"/>
            </a:xfrm>
            <a:prstGeom prst="rect">
              <a:avLst/>
            </a:prstGeom>
            <a:noFill/>
          </p:spPr>
          <p:txBody>
            <a:bodyPr wrap="none" rtlCol="0">
              <a:spAutoFit/>
            </a:bodyPr>
            <a:lstStyle/>
            <a:p>
              <a:r>
                <a:rPr lang="en-US" altLang="en-US" sz="1400" dirty="0"/>
                <a:t>Tibetan Plateau</a:t>
              </a:r>
              <a:endParaRPr lang="en-US" sz="1400" dirty="0"/>
            </a:p>
          </p:txBody>
        </p:sp>
        <p:sp>
          <p:nvSpPr>
            <p:cNvPr id="7" name="TextBox 6">
              <a:extLst>
                <a:ext uri="{FF2B5EF4-FFF2-40B4-BE49-F238E27FC236}">
                  <a16:creationId xmlns:a16="http://schemas.microsoft.com/office/drawing/2014/main" id="{FA991E8C-2ADB-5245-9FB6-464069C80BD9}"/>
                </a:ext>
              </a:extLst>
            </p:cNvPr>
            <p:cNvSpPr txBox="1"/>
            <p:nvPr/>
          </p:nvSpPr>
          <p:spPr>
            <a:xfrm>
              <a:off x="4207762" y="3982543"/>
              <a:ext cx="611387" cy="557960"/>
            </a:xfrm>
            <a:prstGeom prst="rect">
              <a:avLst/>
            </a:prstGeom>
            <a:noFill/>
          </p:spPr>
          <p:txBody>
            <a:bodyPr wrap="none" rtlCol="0">
              <a:spAutoFit/>
            </a:bodyPr>
            <a:lstStyle/>
            <a:p>
              <a:endParaRPr lang="en-US" altLang="en-US" sz="1400" dirty="0"/>
            </a:p>
            <a:p>
              <a:r>
                <a:rPr lang="en-US" sz="1400" dirty="0"/>
                <a:t>M6,6</a:t>
              </a:r>
            </a:p>
          </p:txBody>
        </p:sp>
      </p:grpSp>
      <p:sp>
        <p:nvSpPr>
          <p:cNvPr id="9" name="TextBox 8">
            <a:extLst>
              <a:ext uri="{FF2B5EF4-FFF2-40B4-BE49-F238E27FC236}">
                <a16:creationId xmlns:a16="http://schemas.microsoft.com/office/drawing/2014/main" id="{487A4815-40DA-2957-B1C1-8C6BE3263CFB}"/>
              </a:ext>
            </a:extLst>
          </p:cNvPr>
          <p:cNvSpPr txBox="1"/>
          <p:nvPr/>
        </p:nvSpPr>
        <p:spPr>
          <a:xfrm>
            <a:off x="3605516" y="3012117"/>
            <a:ext cx="1330814" cy="307777"/>
          </a:xfrm>
          <a:prstGeom prst="rect">
            <a:avLst/>
          </a:prstGeom>
          <a:noFill/>
        </p:spPr>
        <p:txBody>
          <a:bodyPr wrap="none" rtlCol="0">
            <a:spAutoFit/>
          </a:bodyPr>
          <a:lstStyle/>
          <a:p>
            <a:r>
              <a:rPr lang="en-US" sz="1400" dirty="0"/>
              <a:t>Sichuan Basin</a:t>
            </a:r>
          </a:p>
        </p:txBody>
      </p:sp>
      <p:cxnSp>
        <p:nvCxnSpPr>
          <p:cNvPr id="12" name="Straight Arrow Connector 11">
            <a:extLst>
              <a:ext uri="{FF2B5EF4-FFF2-40B4-BE49-F238E27FC236}">
                <a16:creationId xmlns:a16="http://schemas.microsoft.com/office/drawing/2014/main" id="{C72ADFE9-D788-E2E5-EE9E-842FD09A19CF}"/>
              </a:ext>
            </a:extLst>
          </p:cNvPr>
          <p:cNvCxnSpPr/>
          <p:nvPr/>
        </p:nvCxnSpPr>
        <p:spPr>
          <a:xfrm>
            <a:off x="4481859" y="3319894"/>
            <a:ext cx="291106" cy="54868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F293E056-855F-D142-827A-8241DD6D62CD}"/>
              </a:ext>
            </a:extLst>
          </p:cNvPr>
          <p:cNvSpPr/>
          <p:nvPr/>
        </p:nvSpPr>
        <p:spPr>
          <a:xfrm>
            <a:off x="609600" y="2590800"/>
            <a:ext cx="4326730" cy="4020978"/>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12700">
                <a:solidFill>
                  <a:schemeClr val="tx1"/>
                </a:solidFill>
              </a:ln>
              <a:noFill/>
            </a:endParaRPr>
          </a:p>
        </p:txBody>
      </p:sp>
      <p:sp>
        <p:nvSpPr>
          <p:cNvPr id="13" name="Title 1">
            <a:extLst>
              <a:ext uri="{FF2B5EF4-FFF2-40B4-BE49-F238E27FC236}">
                <a16:creationId xmlns:a16="http://schemas.microsoft.com/office/drawing/2014/main" id="{EE57BD57-04CD-B3F3-7D4A-2AF2CBB5196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6,6 PROVINCIA DE SICHUAN, CHINA	</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5 de Septiembre, 2022 a las 04:52:19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3E7699-F186-E643-A967-2666F00F605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5" name="Picture 18" descr="IRIS_TMlogo.png">
            <a:extLst>
              <a:ext uri="{FF2B5EF4-FFF2-40B4-BE49-F238E27FC236}">
                <a16:creationId xmlns:a16="http://schemas.microsoft.com/office/drawing/2014/main" id="{57F3D295-435B-0047-AC87-C717EB5B1E3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TextBox 7">
            <a:extLst>
              <a:ext uri="{FF2B5EF4-FFF2-40B4-BE49-F238E27FC236}">
                <a16:creationId xmlns:a16="http://schemas.microsoft.com/office/drawing/2014/main" id="{614E63C5-E30F-5245-80EF-99BD2E7A1F35}"/>
              </a:ext>
            </a:extLst>
          </p:cNvPr>
          <p:cNvSpPr txBox="1">
            <a:spLocks noChangeArrowheads="1"/>
          </p:cNvSpPr>
          <p:nvPr/>
        </p:nvSpPr>
        <p:spPr bwMode="auto">
          <a:xfrm>
            <a:off x="239713" y="1033046"/>
            <a:ext cx="783748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Esta animación analiza la evolución del Himalaya en un amplio contexto tectónico.</a:t>
            </a:r>
          </a:p>
        </p:txBody>
      </p:sp>
      <p:pic>
        <p:nvPicPr>
          <p:cNvPr id="8" name="Himalaya_Intro_1min18">
            <a:hlinkClick r:id="" action="ppaction://media"/>
            <a:extLst>
              <a:ext uri="{FF2B5EF4-FFF2-40B4-BE49-F238E27FC236}">
                <a16:creationId xmlns:a16="http://schemas.microsoft.com/office/drawing/2014/main" id="{3A286FCA-9561-F105-42F7-5D6FD0A92B45}"/>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719064" y="1498239"/>
            <a:ext cx="8043935" cy="4826361"/>
          </a:xfrm>
          <a:prstGeom prst="rect">
            <a:avLst/>
          </a:prstGeom>
        </p:spPr>
      </p:pic>
      <p:sp>
        <p:nvSpPr>
          <p:cNvPr id="5" name="Title 1">
            <a:extLst>
              <a:ext uri="{FF2B5EF4-FFF2-40B4-BE49-F238E27FC236}">
                <a16:creationId xmlns:a16="http://schemas.microsoft.com/office/drawing/2014/main" id="{F5F9069C-2824-68E0-9CCE-EA8BD9955A7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6,6 PROVINCIA DE SICHUAN, CHINA	</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5 de Septiembre, 2022 a las 04:52:19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3751704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88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Map&#10;&#10;Description automatically generated">
            <a:extLst>
              <a:ext uri="{FF2B5EF4-FFF2-40B4-BE49-F238E27FC236}">
                <a16:creationId xmlns:a16="http://schemas.microsoft.com/office/drawing/2014/main" id="{A76A18F5-B657-B4B2-3684-7C5074C513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1710" y="1698558"/>
            <a:ext cx="7010400" cy="4994910"/>
          </a:xfrm>
          <a:prstGeom prst="rect">
            <a:avLst/>
          </a:prstGeom>
        </p:spPr>
      </p:pic>
      <p:sp>
        <p:nvSpPr>
          <p:cNvPr id="4" name="Rectangle 3">
            <a:extLst>
              <a:ext uri="{FF2B5EF4-FFF2-40B4-BE49-F238E27FC236}">
                <a16:creationId xmlns:a16="http://schemas.microsoft.com/office/drawing/2014/main" id="{C93E7699-F186-E643-A967-2666F00F605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5" name="Picture 18" descr="IRIS_TMlogo.png">
            <a:extLst>
              <a:ext uri="{FF2B5EF4-FFF2-40B4-BE49-F238E27FC236}">
                <a16:creationId xmlns:a16="http://schemas.microsoft.com/office/drawing/2014/main" id="{57F3D295-435B-0047-AC87-C717EB5B1E3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TextBox 7">
            <a:extLst>
              <a:ext uri="{FF2B5EF4-FFF2-40B4-BE49-F238E27FC236}">
                <a16:creationId xmlns:a16="http://schemas.microsoft.com/office/drawing/2014/main" id="{614E63C5-E30F-5245-80EF-99BD2E7A1F35}"/>
              </a:ext>
            </a:extLst>
          </p:cNvPr>
          <p:cNvSpPr txBox="1">
            <a:spLocks noChangeArrowheads="1"/>
          </p:cNvSpPr>
          <p:nvPr/>
        </p:nvSpPr>
        <p:spPr bwMode="auto">
          <a:xfrm>
            <a:off x="304800" y="990600"/>
            <a:ext cx="88280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cs typeface="Arial" panose="020B0604020202020204" pitchFamily="34" charset="0"/>
              </a:rPr>
              <a:t>Este mapa del navegador de terremotos de IRIS muestra los epicentros de los 4500 terremotos con magnitudes de 4,0 o más desde 1970 proteados con fallas activas generalizadas en la región circundante.</a:t>
            </a:r>
            <a:endParaRPr lang="es-ES_tradnl" altLang="en-US" sz="1400" dirty="0">
              <a:latin typeface="Arial" panose="020B0604020202020204" pitchFamily="34" charset="0"/>
            </a:endParaRPr>
          </a:p>
        </p:txBody>
      </p:sp>
      <p:sp>
        <p:nvSpPr>
          <p:cNvPr id="6" name="TextBox 5">
            <a:extLst>
              <a:ext uri="{FF2B5EF4-FFF2-40B4-BE49-F238E27FC236}">
                <a16:creationId xmlns:a16="http://schemas.microsoft.com/office/drawing/2014/main" id="{6EC4DAAD-9DEE-D288-7EB8-2EA6775C7184}"/>
              </a:ext>
            </a:extLst>
          </p:cNvPr>
          <p:cNvSpPr txBox="1"/>
          <p:nvPr/>
        </p:nvSpPr>
        <p:spPr>
          <a:xfrm>
            <a:off x="6858000" y="3429000"/>
            <a:ext cx="1417376" cy="307777"/>
          </a:xfrm>
          <a:prstGeom prst="rect">
            <a:avLst/>
          </a:prstGeom>
          <a:noFill/>
        </p:spPr>
        <p:txBody>
          <a:bodyPr wrap="none" rtlCol="0">
            <a:spAutoFit/>
          </a:bodyPr>
          <a:lstStyle/>
          <a:p>
            <a:r>
              <a:rPr lang="en-US" sz="1400" b="1" dirty="0"/>
              <a:t>Sichuan Basin</a:t>
            </a:r>
          </a:p>
        </p:txBody>
      </p:sp>
      <p:sp>
        <p:nvSpPr>
          <p:cNvPr id="7" name="TextBox 6">
            <a:extLst>
              <a:ext uri="{FF2B5EF4-FFF2-40B4-BE49-F238E27FC236}">
                <a16:creationId xmlns:a16="http://schemas.microsoft.com/office/drawing/2014/main" id="{691F4141-5D0D-4348-CD83-C5CF5D2D5B7E}"/>
              </a:ext>
            </a:extLst>
          </p:cNvPr>
          <p:cNvSpPr txBox="1"/>
          <p:nvPr/>
        </p:nvSpPr>
        <p:spPr>
          <a:xfrm>
            <a:off x="5221620" y="4098765"/>
            <a:ext cx="631904" cy="307777"/>
          </a:xfrm>
          <a:prstGeom prst="rect">
            <a:avLst/>
          </a:prstGeom>
          <a:noFill/>
        </p:spPr>
        <p:txBody>
          <a:bodyPr wrap="none" rtlCol="0">
            <a:spAutoFit/>
          </a:bodyPr>
          <a:lstStyle/>
          <a:p>
            <a:r>
              <a:rPr lang="en-US" sz="1400" b="1" dirty="0">
                <a:solidFill>
                  <a:srgbClr val="FF0000"/>
                </a:solidFill>
              </a:rPr>
              <a:t>M6,6 </a:t>
            </a:r>
            <a:endParaRPr lang="en-US" altLang="en-US" sz="1400" b="1" dirty="0">
              <a:solidFill>
                <a:srgbClr val="FF0000"/>
              </a:solidFill>
            </a:endParaRPr>
          </a:p>
        </p:txBody>
      </p:sp>
      <p:cxnSp>
        <p:nvCxnSpPr>
          <p:cNvPr id="9" name="Straight Arrow Connector 8">
            <a:extLst>
              <a:ext uri="{FF2B5EF4-FFF2-40B4-BE49-F238E27FC236}">
                <a16:creationId xmlns:a16="http://schemas.microsoft.com/office/drawing/2014/main" id="{F23DE8FC-B9C5-CDA7-70EF-A63B4366B523}"/>
              </a:ext>
            </a:extLst>
          </p:cNvPr>
          <p:cNvCxnSpPr>
            <a:cxnSpLocks/>
          </p:cNvCxnSpPr>
          <p:nvPr/>
        </p:nvCxnSpPr>
        <p:spPr>
          <a:xfrm flipV="1">
            <a:off x="5767752" y="3952281"/>
            <a:ext cx="228600" cy="23200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 name="Title 1">
            <a:extLst>
              <a:ext uri="{FF2B5EF4-FFF2-40B4-BE49-F238E27FC236}">
                <a16:creationId xmlns:a16="http://schemas.microsoft.com/office/drawing/2014/main" id="{3EC475A4-6CFC-2266-C595-4D2D9536A55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6,6 PROVINCIA DE SICHUAN, CHINA	</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5 de Septiembre, 2022 a las 04:52:19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30099409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3E7699-F186-E643-A967-2666F00F605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5" name="Picture 18" descr="IRIS_TMlogo.png">
            <a:extLst>
              <a:ext uri="{FF2B5EF4-FFF2-40B4-BE49-F238E27FC236}">
                <a16:creationId xmlns:a16="http://schemas.microsoft.com/office/drawing/2014/main" id="{57F3D295-435B-0047-AC87-C717EB5B1E3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TextBox 7">
            <a:extLst>
              <a:ext uri="{FF2B5EF4-FFF2-40B4-BE49-F238E27FC236}">
                <a16:creationId xmlns:a16="http://schemas.microsoft.com/office/drawing/2014/main" id="{614E63C5-E30F-5245-80EF-99BD2E7A1F35}"/>
              </a:ext>
            </a:extLst>
          </p:cNvPr>
          <p:cNvSpPr txBox="1">
            <a:spLocks noChangeArrowheads="1"/>
          </p:cNvSpPr>
          <p:nvPr/>
        </p:nvSpPr>
        <p:spPr bwMode="auto">
          <a:xfrm>
            <a:off x="5562600" y="1044000"/>
            <a:ext cx="3570288" cy="5401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500" dirty="0">
                <a:latin typeface="Arial" panose="020B0604020202020204" pitchFamily="34" charset="0"/>
              </a:rPr>
              <a:t>Un concepto fundamental de la tectónica de colisión entre India y Asia es la "tectónica de extrusión". La idea básica es que la deformación producida por esta colisión continente-continente se ha propagado profundamente en Asia, tal vez tan al norte como Siberia. A medida que la corteza de la meseta tibetana se engrosa por la compresión entre India y Asia, la meseta se "extruye" hacia el este, como se muestra en la flecha de bloque N# 2.</a:t>
            </a:r>
          </a:p>
          <a:p>
            <a:pPr eaLnBrk="1" hangingPunct="1">
              <a:spcBef>
                <a:spcPct val="0"/>
              </a:spcBef>
              <a:buFontTx/>
              <a:buNone/>
            </a:pPr>
            <a:endParaRPr lang="es-ES_tradnl" altLang="en-US" sz="1500" dirty="0">
              <a:latin typeface="Arial" panose="020B0604020202020204" pitchFamily="34" charset="0"/>
            </a:endParaRPr>
          </a:p>
          <a:p>
            <a:pPr eaLnBrk="1" hangingPunct="1">
              <a:spcBef>
                <a:spcPct val="0"/>
              </a:spcBef>
              <a:buFontTx/>
              <a:buNone/>
            </a:pPr>
            <a:r>
              <a:rPr lang="es-ES_tradnl" altLang="en-US" sz="1500" dirty="0">
                <a:latin typeface="Arial" panose="020B0604020202020204" pitchFamily="34" charset="0"/>
              </a:rPr>
              <a:t>En parte, esta extrusión es acomodada por la falla de </a:t>
            </a:r>
            <a:r>
              <a:rPr lang="es-ES_tradnl" altLang="en-US" sz="1500" dirty="0" err="1">
                <a:latin typeface="Arial" panose="020B0604020202020204" pitchFamily="34" charset="0"/>
              </a:rPr>
              <a:t>Altyn</a:t>
            </a:r>
            <a:r>
              <a:rPr lang="es-ES_tradnl" altLang="en-US" sz="1500" dirty="0">
                <a:latin typeface="Arial" panose="020B0604020202020204" pitchFamily="34" charset="0"/>
              </a:rPr>
              <a:t> </a:t>
            </a:r>
            <a:r>
              <a:rPr lang="es-ES_tradnl" altLang="en-US" sz="1500" dirty="0" err="1">
                <a:latin typeface="Arial" panose="020B0604020202020204" pitchFamily="34" charset="0"/>
              </a:rPr>
              <a:t>Tagh</a:t>
            </a:r>
            <a:r>
              <a:rPr lang="es-ES_tradnl" altLang="en-US" sz="1500" dirty="0">
                <a:latin typeface="Arial" panose="020B0604020202020204" pitchFamily="34" charset="0"/>
              </a:rPr>
              <a:t>, una gran falla lateral izquierda en el margen noroeste de la meseta tibetana. Además, las fallas de desplazamiento lateral izquierdo dentro de la meseta norte contribuyen a la extrusión hacia el este de los bloques de la corteza que anulan las regiones de menor elevación al este de la meseta.</a:t>
            </a:r>
          </a:p>
        </p:txBody>
      </p:sp>
      <p:pic>
        <p:nvPicPr>
          <p:cNvPr id="3" name="Picture 2">
            <a:extLst>
              <a:ext uri="{FF2B5EF4-FFF2-40B4-BE49-F238E27FC236}">
                <a16:creationId xmlns:a16="http://schemas.microsoft.com/office/drawing/2014/main" id="{5D4DA4E4-8E18-0244-AAB2-7A16A1BAD5AE}"/>
              </a:ext>
            </a:extLst>
          </p:cNvPr>
          <p:cNvPicPr>
            <a:picLocks noChangeAspect="1"/>
          </p:cNvPicPr>
          <p:nvPr/>
        </p:nvPicPr>
        <p:blipFill rotWithShape="1">
          <a:blip r:embed="rId4"/>
          <a:srcRect t="161" b="1074"/>
          <a:stretch/>
        </p:blipFill>
        <p:spPr>
          <a:xfrm>
            <a:off x="381000" y="1051585"/>
            <a:ext cx="4954270" cy="5730215"/>
          </a:xfrm>
          <a:prstGeom prst="rect">
            <a:avLst/>
          </a:prstGeom>
        </p:spPr>
      </p:pic>
      <p:sp>
        <p:nvSpPr>
          <p:cNvPr id="2" name="5-Point Star 13">
            <a:extLst>
              <a:ext uri="{FF2B5EF4-FFF2-40B4-BE49-F238E27FC236}">
                <a16:creationId xmlns:a16="http://schemas.microsoft.com/office/drawing/2014/main" id="{46758F53-3BCE-BA04-9FF1-5C8C533296D8}"/>
              </a:ext>
            </a:extLst>
          </p:cNvPr>
          <p:cNvSpPr/>
          <p:nvPr/>
        </p:nvSpPr>
        <p:spPr>
          <a:xfrm>
            <a:off x="3886200" y="2895600"/>
            <a:ext cx="152400" cy="15240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8" name="Title 1">
            <a:extLst>
              <a:ext uri="{FF2B5EF4-FFF2-40B4-BE49-F238E27FC236}">
                <a16:creationId xmlns:a16="http://schemas.microsoft.com/office/drawing/2014/main" id="{F99F79AB-4226-4FF8-74F7-AED6EBA5ED6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6,6 PROVINCIA DE SICHUAN, CHINA	</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5 de Septiembre, 2022 a las 04:52:19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6510596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TextBox 7">
            <a:extLst>
              <a:ext uri="{FF2B5EF4-FFF2-40B4-BE49-F238E27FC236}">
                <a16:creationId xmlns:a16="http://schemas.microsoft.com/office/drawing/2014/main" id="{31A7392B-0422-4558-8C5F-E68FFA0D04CD}"/>
              </a:ext>
            </a:extLst>
          </p:cNvPr>
          <p:cNvSpPr txBox="1">
            <a:spLocks noChangeArrowheads="1"/>
          </p:cNvSpPr>
          <p:nvPr/>
        </p:nvSpPr>
        <p:spPr bwMode="auto">
          <a:xfrm>
            <a:off x="252413" y="1066800"/>
            <a:ext cx="843438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500" dirty="0">
                <a:latin typeface="Arial" panose="020B0604020202020204" pitchFamily="34" charset="0"/>
              </a:rPr>
              <a:t>El mecanismo focal es cómo los sismólogos trazan las orientaciones de estrés tridimensionales de un terremoto. Debido a que un terremoto ocurre como deslizamiento en una falla, genera ondas primarias (P) en los cuadrantes donde el primer pulso es de compresión (sombreado) y cuadrantes donde el primer pulso es de extensión (blanco). La orientación de estos cuadrantes calculada a partir de ondas sísmicas registradas determina el tipo de falla que produjo el terremoto.</a:t>
            </a:r>
          </a:p>
        </p:txBody>
      </p:sp>
      <p:sp>
        <p:nvSpPr>
          <p:cNvPr id="35844" name="TextBox 11">
            <a:extLst>
              <a:ext uri="{FF2B5EF4-FFF2-40B4-BE49-F238E27FC236}">
                <a16:creationId xmlns:a16="http://schemas.microsoft.com/office/drawing/2014/main" id="{191ECE58-D12F-445B-A5EF-F191DBD9C21B}"/>
              </a:ext>
            </a:extLst>
          </p:cNvPr>
          <p:cNvSpPr txBox="1">
            <a:spLocks noChangeArrowheads="1"/>
          </p:cNvSpPr>
          <p:nvPr/>
        </p:nvSpPr>
        <p:spPr bwMode="auto">
          <a:xfrm>
            <a:off x="3886200" y="2562761"/>
            <a:ext cx="49530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s-ES_tradnl" altLang="en-US" sz="1600" dirty="0">
                <a:latin typeface="Arial" panose="020B0604020202020204" pitchFamily="34" charset="0"/>
              </a:rPr>
              <a:t>En este caso, el mecanismo focal del terremoto indica que se debió a un terremoto de falla de desplazamiento lateral en el margen occidental de la cuenca de Sichuan.</a:t>
            </a:r>
            <a:endParaRPr lang="es-ES_tradnl" altLang="en-US" sz="1600" dirty="0">
              <a:solidFill>
                <a:srgbClr val="FF0000"/>
              </a:solidFill>
              <a:latin typeface="Arial" panose="020B0604020202020204" pitchFamily="34" charset="0"/>
            </a:endParaRPr>
          </a:p>
        </p:txBody>
      </p:sp>
      <p:pic>
        <p:nvPicPr>
          <p:cNvPr id="3" name="Picture 2" descr="Chart, pie chart&#10;&#10;Description automatically generated">
            <a:extLst>
              <a:ext uri="{FF2B5EF4-FFF2-40B4-BE49-F238E27FC236}">
                <a16:creationId xmlns:a16="http://schemas.microsoft.com/office/drawing/2014/main" id="{6AE928D7-19BC-C52C-9E5F-4B0A28BE98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518" y="2491610"/>
            <a:ext cx="2491339" cy="2364045"/>
          </a:xfrm>
          <a:prstGeom prst="rect">
            <a:avLst/>
          </a:prstGeom>
        </p:spPr>
      </p:pic>
      <p:sp>
        <p:nvSpPr>
          <p:cNvPr id="6" name="Title 1">
            <a:extLst>
              <a:ext uri="{FF2B5EF4-FFF2-40B4-BE49-F238E27FC236}">
                <a16:creationId xmlns:a16="http://schemas.microsoft.com/office/drawing/2014/main" id="{D9774AEB-DF9B-C9EE-6DB4-F35B00362BA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6,6 PROVINCIA DE SICHUAN, CHINA	</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5 de Septiembre, 2022 a las 04:52:19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2" name="TextBox 2">
            <a:extLst>
              <a:ext uri="{FF2B5EF4-FFF2-40B4-BE49-F238E27FC236}">
                <a16:creationId xmlns:a16="http://schemas.microsoft.com/office/drawing/2014/main" id="{99A2B97B-E2A9-5E47-A6C0-40A0F5A3A022}"/>
              </a:ext>
            </a:extLst>
          </p:cNvPr>
          <p:cNvSpPr txBox="1"/>
          <p:nvPr/>
        </p:nvSpPr>
        <p:spPr>
          <a:xfrm>
            <a:off x="4225055" y="5962880"/>
            <a:ext cx="1489147" cy="312588"/>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_tradnl" sz="1400" b="1"/>
              <a:t>Bloque modelo</a:t>
            </a:r>
          </a:p>
        </p:txBody>
      </p:sp>
      <p:sp>
        <p:nvSpPr>
          <p:cNvPr id="5" name="TextBox 13">
            <a:extLst>
              <a:ext uri="{FF2B5EF4-FFF2-40B4-BE49-F238E27FC236}">
                <a16:creationId xmlns:a16="http://schemas.microsoft.com/office/drawing/2014/main" id="{74075747-A498-5942-A3B3-4CC36964FFA0}"/>
              </a:ext>
            </a:extLst>
          </p:cNvPr>
          <p:cNvSpPr txBox="1"/>
          <p:nvPr/>
        </p:nvSpPr>
        <p:spPr>
          <a:xfrm>
            <a:off x="5897013" y="5960329"/>
            <a:ext cx="820942" cy="531686"/>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_tradnl" sz="1400" b="1"/>
              <a:t>Esfera </a:t>
            </a:r>
          </a:p>
          <a:p>
            <a:r>
              <a:rPr lang="es-ES_tradnl" sz="1400" b="1"/>
              <a:t>Focal</a:t>
            </a:r>
          </a:p>
        </p:txBody>
      </p:sp>
      <p:sp>
        <p:nvSpPr>
          <p:cNvPr id="7" name="TextBox 14">
            <a:extLst>
              <a:ext uri="{FF2B5EF4-FFF2-40B4-BE49-F238E27FC236}">
                <a16:creationId xmlns:a16="http://schemas.microsoft.com/office/drawing/2014/main" id="{234A7DF3-56F4-A64F-9FAE-9BDEBD311E69}"/>
              </a:ext>
            </a:extLst>
          </p:cNvPr>
          <p:cNvSpPr txBox="1"/>
          <p:nvPr/>
        </p:nvSpPr>
        <p:spPr>
          <a:xfrm>
            <a:off x="6900766" y="5954813"/>
            <a:ext cx="1709834" cy="75078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_tradnl" sz="1400" b="1"/>
              <a:t>Proyección 2D de la Esfera Focal</a:t>
            </a:r>
          </a:p>
          <a:p>
            <a:endParaRPr lang="es-ES_tradnl" sz="1400" b="1"/>
          </a:p>
        </p:txBody>
      </p:sp>
      <p:pic>
        <p:nvPicPr>
          <p:cNvPr id="8" name="Picture 7">
            <a:extLst>
              <a:ext uri="{FF2B5EF4-FFF2-40B4-BE49-F238E27FC236}">
                <a16:creationId xmlns:a16="http://schemas.microsoft.com/office/drawing/2014/main" id="{21AC14E8-654D-4E40-8AB8-BE6E2D527497}"/>
              </a:ext>
            </a:extLst>
          </p:cNvPr>
          <p:cNvPicPr>
            <a:picLocks noChangeAspect="1"/>
          </p:cNvPicPr>
          <p:nvPr/>
        </p:nvPicPr>
        <p:blipFill rotWithShape="1">
          <a:blip r:embed="rId5">
            <a:extLst>
              <a:ext uri="{28A0092B-C50C-407E-A947-70E740481C1C}">
                <a14:useLocalDpi xmlns:a14="http://schemas.microsoft.com/office/drawing/2010/main" val="0"/>
              </a:ext>
            </a:extLst>
          </a:blip>
          <a:srcRect l="759" t="17134" r="3271" b="1"/>
          <a:stretch/>
        </p:blipFill>
        <p:spPr bwMode="auto">
          <a:xfrm>
            <a:off x="4140388" y="4413881"/>
            <a:ext cx="4284133" cy="131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4">
            <a:extLst>
              <a:ext uri="{FF2B5EF4-FFF2-40B4-BE49-F238E27FC236}">
                <a16:creationId xmlns:a16="http://schemas.microsoft.com/office/drawing/2014/main" id="{4EC05A62-1293-44EE-CE82-F1B3101AA2B5}"/>
              </a:ext>
            </a:extLst>
          </p:cNvPr>
          <p:cNvSpPr txBox="1"/>
          <p:nvPr/>
        </p:nvSpPr>
        <p:spPr>
          <a:xfrm>
            <a:off x="4225055" y="3852446"/>
            <a:ext cx="3510113" cy="33855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ES_tradnl" sz="1600" b="1" dirty="0"/>
              <a:t>Desplazamiento Lateral /Corte</a:t>
            </a:r>
          </a:p>
        </p:txBody>
      </p:sp>
      <p:sp>
        <p:nvSpPr>
          <p:cNvPr id="10" name="TextBox 8">
            <a:extLst>
              <a:ext uri="{FF2B5EF4-FFF2-40B4-BE49-F238E27FC236}">
                <a16:creationId xmlns:a16="http://schemas.microsoft.com/office/drawing/2014/main" id="{709FEB9E-4CED-6B1F-B0E5-4DF292CF3245}"/>
              </a:ext>
            </a:extLst>
          </p:cNvPr>
          <p:cNvSpPr txBox="1">
            <a:spLocks noChangeArrowheads="1"/>
          </p:cNvSpPr>
          <p:nvPr/>
        </p:nvSpPr>
        <p:spPr bwMode="auto">
          <a:xfrm>
            <a:off x="522288" y="5573713"/>
            <a:ext cx="300513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cs typeface="Arial" panose="020B0604020202020204" pitchFamily="34" charset="0"/>
              </a:rPr>
              <a:t>El eje de tensión (T) refleja la dirección mínima del esfuerzo de compresión. El eje de presión (P) refleja la dirección máxima del esfuerzo de compresión.</a:t>
            </a:r>
          </a:p>
        </p:txBody>
      </p:sp>
      <p:sp>
        <p:nvSpPr>
          <p:cNvPr id="11" name="TextBox 11">
            <a:extLst>
              <a:ext uri="{FF2B5EF4-FFF2-40B4-BE49-F238E27FC236}">
                <a16:creationId xmlns:a16="http://schemas.microsoft.com/office/drawing/2014/main" id="{DEBE74F2-4AA2-3496-A789-CBE6B69E611A}"/>
              </a:ext>
            </a:extLst>
          </p:cNvPr>
          <p:cNvSpPr txBox="1">
            <a:spLocks noChangeArrowheads="1"/>
          </p:cNvSpPr>
          <p:nvPr/>
        </p:nvSpPr>
        <p:spPr bwMode="auto">
          <a:xfrm>
            <a:off x="434975" y="5105400"/>
            <a:ext cx="3005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200" dirty="0">
                <a:latin typeface="Arial" panose="020B0604020202020204" pitchFamily="34" charset="0"/>
                <a:cs typeface="Arial" panose="020B0604020202020204" pitchFamily="34" charset="0"/>
              </a:rPr>
              <a:t>Fase W Solución Tensor  Momento Sísmico, USGS</a:t>
            </a:r>
          </a:p>
        </p:txBody>
      </p:sp>
    </p:spTree>
    <p:extLst>
      <p:ext uri="{BB962C8B-B14F-4D97-AF65-F5344CB8AC3E}">
        <p14:creationId xmlns:p14="http://schemas.microsoft.com/office/powerpoint/2010/main" val="36780988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TextBox 7">
            <a:extLst>
              <a:ext uri="{FF2B5EF4-FFF2-40B4-BE49-F238E27FC236}">
                <a16:creationId xmlns:a16="http://schemas.microsoft.com/office/drawing/2014/main" id="{31A7392B-0422-4558-8C5F-E68FFA0D04CD}"/>
              </a:ext>
            </a:extLst>
          </p:cNvPr>
          <p:cNvSpPr txBox="1">
            <a:spLocks noChangeArrowheads="1"/>
          </p:cNvSpPr>
          <p:nvPr/>
        </p:nvSpPr>
        <p:spPr bwMode="auto">
          <a:xfrm>
            <a:off x="252413" y="1066800"/>
            <a:ext cx="4395787"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600" dirty="0">
                <a:latin typeface="Arial" panose="020B0604020202020204" pitchFamily="34" charset="0"/>
              </a:rPr>
              <a:t>El Centro Nacional de Información sobre Terremotos del Servicio Geológico de los EE. UU. indica que el M6,6 ocurrió como resultado de un movimiento lateral izquierdo en la parte sur de la falla </a:t>
            </a:r>
            <a:r>
              <a:rPr lang="es-ES_tradnl" altLang="en-US" sz="1600" dirty="0" err="1">
                <a:latin typeface="Arial" panose="020B0604020202020204" pitchFamily="34" charset="0"/>
              </a:rPr>
              <a:t>Xianshuihe</a:t>
            </a:r>
            <a:r>
              <a:rPr lang="es-ES_tradnl" altLang="en-US" sz="1600" dirty="0">
                <a:latin typeface="Arial" panose="020B0604020202020204" pitchFamily="34" charset="0"/>
              </a:rPr>
              <a:t> o la parte norte de la falla </a:t>
            </a:r>
            <a:r>
              <a:rPr lang="es-ES_tradnl" altLang="en-US" sz="1600" dirty="0" err="1">
                <a:latin typeface="Arial" panose="020B0604020202020204" pitchFamily="34" charset="0"/>
              </a:rPr>
              <a:t>Anninghe</a:t>
            </a:r>
            <a:r>
              <a:rPr lang="es-ES_tradnl" altLang="en-US" sz="1600" dirty="0">
                <a:latin typeface="Arial" panose="020B0604020202020204" pitchFamily="34" charset="0"/>
              </a:rPr>
              <a:t>.</a:t>
            </a:r>
          </a:p>
          <a:p>
            <a:pPr eaLnBrk="1" hangingPunct="1">
              <a:spcBef>
                <a:spcPct val="0"/>
              </a:spcBef>
              <a:buFontTx/>
              <a:buNone/>
            </a:pPr>
            <a:endParaRPr lang="es-ES_tradnl" altLang="en-US" sz="1600" dirty="0">
              <a:latin typeface="Arial" panose="020B0604020202020204" pitchFamily="34" charset="0"/>
            </a:endParaRPr>
          </a:p>
          <a:p>
            <a:pPr eaLnBrk="1" hangingPunct="1">
              <a:spcBef>
                <a:spcPct val="0"/>
              </a:spcBef>
              <a:buFontTx/>
              <a:buNone/>
            </a:pPr>
            <a:r>
              <a:rPr lang="es-ES_tradnl" altLang="en-US" sz="1600" dirty="0">
                <a:latin typeface="Arial" panose="020B0604020202020204" pitchFamily="34" charset="0"/>
              </a:rPr>
              <a:t>Esta figura muestra epicentros de terremotos y mecanismos focales en el sistema de fallas </a:t>
            </a:r>
            <a:r>
              <a:rPr lang="es-ES_tradnl" altLang="en-US" sz="1600" dirty="0" err="1">
                <a:latin typeface="Arial" panose="020B0604020202020204" pitchFamily="34" charset="0"/>
              </a:rPr>
              <a:t>Xianshuihe-Anninghe-Zemuhe-Xiaojiang</a:t>
            </a:r>
            <a:r>
              <a:rPr lang="es-ES_tradnl" altLang="en-US" sz="1600" dirty="0">
                <a:latin typeface="Arial" panose="020B0604020202020204" pitchFamily="34" charset="0"/>
              </a:rPr>
              <a:t>. El epicentro del M6,6 está muy cerca del epicentro del M7,6 de 1786. Además, se puede notar que los mecanismos focales de la falla </a:t>
            </a:r>
            <a:r>
              <a:rPr lang="es-ES_tradnl" altLang="en-US" sz="1600" dirty="0" err="1">
                <a:latin typeface="Arial" panose="020B0604020202020204" pitchFamily="34" charset="0"/>
              </a:rPr>
              <a:t>Xianshuihe</a:t>
            </a:r>
            <a:r>
              <a:rPr lang="es-ES_tradnl" altLang="en-US" sz="1600" dirty="0">
                <a:latin typeface="Arial" panose="020B0604020202020204" pitchFamily="34" charset="0"/>
              </a:rPr>
              <a:t> se parecen mucho al mecanismo focal de este M6,6.</a:t>
            </a:r>
          </a:p>
        </p:txBody>
      </p:sp>
      <p:sp>
        <p:nvSpPr>
          <p:cNvPr id="35845" name="TextBox 8">
            <a:extLst>
              <a:ext uri="{FF2B5EF4-FFF2-40B4-BE49-F238E27FC236}">
                <a16:creationId xmlns:a16="http://schemas.microsoft.com/office/drawing/2014/main" id="{F7153C2B-89E5-4439-9F38-FDAB50843285}"/>
              </a:ext>
            </a:extLst>
          </p:cNvPr>
          <p:cNvSpPr txBox="1">
            <a:spLocks noChangeArrowheads="1"/>
          </p:cNvSpPr>
          <p:nvPr/>
        </p:nvSpPr>
        <p:spPr bwMode="auto">
          <a:xfrm>
            <a:off x="3301206" y="6493073"/>
            <a:ext cx="2693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dirty="0">
                <a:latin typeface="Arial" panose="020B0604020202020204" pitchFamily="34" charset="0"/>
              </a:rPr>
              <a:t>Mapa de Li et al.</a:t>
            </a:r>
          </a:p>
        </p:txBody>
      </p:sp>
      <p:pic>
        <p:nvPicPr>
          <p:cNvPr id="5" name="Picture 4">
            <a:extLst>
              <a:ext uri="{FF2B5EF4-FFF2-40B4-BE49-F238E27FC236}">
                <a16:creationId xmlns:a16="http://schemas.microsoft.com/office/drawing/2014/main" id="{93F5CE7B-44D4-FF94-BC67-B3CCD0638C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0926" y="793621"/>
            <a:ext cx="4150674" cy="5988179"/>
          </a:xfrm>
          <a:prstGeom prst="rect">
            <a:avLst/>
          </a:prstGeom>
        </p:spPr>
      </p:pic>
      <p:sp>
        <p:nvSpPr>
          <p:cNvPr id="6" name="Title 1">
            <a:extLst>
              <a:ext uri="{FF2B5EF4-FFF2-40B4-BE49-F238E27FC236}">
                <a16:creationId xmlns:a16="http://schemas.microsoft.com/office/drawing/2014/main" id="{DE3E0151-07AC-A01A-1C34-9F6E8E577A0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6,6 PROVINCIA DE SICHUAN, CHINA	</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5 de Septiembre, 2022 a las 04:52:19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7397339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10538</TotalTime>
  <Words>2038</Words>
  <Application>Microsoft Macintosh PowerPoint</Application>
  <PresentationFormat>On-screen Show (4:3)</PresentationFormat>
  <Paragraphs>112</Paragraphs>
  <Slides>11</Slides>
  <Notes>11</Notes>
  <HiddenSlides>0</HiddenSlides>
  <MMClips>2</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cp:lastModifiedBy>
  <cp:revision>843</cp:revision>
  <dcterms:created xsi:type="dcterms:W3CDTF">2009-05-31T20:07:40Z</dcterms:created>
  <dcterms:modified xsi:type="dcterms:W3CDTF">2022-09-12T01:57:24Z</dcterms:modified>
</cp:coreProperties>
</file>