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305" r:id="rId3"/>
    <p:sldId id="385" r:id="rId4"/>
    <p:sldId id="386" r:id="rId5"/>
    <p:sldId id="409" r:id="rId6"/>
    <p:sldId id="435" r:id="rId7"/>
    <p:sldId id="415" r:id="rId8"/>
    <p:sldId id="436" r:id="rId9"/>
    <p:sldId id="367" r:id="rId10"/>
    <p:sldId id="380" r:id="rId11"/>
    <p:sldId id="434"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07" autoAdjust="0"/>
    <p:restoredTop sz="91869" autoAdjust="0"/>
  </p:normalViewPr>
  <p:slideViewPr>
    <p:cSldViewPr showGuides="1">
      <p:cViewPr varScale="1">
        <p:scale>
          <a:sx n="81" d="100"/>
          <a:sy n="81" d="100"/>
        </p:scale>
        <p:origin x="157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ED913CE-9B5F-49FE-96B9-4E6B9ACD0944}"/>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EEB4504-09C1-40AB-AD3E-2A3ED8892AEE}"/>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511E2C-2C59-CE45-A509-ED196653FA7D}" type="datetimeFigureOut">
              <a:rPr lang="en-US" altLang="en-US"/>
              <a:pPr>
                <a:defRPr/>
              </a:pPr>
              <a:t>9/12/2022</a:t>
            </a:fld>
            <a:endParaRPr lang="en-US" altLang="en-US"/>
          </a:p>
        </p:txBody>
      </p:sp>
      <p:sp>
        <p:nvSpPr>
          <p:cNvPr id="4" name="Slide Image Placeholder 3">
            <a:extLst>
              <a:ext uri="{FF2B5EF4-FFF2-40B4-BE49-F238E27FC236}">
                <a16:creationId xmlns:a16="http://schemas.microsoft.com/office/drawing/2014/main" id="{EF4F28EE-D0FC-4369-94DE-C094C1E29ED1}"/>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3F366A77-B10D-4ACA-9632-A8B83195DA0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3D0D29D-F364-470C-AF3E-460672875AB9}"/>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DBCC401A-85C0-42C2-B2A9-E675021F3D14}"/>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defRPr>
            </a:lvl1pPr>
          </a:lstStyle>
          <a:p>
            <a:pPr>
              <a:defRPr/>
            </a:pPr>
            <a:fld id="{D0947AB7-9221-FF49-A9B3-C76B640952C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For more detail, visit USGS:  https://earthquake.usgs.gov/earthquakes/eventpage/us6000iitd</a:t>
            </a:r>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10</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2E5EAEF-917F-4EEC-B194-D3CAB48773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39B4ED9-4E26-42BF-A552-3CC39A9CE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solidFill>
                  <a:srgbClr val="393996"/>
                </a:solidFill>
                <a:ea typeface="ＭＳ Ｐゴシック" panose="020B0600070205080204" pitchFamily="34" charset="-128"/>
              </a:rPr>
              <a:t>Relevant Animation:</a:t>
            </a:r>
          </a:p>
          <a:p>
            <a:pPr marL="0" marR="0" lvl="0" indent="0" algn="l" defTabSz="914400" rtl="0" eaLnBrk="1" fontAlgn="base" latinLnBrk="0" hangingPunct="1">
              <a:lnSpc>
                <a:spcPct val="100000"/>
              </a:lnSpc>
              <a:spcBef>
                <a:spcPct val="0"/>
              </a:spcBef>
              <a:spcAft>
                <a:spcPct val="0"/>
              </a:spcAft>
              <a:buClrTx/>
              <a:buSzTx/>
              <a:buFontTx/>
              <a:buNone/>
              <a:tabLst/>
              <a:defRPr/>
            </a:pPr>
            <a:r>
              <a:rPr lang="en-US" b="0" i="0">
                <a:solidFill>
                  <a:srgbClr val="A7250F"/>
                </a:solidFill>
                <a:effectLst/>
                <a:latin typeface="Open Sans" panose="020B0606030504020204" pitchFamily="34" charset="0"/>
              </a:rPr>
              <a:t>Solomon &amp; Vanuatu Islands: Earthquakes &amp; Tectonics</a:t>
            </a:r>
            <a:r>
              <a:rPr lang="en-US" altLang="en-US">
                <a:ea typeface="ＭＳ Ｐゴシック" panose="020B0600070205080204" pitchFamily="34" charset="-128"/>
              </a:rPr>
              <a:t>: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https://www.iris.edu/hq/inclass/animation/solomon__vanuatu_islands_earthquakes__tectonics</a:t>
            </a:r>
            <a:endParaRPr lang="en-US" altLang="en-US" dirty="0">
              <a:ea typeface="ＭＳ Ｐゴシック" panose="020B0600070205080204" pitchFamily="34" charset="-128"/>
            </a:endParaRPr>
          </a:p>
        </p:txBody>
      </p:sp>
      <p:sp>
        <p:nvSpPr>
          <p:cNvPr id="14340" name="Slide Number Placeholder 3">
            <a:extLst>
              <a:ext uri="{FF2B5EF4-FFF2-40B4-BE49-F238E27FC236}">
                <a16:creationId xmlns:a16="http://schemas.microsoft.com/office/drawing/2014/main" id="{600159A9-2D21-47E0-943F-E76B49ADA1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AEAE80-0952-4473-AD7E-2AF4A0292976}" type="slidenum">
              <a:rPr lang="en-US" altLang="en-US" sz="1200" smtClean="0">
                <a:latin typeface="Calibri" panose="020F0502020204030204" pitchFamily="34" charset="0"/>
              </a:rPr>
              <a:pPr/>
              <a:t>4</a:t>
            </a:fld>
            <a:endParaRPr lang="en-US" altLang="en-US"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5</a:t>
            </a:fld>
            <a:endParaRPr lang="en-US"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6</a:t>
            </a:fld>
            <a:endParaRPr lang="en-US" altLang="en-US" dirty="0">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Reference: </a:t>
            </a:r>
            <a:r>
              <a:rPr lang="en-US" sz="1200" kern="1200" dirty="0">
                <a:solidFill>
                  <a:schemeClr val="tx1"/>
                </a:solidFill>
                <a:effectLst/>
                <a:latin typeface="+mn-lt"/>
                <a:ea typeface="ＭＳ Ｐゴシック" panose="020B0600070205080204" pitchFamily="34" charset="-128"/>
                <a:cs typeface="MS PGothic" charset="0"/>
              </a:rPr>
              <a:t>Holm, R.J., Rosenbaum, G, and Richards, S.W., 2016. Post 8 Ma reconstruction of Papua New Guinea and Solomon Islands: Microplate tectonics in a convergent plate boundary setting in Earth-Science Reviews, v. 156, pp. 66-81.</a:t>
            </a:r>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7</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4186950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Focal Mechanisms Explained: </a:t>
            </a:r>
            <a:r>
              <a:rPr lang="en-US" altLang="en-US" dirty="0"/>
              <a:t>https://www.iris.edu/hq/inclass/animation/focal_mechanisms_explained</a:t>
            </a:r>
          </a:p>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8</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E908B865-8A61-D445-8858-51B1ECCB38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2BC74F01-FC98-224D-99C6-F0091701D99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Travel-time Curves: How are they created? </a:t>
            </a:r>
            <a:r>
              <a:rPr lang="en-US" sz="1400" dirty="0">
                <a:hlinkClick r:id="rId3"/>
              </a:rPr>
              <a:t>https://www.iris.edu/hq/inclass/animation/traveltime_curves_how_they_are_created</a:t>
            </a:r>
            <a:endParaRPr lang="en-US" altLang="en-US" dirty="0"/>
          </a:p>
        </p:txBody>
      </p:sp>
      <p:sp>
        <p:nvSpPr>
          <p:cNvPr id="38916" name="Slide Number Placeholder 3">
            <a:extLst>
              <a:ext uri="{FF2B5EF4-FFF2-40B4-BE49-F238E27FC236}">
                <a16:creationId xmlns:a16="http://schemas.microsoft.com/office/drawing/2014/main" id="{2B0036CD-A954-0D40-8E33-57F47EE75E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6397666-A70B-8E4B-B19C-032F4EC0ED2B}" type="slidenum">
              <a:rPr lang="en-US" altLang="en-US" smtClean="0">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226A3C0-631F-9D4E-9A06-30B85DC368E9}"/>
              </a:ext>
            </a:extLst>
          </p:cNvPr>
          <p:cNvSpPr>
            <a:spLocks noGrp="1"/>
          </p:cNvSpPr>
          <p:nvPr>
            <p:ph type="dt" sz="half" idx="10"/>
          </p:nvPr>
        </p:nvSpPr>
        <p:spPr/>
        <p:txBody>
          <a:bodyPr/>
          <a:lstStyle>
            <a:lvl1pPr>
              <a:defRPr/>
            </a:lvl1pPr>
          </a:lstStyle>
          <a:p>
            <a:pPr>
              <a:defRPr/>
            </a:pPr>
            <a:fld id="{70C6DCE9-8E5D-CF4F-B905-C0ACF5AA86E1}"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5C771690-36B6-8E4E-9F86-76560A5E797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2A67F19-28DE-2C4D-9350-79AF9FB2ECB8}"/>
              </a:ext>
            </a:extLst>
          </p:cNvPr>
          <p:cNvSpPr>
            <a:spLocks noGrp="1"/>
          </p:cNvSpPr>
          <p:nvPr>
            <p:ph type="sldNum" sz="quarter" idx="12"/>
          </p:nvPr>
        </p:nvSpPr>
        <p:spPr/>
        <p:txBody>
          <a:bodyPr/>
          <a:lstStyle>
            <a:lvl1pPr>
              <a:defRPr/>
            </a:lvl1pPr>
          </a:lstStyle>
          <a:p>
            <a:pPr>
              <a:defRPr/>
            </a:pPr>
            <a:fld id="{896108FD-BA44-354B-B294-810F185A5B4F}" type="slidenum">
              <a:rPr lang="en-US" altLang="en-US"/>
              <a:pPr>
                <a:defRPr/>
              </a:pPr>
              <a:t>‹#›</a:t>
            </a:fld>
            <a:endParaRPr lang="en-US" altLang="en-US"/>
          </a:p>
        </p:txBody>
      </p:sp>
    </p:spTree>
    <p:extLst>
      <p:ext uri="{BB962C8B-B14F-4D97-AF65-F5344CB8AC3E}">
        <p14:creationId xmlns:p14="http://schemas.microsoft.com/office/powerpoint/2010/main" val="484688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6E436A-EA7C-F94C-ACBB-F3FCC7F83329}"/>
              </a:ext>
            </a:extLst>
          </p:cNvPr>
          <p:cNvSpPr>
            <a:spLocks noGrp="1"/>
          </p:cNvSpPr>
          <p:nvPr>
            <p:ph type="dt" sz="half" idx="10"/>
          </p:nvPr>
        </p:nvSpPr>
        <p:spPr/>
        <p:txBody>
          <a:bodyPr/>
          <a:lstStyle>
            <a:lvl1pPr>
              <a:defRPr/>
            </a:lvl1pPr>
          </a:lstStyle>
          <a:p>
            <a:pPr>
              <a:defRPr/>
            </a:pPr>
            <a:fld id="{CBD5CE84-AF9A-C246-A71D-ABD6102AF996}"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D1E2A93F-6C72-A04A-BBBB-5D9186E4CE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CD11F0E-7E48-8541-B20D-3BE0A3548C92}"/>
              </a:ext>
            </a:extLst>
          </p:cNvPr>
          <p:cNvSpPr>
            <a:spLocks noGrp="1"/>
          </p:cNvSpPr>
          <p:nvPr>
            <p:ph type="sldNum" sz="quarter" idx="12"/>
          </p:nvPr>
        </p:nvSpPr>
        <p:spPr/>
        <p:txBody>
          <a:bodyPr/>
          <a:lstStyle>
            <a:lvl1pPr>
              <a:defRPr/>
            </a:lvl1pPr>
          </a:lstStyle>
          <a:p>
            <a:pPr>
              <a:defRPr/>
            </a:pPr>
            <a:fld id="{A23CF487-B48D-B942-AE39-70CEEBD34225}" type="slidenum">
              <a:rPr lang="en-US" altLang="en-US"/>
              <a:pPr>
                <a:defRPr/>
              </a:pPr>
              <a:t>‹#›</a:t>
            </a:fld>
            <a:endParaRPr lang="en-US" altLang="en-US"/>
          </a:p>
        </p:txBody>
      </p:sp>
    </p:spTree>
    <p:extLst>
      <p:ext uri="{BB962C8B-B14F-4D97-AF65-F5344CB8AC3E}">
        <p14:creationId xmlns:p14="http://schemas.microsoft.com/office/powerpoint/2010/main" val="3291523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E2EC3-195B-B24E-947F-FE1359B58493}"/>
              </a:ext>
            </a:extLst>
          </p:cNvPr>
          <p:cNvSpPr>
            <a:spLocks noGrp="1"/>
          </p:cNvSpPr>
          <p:nvPr>
            <p:ph type="dt" sz="half" idx="10"/>
          </p:nvPr>
        </p:nvSpPr>
        <p:spPr/>
        <p:txBody>
          <a:bodyPr/>
          <a:lstStyle>
            <a:lvl1pPr>
              <a:defRPr/>
            </a:lvl1pPr>
          </a:lstStyle>
          <a:p>
            <a:pPr>
              <a:defRPr/>
            </a:pPr>
            <a:fld id="{42A2628A-7214-7745-A1B8-64B181509E68}"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833151E2-37BF-884A-8AD4-8B8189663C2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AAB0CAD-8C8F-4348-9168-94009932AEB8}"/>
              </a:ext>
            </a:extLst>
          </p:cNvPr>
          <p:cNvSpPr>
            <a:spLocks noGrp="1"/>
          </p:cNvSpPr>
          <p:nvPr>
            <p:ph type="sldNum" sz="quarter" idx="12"/>
          </p:nvPr>
        </p:nvSpPr>
        <p:spPr/>
        <p:txBody>
          <a:bodyPr/>
          <a:lstStyle>
            <a:lvl1pPr>
              <a:defRPr/>
            </a:lvl1pPr>
          </a:lstStyle>
          <a:p>
            <a:pPr>
              <a:defRPr/>
            </a:pPr>
            <a:fld id="{936B8CF8-902F-5A42-AF2F-97470FDE771B}" type="slidenum">
              <a:rPr lang="en-US" altLang="en-US"/>
              <a:pPr>
                <a:defRPr/>
              </a:pPr>
              <a:t>‹#›</a:t>
            </a:fld>
            <a:endParaRPr lang="en-US" altLang="en-US"/>
          </a:p>
        </p:txBody>
      </p:sp>
    </p:spTree>
    <p:extLst>
      <p:ext uri="{BB962C8B-B14F-4D97-AF65-F5344CB8AC3E}">
        <p14:creationId xmlns:p14="http://schemas.microsoft.com/office/powerpoint/2010/main" val="2523427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0D215F2-8B90-D54D-BB22-B6EFFF1BBB7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F18F6B0-0786-224F-A536-BA407BE90C4B}"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0AA15E70-BF1D-5149-80AA-0A8738511BF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6E42DF32-B17A-0544-B4CA-5CB4F9A8E3AF}"/>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16C1BFC-67A6-6246-8D85-4DAA98BD99C7}" type="slidenum">
              <a:rPr lang="en-US" altLang="en-US"/>
              <a:pPr>
                <a:defRPr/>
              </a:pPr>
              <a:t>‹#›</a:t>
            </a:fld>
            <a:endParaRPr lang="en-US" altLang="en-US"/>
          </a:p>
        </p:txBody>
      </p:sp>
    </p:spTree>
    <p:extLst>
      <p:ext uri="{BB962C8B-B14F-4D97-AF65-F5344CB8AC3E}">
        <p14:creationId xmlns:p14="http://schemas.microsoft.com/office/powerpoint/2010/main" val="980134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27E592-F37B-8846-AF3D-CAB52CEED3C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EA125DA-8333-294A-9C95-8A02AA54AF01}"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70F36643-CA51-3F4E-94DB-A66A592FA52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1C7BAD62-07FC-344E-B61E-45F0B9184971}"/>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CD925D1-BEEF-4C44-B617-008ECDF71791}" type="slidenum">
              <a:rPr lang="en-US" altLang="en-US"/>
              <a:pPr>
                <a:defRPr/>
              </a:pPr>
              <a:t>‹#›</a:t>
            </a:fld>
            <a:endParaRPr lang="en-US" altLang="en-US"/>
          </a:p>
        </p:txBody>
      </p:sp>
    </p:spTree>
    <p:extLst>
      <p:ext uri="{BB962C8B-B14F-4D97-AF65-F5344CB8AC3E}">
        <p14:creationId xmlns:p14="http://schemas.microsoft.com/office/powerpoint/2010/main" val="4180669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E78DA5-C883-1A4E-9304-75C0CD8C60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CB17FC71-0595-EF47-AD73-3BFAA3F08AB4}"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2451C4F8-D937-2940-B5CC-064FE13D07C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CDBE7433-D2A5-0E49-AEA9-B8C4AA08B8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75BEFA6-DB51-C845-9A71-D954D0BEE112}" type="slidenum">
              <a:rPr lang="en-US" altLang="en-US"/>
              <a:pPr>
                <a:defRPr/>
              </a:pPr>
              <a:t>‹#›</a:t>
            </a:fld>
            <a:endParaRPr lang="en-US" altLang="en-US"/>
          </a:p>
        </p:txBody>
      </p:sp>
    </p:spTree>
    <p:extLst>
      <p:ext uri="{BB962C8B-B14F-4D97-AF65-F5344CB8AC3E}">
        <p14:creationId xmlns:p14="http://schemas.microsoft.com/office/powerpoint/2010/main" val="1601266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5CD070-DEE1-3140-90B0-1C8850001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56E34A40-400E-A844-B500-8165B8EA2068}" type="datetimeFigureOut">
              <a:rPr lang="en-US" altLang="en-US"/>
              <a:pPr>
                <a:defRPr/>
              </a:pPr>
              <a:t>9/12/2022</a:t>
            </a:fld>
            <a:endParaRPr lang="en-US" altLang="en-US"/>
          </a:p>
        </p:txBody>
      </p:sp>
      <p:sp>
        <p:nvSpPr>
          <p:cNvPr id="6" name="Footer Placeholder 5">
            <a:extLst>
              <a:ext uri="{FF2B5EF4-FFF2-40B4-BE49-F238E27FC236}">
                <a16:creationId xmlns:a16="http://schemas.microsoft.com/office/drawing/2014/main" id="{BD645C65-6181-1044-BA23-919BA0B33FD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85B9E39A-44C1-4849-BF2A-F8FDD8E173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FBE65B5A-D5CB-934C-8CD6-D27C9C0E1244}" type="slidenum">
              <a:rPr lang="en-US" altLang="en-US"/>
              <a:pPr>
                <a:defRPr/>
              </a:pPr>
              <a:t>‹#›</a:t>
            </a:fld>
            <a:endParaRPr lang="en-US" altLang="en-US"/>
          </a:p>
        </p:txBody>
      </p:sp>
    </p:spTree>
    <p:extLst>
      <p:ext uri="{BB962C8B-B14F-4D97-AF65-F5344CB8AC3E}">
        <p14:creationId xmlns:p14="http://schemas.microsoft.com/office/powerpoint/2010/main" val="3770858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22C110-F91E-7541-ABBD-AF7C94CF0F5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A8DC1207-00C3-9645-9650-B6573FCAA97C}" type="datetimeFigureOut">
              <a:rPr lang="en-US" altLang="en-US"/>
              <a:pPr>
                <a:defRPr/>
              </a:pPr>
              <a:t>9/12/2022</a:t>
            </a:fld>
            <a:endParaRPr lang="en-US" altLang="en-US"/>
          </a:p>
        </p:txBody>
      </p:sp>
      <p:sp>
        <p:nvSpPr>
          <p:cNvPr id="8" name="Footer Placeholder 7">
            <a:extLst>
              <a:ext uri="{FF2B5EF4-FFF2-40B4-BE49-F238E27FC236}">
                <a16:creationId xmlns:a16="http://schemas.microsoft.com/office/drawing/2014/main" id="{DABDCA6D-1377-0F4C-A944-C3CB6DCA7AE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979A1F9C-E3D8-3F44-8275-14FCE83FAE1C}"/>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7A7D458C-3F85-7243-AC03-C94D43F56D5E}" type="slidenum">
              <a:rPr lang="en-US" altLang="en-US"/>
              <a:pPr>
                <a:defRPr/>
              </a:pPr>
              <a:t>‹#›</a:t>
            </a:fld>
            <a:endParaRPr lang="en-US" altLang="en-US"/>
          </a:p>
        </p:txBody>
      </p:sp>
    </p:spTree>
    <p:extLst>
      <p:ext uri="{BB962C8B-B14F-4D97-AF65-F5344CB8AC3E}">
        <p14:creationId xmlns:p14="http://schemas.microsoft.com/office/powerpoint/2010/main" val="4023280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59DBF35-1D42-0B47-9776-E3845610392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C1388E6-B8E5-7642-8775-1A3024DCF56D}" type="datetimeFigureOut">
              <a:rPr lang="en-US" altLang="en-US"/>
              <a:pPr>
                <a:defRPr/>
              </a:pPr>
              <a:t>9/12/2022</a:t>
            </a:fld>
            <a:endParaRPr lang="en-US" altLang="en-US"/>
          </a:p>
        </p:txBody>
      </p:sp>
      <p:sp>
        <p:nvSpPr>
          <p:cNvPr id="4" name="Footer Placeholder 3">
            <a:extLst>
              <a:ext uri="{FF2B5EF4-FFF2-40B4-BE49-F238E27FC236}">
                <a16:creationId xmlns:a16="http://schemas.microsoft.com/office/drawing/2014/main" id="{8D262848-3FF8-0D4C-8EAE-80E2F99E3B24}"/>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0AEA5684-210A-3A48-996E-4A9133E9FA16}"/>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D753F5DD-CA16-B649-96C7-3F303C4847EB}" type="slidenum">
              <a:rPr lang="en-US" altLang="en-US"/>
              <a:pPr>
                <a:defRPr/>
              </a:pPr>
              <a:t>‹#›</a:t>
            </a:fld>
            <a:endParaRPr lang="en-US" altLang="en-US"/>
          </a:p>
        </p:txBody>
      </p:sp>
    </p:spTree>
    <p:extLst>
      <p:ext uri="{BB962C8B-B14F-4D97-AF65-F5344CB8AC3E}">
        <p14:creationId xmlns:p14="http://schemas.microsoft.com/office/powerpoint/2010/main" val="4138850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B82277-3B8E-AC4D-B941-4B87CCA21637}"/>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B582C1D-391E-9F4E-8BB7-BFDBE5DB1527}" type="datetimeFigureOut">
              <a:rPr lang="en-US" altLang="en-US"/>
              <a:pPr>
                <a:defRPr/>
              </a:pPr>
              <a:t>9/12/2022</a:t>
            </a:fld>
            <a:endParaRPr lang="en-US" altLang="en-US"/>
          </a:p>
        </p:txBody>
      </p:sp>
      <p:sp>
        <p:nvSpPr>
          <p:cNvPr id="3" name="Footer Placeholder 2">
            <a:extLst>
              <a:ext uri="{FF2B5EF4-FFF2-40B4-BE49-F238E27FC236}">
                <a16:creationId xmlns:a16="http://schemas.microsoft.com/office/drawing/2014/main" id="{D7995766-96C0-E64E-B7C6-89F3AB61C89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428C4FAD-6B70-F049-8535-570017987A4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E80491A-47AD-B246-B9CC-F41F55426D07}" type="slidenum">
              <a:rPr lang="en-US" altLang="en-US"/>
              <a:pPr>
                <a:defRPr/>
              </a:pPr>
              <a:t>‹#›</a:t>
            </a:fld>
            <a:endParaRPr lang="en-US" altLang="en-US"/>
          </a:p>
        </p:txBody>
      </p:sp>
    </p:spTree>
    <p:extLst>
      <p:ext uri="{BB962C8B-B14F-4D97-AF65-F5344CB8AC3E}">
        <p14:creationId xmlns:p14="http://schemas.microsoft.com/office/powerpoint/2010/main" val="3609069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08B92DEA-206A-2D4F-9EC1-5A09D621319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BB20CC-E0D5-CE45-948E-D062F7BDA8A0}" type="datetimeFigureOut">
              <a:rPr lang="en-US" altLang="en-US"/>
              <a:pPr>
                <a:defRPr/>
              </a:pPr>
              <a:t>9/12/2022</a:t>
            </a:fld>
            <a:endParaRPr lang="en-US" altLang="en-US"/>
          </a:p>
        </p:txBody>
      </p:sp>
      <p:sp>
        <p:nvSpPr>
          <p:cNvPr id="6" name="Footer Placeholder 5">
            <a:extLst>
              <a:ext uri="{FF2B5EF4-FFF2-40B4-BE49-F238E27FC236}">
                <a16:creationId xmlns:a16="http://schemas.microsoft.com/office/drawing/2014/main" id="{23F1ABF9-967E-924A-B1E2-8EE9446780F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52DD8885-21AA-2546-8998-C39EAE7548B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8428AFD2-06AF-8248-AEF7-2F438E42EA9B}" type="slidenum">
              <a:rPr lang="en-US" altLang="en-US"/>
              <a:pPr>
                <a:defRPr/>
              </a:pPr>
              <a:t>‹#›</a:t>
            </a:fld>
            <a:endParaRPr lang="en-US" altLang="en-US"/>
          </a:p>
        </p:txBody>
      </p:sp>
    </p:spTree>
    <p:extLst>
      <p:ext uri="{BB962C8B-B14F-4D97-AF65-F5344CB8AC3E}">
        <p14:creationId xmlns:p14="http://schemas.microsoft.com/office/powerpoint/2010/main" val="405377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2E99E-DC7F-AE47-9D3E-2C9DBF9861C7}"/>
              </a:ext>
            </a:extLst>
          </p:cNvPr>
          <p:cNvSpPr>
            <a:spLocks noGrp="1"/>
          </p:cNvSpPr>
          <p:nvPr>
            <p:ph type="dt" sz="half" idx="10"/>
          </p:nvPr>
        </p:nvSpPr>
        <p:spPr/>
        <p:txBody>
          <a:bodyPr/>
          <a:lstStyle>
            <a:lvl1pPr>
              <a:defRPr/>
            </a:lvl1pPr>
          </a:lstStyle>
          <a:p>
            <a:pPr>
              <a:defRPr/>
            </a:pPr>
            <a:fld id="{CCCF0D1B-9347-E345-A9A8-B652E8E1A8DA}"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52F02550-8236-8A4D-A299-B54FB3F8D0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9FD916-FBF1-A944-9F39-56C34B4A652E}"/>
              </a:ext>
            </a:extLst>
          </p:cNvPr>
          <p:cNvSpPr>
            <a:spLocks noGrp="1"/>
          </p:cNvSpPr>
          <p:nvPr>
            <p:ph type="sldNum" sz="quarter" idx="12"/>
          </p:nvPr>
        </p:nvSpPr>
        <p:spPr/>
        <p:txBody>
          <a:bodyPr/>
          <a:lstStyle>
            <a:lvl1pPr>
              <a:defRPr/>
            </a:lvl1pPr>
          </a:lstStyle>
          <a:p>
            <a:pPr>
              <a:defRPr/>
            </a:pPr>
            <a:fld id="{35126D77-59B5-304E-8D80-214E554AF06C}" type="slidenum">
              <a:rPr lang="en-US" altLang="en-US"/>
              <a:pPr>
                <a:defRPr/>
              </a:pPr>
              <a:t>‹#›</a:t>
            </a:fld>
            <a:endParaRPr lang="en-US" altLang="en-US"/>
          </a:p>
        </p:txBody>
      </p:sp>
    </p:spTree>
    <p:extLst>
      <p:ext uri="{BB962C8B-B14F-4D97-AF65-F5344CB8AC3E}">
        <p14:creationId xmlns:p14="http://schemas.microsoft.com/office/powerpoint/2010/main" val="2006512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5580BD5C-1CEA-6F40-B990-03AA4F2FEFE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ECD2B41A-DF8C-CF4B-B51E-63C9B0D8E5E8}" type="datetimeFigureOut">
              <a:rPr lang="en-US" altLang="en-US"/>
              <a:pPr>
                <a:defRPr/>
              </a:pPr>
              <a:t>9/12/2022</a:t>
            </a:fld>
            <a:endParaRPr lang="en-US" altLang="en-US"/>
          </a:p>
        </p:txBody>
      </p:sp>
      <p:sp>
        <p:nvSpPr>
          <p:cNvPr id="6" name="Footer Placeholder 5">
            <a:extLst>
              <a:ext uri="{FF2B5EF4-FFF2-40B4-BE49-F238E27FC236}">
                <a16:creationId xmlns:a16="http://schemas.microsoft.com/office/drawing/2014/main" id="{30D68D85-8942-2E41-8F73-41012240B2E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E6DD1FC6-9874-FD4D-8847-555A22CC822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E7FD8BF-F242-5A49-B577-14F1B43D769E}" type="slidenum">
              <a:rPr lang="en-US" altLang="en-US"/>
              <a:pPr>
                <a:defRPr/>
              </a:pPr>
              <a:t>‹#›</a:t>
            </a:fld>
            <a:endParaRPr lang="en-US" altLang="en-US"/>
          </a:p>
        </p:txBody>
      </p:sp>
    </p:spTree>
    <p:extLst>
      <p:ext uri="{BB962C8B-B14F-4D97-AF65-F5344CB8AC3E}">
        <p14:creationId xmlns:p14="http://schemas.microsoft.com/office/powerpoint/2010/main" val="3579541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3DFB11-E0F4-F94E-8E0B-64E13023903F}"/>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3F41BDC-E1A4-0241-AABD-1F09BD6F61D7}"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C0E93C3C-2288-FA49-BB95-07C84990C1FF}"/>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5B62039C-1716-7845-8696-EB1A06689A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2696524-69C2-C349-9CE4-2F37F5A63857}" type="slidenum">
              <a:rPr lang="en-US" altLang="en-US"/>
              <a:pPr>
                <a:defRPr/>
              </a:pPr>
              <a:t>‹#›</a:t>
            </a:fld>
            <a:endParaRPr lang="en-US" altLang="en-US"/>
          </a:p>
        </p:txBody>
      </p:sp>
    </p:spTree>
    <p:extLst>
      <p:ext uri="{BB962C8B-B14F-4D97-AF65-F5344CB8AC3E}">
        <p14:creationId xmlns:p14="http://schemas.microsoft.com/office/powerpoint/2010/main" val="1973768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417687-18F3-4C43-A187-A20581413DE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A9E500F-22BA-7842-92D5-FD66ED3A7DE1}"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98F65695-DC43-FE4B-8C3B-ECDD010E42B1}"/>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510DD71-5594-7341-BF1C-29E954C5A76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58BDD919-06FC-DA40-94E8-0AF6E28D0E34}" type="slidenum">
              <a:rPr lang="en-US" altLang="en-US"/>
              <a:pPr>
                <a:defRPr/>
              </a:pPr>
              <a:t>‹#›</a:t>
            </a:fld>
            <a:endParaRPr lang="en-US" altLang="en-US"/>
          </a:p>
        </p:txBody>
      </p:sp>
    </p:spTree>
    <p:extLst>
      <p:ext uri="{BB962C8B-B14F-4D97-AF65-F5344CB8AC3E}">
        <p14:creationId xmlns:p14="http://schemas.microsoft.com/office/powerpoint/2010/main" val="333573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DECC02-32BF-DD4A-9B4B-7FEF4D36088D}"/>
              </a:ext>
            </a:extLst>
          </p:cNvPr>
          <p:cNvSpPr>
            <a:spLocks noGrp="1"/>
          </p:cNvSpPr>
          <p:nvPr>
            <p:ph type="dt" sz="half" idx="10"/>
          </p:nvPr>
        </p:nvSpPr>
        <p:spPr/>
        <p:txBody>
          <a:bodyPr/>
          <a:lstStyle>
            <a:lvl1pPr>
              <a:defRPr/>
            </a:lvl1pPr>
          </a:lstStyle>
          <a:p>
            <a:pPr>
              <a:defRPr/>
            </a:pPr>
            <a:fld id="{144A2C9E-E67F-8B40-857D-B525B561016B}"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EC599174-1C8D-A24D-814F-D0F37FB9A9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18DFBB8-1227-5E43-B3B5-2DF4ECDFB88C}"/>
              </a:ext>
            </a:extLst>
          </p:cNvPr>
          <p:cNvSpPr>
            <a:spLocks noGrp="1"/>
          </p:cNvSpPr>
          <p:nvPr>
            <p:ph type="sldNum" sz="quarter" idx="12"/>
          </p:nvPr>
        </p:nvSpPr>
        <p:spPr/>
        <p:txBody>
          <a:bodyPr/>
          <a:lstStyle>
            <a:lvl1pPr>
              <a:defRPr/>
            </a:lvl1pPr>
          </a:lstStyle>
          <a:p>
            <a:pPr>
              <a:defRPr/>
            </a:pPr>
            <a:fld id="{85175A9F-734E-7143-B61B-6EA719171B20}" type="slidenum">
              <a:rPr lang="en-US" altLang="en-US"/>
              <a:pPr>
                <a:defRPr/>
              </a:pPr>
              <a:t>‹#›</a:t>
            </a:fld>
            <a:endParaRPr lang="en-US" altLang="en-US"/>
          </a:p>
        </p:txBody>
      </p:sp>
    </p:spTree>
    <p:extLst>
      <p:ext uri="{BB962C8B-B14F-4D97-AF65-F5344CB8AC3E}">
        <p14:creationId xmlns:p14="http://schemas.microsoft.com/office/powerpoint/2010/main" val="2697010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4EE4E3-92A1-7E48-A652-8156C9663F99}"/>
              </a:ext>
            </a:extLst>
          </p:cNvPr>
          <p:cNvSpPr>
            <a:spLocks noGrp="1"/>
          </p:cNvSpPr>
          <p:nvPr>
            <p:ph type="dt" sz="half" idx="10"/>
          </p:nvPr>
        </p:nvSpPr>
        <p:spPr/>
        <p:txBody>
          <a:bodyPr/>
          <a:lstStyle>
            <a:lvl1pPr>
              <a:defRPr/>
            </a:lvl1pPr>
          </a:lstStyle>
          <a:p>
            <a:pPr>
              <a:defRPr/>
            </a:pPr>
            <a:fld id="{1E87C4C6-B066-7A4C-A479-2EF62B52E7A4}" type="datetimeFigureOut">
              <a:rPr lang="en-US" altLang="en-US"/>
              <a:pPr>
                <a:defRPr/>
              </a:pPr>
              <a:t>9/12/2022</a:t>
            </a:fld>
            <a:endParaRPr lang="en-US" altLang="en-US"/>
          </a:p>
        </p:txBody>
      </p:sp>
      <p:sp>
        <p:nvSpPr>
          <p:cNvPr id="6" name="Footer Placeholder 4">
            <a:extLst>
              <a:ext uri="{FF2B5EF4-FFF2-40B4-BE49-F238E27FC236}">
                <a16:creationId xmlns:a16="http://schemas.microsoft.com/office/drawing/2014/main" id="{2CACB876-143D-1148-94CB-8784E55B2F4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6273FD4-CB24-8146-A5F2-45AA85625E0D}"/>
              </a:ext>
            </a:extLst>
          </p:cNvPr>
          <p:cNvSpPr>
            <a:spLocks noGrp="1"/>
          </p:cNvSpPr>
          <p:nvPr>
            <p:ph type="sldNum" sz="quarter" idx="12"/>
          </p:nvPr>
        </p:nvSpPr>
        <p:spPr/>
        <p:txBody>
          <a:bodyPr/>
          <a:lstStyle>
            <a:lvl1pPr>
              <a:defRPr/>
            </a:lvl1pPr>
          </a:lstStyle>
          <a:p>
            <a:pPr>
              <a:defRPr/>
            </a:pPr>
            <a:fld id="{FA456CC3-D03B-A14D-8F01-E960D94ACD96}" type="slidenum">
              <a:rPr lang="en-US" altLang="en-US"/>
              <a:pPr>
                <a:defRPr/>
              </a:pPr>
              <a:t>‹#›</a:t>
            </a:fld>
            <a:endParaRPr lang="en-US" altLang="en-US"/>
          </a:p>
        </p:txBody>
      </p:sp>
    </p:spTree>
    <p:extLst>
      <p:ext uri="{BB962C8B-B14F-4D97-AF65-F5344CB8AC3E}">
        <p14:creationId xmlns:p14="http://schemas.microsoft.com/office/powerpoint/2010/main" val="315813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DAB298B-8F4F-B14D-B3B2-0B4F2E81325E}"/>
              </a:ext>
            </a:extLst>
          </p:cNvPr>
          <p:cNvSpPr>
            <a:spLocks noGrp="1"/>
          </p:cNvSpPr>
          <p:nvPr>
            <p:ph type="dt" sz="half" idx="10"/>
          </p:nvPr>
        </p:nvSpPr>
        <p:spPr/>
        <p:txBody>
          <a:bodyPr/>
          <a:lstStyle>
            <a:lvl1pPr>
              <a:defRPr/>
            </a:lvl1pPr>
          </a:lstStyle>
          <a:p>
            <a:pPr>
              <a:defRPr/>
            </a:pPr>
            <a:fld id="{A49B8282-F5E8-734F-9A15-F51F4E4A537B}" type="datetimeFigureOut">
              <a:rPr lang="en-US" altLang="en-US"/>
              <a:pPr>
                <a:defRPr/>
              </a:pPr>
              <a:t>9/12/2022</a:t>
            </a:fld>
            <a:endParaRPr lang="en-US" altLang="en-US"/>
          </a:p>
        </p:txBody>
      </p:sp>
      <p:sp>
        <p:nvSpPr>
          <p:cNvPr id="8" name="Footer Placeholder 4">
            <a:extLst>
              <a:ext uri="{FF2B5EF4-FFF2-40B4-BE49-F238E27FC236}">
                <a16:creationId xmlns:a16="http://schemas.microsoft.com/office/drawing/2014/main" id="{581634A6-3E5D-B545-96D6-9D178009EF3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31AC87D-E490-EE40-97A9-FE41661BBA5D}"/>
              </a:ext>
            </a:extLst>
          </p:cNvPr>
          <p:cNvSpPr>
            <a:spLocks noGrp="1"/>
          </p:cNvSpPr>
          <p:nvPr>
            <p:ph type="sldNum" sz="quarter" idx="12"/>
          </p:nvPr>
        </p:nvSpPr>
        <p:spPr/>
        <p:txBody>
          <a:bodyPr/>
          <a:lstStyle>
            <a:lvl1pPr>
              <a:defRPr/>
            </a:lvl1pPr>
          </a:lstStyle>
          <a:p>
            <a:pPr>
              <a:defRPr/>
            </a:pPr>
            <a:fld id="{7AC2A8F0-C3C6-F84F-B2D7-4A0175961A1A}" type="slidenum">
              <a:rPr lang="en-US" altLang="en-US"/>
              <a:pPr>
                <a:defRPr/>
              </a:pPr>
              <a:t>‹#›</a:t>
            </a:fld>
            <a:endParaRPr lang="en-US" altLang="en-US"/>
          </a:p>
        </p:txBody>
      </p:sp>
    </p:spTree>
    <p:extLst>
      <p:ext uri="{BB962C8B-B14F-4D97-AF65-F5344CB8AC3E}">
        <p14:creationId xmlns:p14="http://schemas.microsoft.com/office/powerpoint/2010/main" val="304524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D3CAE48-784C-6C44-A018-F91B7F1546CD}"/>
              </a:ext>
            </a:extLst>
          </p:cNvPr>
          <p:cNvSpPr>
            <a:spLocks noGrp="1"/>
          </p:cNvSpPr>
          <p:nvPr>
            <p:ph type="dt" sz="half" idx="10"/>
          </p:nvPr>
        </p:nvSpPr>
        <p:spPr/>
        <p:txBody>
          <a:bodyPr/>
          <a:lstStyle>
            <a:lvl1pPr>
              <a:defRPr/>
            </a:lvl1pPr>
          </a:lstStyle>
          <a:p>
            <a:pPr>
              <a:defRPr/>
            </a:pPr>
            <a:fld id="{BAD5E3E4-754A-9740-AE2F-D137ED5397AE}" type="datetimeFigureOut">
              <a:rPr lang="en-US" altLang="en-US"/>
              <a:pPr>
                <a:defRPr/>
              </a:pPr>
              <a:t>9/12/2022</a:t>
            </a:fld>
            <a:endParaRPr lang="en-US" altLang="en-US"/>
          </a:p>
        </p:txBody>
      </p:sp>
      <p:sp>
        <p:nvSpPr>
          <p:cNvPr id="4" name="Footer Placeholder 4">
            <a:extLst>
              <a:ext uri="{FF2B5EF4-FFF2-40B4-BE49-F238E27FC236}">
                <a16:creationId xmlns:a16="http://schemas.microsoft.com/office/drawing/2014/main" id="{018D2582-5FB8-FF46-BEC9-46FBB11735C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4FA38EF-374D-B948-98A1-D94989ADCE56}"/>
              </a:ext>
            </a:extLst>
          </p:cNvPr>
          <p:cNvSpPr>
            <a:spLocks noGrp="1"/>
          </p:cNvSpPr>
          <p:nvPr>
            <p:ph type="sldNum" sz="quarter" idx="12"/>
          </p:nvPr>
        </p:nvSpPr>
        <p:spPr/>
        <p:txBody>
          <a:bodyPr/>
          <a:lstStyle>
            <a:lvl1pPr>
              <a:defRPr/>
            </a:lvl1pPr>
          </a:lstStyle>
          <a:p>
            <a:pPr>
              <a:defRPr/>
            </a:pPr>
            <a:fld id="{8921956C-F54D-E542-AD2D-AA059CDA0C3F}" type="slidenum">
              <a:rPr lang="en-US" altLang="en-US"/>
              <a:pPr>
                <a:defRPr/>
              </a:pPr>
              <a:t>‹#›</a:t>
            </a:fld>
            <a:endParaRPr lang="en-US" altLang="en-US"/>
          </a:p>
        </p:txBody>
      </p:sp>
    </p:spTree>
    <p:extLst>
      <p:ext uri="{BB962C8B-B14F-4D97-AF65-F5344CB8AC3E}">
        <p14:creationId xmlns:p14="http://schemas.microsoft.com/office/powerpoint/2010/main" val="797243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617F6A-BB09-F241-B802-AAB94ECFC131}"/>
              </a:ext>
            </a:extLst>
          </p:cNvPr>
          <p:cNvSpPr>
            <a:spLocks noGrp="1"/>
          </p:cNvSpPr>
          <p:nvPr>
            <p:ph type="dt" sz="half" idx="10"/>
          </p:nvPr>
        </p:nvSpPr>
        <p:spPr/>
        <p:txBody>
          <a:bodyPr/>
          <a:lstStyle>
            <a:lvl1pPr>
              <a:defRPr/>
            </a:lvl1pPr>
          </a:lstStyle>
          <a:p>
            <a:pPr>
              <a:defRPr/>
            </a:pPr>
            <a:fld id="{C1C6B422-D359-2542-86EE-F85E06113DD1}" type="datetimeFigureOut">
              <a:rPr lang="en-US" altLang="en-US"/>
              <a:pPr>
                <a:defRPr/>
              </a:pPr>
              <a:t>9/12/2022</a:t>
            </a:fld>
            <a:endParaRPr lang="en-US" altLang="en-US"/>
          </a:p>
        </p:txBody>
      </p:sp>
      <p:sp>
        <p:nvSpPr>
          <p:cNvPr id="3" name="Footer Placeholder 4">
            <a:extLst>
              <a:ext uri="{FF2B5EF4-FFF2-40B4-BE49-F238E27FC236}">
                <a16:creationId xmlns:a16="http://schemas.microsoft.com/office/drawing/2014/main" id="{C9744656-89A9-7C42-A24E-C706B7A7C4F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40583A6-3F2E-8342-81E2-703343353547}"/>
              </a:ext>
            </a:extLst>
          </p:cNvPr>
          <p:cNvSpPr>
            <a:spLocks noGrp="1"/>
          </p:cNvSpPr>
          <p:nvPr>
            <p:ph type="sldNum" sz="quarter" idx="12"/>
          </p:nvPr>
        </p:nvSpPr>
        <p:spPr/>
        <p:txBody>
          <a:bodyPr/>
          <a:lstStyle>
            <a:lvl1pPr>
              <a:defRPr/>
            </a:lvl1pPr>
          </a:lstStyle>
          <a:p>
            <a:pPr>
              <a:defRPr/>
            </a:pPr>
            <a:fld id="{C7AD4DC3-D32A-1040-A13D-0BCF014ED247}" type="slidenum">
              <a:rPr lang="en-US" altLang="en-US"/>
              <a:pPr>
                <a:defRPr/>
              </a:pPr>
              <a:t>‹#›</a:t>
            </a:fld>
            <a:endParaRPr lang="en-US" altLang="en-US"/>
          </a:p>
        </p:txBody>
      </p:sp>
    </p:spTree>
    <p:extLst>
      <p:ext uri="{BB962C8B-B14F-4D97-AF65-F5344CB8AC3E}">
        <p14:creationId xmlns:p14="http://schemas.microsoft.com/office/powerpoint/2010/main" val="1068959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590B2D-166A-874C-A583-E60390282B2D}"/>
              </a:ext>
            </a:extLst>
          </p:cNvPr>
          <p:cNvSpPr>
            <a:spLocks noGrp="1"/>
          </p:cNvSpPr>
          <p:nvPr>
            <p:ph type="dt" sz="half" idx="10"/>
          </p:nvPr>
        </p:nvSpPr>
        <p:spPr/>
        <p:txBody>
          <a:bodyPr/>
          <a:lstStyle>
            <a:lvl1pPr>
              <a:defRPr/>
            </a:lvl1pPr>
          </a:lstStyle>
          <a:p>
            <a:pPr>
              <a:defRPr/>
            </a:pPr>
            <a:fld id="{7B33EB1E-EA80-4948-AE3C-5EB25F1356B4}" type="datetimeFigureOut">
              <a:rPr lang="en-US" altLang="en-US"/>
              <a:pPr>
                <a:defRPr/>
              </a:pPr>
              <a:t>9/12/2022</a:t>
            </a:fld>
            <a:endParaRPr lang="en-US" altLang="en-US"/>
          </a:p>
        </p:txBody>
      </p:sp>
      <p:sp>
        <p:nvSpPr>
          <p:cNvPr id="6" name="Footer Placeholder 4">
            <a:extLst>
              <a:ext uri="{FF2B5EF4-FFF2-40B4-BE49-F238E27FC236}">
                <a16:creationId xmlns:a16="http://schemas.microsoft.com/office/drawing/2014/main" id="{5449A60C-D3D7-914E-A198-E3D2834630B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2BD10F7-A732-CA43-A8F7-649572B0C176}"/>
              </a:ext>
            </a:extLst>
          </p:cNvPr>
          <p:cNvSpPr>
            <a:spLocks noGrp="1"/>
          </p:cNvSpPr>
          <p:nvPr>
            <p:ph type="sldNum" sz="quarter" idx="12"/>
          </p:nvPr>
        </p:nvSpPr>
        <p:spPr/>
        <p:txBody>
          <a:bodyPr/>
          <a:lstStyle>
            <a:lvl1pPr>
              <a:defRPr/>
            </a:lvl1pPr>
          </a:lstStyle>
          <a:p>
            <a:pPr>
              <a:defRPr/>
            </a:pPr>
            <a:fld id="{D88084C7-61A0-3242-8148-D4566699165C}" type="slidenum">
              <a:rPr lang="en-US" altLang="en-US"/>
              <a:pPr>
                <a:defRPr/>
              </a:pPr>
              <a:t>‹#›</a:t>
            </a:fld>
            <a:endParaRPr lang="en-US" altLang="en-US"/>
          </a:p>
        </p:txBody>
      </p:sp>
    </p:spTree>
    <p:extLst>
      <p:ext uri="{BB962C8B-B14F-4D97-AF65-F5344CB8AC3E}">
        <p14:creationId xmlns:p14="http://schemas.microsoft.com/office/powerpoint/2010/main" val="3165479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BB3A6ED-A541-324F-B617-05B1C7F6E4B9}"/>
              </a:ext>
            </a:extLst>
          </p:cNvPr>
          <p:cNvSpPr>
            <a:spLocks noGrp="1"/>
          </p:cNvSpPr>
          <p:nvPr>
            <p:ph type="dt" sz="half" idx="10"/>
          </p:nvPr>
        </p:nvSpPr>
        <p:spPr/>
        <p:txBody>
          <a:bodyPr/>
          <a:lstStyle>
            <a:lvl1pPr>
              <a:defRPr/>
            </a:lvl1pPr>
          </a:lstStyle>
          <a:p>
            <a:pPr>
              <a:defRPr/>
            </a:pPr>
            <a:fld id="{EB63BD09-CE68-754D-904F-BF2884500A11}" type="datetimeFigureOut">
              <a:rPr lang="en-US" altLang="en-US"/>
              <a:pPr>
                <a:defRPr/>
              </a:pPr>
              <a:t>9/12/2022</a:t>
            </a:fld>
            <a:endParaRPr lang="en-US" altLang="en-US"/>
          </a:p>
        </p:txBody>
      </p:sp>
      <p:sp>
        <p:nvSpPr>
          <p:cNvPr id="6" name="Footer Placeholder 4">
            <a:extLst>
              <a:ext uri="{FF2B5EF4-FFF2-40B4-BE49-F238E27FC236}">
                <a16:creationId xmlns:a16="http://schemas.microsoft.com/office/drawing/2014/main" id="{020AA0DD-34F7-4141-940B-F5F82AAB46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9601EF4-D815-A042-9426-C0034E863EE9}"/>
              </a:ext>
            </a:extLst>
          </p:cNvPr>
          <p:cNvSpPr>
            <a:spLocks noGrp="1"/>
          </p:cNvSpPr>
          <p:nvPr>
            <p:ph type="sldNum" sz="quarter" idx="12"/>
          </p:nvPr>
        </p:nvSpPr>
        <p:spPr/>
        <p:txBody>
          <a:bodyPr/>
          <a:lstStyle>
            <a:lvl1pPr>
              <a:defRPr/>
            </a:lvl1pPr>
          </a:lstStyle>
          <a:p>
            <a:pPr>
              <a:defRPr/>
            </a:pPr>
            <a:fld id="{D59B618E-D416-8F45-9B01-4415C7B2BD60}" type="slidenum">
              <a:rPr lang="en-US" altLang="en-US"/>
              <a:pPr>
                <a:defRPr/>
              </a:pPr>
              <a:t>‹#›</a:t>
            </a:fld>
            <a:endParaRPr lang="en-US" altLang="en-US"/>
          </a:p>
        </p:txBody>
      </p:sp>
    </p:spTree>
    <p:extLst>
      <p:ext uri="{BB962C8B-B14F-4D97-AF65-F5344CB8AC3E}">
        <p14:creationId xmlns:p14="http://schemas.microsoft.com/office/powerpoint/2010/main" val="3213362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2D59D50-4BD0-6845-9984-076EE191477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BF20E93-AB26-D243-AE67-286A0B3B0A12}"/>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C1EE49D-C51A-450C-A4C1-09FDE13673BE}"/>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04E419C4-5BF2-CE45-924B-F79D29DA3D5A}"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13F2C082-40AB-450F-87D2-D5F325485E6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BB41485C-2312-44A3-981D-8A83FC42CF08}"/>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FB33FEE8-D070-0441-A1A7-D7BC7C556EE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00" r:id="rId1"/>
    <p:sldLayoutId id="2147484301" r:id="rId2"/>
    <p:sldLayoutId id="2147484302"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D66A6F6-7392-5446-B542-AC04A2CA4D9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62DD48ED-8423-D944-A2A4-303C60131A3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373894F-D6E4-46A7-88A4-D8372948611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0E53859B-29F7-B348-AB8A-9CE1849952A2}" type="datetimeFigureOut">
              <a:rPr lang="en-US" altLang="en-US"/>
              <a:pPr>
                <a:defRPr/>
              </a:pPr>
              <a:t>9/12/2022</a:t>
            </a:fld>
            <a:endParaRPr lang="en-US" altLang="en-US"/>
          </a:p>
        </p:txBody>
      </p:sp>
      <p:sp>
        <p:nvSpPr>
          <p:cNvPr id="5" name="Footer Placeholder 4">
            <a:extLst>
              <a:ext uri="{FF2B5EF4-FFF2-40B4-BE49-F238E27FC236}">
                <a16:creationId xmlns:a16="http://schemas.microsoft.com/office/drawing/2014/main" id="{ED76B351-4B89-4513-AED4-7FF684C6050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C90E5396-A8F5-46EE-A9C5-88BC74D289E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5127CEBF-B343-EF46-8A1C-DCF4AB9E0AF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11" r:id="rId1"/>
    <p:sldLayoutId id="2147484312" r:id="rId2"/>
    <p:sldLayoutId id="2147484313" r:id="rId3"/>
    <p:sldLayoutId id="2147484314" r:id="rId4"/>
    <p:sldLayoutId id="2147484315" r:id="rId5"/>
    <p:sldLayoutId id="2147484316" r:id="rId6"/>
    <p:sldLayoutId id="2147484317" r:id="rId7"/>
    <p:sldLayoutId id="2147484318" r:id="rId8"/>
    <p:sldLayoutId id="2147484319" r:id="rId9"/>
    <p:sldLayoutId id="2147484320" r:id="rId10"/>
    <p:sldLayoutId id="214748432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ap&#10;&#10;Description automatically generated">
            <a:extLst>
              <a:ext uri="{FF2B5EF4-FFF2-40B4-BE49-F238E27FC236}">
                <a16:creationId xmlns:a16="http://schemas.microsoft.com/office/drawing/2014/main" id="{0AFA7395-140D-679D-BF12-091B2A07E9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7789" y="2901087"/>
            <a:ext cx="4586611" cy="3463360"/>
          </a:xfrm>
          <a:prstGeom prst="rect">
            <a:avLst/>
          </a:prstGeom>
        </p:spPr>
      </p:pic>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41299" y="1082675"/>
            <a:ext cx="668813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en-US" sz="1800" dirty="0">
                <a:latin typeface="Arial" panose="020B0604020202020204" pitchFamily="34" charset="0"/>
                <a:cs typeface="Arial" panose="020B0604020202020204" pitchFamily="34" charset="0"/>
              </a:rPr>
              <a:t>A magnitude 7.6 earthquake occurred </a:t>
            </a:r>
            <a:r>
              <a:rPr lang="fi-FI" altLang="en-US" sz="1800" dirty="0">
                <a:latin typeface="Arial" panose="020B0604020202020204" pitchFamily="34" charset="0"/>
                <a:cs typeface="Arial" panose="020B0604020202020204" pitchFamily="34" charset="0"/>
              </a:rPr>
              <a:t>67 km </a:t>
            </a:r>
            <a:r>
              <a:rPr lang="en-US" altLang="en-US" sz="1800" dirty="0">
                <a:latin typeface="Arial" panose="020B0604020202020204" pitchFamily="34" charset="0"/>
                <a:cs typeface="Arial" panose="020B0604020202020204" pitchFamily="34" charset="0"/>
              </a:rPr>
              <a:t>(41.6 miles)</a:t>
            </a:r>
            <a:r>
              <a:rPr lang="fi-FI" altLang="en-US" sz="1800" dirty="0">
                <a:latin typeface="Arial" panose="020B0604020202020204" pitchFamily="34" charset="0"/>
                <a:cs typeface="Arial" panose="020B0604020202020204" pitchFamily="34" charset="0"/>
              </a:rPr>
              <a:t> E of Kainantu, Papua New Guinea</a:t>
            </a:r>
            <a:r>
              <a:rPr lang="en-US" altLang="en-US" sz="1800" dirty="0">
                <a:latin typeface="Arial" panose="020B0604020202020204" pitchFamily="34" charset="0"/>
                <a:cs typeface="Arial" panose="020B0604020202020204" pitchFamily="34" charset="0"/>
              </a:rPr>
              <a:t> at a depth of 90 km (55.9 miles). </a:t>
            </a:r>
          </a:p>
          <a:p>
            <a:pPr>
              <a:spcBef>
                <a:spcPct val="0"/>
              </a:spcBef>
              <a:buFont typeface="Arial" panose="020B0604020202020204" pitchFamily="34" charset="0"/>
              <a:buNone/>
            </a:pPr>
            <a:endParaRPr lang="en-US" altLang="en-US" sz="1800" dirty="0">
              <a:latin typeface="Arial" panose="020B0604020202020204" pitchFamily="34" charset="0"/>
              <a:cs typeface="Arial" panose="020B0604020202020204" pitchFamily="34" charset="0"/>
            </a:endParaRPr>
          </a:p>
          <a:p>
            <a:pPr>
              <a:spcBef>
                <a:spcPct val="0"/>
              </a:spcBef>
              <a:buFontTx/>
              <a:buNone/>
            </a:pPr>
            <a:r>
              <a:rPr lang="en-US" altLang="en-US" sz="1800" dirty="0">
                <a:latin typeface="Arial" panose="020B0604020202020204" pitchFamily="34" charset="0"/>
                <a:cs typeface="Arial" panose="020B0604020202020204" pitchFamily="34" charset="0"/>
              </a:rPr>
              <a:t>There are no immediate reports of casualties or significant damage.</a:t>
            </a:r>
          </a:p>
        </p:txBody>
      </p:sp>
      <p:pic>
        <p:nvPicPr>
          <p:cNvPr id="27654" name="Picture 1">
            <a:extLst>
              <a:ext uri="{FF2B5EF4-FFF2-40B4-BE49-F238E27FC236}">
                <a16:creationId xmlns:a16="http://schemas.microsoft.com/office/drawing/2014/main" id="{EF03FCEA-A602-6647-ACA1-6E8EA241404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9088" y="3367047"/>
            <a:ext cx="3338512"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2">
            <a:extLst>
              <a:ext uri="{FF2B5EF4-FFF2-40B4-BE49-F238E27FC236}">
                <a16:creationId xmlns:a16="http://schemas.microsoft.com/office/drawing/2014/main" id="{5EF1E316-2BFD-7145-AFA5-AA779C6473D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29437" y="681038"/>
            <a:ext cx="1681163"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a:extLst>
              <a:ext uri="{FF2B5EF4-FFF2-40B4-BE49-F238E27FC236}">
                <a16:creationId xmlns:a16="http://schemas.microsoft.com/office/drawing/2014/main" id="{66966AC1-B5B3-4767-B15E-C87A28C00D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September 10, 2022 at 23:46:57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grpSp>
        <p:nvGrpSpPr>
          <p:cNvPr id="27657" name="Group 1">
            <a:extLst>
              <a:ext uri="{FF2B5EF4-FFF2-40B4-BE49-F238E27FC236}">
                <a16:creationId xmlns:a16="http://schemas.microsoft.com/office/drawing/2014/main" id="{F11E7D83-3E2A-8846-8234-8057BA0CC633}"/>
              </a:ext>
            </a:extLst>
          </p:cNvPr>
          <p:cNvGrpSpPr>
            <a:grpSpLocks/>
          </p:cNvGrpSpPr>
          <p:nvPr/>
        </p:nvGrpSpPr>
        <p:grpSpPr bwMode="auto">
          <a:xfrm>
            <a:off x="3993233" y="4420374"/>
            <a:ext cx="4007767" cy="808853"/>
            <a:chOff x="3977198" y="4839618"/>
            <a:chExt cx="4008653" cy="808549"/>
          </a:xfrm>
        </p:grpSpPr>
        <p:sp>
          <p:nvSpPr>
            <p:cNvPr id="6" name="TextBox 5">
              <a:extLst>
                <a:ext uri="{FF2B5EF4-FFF2-40B4-BE49-F238E27FC236}">
                  <a16:creationId xmlns:a16="http://schemas.microsoft.com/office/drawing/2014/main" id="{45E389A0-A96B-4599-B61A-3DAC09E0B2EB}"/>
                </a:ext>
              </a:extLst>
            </p:cNvPr>
            <p:cNvSpPr txBox="1"/>
            <p:nvPr/>
          </p:nvSpPr>
          <p:spPr>
            <a:xfrm>
              <a:off x="3977198" y="4839618"/>
              <a:ext cx="1448120" cy="253821"/>
            </a:xfrm>
            <a:prstGeom prst="rect">
              <a:avLst/>
            </a:prstGeom>
            <a:noFill/>
          </p:spPr>
          <p:txBody>
            <a:bodyPr wrap="square">
              <a:spAutoFit/>
            </a:bodyPr>
            <a:lstStyle/>
            <a:p>
              <a:pPr>
                <a:defRPr/>
              </a:pPr>
              <a:r>
                <a:rPr lang="en-US" sz="1050" dirty="0">
                  <a:solidFill>
                    <a:schemeClr val="bg2"/>
                  </a:solidFill>
                  <a:latin typeface="Arial" charset="0"/>
                  <a:ea typeface="MS PGothic" charset="0"/>
                  <a:cs typeface="MS PGothic" charset="0"/>
                </a:rPr>
                <a:t>Papua New Guinea</a:t>
              </a:r>
            </a:p>
          </p:txBody>
        </p:sp>
        <p:sp>
          <p:nvSpPr>
            <p:cNvPr id="14" name="TextBox 13">
              <a:extLst>
                <a:ext uri="{FF2B5EF4-FFF2-40B4-BE49-F238E27FC236}">
                  <a16:creationId xmlns:a16="http://schemas.microsoft.com/office/drawing/2014/main" id="{1018B376-25EB-4CC5-B166-C83E814547F3}"/>
                </a:ext>
              </a:extLst>
            </p:cNvPr>
            <p:cNvSpPr txBox="1"/>
            <p:nvPr/>
          </p:nvSpPr>
          <p:spPr>
            <a:xfrm>
              <a:off x="6690164" y="5372046"/>
              <a:ext cx="1295687" cy="276121"/>
            </a:xfrm>
            <a:prstGeom prst="rect">
              <a:avLst/>
            </a:prstGeom>
            <a:noFill/>
          </p:spPr>
          <p:txBody>
            <a:bodyPr>
              <a:spAutoFit/>
            </a:bodyPr>
            <a:lstStyle/>
            <a:p>
              <a:pPr>
                <a:defRPr/>
              </a:pPr>
              <a:r>
                <a:rPr lang="en-US" sz="1200" i="1" dirty="0">
                  <a:solidFill>
                    <a:schemeClr val="tx2">
                      <a:lumMod val="40000"/>
                      <a:lumOff val="60000"/>
                    </a:schemeClr>
                  </a:solidFill>
                  <a:latin typeface="Times New Roman"/>
                  <a:ea typeface="MS PGothic" charset="0"/>
                  <a:cs typeface="Times New Roman"/>
                </a:rPr>
                <a:t>Solomon Sea</a:t>
              </a:r>
            </a:p>
          </p:txBody>
        </p:sp>
      </p:grpSp>
      <p:cxnSp>
        <p:nvCxnSpPr>
          <p:cNvPr id="7" name="Straight Connector 6">
            <a:extLst>
              <a:ext uri="{FF2B5EF4-FFF2-40B4-BE49-F238E27FC236}">
                <a16:creationId xmlns:a16="http://schemas.microsoft.com/office/drawing/2014/main" id="{F1B01DBD-6824-43B6-B8D8-CED73D0B756C}"/>
              </a:ext>
            </a:extLst>
          </p:cNvPr>
          <p:cNvCxnSpPr>
            <a:cxnSpLocks/>
          </p:cNvCxnSpPr>
          <p:nvPr/>
        </p:nvCxnSpPr>
        <p:spPr>
          <a:xfrm flipV="1">
            <a:off x="1859486" y="2895693"/>
            <a:ext cx="2088303" cy="11952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49ACEA0-4127-4435-9AE6-4BCD8A7E0765}"/>
              </a:ext>
            </a:extLst>
          </p:cNvPr>
          <p:cNvCxnSpPr/>
          <p:nvPr/>
        </p:nvCxnSpPr>
        <p:spPr>
          <a:xfrm>
            <a:off x="1859486" y="4603158"/>
            <a:ext cx="2073519" cy="176128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642144" y="39894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93996"/>
                </a:solidFill>
                <a:latin typeface="Arial" panose="020B0604020202020204" pitchFamily="34" charset="0"/>
              </a:rPr>
              <a:t>Teachable Moments are a service of</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Education &amp; Public Outreach </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3"/>
              </a:rPr>
              <a:t>tkb@iris.edu</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subscribe at </a:t>
            </a:r>
            <a:r>
              <a:rPr lang="en-US" altLang="en-US" sz="1800" dirty="0">
                <a:latin typeface="Arial" panose="020B0604020202020204" pitchFamily="34" charset="0"/>
                <a:hlinkClick r:id="rId4"/>
              </a:rPr>
              <a:t>www.iris.edu/hq/retm</a:t>
            </a: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B51F8B1-5AD7-0706-C006-81F3DD51DE78}"/>
              </a:ext>
            </a:extLst>
          </p:cNvPr>
          <p:cNvSpPr txBox="1"/>
          <p:nvPr/>
        </p:nvSpPr>
        <p:spPr>
          <a:xfrm>
            <a:off x="725834" y="6248400"/>
            <a:ext cx="7835799" cy="800219"/>
          </a:xfrm>
          <a:prstGeom prst="rect">
            <a:avLst/>
          </a:prstGeom>
          <a:noFill/>
        </p:spPr>
        <p:txBody>
          <a:bodyPr wrap="none" rtlCol="0">
            <a:spAutoFit/>
          </a:bodyPr>
          <a:lstStyle/>
          <a:p>
            <a:pPr algn="ctr"/>
            <a:r>
              <a:rPr lang="en-US" sz="1400" dirty="0"/>
              <a:t>These resources have been developed as part of the SAGE facility operated by IRIS via support </a:t>
            </a:r>
          </a:p>
          <a:p>
            <a:pPr algn="ctr"/>
            <a:r>
              <a:rPr lang="en-US" sz="1400" dirty="0"/>
              <a:t>from the National Science Foundation.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739775" y="41005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297172" y="6458194"/>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7.6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725488" y="38100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6" name="Picture 5" descr="Background pattern&#10;&#10;Description automatically generated">
            <a:extLst>
              <a:ext uri="{FF2B5EF4-FFF2-40B4-BE49-F238E27FC236}">
                <a16:creationId xmlns:a16="http://schemas.microsoft.com/office/drawing/2014/main" id="{32804594-4564-509C-9ABC-9FCE5AF85A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7087" y="807476"/>
            <a:ext cx="5634340" cy="5672054"/>
          </a:xfrm>
          <a:prstGeom prst="rect">
            <a:avLst/>
          </a:prstGeom>
        </p:spPr>
      </p:pic>
      <p:sp>
        <p:nvSpPr>
          <p:cNvPr id="2" name="Title 1">
            <a:extLst>
              <a:ext uri="{FF2B5EF4-FFF2-40B4-BE49-F238E27FC236}">
                <a16:creationId xmlns:a16="http://schemas.microsoft.com/office/drawing/2014/main" id="{27CFDB48-3DE2-992A-5632-74BBCE92BE0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September 10, 2022 at 23:46:57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247072" y="1003518"/>
            <a:ext cx="3810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180,000 people felt severe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6" name="Picture 5" descr="Map&#10;&#10;Description automatically generated">
            <a:extLst>
              <a:ext uri="{FF2B5EF4-FFF2-40B4-BE49-F238E27FC236}">
                <a16:creationId xmlns:a16="http://schemas.microsoft.com/office/drawing/2014/main" id="{5B8643C2-3DF6-B3EB-ED4D-6AF5961ADC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8017" y="762000"/>
            <a:ext cx="4742432" cy="4742432"/>
          </a:xfrm>
          <a:prstGeom prst="rect">
            <a:avLst/>
          </a:prstGeom>
        </p:spPr>
      </p:pic>
      <p:pic>
        <p:nvPicPr>
          <p:cNvPr id="9" name="Picture 8" descr="Table&#10;&#10;Description automatically generated">
            <a:extLst>
              <a:ext uri="{FF2B5EF4-FFF2-40B4-BE49-F238E27FC236}">
                <a16:creationId xmlns:a16="http://schemas.microsoft.com/office/drawing/2014/main" id="{7D2F5566-9FB3-C202-FCC2-6DD316364C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796" y="2819400"/>
            <a:ext cx="2517936" cy="4038600"/>
          </a:xfrm>
          <a:prstGeom prst="rect">
            <a:avLst/>
          </a:prstGeom>
        </p:spPr>
      </p:pic>
      <p:sp>
        <p:nvSpPr>
          <p:cNvPr id="2" name="Title 1">
            <a:extLst>
              <a:ext uri="{FF2B5EF4-FFF2-40B4-BE49-F238E27FC236}">
                <a16:creationId xmlns:a16="http://schemas.microsoft.com/office/drawing/2014/main" id="{A8388151-C220-3504-5EAD-ED256749E51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September 10, 2022 at 23:46:57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a:extLst>
              <a:ext uri="{FF2B5EF4-FFF2-40B4-BE49-F238E27FC236}">
                <a16:creationId xmlns:a16="http://schemas.microsoft.com/office/drawing/2014/main" id="{42FB2C92-780E-4B06-BC3B-D2314CFEF736}"/>
              </a:ext>
            </a:extLst>
          </p:cNvPr>
          <p:cNvSpPr txBox="1">
            <a:spLocks noChangeArrowheads="1"/>
          </p:cNvSpPr>
          <p:nvPr/>
        </p:nvSpPr>
        <p:spPr bwMode="auto">
          <a:xfrm>
            <a:off x="274638" y="1021080"/>
            <a:ext cx="8675687" cy="844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n-US" altLang="en-US" sz="1600" dirty="0">
                <a:latin typeface="Arial" panose="020B0604020202020204" pitchFamily="34" charset="0"/>
              </a:rPr>
              <a:t>The New Guinea region marks the boundary between the major, rapidly converging Australian and Pacific Plates. It is one of the most complicated tectonic settings, due to the oblique convergence of the Australian Plate as it dives beneath the Pacific Plate.</a:t>
            </a:r>
          </a:p>
        </p:txBody>
      </p:sp>
      <p:sp>
        <p:nvSpPr>
          <p:cNvPr id="15" name="Rectangle 14">
            <a:extLst>
              <a:ext uri="{FF2B5EF4-FFF2-40B4-BE49-F238E27FC236}">
                <a16:creationId xmlns:a16="http://schemas.microsoft.com/office/drawing/2014/main" id="{E5E33ADE-5245-49FF-8DB4-13A623B9E7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3316" name="Picture 8" descr="IRIS_TMlogo.png">
            <a:extLst>
              <a:ext uri="{FF2B5EF4-FFF2-40B4-BE49-F238E27FC236}">
                <a16:creationId xmlns:a16="http://schemas.microsoft.com/office/drawing/2014/main" id="{FFAC231B-0FCF-4557-BB14-4B35D642999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2">
            <a:extLst>
              <a:ext uri="{FF2B5EF4-FFF2-40B4-BE49-F238E27FC236}">
                <a16:creationId xmlns:a16="http://schemas.microsoft.com/office/drawing/2014/main" id="{DC3EA550-26A4-48D0-AD2C-795DE17DB36B}"/>
              </a:ext>
            </a:extLst>
          </p:cNvPr>
          <p:cNvSpPr txBox="1">
            <a:spLocks noChangeArrowheads="1"/>
          </p:cNvSpPr>
          <p:nvPr/>
        </p:nvSpPr>
        <p:spPr bwMode="auto">
          <a:xfrm>
            <a:off x="7031704" y="5334000"/>
            <a:ext cx="204919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Animation exploring plate tectonics and earthquakes of the Australian – Pacific Plate boundary region.</a:t>
            </a:r>
          </a:p>
        </p:txBody>
      </p:sp>
      <p:sp>
        <p:nvSpPr>
          <p:cNvPr id="4" name="Title 1">
            <a:extLst>
              <a:ext uri="{FF2B5EF4-FFF2-40B4-BE49-F238E27FC236}">
                <a16:creationId xmlns:a16="http://schemas.microsoft.com/office/drawing/2014/main" id="{08687548-302F-7EB5-8C89-D873F929D9C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September 10, 2022 at 23:46:57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3" name="New Guinea General Tectonics">
            <a:hlinkClick r:id="" action="ppaction://media"/>
            <a:extLst>
              <a:ext uri="{FF2B5EF4-FFF2-40B4-BE49-F238E27FC236}">
                <a16:creationId xmlns:a16="http://schemas.microsoft.com/office/drawing/2014/main" id="{3006F8A3-77D4-8059-864E-057DE677425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41027" y="2057400"/>
            <a:ext cx="6528759" cy="43525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99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8796DA-2EAA-8543-8E9E-39F4939DD42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dirty="0">
              <a:solidFill>
                <a:srgbClr val="FFFFFF"/>
              </a:solidFill>
              <a:latin typeface="Calibri" panose="020F0502020204030204" pitchFamily="34" charset="0"/>
            </a:endParaRPr>
          </a:p>
        </p:txBody>
      </p:sp>
      <p:pic>
        <p:nvPicPr>
          <p:cNvPr id="33795" name="Picture 8" descr="IRIS_TMlogo.png">
            <a:extLst>
              <a:ext uri="{FF2B5EF4-FFF2-40B4-BE49-F238E27FC236}">
                <a16:creationId xmlns:a16="http://schemas.microsoft.com/office/drawing/2014/main" id="{8BED1B5C-682F-5043-8A24-47A8DC8A99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Box 14">
            <a:extLst>
              <a:ext uri="{FF2B5EF4-FFF2-40B4-BE49-F238E27FC236}">
                <a16:creationId xmlns:a16="http://schemas.microsoft.com/office/drawing/2014/main" id="{8D861CB5-9C67-9A49-A73E-ADF148DBDD9C}"/>
              </a:ext>
            </a:extLst>
          </p:cNvPr>
          <p:cNvSpPr txBox="1">
            <a:spLocks noChangeArrowheads="1"/>
          </p:cNvSpPr>
          <p:nvPr/>
        </p:nvSpPr>
        <p:spPr bwMode="auto">
          <a:xfrm>
            <a:off x="6031604" y="914400"/>
            <a:ext cx="312102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400" dirty="0">
                <a:latin typeface="Arial" panose="020B0604020202020204" pitchFamily="34" charset="0"/>
              </a:rPr>
              <a:t>Arrows on map below show motions relative to the Australian Plate. The red star shows the location of the September 10</a:t>
            </a:r>
            <a:r>
              <a:rPr lang="en-US" altLang="en-US" sz="1400" baseline="30000" dirty="0">
                <a:latin typeface="Arial" panose="020B0604020202020204" pitchFamily="34" charset="0"/>
              </a:rPr>
              <a:t>th</a:t>
            </a:r>
            <a:r>
              <a:rPr lang="en-US" altLang="en-US" sz="1400" dirty="0">
                <a:latin typeface="Arial" panose="020B0604020202020204" pitchFamily="34" charset="0"/>
              </a:rPr>
              <a:t> earthquake. This earthquake occurred on the NE side of the Papuan Peninsula where the Australian Plate subducts beneath the South Bismarck microplate.</a:t>
            </a:r>
          </a:p>
        </p:txBody>
      </p:sp>
      <p:pic>
        <p:nvPicPr>
          <p:cNvPr id="33797" name="Picture 1">
            <a:extLst>
              <a:ext uri="{FF2B5EF4-FFF2-40B4-BE49-F238E27FC236}">
                <a16:creationId xmlns:a16="http://schemas.microsoft.com/office/drawing/2014/main" id="{EA1812BB-B111-F445-85C8-D91C43C2D3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163" y="990600"/>
            <a:ext cx="5608637" cy="383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A8758DAC-3CE1-BB42-A943-951D0316AC8B}"/>
              </a:ext>
            </a:extLst>
          </p:cNvPr>
          <p:cNvSpPr/>
          <p:nvPr/>
        </p:nvSpPr>
        <p:spPr>
          <a:xfrm>
            <a:off x="1066800" y="2971800"/>
            <a:ext cx="304800" cy="366713"/>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dirty="0">
              <a:solidFill>
                <a:srgbClr val="FFFFFF"/>
              </a:solidFill>
              <a:latin typeface="Calibri" panose="020F0502020204030204" pitchFamily="34" charset="0"/>
            </a:endParaRPr>
          </a:p>
        </p:txBody>
      </p:sp>
      <p:cxnSp>
        <p:nvCxnSpPr>
          <p:cNvPr id="9" name="Straight Connector 8">
            <a:extLst>
              <a:ext uri="{FF2B5EF4-FFF2-40B4-BE49-F238E27FC236}">
                <a16:creationId xmlns:a16="http://schemas.microsoft.com/office/drawing/2014/main" id="{9454D290-5383-9049-8778-A544E33BD5F6}"/>
              </a:ext>
            </a:extLst>
          </p:cNvPr>
          <p:cNvCxnSpPr/>
          <p:nvPr/>
        </p:nvCxnSpPr>
        <p:spPr>
          <a:xfrm flipV="1">
            <a:off x="1371600" y="2730500"/>
            <a:ext cx="4070350" cy="2413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1113FB6-AFC6-C04A-B256-D8B687EE8596}"/>
              </a:ext>
            </a:extLst>
          </p:cNvPr>
          <p:cNvCxnSpPr/>
          <p:nvPr/>
        </p:nvCxnSpPr>
        <p:spPr>
          <a:xfrm>
            <a:off x="1371600" y="3338513"/>
            <a:ext cx="4070350" cy="32131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35851" name="Picture 2">
            <a:extLst>
              <a:ext uri="{FF2B5EF4-FFF2-40B4-BE49-F238E27FC236}">
                <a16:creationId xmlns:a16="http://schemas.microsoft.com/office/drawing/2014/main" id="{A4D025B6-B5CF-437F-B8D0-3FCF9B99BC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5125" y="2730500"/>
            <a:ext cx="3586163" cy="3827463"/>
          </a:xfrm>
          <a:prstGeom prst="rect">
            <a:avLst/>
          </a:prstGeom>
          <a:noFill/>
          <a:ln w="9525">
            <a:solidFill>
              <a:schemeClr val="tx1"/>
            </a:solidFill>
            <a:miter lim="800000"/>
            <a:headEnd/>
            <a:tailEnd/>
          </a:ln>
          <a:effectLst>
            <a:outerShdw blurRad="50800" dist="38100" dir="10800000" algn="r" rotWithShape="0">
              <a:srgbClr val="808080">
                <a:alpha val="39998"/>
              </a:srgbClr>
            </a:outerShdw>
          </a:effectLst>
          <a:extLst>
            <a:ext uri="{909E8E84-426E-40DD-AFC4-6F175D3DCCD1}">
              <a14:hiddenFill xmlns:a14="http://schemas.microsoft.com/office/drawing/2010/main">
                <a:solidFill>
                  <a:schemeClr val="accent1"/>
                </a:solidFill>
              </a14:hiddenFill>
            </a:ext>
          </a:extLst>
        </p:spPr>
      </p:pic>
      <p:sp>
        <p:nvSpPr>
          <p:cNvPr id="33803" name="Rectangle 13">
            <a:extLst>
              <a:ext uri="{FF2B5EF4-FFF2-40B4-BE49-F238E27FC236}">
                <a16:creationId xmlns:a16="http://schemas.microsoft.com/office/drawing/2014/main" id="{32179E63-79AA-C34C-B269-1481436FA2B1}"/>
              </a:ext>
            </a:extLst>
          </p:cNvPr>
          <p:cNvSpPr>
            <a:spLocks noChangeArrowheads="1"/>
          </p:cNvSpPr>
          <p:nvPr/>
        </p:nvSpPr>
        <p:spPr bwMode="auto">
          <a:xfrm>
            <a:off x="5410200" y="6551613"/>
            <a:ext cx="3810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200" i="1" dirty="0">
                <a:solidFill>
                  <a:srgbClr val="000000"/>
                </a:solidFill>
                <a:latin typeface="Arial" panose="020B0604020202020204" pitchFamily="34" charset="0"/>
              </a:rPr>
              <a:t>Image courtesy OSU; </a:t>
            </a:r>
            <a:r>
              <a:rPr lang="es-VE" altLang="en-US" sz="1200" i="1">
                <a:latin typeface="Arial" panose="020B0604020202020204" pitchFamily="34" charset="0"/>
              </a:rPr>
              <a:t>simplified from Hamilton (1979)</a:t>
            </a:r>
            <a:r>
              <a:rPr lang="en-US" altLang="en-US" sz="1200" i="1" dirty="0">
                <a:latin typeface="Arial" panose="020B0604020202020204" pitchFamily="34" charset="0"/>
              </a:rPr>
              <a:t> </a:t>
            </a:r>
          </a:p>
        </p:txBody>
      </p:sp>
      <p:sp>
        <p:nvSpPr>
          <p:cNvPr id="8" name="5-Point Star 7">
            <a:extLst>
              <a:ext uri="{FF2B5EF4-FFF2-40B4-BE49-F238E27FC236}">
                <a16:creationId xmlns:a16="http://schemas.microsoft.com/office/drawing/2014/main" id="{4B20B596-D564-8647-8D55-FEB38471B2E5}"/>
              </a:ext>
            </a:extLst>
          </p:cNvPr>
          <p:cNvSpPr>
            <a:spLocks noChangeAspect="1"/>
          </p:cNvSpPr>
          <p:nvPr/>
        </p:nvSpPr>
        <p:spPr>
          <a:xfrm>
            <a:off x="6477000" y="4800600"/>
            <a:ext cx="274320" cy="274320"/>
          </a:xfrm>
          <a:prstGeom prst="star5">
            <a:avLst/>
          </a:prstGeom>
          <a:solidFill>
            <a:srgbClr val="FF000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350838" y="4906963"/>
            <a:ext cx="4678362" cy="1815882"/>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In the region of Papua New Guinea, the Pacific Plate converges with the Australian Plate at a rate of 9.5 cm/yr.  The Australian Plate is broken into microplates that accommodate its convergence with and subduction beneath the Pacific Plate.  Earthquakes in this region are generally associated with the large-scale convergence of these two major plates and with complex interactions of the associated microplates.  </a:t>
            </a:r>
          </a:p>
        </p:txBody>
      </p:sp>
      <p:sp>
        <p:nvSpPr>
          <p:cNvPr id="3" name="Title 1">
            <a:extLst>
              <a:ext uri="{FF2B5EF4-FFF2-40B4-BE49-F238E27FC236}">
                <a16:creationId xmlns:a16="http://schemas.microsoft.com/office/drawing/2014/main" id="{8E714615-243F-8B5A-CFA3-3A4A5F1CAB8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September 10, 2022 at 23:46:57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74945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C5D60ED8-A17E-FA67-4731-955BC82E11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527" y="1110498"/>
            <a:ext cx="8664691" cy="4625741"/>
          </a:xfrm>
          <a:prstGeom prst="rect">
            <a:avLst/>
          </a:prstGeom>
        </p:spPr>
      </p:pic>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674880" y="6006946"/>
            <a:ext cx="822960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800" dirty="0">
                <a:latin typeface="Arial" panose="020B0604020202020204" pitchFamily="34" charset="0"/>
              </a:rPr>
              <a:t>This seismicity map covers the same region as the microplate tectonic map of the previous slide. Locations of the 5000 most recent earthquakes are shown.  </a:t>
            </a:r>
          </a:p>
          <a:p>
            <a:pPr eaLnBrk="1" hangingPunct="1">
              <a:lnSpc>
                <a:spcPts val="1800"/>
              </a:lnSpc>
              <a:spcBef>
                <a:spcPct val="0"/>
              </a:spcBef>
              <a:buFont typeface="Arial" panose="020B0604020202020204" pitchFamily="34" charset="0"/>
              <a:buNone/>
            </a:pPr>
            <a:endParaRPr lang="en-US" altLang="en-US" sz="1800" dirty="0">
              <a:latin typeface="Arial" panose="020B0604020202020204" pitchFamily="34" charset="0"/>
            </a:endParaRP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5652658" y="5718616"/>
            <a:ext cx="34913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Map created with the IRIS Earthquake Browser</a:t>
            </a:r>
          </a:p>
        </p:txBody>
      </p:sp>
      <p:grpSp>
        <p:nvGrpSpPr>
          <p:cNvPr id="7" name="Group 6">
            <a:extLst>
              <a:ext uri="{FF2B5EF4-FFF2-40B4-BE49-F238E27FC236}">
                <a16:creationId xmlns:a16="http://schemas.microsoft.com/office/drawing/2014/main" id="{4A189D91-0D76-4588-A5C3-77414DC8877B}"/>
              </a:ext>
            </a:extLst>
          </p:cNvPr>
          <p:cNvGrpSpPr/>
          <p:nvPr/>
        </p:nvGrpSpPr>
        <p:grpSpPr>
          <a:xfrm>
            <a:off x="1263731" y="1431124"/>
            <a:ext cx="7650275" cy="2870457"/>
            <a:chOff x="1236857" y="5047625"/>
            <a:chExt cx="7484371" cy="2633734"/>
          </a:xfrm>
        </p:grpSpPr>
        <p:sp>
          <p:nvSpPr>
            <p:cNvPr id="14348" name="TextBox 16">
              <a:extLst>
                <a:ext uri="{FF2B5EF4-FFF2-40B4-BE49-F238E27FC236}">
                  <a16:creationId xmlns:a16="http://schemas.microsoft.com/office/drawing/2014/main" id="{F00EE421-5F4B-49C2-BA37-A099232852A7}"/>
                </a:ext>
              </a:extLst>
            </p:cNvPr>
            <p:cNvSpPr txBox="1">
              <a:spLocks noChangeArrowheads="1"/>
            </p:cNvSpPr>
            <p:nvPr/>
          </p:nvSpPr>
          <p:spPr bwMode="auto">
            <a:xfrm>
              <a:off x="3708549" y="5848977"/>
              <a:ext cx="2102061" cy="42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200" b="1" dirty="0">
                  <a:latin typeface="Arial" panose="020B0604020202020204" pitchFamily="34" charset="0"/>
                </a:rPr>
                <a:t>South Bismarck </a:t>
              </a:r>
            </a:p>
            <a:p>
              <a:pPr algn="ctr" eaLnBrk="1" hangingPunct="1">
                <a:spcBef>
                  <a:spcPct val="0"/>
                </a:spcBef>
                <a:buFontTx/>
                <a:buNone/>
              </a:pPr>
              <a:r>
                <a:rPr lang="en-US" altLang="en-US" sz="1200" b="1" dirty="0">
                  <a:latin typeface="Arial" panose="020B0604020202020204" pitchFamily="34" charset="0"/>
                </a:rPr>
                <a:t>Microplate</a:t>
              </a:r>
            </a:p>
          </p:txBody>
        </p:sp>
        <p:sp>
          <p:nvSpPr>
            <p:cNvPr id="14349" name="TextBox 16">
              <a:extLst>
                <a:ext uri="{FF2B5EF4-FFF2-40B4-BE49-F238E27FC236}">
                  <a16:creationId xmlns:a16="http://schemas.microsoft.com/office/drawing/2014/main" id="{11C1B9C9-C9C2-4201-AE7F-04DC4E4EE544}"/>
                </a:ext>
              </a:extLst>
            </p:cNvPr>
            <p:cNvSpPr txBox="1">
              <a:spLocks noChangeArrowheads="1"/>
            </p:cNvSpPr>
            <p:nvPr/>
          </p:nvSpPr>
          <p:spPr bwMode="auto">
            <a:xfrm>
              <a:off x="3080400" y="5140604"/>
              <a:ext cx="2102062" cy="25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200" b="1" dirty="0">
                  <a:latin typeface="Arial" panose="020B0604020202020204" pitchFamily="34" charset="0"/>
                </a:rPr>
                <a:t>North Bismarck Microplate</a:t>
              </a:r>
            </a:p>
          </p:txBody>
        </p:sp>
        <p:sp>
          <p:nvSpPr>
            <p:cNvPr id="14345" name="TextBox 16">
              <a:extLst>
                <a:ext uri="{FF2B5EF4-FFF2-40B4-BE49-F238E27FC236}">
                  <a16:creationId xmlns:a16="http://schemas.microsoft.com/office/drawing/2014/main" id="{58332FE9-1E1E-46AE-AEBC-945D177ADAAB}"/>
                </a:ext>
              </a:extLst>
            </p:cNvPr>
            <p:cNvSpPr txBox="1">
              <a:spLocks noChangeArrowheads="1"/>
            </p:cNvSpPr>
            <p:nvPr/>
          </p:nvSpPr>
          <p:spPr bwMode="auto">
            <a:xfrm>
              <a:off x="6867028" y="5047625"/>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b="1" dirty="0">
                  <a:latin typeface="Arial" panose="020B0604020202020204" pitchFamily="34" charset="0"/>
                </a:rPr>
                <a:t>Pacific Plate </a:t>
              </a:r>
            </a:p>
          </p:txBody>
        </p:sp>
        <p:sp>
          <p:nvSpPr>
            <p:cNvPr id="14346" name="TextBox 16">
              <a:extLst>
                <a:ext uri="{FF2B5EF4-FFF2-40B4-BE49-F238E27FC236}">
                  <a16:creationId xmlns:a16="http://schemas.microsoft.com/office/drawing/2014/main" id="{CCE08CA1-4752-4948-BAF7-51D949418958}"/>
                </a:ext>
              </a:extLst>
            </p:cNvPr>
            <p:cNvSpPr txBox="1">
              <a:spLocks noChangeArrowheads="1"/>
            </p:cNvSpPr>
            <p:nvPr/>
          </p:nvSpPr>
          <p:spPr bwMode="auto">
            <a:xfrm>
              <a:off x="6038881" y="7257767"/>
              <a:ext cx="1522412" cy="42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200" b="1" dirty="0">
                  <a:latin typeface="Arial" panose="020B0604020202020204" pitchFamily="34" charset="0"/>
                </a:rPr>
                <a:t>Solomon Sea</a:t>
              </a:r>
            </a:p>
            <a:p>
              <a:pPr algn="ctr" eaLnBrk="1" hangingPunct="1">
                <a:spcBef>
                  <a:spcPct val="0"/>
                </a:spcBef>
                <a:buFontTx/>
                <a:buNone/>
              </a:pPr>
              <a:r>
                <a:rPr lang="en-US" altLang="en-US" sz="1200" b="1" dirty="0">
                  <a:latin typeface="Arial" panose="020B0604020202020204" pitchFamily="34" charset="0"/>
                </a:rPr>
                <a:t>Plate</a:t>
              </a:r>
            </a:p>
          </p:txBody>
        </p:sp>
        <p:sp>
          <p:nvSpPr>
            <p:cNvPr id="14343" name="TextBox 9">
              <a:extLst>
                <a:ext uri="{FF2B5EF4-FFF2-40B4-BE49-F238E27FC236}">
                  <a16:creationId xmlns:a16="http://schemas.microsoft.com/office/drawing/2014/main" id="{65FD14FC-801B-4664-B330-355299615A15}"/>
                </a:ext>
              </a:extLst>
            </p:cNvPr>
            <p:cNvSpPr txBox="1">
              <a:spLocks noChangeArrowheads="1"/>
            </p:cNvSpPr>
            <p:nvPr/>
          </p:nvSpPr>
          <p:spPr bwMode="auto">
            <a:xfrm rot="20466964">
              <a:off x="5285336" y="6990406"/>
              <a:ext cx="4905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dirty="0">
                  <a:solidFill>
                    <a:schemeClr val="bg1"/>
                  </a:solidFill>
                  <a:latin typeface="Arial" panose="020B0604020202020204" pitchFamily="34" charset="0"/>
                </a:rPr>
                <a:t>New</a:t>
              </a:r>
              <a:endParaRPr lang="en-US" altLang="en-US" sz="1200" dirty="0">
                <a:latin typeface="Arial" panose="020B0604020202020204" pitchFamily="34" charset="0"/>
              </a:endParaRPr>
            </a:p>
          </p:txBody>
        </p:sp>
        <p:sp>
          <p:nvSpPr>
            <p:cNvPr id="14344" name="TextBox 11">
              <a:extLst>
                <a:ext uri="{FF2B5EF4-FFF2-40B4-BE49-F238E27FC236}">
                  <a16:creationId xmlns:a16="http://schemas.microsoft.com/office/drawing/2014/main" id="{AC709A48-1392-49D2-8D3D-3F356F70C1DA}"/>
                </a:ext>
              </a:extLst>
            </p:cNvPr>
            <p:cNvSpPr txBox="1">
              <a:spLocks noChangeArrowheads="1"/>
            </p:cNvSpPr>
            <p:nvPr/>
          </p:nvSpPr>
          <p:spPr bwMode="auto">
            <a:xfrm rot="21286130">
              <a:off x="6225727" y="6599191"/>
              <a:ext cx="6556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dirty="0">
                  <a:solidFill>
                    <a:schemeClr val="bg1"/>
                  </a:solidFill>
                  <a:latin typeface="Arial" panose="020B0604020202020204" pitchFamily="34" charset="0"/>
                </a:rPr>
                <a:t>Trench</a:t>
              </a:r>
              <a:endParaRPr lang="en-US" altLang="en-US" sz="1200" dirty="0">
                <a:latin typeface="Arial" panose="020B0604020202020204" pitchFamily="34" charset="0"/>
              </a:endParaRPr>
            </a:p>
          </p:txBody>
        </p:sp>
        <p:sp>
          <p:nvSpPr>
            <p:cNvPr id="14347" name="TextBox 9">
              <a:extLst>
                <a:ext uri="{FF2B5EF4-FFF2-40B4-BE49-F238E27FC236}">
                  <a16:creationId xmlns:a16="http://schemas.microsoft.com/office/drawing/2014/main" id="{E2CC27FD-7BB0-4A1C-B962-54584F4E06B2}"/>
                </a:ext>
              </a:extLst>
            </p:cNvPr>
            <p:cNvSpPr txBox="1">
              <a:spLocks noChangeArrowheads="1"/>
            </p:cNvSpPr>
            <p:nvPr/>
          </p:nvSpPr>
          <p:spPr bwMode="auto">
            <a:xfrm rot="19898597">
              <a:off x="5756706" y="6741682"/>
              <a:ext cx="6191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dirty="0">
                  <a:solidFill>
                    <a:schemeClr val="bg1"/>
                  </a:solidFill>
                  <a:latin typeface="Arial" panose="020B0604020202020204" pitchFamily="34" charset="0"/>
                </a:rPr>
                <a:t>Britain</a:t>
              </a:r>
              <a:endParaRPr lang="en-US" altLang="en-US" sz="1200" dirty="0">
                <a:latin typeface="Arial" panose="020B0604020202020204" pitchFamily="34" charset="0"/>
              </a:endParaRPr>
            </a:p>
          </p:txBody>
        </p:sp>
        <p:sp>
          <p:nvSpPr>
            <p:cNvPr id="14342" name="TextBox 30">
              <a:extLst>
                <a:ext uri="{FF2B5EF4-FFF2-40B4-BE49-F238E27FC236}">
                  <a16:creationId xmlns:a16="http://schemas.microsoft.com/office/drawing/2014/main" id="{9F82D874-EA03-4396-9E30-87AA9A1871EE}"/>
                </a:ext>
              </a:extLst>
            </p:cNvPr>
            <p:cNvSpPr txBox="1">
              <a:spLocks noChangeArrowheads="1"/>
            </p:cNvSpPr>
            <p:nvPr/>
          </p:nvSpPr>
          <p:spPr bwMode="auto">
            <a:xfrm>
              <a:off x="1236857" y="7318943"/>
              <a:ext cx="2362201" cy="310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b="1" dirty="0">
                  <a:latin typeface="Arial" panose="020B0604020202020204" pitchFamily="34" charset="0"/>
                </a:rPr>
                <a:t>Australian Plate</a:t>
              </a:r>
            </a:p>
          </p:txBody>
        </p:sp>
      </p:grpSp>
      <p:sp>
        <p:nvSpPr>
          <p:cNvPr id="8" name="TextBox 7">
            <a:extLst>
              <a:ext uri="{FF2B5EF4-FFF2-40B4-BE49-F238E27FC236}">
                <a16:creationId xmlns:a16="http://schemas.microsoft.com/office/drawing/2014/main" id="{B1FACCC3-9D65-4D02-9AD6-874E5642E85D}"/>
              </a:ext>
            </a:extLst>
          </p:cNvPr>
          <p:cNvSpPr txBox="1"/>
          <p:nvPr/>
        </p:nvSpPr>
        <p:spPr>
          <a:xfrm>
            <a:off x="2894622" y="4285051"/>
            <a:ext cx="1327846" cy="307777"/>
          </a:xfrm>
          <a:prstGeom prst="rect">
            <a:avLst/>
          </a:prstGeom>
          <a:noFill/>
        </p:spPr>
        <p:txBody>
          <a:bodyPr wrap="square" rtlCol="0">
            <a:spAutoFit/>
          </a:bodyPr>
          <a:lstStyle/>
          <a:p>
            <a:r>
              <a:rPr lang="en-US" sz="1400" b="1" dirty="0">
                <a:solidFill>
                  <a:srgbClr val="FF0000"/>
                </a:solidFill>
              </a:rPr>
              <a:t>Earthquake</a:t>
            </a:r>
          </a:p>
        </p:txBody>
      </p:sp>
      <p:cxnSp>
        <p:nvCxnSpPr>
          <p:cNvPr id="10" name="Straight Connector 9">
            <a:extLst>
              <a:ext uri="{FF2B5EF4-FFF2-40B4-BE49-F238E27FC236}">
                <a16:creationId xmlns:a16="http://schemas.microsoft.com/office/drawing/2014/main" id="{5D3F1467-8DDD-4C1A-992B-AD1587A57EB2}"/>
              </a:ext>
            </a:extLst>
          </p:cNvPr>
          <p:cNvCxnSpPr>
            <a:cxnSpLocks/>
          </p:cNvCxnSpPr>
          <p:nvPr/>
        </p:nvCxnSpPr>
        <p:spPr>
          <a:xfrm flipH="1">
            <a:off x="3765302" y="3576515"/>
            <a:ext cx="321605" cy="767311"/>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A3EB6B9-9F8B-53BE-D9ED-01351D21875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September 10, 2022 at 23:46:57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83871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8796DA-2EAA-8543-8E9E-39F4939DD42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dirty="0">
              <a:solidFill>
                <a:srgbClr val="FFFFFF"/>
              </a:solidFill>
              <a:latin typeface="Calibri" panose="020F0502020204030204" pitchFamily="34" charset="0"/>
            </a:endParaRPr>
          </a:p>
        </p:txBody>
      </p:sp>
      <p:cxnSp>
        <p:nvCxnSpPr>
          <p:cNvPr id="9" name="Straight Connector 8">
            <a:extLst>
              <a:ext uri="{FF2B5EF4-FFF2-40B4-BE49-F238E27FC236}">
                <a16:creationId xmlns:a16="http://schemas.microsoft.com/office/drawing/2014/main" id="{9454D290-5383-9049-8778-A544E33BD5F6}"/>
              </a:ext>
            </a:extLst>
          </p:cNvPr>
          <p:cNvCxnSpPr/>
          <p:nvPr/>
        </p:nvCxnSpPr>
        <p:spPr>
          <a:xfrm flipV="1">
            <a:off x="1219200" y="2730500"/>
            <a:ext cx="4070350" cy="2413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381000" y="5396805"/>
            <a:ext cx="8763000" cy="1384995"/>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The map above shows microplates and structures in the Papua New Guinea - Solomon Sea region with the location of the September 10</a:t>
            </a:r>
            <a:r>
              <a:rPr lang="en-US" altLang="en-US" sz="1400" baseline="30000" dirty="0">
                <a:latin typeface="Arial" panose="020B0604020202020204" pitchFamily="34" charset="0"/>
                <a:cs typeface="Arial" panose="020B0604020202020204" pitchFamily="34" charset="0"/>
              </a:rPr>
              <a:t>th</a:t>
            </a:r>
            <a:r>
              <a:rPr lang="en-US" altLang="en-US" sz="1400" dirty="0">
                <a:latin typeface="Arial" panose="020B0604020202020204" pitchFamily="34" charset="0"/>
                <a:cs typeface="Arial" panose="020B0604020202020204" pitchFamily="34" charset="0"/>
              </a:rPr>
              <a:t> earthquake indicated by the red star.  At the New Britain trench and </a:t>
            </a:r>
            <a:r>
              <a:rPr lang="en-US" sz="1400" dirty="0" err="1">
                <a:effectLst/>
                <a:latin typeface="Arial" panose="020B0604020202020204" pitchFamily="34" charset="0"/>
                <a:ea typeface="Calibri" panose="020F0502020204030204" pitchFamily="34" charset="0"/>
                <a:cs typeface="Arial" panose="020B0604020202020204" pitchFamily="34" charset="0"/>
              </a:rPr>
              <a:t>Ramu</a:t>
            </a:r>
            <a:r>
              <a:rPr lang="en-US" sz="1400" dirty="0">
                <a:effectLst/>
                <a:latin typeface="Arial" panose="020B0604020202020204" pitchFamily="34" charset="0"/>
                <a:ea typeface="Calibri" panose="020F0502020204030204" pitchFamily="34" charset="0"/>
                <a:cs typeface="Arial" panose="020B0604020202020204" pitchFamily="34" charset="0"/>
              </a:rPr>
              <a:t>-Markham fault (RMF</a:t>
            </a:r>
            <a:r>
              <a:rPr lang="en-US" sz="1400" dirty="0">
                <a:effectLst/>
                <a:latin typeface="Arial" panose="020B0604020202020204" pitchFamily="34" charset="0"/>
                <a:cs typeface="Arial" panose="020B0604020202020204" pitchFamily="34" charset="0"/>
              </a:rPr>
              <a:t>)</a:t>
            </a:r>
            <a:r>
              <a:rPr lang="en-US" altLang="en-US" sz="1400" dirty="0">
                <a:latin typeface="Arial" panose="020B0604020202020204" pitchFamily="34" charset="0"/>
                <a:cs typeface="Arial" panose="020B0604020202020204" pitchFamily="34" charset="0"/>
              </a:rPr>
              <a:t>, the Australian and Solomon Sea plates subduct beneath the South Bismarck microplate.  Although the normal-faulting focal mechanism and 90 km depth challenge simple interpretations, the September 10</a:t>
            </a:r>
            <a:r>
              <a:rPr lang="en-US" altLang="en-US" sz="1400" baseline="30000" dirty="0">
                <a:latin typeface="Arial" panose="020B0604020202020204" pitchFamily="34" charset="0"/>
                <a:cs typeface="Arial" panose="020B0604020202020204" pitchFamily="34" charset="0"/>
              </a:rPr>
              <a:t>th</a:t>
            </a:r>
            <a:r>
              <a:rPr lang="en-US" altLang="en-US" sz="1400" dirty="0">
                <a:latin typeface="Arial" panose="020B0604020202020204" pitchFamily="34" charset="0"/>
                <a:cs typeface="Arial" panose="020B0604020202020204" pitchFamily="34" charset="0"/>
              </a:rPr>
              <a:t> earthquake was produced by convergence of the northern fringe of the Australian Plate with the South Bismarck microplate.</a:t>
            </a:r>
          </a:p>
        </p:txBody>
      </p:sp>
      <p:pic>
        <p:nvPicPr>
          <p:cNvPr id="3" name="Picture 2">
            <a:extLst>
              <a:ext uri="{FF2B5EF4-FFF2-40B4-BE49-F238E27FC236}">
                <a16:creationId xmlns:a16="http://schemas.microsoft.com/office/drawing/2014/main" id="{F5F3388B-379A-FD4D-AD8C-F49FBBAE3D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917" y="847598"/>
            <a:ext cx="6400800" cy="4495967"/>
          </a:xfrm>
          <a:prstGeom prst="rect">
            <a:avLst/>
          </a:prstGeom>
        </p:spPr>
      </p:pic>
      <p:sp>
        <p:nvSpPr>
          <p:cNvPr id="33803" name="Rectangle 13">
            <a:extLst>
              <a:ext uri="{FF2B5EF4-FFF2-40B4-BE49-F238E27FC236}">
                <a16:creationId xmlns:a16="http://schemas.microsoft.com/office/drawing/2014/main" id="{32179E63-79AA-C34C-B269-1481436FA2B1}"/>
              </a:ext>
            </a:extLst>
          </p:cNvPr>
          <p:cNvSpPr>
            <a:spLocks noChangeArrowheads="1"/>
          </p:cNvSpPr>
          <p:nvPr/>
        </p:nvSpPr>
        <p:spPr bwMode="auto">
          <a:xfrm>
            <a:off x="5105400" y="4950023"/>
            <a:ext cx="2021301" cy="307777"/>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s-VE" altLang="en-US" sz="1400" i="1" dirty="0">
                <a:latin typeface="Arial" panose="020B0604020202020204" pitchFamily="34" charset="0"/>
              </a:rPr>
              <a:t>From Holm, et al. 2016</a:t>
            </a:r>
            <a:r>
              <a:rPr lang="en-US" altLang="en-US" sz="1400" i="1" dirty="0">
                <a:latin typeface="Arial" panose="020B0604020202020204" pitchFamily="34" charset="0"/>
              </a:rPr>
              <a:t> </a:t>
            </a:r>
          </a:p>
        </p:txBody>
      </p:sp>
      <p:sp>
        <p:nvSpPr>
          <p:cNvPr id="15" name="5-Point Star 14">
            <a:extLst>
              <a:ext uri="{FF2B5EF4-FFF2-40B4-BE49-F238E27FC236}">
                <a16:creationId xmlns:a16="http://schemas.microsoft.com/office/drawing/2014/main" id="{F0B79E6A-0B13-7C4A-B282-AC61659BDF62}"/>
              </a:ext>
            </a:extLst>
          </p:cNvPr>
          <p:cNvSpPr>
            <a:spLocks noChangeAspect="1"/>
          </p:cNvSpPr>
          <p:nvPr/>
        </p:nvSpPr>
        <p:spPr>
          <a:xfrm>
            <a:off x="2667000" y="3230880"/>
            <a:ext cx="274320" cy="274320"/>
          </a:xfrm>
          <a:prstGeom prst="star5">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33795" name="Picture 8" descr="IRIS_TMlogo.png">
            <a:extLst>
              <a:ext uri="{FF2B5EF4-FFF2-40B4-BE49-F238E27FC236}">
                <a16:creationId xmlns:a16="http://schemas.microsoft.com/office/drawing/2014/main" id="{8BED1B5C-682F-5043-8A24-47A8DC8A998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980CC66A-C3C1-584A-9BDF-AAC30C6843B7}"/>
              </a:ext>
            </a:extLst>
          </p:cNvPr>
          <p:cNvCxnSpPr/>
          <p:nvPr/>
        </p:nvCxnSpPr>
        <p:spPr>
          <a:xfrm>
            <a:off x="7290697" y="1219200"/>
            <a:ext cx="60960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78ACCC3C-8CC6-2E46-AB77-01656251E31C}"/>
              </a:ext>
            </a:extLst>
          </p:cNvPr>
          <p:cNvGrpSpPr/>
          <p:nvPr/>
        </p:nvGrpSpPr>
        <p:grpSpPr>
          <a:xfrm rot="14004485" flipH="1">
            <a:off x="7377453" y="1333343"/>
            <a:ext cx="274320" cy="137160"/>
            <a:chOff x="7963183" y="1234440"/>
            <a:chExt cx="274320" cy="137160"/>
          </a:xfrm>
        </p:grpSpPr>
        <p:cxnSp>
          <p:nvCxnSpPr>
            <p:cNvPr id="18" name="Straight Connector 17">
              <a:extLst>
                <a:ext uri="{FF2B5EF4-FFF2-40B4-BE49-F238E27FC236}">
                  <a16:creationId xmlns:a16="http://schemas.microsoft.com/office/drawing/2014/main" id="{A8AE41FF-77F6-A545-B70D-E6A7AC0FC54C}"/>
                </a:ext>
              </a:extLst>
            </p:cNvPr>
            <p:cNvCxnSpPr>
              <a:cxnSpLocks noChangeAspect="1"/>
            </p:cNvCxnSpPr>
            <p:nvPr/>
          </p:nvCxnSpPr>
          <p:spPr>
            <a:xfrm>
              <a:off x="7963183" y="1234440"/>
              <a:ext cx="274320" cy="137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E6A911C-3C9E-674D-9010-CE3089F5E291}"/>
                </a:ext>
              </a:extLst>
            </p:cNvPr>
            <p:cNvCxnSpPr>
              <a:cxnSpLocks noChangeAspect="1"/>
            </p:cNvCxnSpPr>
            <p:nvPr/>
          </p:nvCxnSpPr>
          <p:spPr>
            <a:xfrm>
              <a:off x="8229600" y="1299156"/>
              <a:ext cx="7903" cy="72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723C2044-C88F-B949-9047-30A868797D84}"/>
              </a:ext>
            </a:extLst>
          </p:cNvPr>
          <p:cNvGrpSpPr/>
          <p:nvPr/>
        </p:nvGrpSpPr>
        <p:grpSpPr>
          <a:xfrm rot="13936024" flipV="1">
            <a:off x="7496670" y="1260523"/>
            <a:ext cx="274320" cy="137160"/>
            <a:chOff x="7963183" y="1234440"/>
            <a:chExt cx="274320" cy="137160"/>
          </a:xfrm>
        </p:grpSpPr>
        <p:cxnSp>
          <p:nvCxnSpPr>
            <p:cNvPr id="26" name="Straight Connector 25">
              <a:extLst>
                <a:ext uri="{FF2B5EF4-FFF2-40B4-BE49-F238E27FC236}">
                  <a16:creationId xmlns:a16="http://schemas.microsoft.com/office/drawing/2014/main" id="{B7732190-48BF-654E-8DFF-2B7A9E81B5F2}"/>
                </a:ext>
              </a:extLst>
            </p:cNvPr>
            <p:cNvCxnSpPr>
              <a:cxnSpLocks noChangeAspect="1"/>
            </p:cNvCxnSpPr>
            <p:nvPr/>
          </p:nvCxnSpPr>
          <p:spPr>
            <a:xfrm>
              <a:off x="7963183" y="1234440"/>
              <a:ext cx="274320" cy="137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967ADC2-2576-7B41-96A0-2E9CE2E0B580}"/>
                </a:ext>
              </a:extLst>
            </p:cNvPr>
            <p:cNvCxnSpPr>
              <a:cxnSpLocks noChangeAspect="1"/>
            </p:cNvCxnSpPr>
            <p:nvPr/>
          </p:nvCxnSpPr>
          <p:spPr>
            <a:xfrm>
              <a:off x="8229600" y="1299156"/>
              <a:ext cx="7903" cy="72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8" name="Straight Connector 27">
            <a:extLst>
              <a:ext uri="{FF2B5EF4-FFF2-40B4-BE49-F238E27FC236}">
                <a16:creationId xmlns:a16="http://schemas.microsoft.com/office/drawing/2014/main" id="{CA13F886-7FD1-8046-850A-C6D1D8F879CB}"/>
              </a:ext>
            </a:extLst>
          </p:cNvPr>
          <p:cNvCxnSpPr>
            <a:cxnSpLocks/>
          </p:cNvCxnSpPr>
          <p:nvPr/>
        </p:nvCxnSpPr>
        <p:spPr>
          <a:xfrm flipV="1">
            <a:off x="7239000" y="1876382"/>
            <a:ext cx="762000"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riangle 21">
            <a:extLst>
              <a:ext uri="{FF2B5EF4-FFF2-40B4-BE49-F238E27FC236}">
                <a16:creationId xmlns:a16="http://schemas.microsoft.com/office/drawing/2014/main" id="{AC50DD7F-BFBC-2344-BC27-C7D2D2E9860E}"/>
              </a:ext>
            </a:extLst>
          </p:cNvPr>
          <p:cNvSpPr/>
          <p:nvPr/>
        </p:nvSpPr>
        <p:spPr>
          <a:xfrm rot="20760665">
            <a:off x="7456717" y="1878740"/>
            <a:ext cx="77871" cy="85754"/>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riangle 34">
            <a:extLst>
              <a:ext uri="{FF2B5EF4-FFF2-40B4-BE49-F238E27FC236}">
                <a16:creationId xmlns:a16="http://schemas.microsoft.com/office/drawing/2014/main" id="{5B3F43B4-4707-6941-9FEC-A662B386FC62}"/>
              </a:ext>
            </a:extLst>
          </p:cNvPr>
          <p:cNvSpPr/>
          <p:nvPr/>
        </p:nvSpPr>
        <p:spPr>
          <a:xfrm rot="20760665">
            <a:off x="7801852" y="1807736"/>
            <a:ext cx="77871" cy="85754"/>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A965390D-5950-C242-A7D7-F478723BA755}"/>
              </a:ext>
            </a:extLst>
          </p:cNvPr>
          <p:cNvSpPr txBox="1"/>
          <p:nvPr/>
        </p:nvSpPr>
        <p:spPr>
          <a:xfrm>
            <a:off x="7801801" y="1340242"/>
            <a:ext cx="1342199" cy="276999"/>
          </a:xfrm>
          <a:prstGeom prst="rect">
            <a:avLst/>
          </a:prstGeom>
          <a:noFill/>
        </p:spPr>
        <p:txBody>
          <a:bodyPr wrap="square" rtlCol="0">
            <a:spAutoFit/>
          </a:bodyPr>
          <a:lstStyle/>
          <a:p>
            <a:r>
              <a:rPr lang="en-US" altLang="en-US" sz="1200" dirty="0"/>
              <a:t>Strike-slip </a:t>
            </a:r>
            <a:r>
              <a:rPr lang="en-US" sz="1200" dirty="0"/>
              <a:t>Fault</a:t>
            </a:r>
          </a:p>
        </p:txBody>
      </p:sp>
      <p:sp>
        <p:nvSpPr>
          <p:cNvPr id="37" name="TextBox 36">
            <a:extLst>
              <a:ext uri="{FF2B5EF4-FFF2-40B4-BE49-F238E27FC236}">
                <a16:creationId xmlns:a16="http://schemas.microsoft.com/office/drawing/2014/main" id="{A47D8F85-693D-D94B-8DD5-0CDACC4FB619}"/>
              </a:ext>
            </a:extLst>
          </p:cNvPr>
          <p:cNvSpPr txBox="1"/>
          <p:nvPr/>
        </p:nvSpPr>
        <p:spPr>
          <a:xfrm>
            <a:off x="7969171" y="1719631"/>
            <a:ext cx="1002338" cy="276999"/>
          </a:xfrm>
          <a:prstGeom prst="rect">
            <a:avLst/>
          </a:prstGeom>
          <a:noFill/>
        </p:spPr>
        <p:txBody>
          <a:bodyPr wrap="square" rtlCol="0">
            <a:spAutoFit/>
          </a:bodyPr>
          <a:lstStyle/>
          <a:p>
            <a:r>
              <a:rPr lang="en-US" altLang="en-US" sz="1200" dirty="0"/>
              <a:t>Thrust </a:t>
            </a:r>
            <a:r>
              <a:rPr lang="en-US" sz="1200" dirty="0"/>
              <a:t>Fault</a:t>
            </a:r>
          </a:p>
        </p:txBody>
      </p:sp>
      <p:sp>
        <p:nvSpPr>
          <p:cNvPr id="38" name="TextBox 37">
            <a:extLst>
              <a:ext uri="{FF2B5EF4-FFF2-40B4-BE49-F238E27FC236}">
                <a16:creationId xmlns:a16="http://schemas.microsoft.com/office/drawing/2014/main" id="{EDED32A1-3505-9A49-83E6-6FE8E69689D1}"/>
              </a:ext>
            </a:extLst>
          </p:cNvPr>
          <p:cNvSpPr txBox="1"/>
          <p:nvPr/>
        </p:nvSpPr>
        <p:spPr>
          <a:xfrm>
            <a:off x="7284109" y="2346450"/>
            <a:ext cx="1687400" cy="1015663"/>
          </a:xfrm>
          <a:prstGeom prst="rect">
            <a:avLst/>
          </a:prstGeom>
          <a:noFill/>
        </p:spPr>
        <p:txBody>
          <a:bodyPr wrap="square" rtlCol="0">
            <a:spAutoFit/>
          </a:bodyPr>
          <a:lstStyle/>
          <a:p>
            <a:endParaRPr lang="en-US" altLang="en-US" sz="1200" dirty="0"/>
          </a:p>
          <a:p>
            <a:r>
              <a:rPr lang="en-US" sz="1200" dirty="0"/>
              <a:t>NB New Britain</a:t>
            </a:r>
          </a:p>
          <a:p>
            <a:endParaRPr lang="en-US" sz="1200" dirty="0"/>
          </a:p>
          <a:p>
            <a:r>
              <a:rPr lang="en-US" sz="1200" dirty="0"/>
              <a:t>GP Gazelle Peninsula</a:t>
            </a:r>
          </a:p>
          <a:p>
            <a:endParaRPr lang="en-US" sz="1200" dirty="0"/>
          </a:p>
        </p:txBody>
      </p:sp>
      <p:sp>
        <p:nvSpPr>
          <p:cNvPr id="5" name="Title 1">
            <a:extLst>
              <a:ext uri="{FF2B5EF4-FFF2-40B4-BE49-F238E27FC236}">
                <a16:creationId xmlns:a16="http://schemas.microsoft.com/office/drawing/2014/main" id="{47D220D1-4BCA-51B2-5733-9DD770ABBF7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September 10, 2022 at 23:46:57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7137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8">
            <a:extLst>
              <a:ext uri="{FF2B5EF4-FFF2-40B4-BE49-F238E27FC236}">
                <a16:creationId xmlns:a16="http://schemas.microsoft.com/office/drawing/2014/main" id="{B52260A4-EA9B-0B43-BC35-6402FC805359}"/>
              </a:ext>
            </a:extLst>
          </p:cNvPr>
          <p:cNvSpPr txBox="1">
            <a:spLocks noChangeArrowheads="1"/>
          </p:cNvSpPr>
          <p:nvPr/>
        </p:nvSpPr>
        <p:spPr bwMode="auto">
          <a:xfrm>
            <a:off x="3379618" y="5891212"/>
            <a:ext cx="561198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The tension axis (T) reflects the minimum compressive stress direction.  The pressure axis (P) reflects the maximum compressive stress direction.</a:t>
            </a:r>
            <a:endParaRPr lang="en-US" altLang="en-US" sz="1800" dirty="0">
              <a:latin typeface="Arial" panose="020B0604020202020204" pitchFamily="34" charset="0"/>
              <a:cs typeface="Arial" panose="020B0604020202020204" pitchFamily="34" charset="0"/>
            </a:endParaRPr>
          </a:p>
        </p:txBody>
      </p:sp>
      <p:sp>
        <p:nvSpPr>
          <p:cNvPr id="35843" name="TextBox 11">
            <a:extLst>
              <a:ext uri="{FF2B5EF4-FFF2-40B4-BE49-F238E27FC236}">
                <a16:creationId xmlns:a16="http://schemas.microsoft.com/office/drawing/2014/main" id="{72D3F39C-D510-3A49-81E6-FB5C579A2C2D}"/>
              </a:ext>
            </a:extLst>
          </p:cNvPr>
          <p:cNvSpPr txBox="1">
            <a:spLocks noChangeArrowheads="1"/>
          </p:cNvSpPr>
          <p:nvPr/>
        </p:nvSpPr>
        <p:spPr bwMode="auto">
          <a:xfrm>
            <a:off x="381000" y="6400800"/>
            <a:ext cx="3505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cs typeface="Arial" panose="020B0604020202020204" pitchFamily="34" charset="0"/>
              </a:rPr>
              <a:t>W-phase Moment Tensor Solution</a:t>
            </a:r>
            <a:endParaRPr lang="en-US" altLang="en-US" sz="180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7">
            <a:extLst>
              <a:ext uri="{FF2B5EF4-FFF2-40B4-BE49-F238E27FC236}">
                <a16:creationId xmlns:a16="http://schemas.microsoft.com/office/drawing/2014/main" id="{479D1D1E-ECC8-6949-AF03-D17D39FA78D6}"/>
              </a:ext>
            </a:extLst>
          </p:cNvPr>
          <p:cNvSpPr>
            <a:spLocks noChangeArrowheads="1"/>
          </p:cNvSpPr>
          <p:nvPr/>
        </p:nvSpPr>
        <p:spPr bwMode="auto">
          <a:xfrm>
            <a:off x="5232400" y="6489700"/>
            <a:ext cx="391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cs typeface="Arial" panose="020B0604020202020204" pitchFamily="34" charset="0"/>
              </a:rPr>
              <a:t>Images courtesy of the U.S. Geological Survey</a:t>
            </a:r>
          </a:p>
        </p:txBody>
      </p:sp>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17500" y="1101725"/>
            <a:ext cx="83693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The focal mechanism is how seismologists plot the 3-D stress orientations of an earthquake.  Because an earthquake occurs as slip on a fault, it generates primary waves in quadrants where the first pulse is compressional (shaded) and quadrants where the first pulse is extensional (white). The orientation of these quadrants determined from recorded seismic waves identifies the type of fault that produced the earthquake.</a:t>
            </a:r>
          </a:p>
          <a:p>
            <a:endParaRPr lang="en-US" altLang="en-US" sz="1600" dirty="0"/>
          </a:p>
          <a:p>
            <a:r>
              <a:rPr lang="en-US" altLang="en-US" sz="1600" dirty="0"/>
              <a:t>This earthquake occurred as a result of normal</a:t>
            </a:r>
          </a:p>
          <a:p>
            <a:r>
              <a:rPr lang="en-US" altLang="en-US" sz="1600" dirty="0"/>
              <a:t>faulting.</a:t>
            </a:r>
          </a:p>
        </p:txBody>
      </p:sp>
      <p:pic>
        <p:nvPicPr>
          <p:cNvPr id="4" name="Picture 3" descr="Diagram, venn diagram&#10;&#10;Description automatically generated">
            <a:extLst>
              <a:ext uri="{FF2B5EF4-FFF2-40B4-BE49-F238E27FC236}">
                <a16:creationId xmlns:a16="http://schemas.microsoft.com/office/drawing/2014/main" id="{CF8337A5-5799-CB03-ED28-FC1372F28E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876" y="3514937"/>
            <a:ext cx="2751058" cy="2758679"/>
          </a:xfrm>
          <a:prstGeom prst="rect">
            <a:avLst/>
          </a:prstGeom>
        </p:spPr>
      </p:pic>
      <p:pic>
        <p:nvPicPr>
          <p:cNvPr id="7" name="Picture 6" descr="A picture containing shape&#10;&#10;Description automatically generated">
            <a:extLst>
              <a:ext uri="{FF2B5EF4-FFF2-40B4-BE49-F238E27FC236}">
                <a16:creationId xmlns:a16="http://schemas.microsoft.com/office/drawing/2014/main" id="{133A9884-68C9-C38A-BD1F-4062EA6A87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4592" y="3082501"/>
            <a:ext cx="4961050" cy="2042337"/>
          </a:xfrm>
          <a:prstGeom prst="rect">
            <a:avLst/>
          </a:prstGeom>
        </p:spPr>
      </p:pic>
      <p:pic>
        <p:nvPicPr>
          <p:cNvPr id="9" name="Picture 8" descr="Text&#10;&#10;Description automatically generated">
            <a:extLst>
              <a:ext uri="{FF2B5EF4-FFF2-40B4-BE49-F238E27FC236}">
                <a16:creationId xmlns:a16="http://schemas.microsoft.com/office/drawing/2014/main" id="{68044E33-0DE9-CA50-A67E-44596BDD78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38600" y="5090422"/>
            <a:ext cx="4854361" cy="632515"/>
          </a:xfrm>
          <a:prstGeom prst="rect">
            <a:avLst/>
          </a:prstGeom>
        </p:spPr>
      </p:pic>
      <p:sp>
        <p:nvSpPr>
          <p:cNvPr id="2" name="Title 1">
            <a:extLst>
              <a:ext uri="{FF2B5EF4-FFF2-40B4-BE49-F238E27FC236}">
                <a16:creationId xmlns:a16="http://schemas.microsoft.com/office/drawing/2014/main" id="{0EDC7896-514D-D79A-F2FA-E700BA8D195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September 10, 2022 at 23:46:57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41FAC2E-3A6B-C234-2195-3A797ABC3472}"/>
              </a:ext>
            </a:extLst>
          </p:cNvPr>
          <p:cNvPicPr>
            <a:picLocks noChangeAspect="1"/>
          </p:cNvPicPr>
          <p:nvPr/>
        </p:nvPicPr>
        <p:blipFill>
          <a:blip r:embed="rId3"/>
          <a:stretch>
            <a:fillRect/>
          </a:stretch>
        </p:blipFill>
        <p:spPr>
          <a:xfrm>
            <a:off x="1252441" y="904598"/>
            <a:ext cx="7315200" cy="5801002"/>
          </a:xfrm>
          <a:prstGeom prst="rect">
            <a:avLst/>
          </a:prstGeom>
        </p:spPr>
      </p:pic>
      <p:sp>
        <p:nvSpPr>
          <p:cNvPr id="7" name="Rectangle 6">
            <a:extLst>
              <a:ext uri="{FF2B5EF4-FFF2-40B4-BE49-F238E27FC236}">
                <a16:creationId xmlns:a16="http://schemas.microsoft.com/office/drawing/2014/main" id="{1CC78859-7D82-1D4B-A6AD-6162321EA606}"/>
              </a:ext>
            </a:extLst>
          </p:cNvPr>
          <p:cNvSpPr/>
          <p:nvPr/>
        </p:nvSpPr>
        <p:spPr>
          <a:xfrm>
            <a:off x="6087445" y="5580533"/>
            <a:ext cx="2480195" cy="62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2CDE52E-C98A-F94C-AFC7-6F6DE3E0CF6B}"/>
              </a:ext>
            </a:extLst>
          </p:cNvPr>
          <p:cNvSpPr/>
          <p:nvPr/>
        </p:nvSpPr>
        <p:spPr>
          <a:xfrm>
            <a:off x="3652615" y="730325"/>
            <a:ext cx="370682" cy="28825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70AA79-CF73-D848-8EB8-BDEF825D7004}"/>
              </a:ext>
            </a:extLst>
          </p:cNvPr>
          <p:cNvSpPr/>
          <p:nvPr/>
        </p:nvSpPr>
        <p:spPr>
          <a:xfrm>
            <a:off x="7304087" y="753515"/>
            <a:ext cx="1584383" cy="9430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9EC3581-61BB-4042-897F-83227DC0550E}"/>
              </a:ext>
            </a:extLst>
          </p:cNvPr>
          <p:cNvSpPr/>
          <p:nvPr/>
        </p:nvSpPr>
        <p:spPr>
          <a:xfrm>
            <a:off x="2701272" y="1934740"/>
            <a:ext cx="270528" cy="28825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4357E9E-39B4-FF40-8B57-7FA478B6B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cs typeface="Arial" panose="020B0604020202020204" pitchFamily="34" charset="0"/>
            </a:endParaRPr>
          </a:p>
        </p:txBody>
      </p:sp>
      <p:pic>
        <p:nvPicPr>
          <p:cNvPr id="37892" name="Picture 18" descr="IRIS_TMlogo.png">
            <a:extLst>
              <a:ext uri="{FF2B5EF4-FFF2-40B4-BE49-F238E27FC236}">
                <a16:creationId xmlns:a16="http://schemas.microsoft.com/office/drawing/2014/main" id="{BF4739DB-681B-A74A-9BCC-E186855135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TextBox 4">
            <a:extLst>
              <a:ext uri="{FF2B5EF4-FFF2-40B4-BE49-F238E27FC236}">
                <a16:creationId xmlns:a16="http://schemas.microsoft.com/office/drawing/2014/main" id="{8E0F2CC5-82B2-A44B-98E3-7E3729CBD530}"/>
              </a:ext>
            </a:extLst>
          </p:cNvPr>
          <p:cNvSpPr txBox="1">
            <a:spLocks noChangeArrowheads="1"/>
          </p:cNvSpPr>
          <p:nvPr/>
        </p:nvSpPr>
        <p:spPr bwMode="auto">
          <a:xfrm>
            <a:off x="1981200" y="3010209"/>
            <a:ext cx="685800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13 minutes and 19 seconds </a:t>
            </a:r>
            <a:r>
              <a:rPr lang="en-US" altLang="en-US" sz="1400" dirty="0">
                <a:solidFill>
                  <a:srgbClr val="000000"/>
                </a:solidFill>
                <a:latin typeface="Arial" panose="020B0604020202020204" pitchFamily="34" charset="0"/>
              </a:rPr>
              <a:t>for the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compressional P waves to travel a curved path through the mantle to Bend, Oregon.</a:t>
            </a:r>
          </a:p>
        </p:txBody>
      </p:sp>
      <p:sp>
        <p:nvSpPr>
          <p:cNvPr id="37895" name="TextBox 6">
            <a:extLst>
              <a:ext uri="{FF2B5EF4-FFF2-40B4-BE49-F238E27FC236}">
                <a16:creationId xmlns:a16="http://schemas.microsoft.com/office/drawing/2014/main" id="{5C563F1C-0B80-9846-9CDA-45BE984AB743}"/>
              </a:ext>
            </a:extLst>
          </p:cNvPr>
          <p:cNvSpPr txBox="1">
            <a:spLocks noChangeArrowheads="1"/>
          </p:cNvSpPr>
          <p:nvPr/>
        </p:nvSpPr>
        <p:spPr bwMode="auto">
          <a:xfrm>
            <a:off x="1752600" y="4981229"/>
            <a:ext cx="7315200"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400" dirty="0">
                <a:solidFill>
                  <a:srgbClr val="000000"/>
                </a:solidFill>
                <a:latin typeface="Arial" panose="020B0604020202020204" pitchFamily="34" charset="0"/>
              </a:rPr>
              <a:t>Surface waves traveled the 10,645 km (6614 miles) along the perimeter of the Earth from the earthquake to the recording station. </a:t>
            </a:r>
            <a:r>
              <a:rPr lang="en-US" altLang="en-US" sz="1400" dirty="0">
                <a:latin typeface="Arial" panose="020B0604020202020204" pitchFamily="34" charset="0"/>
              </a:rPr>
              <a:t>The surface waves began to arrive in Bend about 52 minutes </a:t>
            </a:r>
            <a:r>
              <a:rPr lang="en-US" altLang="en-US" sz="1400" dirty="0">
                <a:solidFill>
                  <a:srgbClr val="000000"/>
                </a:solidFill>
                <a:latin typeface="Arial" panose="020B0604020202020204" pitchFamily="34" charset="0"/>
              </a:rPr>
              <a:t>after the earthquake occurred</a:t>
            </a:r>
            <a:r>
              <a:rPr lang="en-US" altLang="en-US" sz="1400" dirty="0">
                <a:latin typeface="Arial" panose="020B0604020202020204" pitchFamily="34" charset="0"/>
              </a:rPr>
              <a:t>. </a:t>
            </a:r>
            <a:r>
              <a:rPr lang="en-US" altLang="en-US" sz="1400" dirty="0">
                <a:solidFill>
                  <a:srgbClr val="000000"/>
                </a:solidFill>
                <a:latin typeface="Arial" panose="020B0604020202020204" pitchFamily="34" charset="0"/>
              </a:rPr>
              <a:t> Because this earthquake occurred at 90 km depth, surface wave energy was lower than it would have been for a shallower earthquake.</a:t>
            </a:r>
          </a:p>
        </p:txBody>
      </p:sp>
      <p:sp>
        <p:nvSpPr>
          <p:cNvPr id="37896" name="TextBox 9">
            <a:extLst>
              <a:ext uri="{FF2B5EF4-FFF2-40B4-BE49-F238E27FC236}">
                <a16:creationId xmlns:a16="http://schemas.microsoft.com/office/drawing/2014/main" id="{5CF8E6D4-90C5-004B-88F9-38B0BA3386B7}"/>
              </a:ext>
            </a:extLst>
          </p:cNvPr>
          <p:cNvSpPr txBox="1">
            <a:spLocks noChangeArrowheads="1"/>
          </p:cNvSpPr>
          <p:nvPr/>
        </p:nvSpPr>
        <p:spPr bwMode="auto">
          <a:xfrm>
            <a:off x="1981200" y="4324004"/>
            <a:ext cx="68580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a:t>
            </a:r>
            <a:r>
              <a:rPr lang="en-US" altLang="en-US" sz="1400" dirty="0">
                <a:latin typeface="Arial" panose="020B0604020202020204" pitchFamily="34" charset="0"/>
              </a:rPr>
              <a:t>waves that follow the same path through the mantle as P waves.  S waves took 24 minutes and 32 seconds </a:t>
            </a:r>
            <a:r>
              <a:rPr lang="en-US" altLang="en-US" sz="1400" dirty="0">
                <a:solidFill>
                  <a:srgbClr val="000000"/>
                </a:solidFill>
                <a:latin typeface="Arial" panose="020B0604020202020204" pitchFamily="34" charset="0"/>
              </a:rPr>
              <a:t>to travel from the earthquake to Bend.</a:t>
            </a:r>
          </a:p>
        </p:txBody>
      </p:sp>
      <p:sp>
        <p:nvSpPr>
          <p:cNvPr id="37897" name="TextBox 4">
            <a:extLst>
              <a:ext uri="{FF2B5EF4-FFF2-40B4-BE49-F238E27FC236}">
                <a16:creationId xmlns:a16="http://schemas.microsoft.com/office/drawing/2014/main" id="{DCB288F5-05FE-FA4A-91BC-9E3DFF15F3D0}"/>
              </a:ext>
            </a:extLst>
          </p:cNvPr>
          <p:cNvSpPr txBox="1">
            <a:spLocks noChangeArrowheads="1"/>
          </p:cNvSpPr>
          <p:nvPr/>
        </p:nvSpPr>
        <p:spPr bwMode="auto">
          <a:xfrm>
            <a:off x="2967148" y="1345077"/>
            <a:ext cx="376238"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sp>
        <p:nvSpPr>
          <p:cNvPr id="12" name="TextBox 11">
            <a:extLst>
              <a:ext uri="{FF2B5EF4-FFF2-40B4-BE49-F238E27FC236}">
                <a16:creationId xmlns:a16="http://schemas.microsoft.com/office/drawing/2014/main" id="{8069DAE2-EB9D-2846-BC89-B4D763167C37}"/>
              </a:ext>
            </a:extLst>
          </p:cNvPr>
          <p:cNvSpPr txBox="1"/>
          <p:nvPr/>
        </p:nvSpPr>
        <p:spPr>
          <a:xfrm>
            <a:off x="6483373" y="1623702"/>
            <a:ext cx="2152650" cy="368300"/>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22" name="Rectangle 21">
            <a:extLst>
              <a:ext uri="{FF2B5EF4-FFF2-40B4-BE49-F238E27FC236}">
                <a16:creationId xmlns:a16="http://schemas.microsoft.com/office/drawing/2014/main" id="{5FD27CAF-1FC4-A040-B18E-C7E412BE8B09}"/>
              </a:ext>
            </a:extLst>
          </p:cNvPr>
          <p:cNvSpPr/>
          <p:nvPr/>
        </p:nvSpPr>
        <p:spPr>
          <a:xfrm>
            <a:off x="3346451" y="1280025"/>
            <a:ext cx="1585912"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898" name="TextBox 11">
            <a:extLst>
              <a:ext uri="{FF2B5EF4-FFF2-40B4-BE49-F238E27FC236}">
                <a16:creationId xmlns:a16="http://schemas.microsoft.com/office/drawing/2014/main" id="{4EC6129E-06CB-AB44-83F7-BD558F6AF908}"/>
              </a:ext>
            </a:extLst>
          </p:cNvPr>
          <p:cNvSpPr txBox="1">
            <a:spLocks noChangeArrowheads="1"/>
          </p:cNvSpPr>
          <p:nvPr/>
        </p:nvSpPr>
        <p:spPr bwMode="auto">
          <a:xfrm>
            <a:off x="3986686" y="1564853"/>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a:t>
            </a:r>
          </a:p>
        </p:txBody>
      </p:sp>
      <p:sp>
        <p:nvSpPr>
          <p:cNvPr id="21" name="TextBox 4">
            <a:extLst>
              <a:ext uri="{FF2B5EF4-FFF2-40B4-BE49-F238E27FC236}">
                <a16:creationId xmlns:a16="http://schemas.microsoft.com/office/drawing/2014/main" id="{6C62E7D1-1377-7C41-9D7C-5E1869D70330}"/>
              </a:ext>
            </a:extLst>
          </p:cNvPr>
          <p:cNvSpPr txBox="1">
            <a:spLocks noChangeArrowheads="1"/>
          </p:cNvSpPr>
          <p:nvPr/>
        </p:nvSpPr>
        <p:spPr bwMode="auto">
          <a:xfrm>
            <a:off x="3317570" y="1347742"/>
            <a:ext cx="559675"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25" name="Rectangle 24">
            <a:extLst>
              <a:ext uri="{FF2B5EF4-FFF2-40B4-BE49-F238E27FC236}">
                <a16:creationId xmlns:a16="http://schemas.microsoft.com/office/drawing/2014/main" id="{41D3D50A-0907-3E45-B30B-30386B3A64CE}"/>
              </a:ext>
            </a:extLst>
          </p:cNvPr>
          <p:cNvSpPr/>
          <p:nvPr/>
        </p:nvSpPr>
        <p:spPr>
          <a:xfrm>
            <a:off x="3007492" y="753515"/>
            <a:ext cx="370682" cy="42914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894" name="TextBox 7">
            <a:extLst>
              <a:ext uri="{FF2B5EF4-FFF2-40B4-BE49-F238E27FC236}">
                <a16:creationId xmlns:a16="http://schemas.microsoft.com/office/drawing/2014/main" id="{D08F676C-B785-8749-AE00-3DD8B48531A2}"/>
              </a:ext>
            </a:extLst>
          </p:cNvPr>
          <p:cNvSpPr txBox="1">
            <a:spLocks noChangeArrowheads="1"/>
          </p:cNvSpPr>
          <p:nvPr/>
        </p:nvSpPr>
        <p:spPr bwMode="auto">
          <a:xfrm>
            <a:off x="2243931" y="915710"/>
            <a:ext cx="6332538" cy="522288"/>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10,645 km (6614 miles, 95.9°) from the location of this earthquake. </a:t>
            </a:r>
          </a:p>
        </p:txBody>
      </p:sp>
      <p:sp>
        <p:nvSpPr>
          <p:cNvPr id="27" name="TextBox 5">
            <a:extLst>
              <a:ext uri="{FF2B5EF4-FFF2-40B4-BE49-F238E27FC236}">
                <a16:creationId xmlns:a16="http://schemas.microsoft.com/office/drawing/2014/main" id="{C6FE6CA4-BF8F-3B45-8453-2EE3A7583FA5}"/>
              </a:ext>
            </a:extLst>
          </p:cNvPr>
          <p:cNvSpPr txBox="1">
            <a:spLocks noChangeArrowheads="1"/>
          </p:cNvSpPr>
          <p:nvPr/>
        </p:nvSpPr>
        <p:spPr bwMode="auto">
          <a:xfrm>
            <a:off x="2843213" y="3666779"/>
            <a:ext cx="5133975"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rPr>
              <a:t>PP is a compressional wave that bounced off the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ndParaRPr>
          </a:p>
        </p:txBody>
      </p:sp>
      <p:sp>
        <p:nvSpPr>
          <p:cNvPr id="5" name="Rectangle 4">
            <a:extLst>
              <a:ext uri="{FF2B5EF4-FFF2-40B4-BE49-F238E27FC236}">
                <a16:creationId xmlns:a16="http://schemas.microsoft.com/office/drawing/2014/main" id="{D2D11A4B-A66A-3315-6AC9-271BD7C1A06F}"/>
              </a:ext>
            </a:extLst>
          </p:cNvPr>
          <p:cNvSpPr/>
          <p:nvPr/>
        </p:nvSpPr>
        <p:spPr>
          <a:xfrm>
            <a:off x="3798684" y="1807852"/>
            <a:ext cx="270528" cy="28825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0B947590-1A52-68DE-8AF3-38CA6546A5C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September 10, 2022 at 23:46:57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10667</TotalTime>
  <Words>1389</Words>
  <Application>Microsoft Office PowerPoint</Application>
  <PresentationFormat>On-screen Show (4:3)</PresentationFormat>
  <Paragraphs>114</Paragraphs>
  <Slides>10</Slides>
  <Notes>10</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Open Sans</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806</cp:revision>
  <cp:lastPrinted>2013-04-07T18:50:57Z</cp:lastPrinted>
  <dcterms:created xsi:type="dcterms:W3CDTF">2009-05-31T20:07:40Z</dcterms:created>
  <dcterms:modified xsi:type="dcterms:W3CDTF">2022-09-12T17:17:47Z</dcterms:modified>
</cp:coreProperties>
</file>