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305" r:id="rId3"/>
    <p:sldId id="385" r:id="rId4"/>
    <p:sldId id="386" r:id="rId5"/>
    <p:sldId id="409" r:id="rId6"/>
    <p:sldId id="435" r:id="rId7"/>
    <p:sldId id="415" r:id="rId8"/>
    <p:sldId id="436" r:id="rId9"/>
    <p:sldId id="367" r:id="rId10"/>
    <p:sldId id="380" r:id="rId11"/>
    <p:sldId id="434"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46" autoAdjust="0"/>
    <p:restoredTop sz="85634" autoAdjust="0"/>
  </p:normalViewPr>
  <p:slideViewPr>
    <p:cSldViewPr showGuides="1">
      <p:cViewPr>
        <p:scale>
          <a:sx n="139" d="100"/>
          <a:sy n="139" d="100"/>
        </p:scale>
        <p:origin x="832" y="-20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ED913CE-9B5F-49FE-96B9-4E6B9ACD0944}"/>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EEB4504-09C1-40AB-AD3E-2A3ED8892AEE}"/>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cs typeface="Arial" panose="020B0604020202020204" pitchFamily="34" charset="0"/>
              </a:defRPr>
            </a:lvl1pPr>
          </a:lstStyle>
          <a:p>
            <a:pPr>
              <a:defRPr/>
            </a:pPr>
            <a:fld id="{22511E2C-2C59-CE45-A509-ED196653FA7D}" type="datetimeFigureOut">
              <a:rPr lang="en-US" altLang="en-US"/>
              <a:pPr>
                <a:defRPr/>
              </a:pPr>
              <a:t>9/11/22</a:t>
            </a:fld>
            <a:endParaRPr lang="en-US" altLang="en-US"/>
          </a:p>
        </p:txBody>
      </p:sp>
      <p:sp>
        <p:nvSpPr>
          <p:cNvPr id="4" name="Slide Image Placeholder 3">
            <a:extLst>
              <a:ext uri="{FF2B5EF4-FFF2-40B4-BE49-F238E27FC236}">
                <a16:creationId xmlns:a16="http://schemas.microsoft.com/office/drawing/2014/main" id="{EF4F28EE-D0FC-4369-94DE-C094C1E29ED1}"/>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3F366A77-B10D-4ACA-9632-A8B83195DA05}"/>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3D0D29D-F364-470C-AF3E-460672875AB9}"/>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DBCC401A-85C0-42C2-B2A9-E675021F3D14}"/>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MS PGothic" panose="020B0600070205080204" pitchFamily="34" charset="-128"/>
              </a:defRPr>
            </a:lvl1pPr>
          </a:lstStyle>
          <a:p>
            <a:pPr>
              <a:defRPr/>
            </a:pPr>
            <a:fld id="{D0947AB7-9221-FF49-A9B3-C76B640952C2}"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iitd"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ds.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Para más detalles, visite USGS: </a:t>
            </a:r>
            <a:r>
              <a:rPr lang="es-E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https://earthquake.usgs.gov/earthquakes/eventpage/us6000iitd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1</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10</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eaLnBrk="1" hangingPunct="1">
              <a:spcBef>
                <a:spcPct val="0"/>
              </a:spcBef>
            </a:pPr>
            <a:endParaRPr lang="en-US" altLang="en-US" dirty="0"/>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a:p>
            <a:pPr eaLnBrk="1" hangingPunct="1">
              <a:spcBef>
                <a:spcPct val="0"/>
              </a:spcBef>
            </a:pPr>
            <a:endParaRPr lang="en-US" altLang="en-US" dirty="0"/>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solidFill>
                  <a:srgbClr val="393996"/>
                </a:solidFill>
                <a:ea typeface="ＭＳ Ｐゴシック" panose="020B0600070205080204" pitchFamily="34" charset="-128"/>
              </a:rPr>
              <a:t>Animación relevante:</a:t>
            </a:r>
          </a:p>
          <a:p>
            <a:pPr eaLnBrk="1" hangingPunct="1">
              <a:spcBef>
                <a:spcPct val="0"/>
              </a:spcBef>
            </a:pPr>
            <a:r>
              <a:rPr lang="es-ES_tradnl" altLang="en-US" b="0" noProof="0" dirty="0">
                <a:solidFill>
                  <a:srgbClr val="393996"/>
                </a:solidFill>
                <a:ea typeface="ＭＳ Ｐゴシック" panose="020B0600070205080204" pitchFamily="34" charset="-128"/>
              </a:rPr>
              <a:t>Sudamérica – Terremotos y Tectónica:</a:t>
            </a:r>
            <a:r>
              <a:rPr lang="es-ES_tradnl" altLang="en-US" b="0" noProof="0" dirty="0">
                <a:ea typeface="ＭＳ Ｐゴシック" panose="020B0600070205080204" pitchFamily="34" charset="-128"/>
              </a:rPr>
              <a:t>:  </a:t>
            </a:r>
            <a:r>
              <a:rPr lang="es-ES_tradnl"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https://www.iris.edu/hq/inclass/animation/236</a:t>
            </a:r>
            <a:endParaRPr lang="es-ES_tradnl" altLang="en-US" noProof="0"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4</a:t>
            </a:fld>
            <a:endParaRPr lang="en-US" altLang="en-US" sz="120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5</a:t>
            </a:fld>
            <a:endParaRPr lang="en-US" altLang="en-US" sz="1200" dirty="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400" b="1" dirty="0">
                <a:effectLst/>
                <a:latin typeface="Calibri" panose="020F0502020204030204" pitchFamily="34" charset="0"/>
                <a:ea typeface="Calibri" panose="020F0502020204030204" pitchFamily="34" charset="0"/>
                <a:cs typeface="Times New Roman" panose="02020603050405020304" pitchFamily="18" charset="0"/>
              </a:rPr>
              <a:t>Explora la Sismicidad:</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400" dirty="0">
                <a:effectLst/>
                <a:latin typeface="Calibri" panose="020F0502020204030204" pitchFamily="34" charset="0"/>
                <a:ea typeface="Calibri" panose="020F0502020204030204" pitchFamily="34" charset="0"/>
                <a:cs typeface="Times New Roman" panose="02020603050405020304" pitchFamily="18" charset="0"/>
              </a:rPr>
              <a:t>Navegador Interactivo de terremotos – Mapa Mundial o visualizador 3D: </a:t>
            </a:r>
            <a:r>
              <a:rPr lang="es-ES" sz="1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http://ds.iris.edu/ieb/</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altLang="en-US" sz="140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6</a:t>
            </a:fld>
            <a:endParaRPr lang="en-US" altLang="en-US" dirty="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F609AFAC-956F-3F48-966B-A727B2C6BF6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a:extLst>
              <a:ext uri="{FF2B5EF4-FFF2-40B4-BE49-F238E27FC236}">
                <a16:creationId xmlns:a16="http://schemas.microsoft.com/office/drawing/2014/main" id="{057CA0C8-F3F8-0647-91EA-2EFEDC2FB9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_tradnl" altLang="en-US" noProof="0" dirty="0"/>
              <a:t>Referencia: Holm, R.J., Rosenbaum, G y Richards, S.W., 2016. Posterior a los 8 Ma en  reconstrucción  de Papúa Nueva Guinea y las Islas Salomón: la Tectónica de microplacas en una configuración de límite de placa convergente en </a:t>
            </a:r>
            <a:r>
              <a:rPr lang="es-ES_tradnl" altLang="en-US" noProof="0" dirty="0" err="1"/>
              <a:t>Earth-Science</a:t>
            </a:r>
            <a:r>
              <a:rPr lang="es-ES_tradnl" altLang="en-US" noProof="0" dirty="0"/>
              <a:t> </a:t>
            </a:r>
            <a:r>
              <a:rPr lang="es-ES_tradnl" altLang="en-US" noProof="0" dirty="0" err="1"/>
              <a:t>Reviews</a:t>
            </a:r>
            <a:r>
              <a:rPr lang="es-ES_tradnl" altLang="en-US" noProof="0" dirty="0"/>
              <a:t>, v. 156, págs. 66 -81.</a:t>
            </a:r>
          </a:p>
        </p:txBody>
      </p:sp>
      <p:sp>
        <p:nvSpPr>
          <p:cNvPr id="34820" name="Slide Number Placeholder 3">
            <a:extLst>
              <a:ext uri="{FF2B5EF4-FFF2-40B4-BE49-F238E27FC236}">
                <a16:creationId xmlns:a16="http://schemas.microsoft.com/office/drawing/2014/main" id="{AD34BC83-F35F-C74D-943A-A2B568C0158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418C613-20AB-9348-90C1-4ED763FC85C7}" type="slidenum">
              <a:rPr lang="en-US" altLang="en-US" sz="1200" smtClean="0">
                <a:latin typeface="Calibri" panose="020F0502020204030204" pitchFamily="34" charset="0"/>
              </a:rPr>
              <a:pPr/>
              <a:t>7</a:t>
            </a:fld>
            <a:endParaRPr lang="en-US" altLang="en-US" sz="1200" dirty="0">
              <a:latin typeface="Calibri" panose="020F0502020204030204" pitchFamily="34" charset="0"/>
            </a:endParaRPr>
          </a:p>
        </p:txBody>
      </p:sp>
    </p:spTree>
    <p:extLst>
      <p:ext uri="{BB962C8B-B14F-4D97-AF65-F5344CB8AC3E}">
        <p14:creationId xmlns:p14="http://schemas.microsoft.com/office/powerpoint/2010/main" val="4186950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a:spcBef>
                <a:spcPts val="0"/>
              </a:spcBef>
              <a:spcAft>
                <a:spcPts val="0"/>
              </a:spcAft>
            </a:pPr>
            <a:r>
              <a:rPr lang="es-ES" sz="1200" b="1" dirty="0">
                <a:effectLst/>
                <a:latin typeface="Calibri" panose="020F0502020204030204" pitchFamily="34" charset="0"/>
                <a:ea typeface="Calibri" panose="020F0502020204030204" pitchFamily="34" charset="0"/>
                <a:cs typeface="Times New Roman" panose="02020603050405020304" pitchFamily="18" charset="0"/>
              </a:rPr>
              <a:t>Animación Relevante:</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s-ES" sz="1200" dirty="0">
                <a:effectLst/>
                <a:latin typeface="Calibri" panose="020F0502020204030204" pitchFamily="34" charset="0"/>
                <a:ea typeface="Calibri" panose="020F0502020204030204" pitchFamily="34" charset="0"/>
                <a:cs typeface="Times New Roman" panose="02020603050405020304" pitchFamily="18" charset="0"/>
              </a:rPr>
              <a:t>Explicación de los mecanismos focales: </a:t>
            </a:r>
            <a:r>
              <a:rPr lang="es-ES" sz="12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https://www.iris.edu/hq/inclass/animation/focal_mechanisms_explained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8</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E908B865-8A61-D445-8858-51B1ECCB38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2BC74F01-FC98-224D-99C6-F0091701D99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a:spcBef>
                <a:spcPts val="0"/>
              </a:spcBef>
              <a:spcAft>
                <a:spcPts val="0"/>
              </a:spcAft>
            </a:pPr>
            <a:r>
              <a:rPr lang="es-ES_tradnl" altLang="en-US" sz="1200" b="0" noProof="0" dirty="0">
                <a:solidFill>
                  <a:srgbClr val="393996"/>
                </a:solidFill>
              </a:rPr>
              <a:t>Curvas Tiempo de Viaje: </a:t>
            </a:r>
            <a:r>
              <a:rPr lang="es-ES" altLang="en-US" sz="1200" dirty="0">
                <a:solidFill>
                  <a:srgbClr val="000000"/>
                </a:solidFill>
              </a:rPr>
              <a:t>¿</a:t>
            </a:r>
            <a:r>
              <a:rPr lang="es-ES_tradnl" altLang="en-US" sz="1200" b="0" noProof="0" dirty="0">
                <a:solidFill>
                  <a:srgbClr val="393996"/>
                </a:solidFill>
              </a:rPr>
              <a:t>Como son creadas? </a:t>
            </a:r>
            <a:r>
              <a:rPr lang="es-ES_tradnl" sz="1200" u="sng" noProof="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https://www.iris.edu/hq/inclass/animation/traveltime_curves_how_they_are_created</a:t>
            </a:r>
            <a:endParaRPr lang="es-ES_tradnl" sz="12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8916" name="Slide Number Placeholder 3">
            <a:extLst>
              <a:ext uri="{FF2B5EF4-FFF2-40B4-BE49-F238E27FC236}">
                <a16:creationId xmlns:a16="http://schemas.microsoft.com/office/drawing/2014/main" id="{2B0036CD-A954-0D40-8E33-57F47EE75E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6397666-A70B-8E4B-B19C-032F4EC0ED2B}" type="slidenum">
              <a:rPr lang="en-US" altLang="en-US" smtClean="0">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1226A3C0-631F-9D4E-9A06-30B85DC368E9}"/>
              </a:ext>
            </a:extLst>
          </p:cNvPr>
          <p:cNvSpPr>
            <a:spLocks noGrp="1"/>
          </p:cNvSpPr>
          <p:nvPr>
            <p:ph type="dt" sz="half" idx="10"/>
          </p:nvPr>
        </p:nvSpPr>
        <p:spPr/>
        <p:txBody>
          <a:bodyPr/>
          <a:lstStyle>
            <a:lvl1pPr>
              <a:defRPr/>
            </a:lvl1pPr>
          </a:lstStyle>
          <a:p>
            <a:pPr>
              <a:defRPr/>
            </a:pPr>
            <a:fld id="{70C6DCE9-8E5D-CF4F-B905-C0ACF5AA86E1}"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5C771690-36B6-8E4E-9F86-76560A5E797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2A67F19-28DE-2C4D-9350-79AF9FB2ECB8}"/>
              </a:ext>
            </a:extLst>
          </p:cNvPr>
          <p:cNvSpPr>
            <a:spLocks noGrp="1"/>
          </p:cNvSpPr>
          <p:nvPr>
            <p:ph type="sldNum" sz="quarter" idx="12"/>
          </p:nvPr>
        </p:nvSpPr>
        <p:spPr/>
        <p:txBody>
          <a:bodyPr/>
          <a:lstStyle>
            <a:lvl1pPr>
              <a:defRPr/>
            </a:lvl1pPr>
          </a:lstStyle>
          <a:p>
            <a:pPr>
              <a:defRPr/>
            </a:pPr>
            <a:fld id="{896108FD-BA44-354B-B294-810F185A5B4F}" type="slidenum">
              <a:rPr lang="en-US" altLang="en-US"/>
              <a:pPr>
                <a:defRPr/>
              </a:pPr>
              <a:t>‹#›</a:t>
            </a:fld>
            <a:endParaRPr lang="en-US" altLang="en-US"/>
          </a:p>
        </p:txBody>
      </p:sp>
    </p:spTree>
    <p:extLst>
      <p:ext uri="{BB962C8B-B14F-4D97-AF65-F5344CB8AC3E}">
        <p14:creationId xmlns:p14="http://schemas.microsoft.com/office/powerpoint/2010/main" val="484688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6E436A-EA7C-F94C-ACBB-F3FCC7F83329}"/>
              </a:ext>
            </a:extLst>
          </p:cNvPr>
          <p:cNvSpPr>
            <a:spLocks noGrp="1"/>
          </p:cNvSpPr>
          <p:nvPr>
            <p:ph type="dt" sz="half" idx="10"/>
          </p:nvPr>
        </p:nvSpPr>
        <p:spPr/>
        <p:txBody>
          <a:bodyPr/>
          <a:lstStyle>
            <a:lvl1pPr>
              <a:defRPr/>
            </a:lvl1pPr>
          </a:lstStyle>
          <a:p>
            <a:pPr>
              <a:defRPr/>
            </a:pPr>
            <a:fld id="{CBD5CE84-AF9A-C246-A71D-ABD6102AF996}"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D1E2A93F-6C72-A04A-BBBB-5D9186E4CE1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CD11F0E-7E48-8541-B20D-3BE0A3548C92}"/>
              </a:ext>
            </a:extLst>
          </p:cNvPr>
          <p:cNvSpPr>
            <a:spLocks noGrp="1"/>
          </p:cNvSpPr>
          <p:nvPr>
            <p:ph type="sldNum" sz="quarter" idx="12"/>
          </p:nvPr>
        </p:nvSpPr>
        <p:spPr/>
        <p:txBody>
          <a:bodyPr/>
          <a:lstStyle>
            <a:lvl1pPr>
              <a:defRPr/>
            </a:lvl1pPr>
          </a:lstStyle>
          <a:p>
            <a:pPr>
              <a:defRPr/>
            </a:pPr>
            <a:fld id="{A23CF487-B48D-B942-AE39-70CEEBD34225}" type="slidenum">
              <a:rPr lang="en-US" altLang="en-US"/>
              <a:pPr>
                <a:defRPr/>
              </a:pPr>
              <a:t>‹#›</a:t>
            </a:fld>
            <a:endParaRPr lang="en-US" altLang="en-US"/>
          </a:p>
        </p:txBody>
      </p:sp>
    </p:spTree>
    <p:extLst>
      <p:ext uri="{BB962C8B-B14F-4D97-AF65-F5344CB8AC3E}">
        <p14:creationId xmlns:p14="http://schemas.microsoft.com/office/powerpoint/2010/main" val="329152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FE2EC3-195B-B24E-947F-FE1359B58493}"/>
              </a:ext>
            </a:extLst>
          </p:cNvPr>
          <p:cNvSpPr>
            <a:spLocks noGrp="1"/>
          </p:cNvSpPr>
          <p:nvPr>
            <p:ph type="dt" sz="half" idx="10"/>
          </p:nvPr>
        </p:nvSpPr>
        <p:spPr/>
        <p:txBody>
          <a:bodyPr/>
          <a:lstStyle>
            <a:lvl1pPr>
              <a:defRPr/>
            </a:lvl1pPr>
          </a:lstStyle>
          <a:p>
            <a:pPr>
              <a:defRPr/>
            </a:pPr>
            <a:fld id="{42A2628A-7214-7745-A1B8-64B181509E68}"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833151E2-37BF-884A-8AD4-8B8189663C2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AAB0CAD-8C8F-4348-9168-94009932AEB8}"/>
              </a:ext>
            </a:extLst>
          </p:cNvPr>
          <p:cNvSpPr>
            <a:spLocks noGrp="1"/>
          </p:cNvSpPr>
          <p:nvPr>
            <p:ph type="sldNum" sz="quarter" idx="12"/>
          </p:nvPr>
        </p:nvSpPr>
        <p:spPr/>
        <p:txBody>
          <a:bodyPr/>
          <a:lstStyle>
            <a:lvl1pPr>
              <a:defRPr/>
            </a:lvl1pPr>
          </a:lstStyle>
          <a:p>
            <a:pPr>
              <a:defRPr/>
            </a:pPr>
            <a:fld id="{936B8CF8-902F-5A42-AF2F-97470FDE771B}" type="slidenum">
              <a:rPr lang="en-US" altLang="en-US"/>
              <a:pPr>
                <a:defRPr/>
              </a:pPr>
              <a:t>‹#›</a:t>
            </a:fld>
            <a:endParaRPr lang="en-US" altLang="en-US"/>
          </a:p>
        </p:txBody>
      </p:sp>
    </p:spTree>
    <p:extLst>
      <p:ext uri="{BB962C8B-B14F-4D97-AF65-F5344CB8AC3E}">
        <p14:creationId xmlns:p14="http://schemas.microsoft.com/office/powerpoint/2010/main" val="2523427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0D215F2-8B90-D54D-BB22-B6EFFF1BBB7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F18F6B0-0786-224F-A536-BA407BE90C4B}"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0AA15E70-BF1D-5149-80AA-0A8738511BF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6E42DF32-B17A-0544-B4CA-5CB4F9A8E3AF}"/>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16C1BFC-67A6-6246-8D85-4DAA98BD99C7}" type="slidenum">
              <a:rPr lang="en-US" altLang="en-US"/>
              <a:pPr>
                <a:defRPr/>
              </a:pPr>
              <a:t>‹#›</a:t>
            </a:fld>
            <a:endParaRPr lang="en-US" altLang="en-US"/>
          </a:p>
        </p:txBody>
      </p:sp>
    </p:spTree>
    <p:extLst>
      <p:ext uri="{BB962C8B-B14F-4D97-AF65-F5344CB8AC3E}">
        <p14:creationId xmlns:p14="http://schemas.microsoft.com/office/powerpoint/2010/main" val="980134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27E592-F37B-8846-AF3D-CAB52CEED3C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EA125DA-8333-294A-9C95-8A02AA54AF01}"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70F36643-CA51-3F4E-94DB-A66A592FA52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1C7BAD62-07FC-344E-B61E-45F0B9184971}"/>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ECD925D1-BEEF-4C44-B617-008ECDF71791}" type="slidenum">
              <a:rPr lang="en-US" altLang="en-US"/>
              <a:pPr>
                <a:defRPr/>
              </a:pPr>
              <a:t>‹#›</a:t>
            </a:fld>
            <a:endParaRPr lang="en-US" altLang="en-US"/>
          </a:p>
        </p:txBody>
      </p:sp>
    </p:spTree>
    <p:extLst>
      <p:ext uri="{BB962C8B-B14F-4D97-AF65-F5344CB8AC3E}">
        <p14:creationId xmlns:p14="http://schemas.microsoft.com/office/powerpoint/2010/main" val="4180669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E78DA5-C883-1A4E-9304-75C0CD8C60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CB17FC71-0595-EF47-AD73-3BFAA3F08AB4}"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2451C4F8-D937-2940-B5CC-064FE13D07C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CDBE7433-D2A5-0E49-AEA9-B8C4AA08B8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75BEFA6-DB51-C845-9A71-D954D0BEE112}" type="slidenum">
              <a:rPr lang="en-US" altLang="en-US"/>
              <a:pPr>
                <a:defRPr/>
              </a:pPr>
              <a:t>‹#›</a:t>
            </a:fld>
            <a:endParaRPr lang="en-US" altLang="en-US"/>
          </a:p>
        </p:txBody>
      </p:sp>
    </p:spTree>
    <p:extLst>
      <p:ext uri="{BB962C8B-B14F-4D97-AF65-F5344CB8AC3E}">
        <p14:creationId xmlns:p14="http://schemas.microsoft.com/office/powerpoint/2010/main" val="1601266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E5CD070-DEE1-3140-90B0-1C8850001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56E34A40-400E-A844-B500-8165B8EA2068}" type="datetimeFigureOut">
              <a:rPr lang="en-US" altLang="en-US"/>
              <a:pPr>
                <a:defRPr/>
              </a:pPr>
              <a:t>9/11/22</a:t>
            </a:fld>
            <a:endParaRPr lang="en-US" altLang="en-US"/>
          </a:p>
        </p:txBody>
      </p:sp>
      <p:sp>
        <p:nvSpPr>
          <p:cNvPr id="6" name="Footer Placeholder 5">
            <a:extLst>
              <a:ext uri="{FF2B5EF4-FFF2-40B4-BE49-F238E27FC236}">
                <a16:creationId xmlns:a16="http://schemas.microsoft.com/office/drawing/2014/main" id="{BD645C65-6181-1044-BA23-919BA0B33FD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85B9E39A-44C1-4849-BF2A-F8FDD8E173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FBE65B5A-D5CB-934C-8CD6-D27C9C0E1244}" type="slidenum">
              <a:rPr lang="en-US" altLang="en-US"/>
              <a:pPr>
                <a:defRPr/>
              </a:pPr>
              <a:t>‹#›</a:t>
            </a:fld>
            <a:endParaRPr lang="en-US" altLang="en-US"/>
          </a:p>
        </p:txBody>
      </p:sp>
    </p:spTree>
    <p:extLst>
      <p:ext uri="{BB962C8B-B14F-4D97-AF65-F5344CB8AC3E}">
        <p14:creationId xmlns:p14="http://schemas.microsoft.com/office/powerpoint/2010/main" val="37708583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A22C110-F91E-7541-ABBD-AF7C94CF0F5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A8DC1207-00C3-9645-9650-B6573FCAA97C}" type="datetimeFigureOut">
              <a:rPr lang="en-US" altLang="en-US"/>
              <a:pPr>
                <a:defRPr/>
              </a:pPr>
              <a:t>9/11/22</a:t>
            </a:fld>
            <a:endParaRPr lang="en-US" altLang="en-US"/>
          </a:p>
        </p:txBody>
      </p:sp>
      <p:sp>
        <p:nvSpPr>
          <p:cNvPr id="8" name="Footer Placeholder 7">
            <a:extLst>
              <a:ext uri="{FF2B5EF4-FFF2-40B4-BE49-F238E27FC236}">
                <a16:creationId xmlns:a16="http://schemas.microsoft.com/office/drawing/2014/main" id="{DABDCA6D-1377-0F4C-A944-C3CB6DCA7AE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979A1F9C-E3D8-3F44-8275-14FCE83FAE1C}"/>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7A7D458C-3F85-7243-AC03-C94D43F56D5E}" type="slidenum">
              <a:rPr lang="en-US" altLang="en-US"/>
              <a:pPr>
                <a:defRPr/>
              </a:pPr>
              <a:t>‹#›</a:t>
            </a:fld>
            <a:endParaRPr lang="en-US" altLang="en-US"/>
          </a:p>
        </p:txBody>
      </p:sp>
    </p:spTree>
    <p:extLst>
      <p:ext uri="{BB962C8B-B14F-4D97-AF65-F5344CB8AC3E}">
        <p14:creationId xmlns:p14="http://schemas.microsoft.com/office/powerpoint/2010/main" val="4023280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59DBF35-1D42-0B47-9776-E3845610392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C1388E6-B8E5-7642-8775-1A3024DCF56D}" type="datetimeFigureOut">
              <a:rPr lang="en-US" altLang="en-US"/>
              <a:pPr>
                <a:defRPr/>
              </a:pPr>
              <a:t>9/11/22</a:t>
            </a:fld>
            <a:endParaRPr lang="en-US" altLang="en-US"/>
          </a:p>
        </p:txBody>
      </p:sp>
      <p:sp>
        <p:nvSpPr>
          <p:cNvPr id="4" name="Footer Placeholder 3">
            <a:extLst>
              <a:ext uri="{FF2B5EF4-FFF2-40B4-BE49-F238E27FC236}">
                <a16:creationId xmlns:a16="http://schemas.microsoft.com/office/drawing/2014/main" id="{8D262848-3FF8-0D4C-8EAE-80E2F99E3B24}"/>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0AEA5684-210A-3A48-996E-4A9133E9FA16}"/>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D753F5DD-CA16-B649-96C7-3F303C4847EB}" type="slidenum">
              <a:rPr lang="en-US" altLang="en-US"/>
              <a:pPr>
                <a:defRPr/>
              </a:pPr>
              <a:t>‹#›</a:t>
            </a:fld>
            <a:endParaRPr lang="en-US" altLang="en-US"/>
          </a:p>
        </p:txBody>
      </p:sp>
    </p:spTree>
    <p:extLst>
      <p:ext uri="{BB962C8B-B14F-4D97-AF65-F5344CB8AC3E}">
        <p14:creationId xmlns:p14="http://schemas.microsoft.com/office/powerpoint/2010/main" val="413885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B82277-3B8E-AC4D-B941-4B87CCA21637}"/>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B582C1D-391E-9F4E-8BB7-BFDBE5DB1527}" type="datetimeFigureOut">
              <a:rPr lang="en-US" altLang="en-US"/>
              <a:pPr>
                <a:defRPr/>
              </a:pPr>
              <a:t>9/11/22</a:t>
            </a:fld>
            <a:endParaRPr lang="en-US" altLang="en-US"/>
          </a:p>
        </p:txBody>
      </p:sp>
      <p:sp>
        <p:nvSpPr>
          <p:cNvPr id="3" name="Footer Placeholder 2">
            <a:extLst>
              <a:ext uri="{FF2B5EF4-FFF2-40B4-BE49-F238E27FC236}">
                <a16:creationId xmlns:a16="http://schemas.microsoft.com/office/drawing/2014/main" id="{D7995766-96C0-E64E-B7C6-89F3AB61C89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428C4FAD-6B70-F049-8535-570017987A4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1E80491A-47AD-B246-B9CC-F41F55426D07}" type="slidenum">
              <a:rPr lang="en-US" altLang="en-US"/>
              <a:pPr>
                <a:defRPr/>
              </a:pPr>
              <a:t>‹#›</a:t>
            </a:fld>
            <a:endParaRPr lang="en-US" altLang="en-US"/>
          </a:p>
        </p:txBody>
      </p:sp>
    </p:spTree>
    <p:extLst>
      <p:ext uri="{BB962C8B-B14F-4D97-AF65-F5344CB8AC3E}">
        <p14:creationId xmlns:p14="http://schemas.microsoft.com/office/powerpoint/2010/main" val="36090695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08B92DEA-206A-2D4F-9EC1-5A09D621319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BB20CC-E0D5-CE45-948E-D062F7BDA8A0}" type="datetimeFigureOut">
              <a:rPr lang="en-US" altLang="en-US"/>
              <a:pPr>
                <a:defRPr/>
              </a:pPr>
              <a:t>9/11/22</a:t>
            </a:fld>
            <a:endParaRPr lang="en-US" altLang="en-US"/>
          </a:p>
        </p:txBody>
      </p:sp>
      <p:sp>
        <p:nvSpPr>
          <p:cNvPr id="6" name="Footer Placeholder 5">
            <a:extLst>
              <a:ext uri="{FF2B5EF4-FFF2-40B4-BE49-F238E27FC236}">
                <a16:creationId xmlns:a16="http://schemas.microsoft.com/office/drawing/2014/main" id="{23F1ABF9-967E-924A-B1E2-8EE9446780F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52DD8885-21AA-2546-8998-C39EAE7548B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8428AFD2-06AF-8248-AEF7-2F438E42EA9B}" type="slidenum">
              <a:rPr lang="en-US" altLang="en-US"/>
              <a:pPr>
                <a:defRPr/>
              </a:pPr>
              <a:t>‹#›</a:t>
            </a:fld>
            <a:endParaRPr lang="en-US" altLang="en-US"/>
          </a:p>
        </p:txBody>
      </p:sp>
    </p:spTree>
    <p:extLst>
      <p:ext uri="{BB962C8B-B14F-4D97-AF65-F5344CB8AC3E}">
        <p14:creationId xmlns:p14="http://schemas.microsoft.com/office/powerpoint/2010/main" val="4053770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62E99E-DC7F-AE47-9D3E-2C9DBF9861C7}"/>
              </a:ext>
            </a:extLst>
          </p:cNvPr>
          <p:cNvSpPr>
            <a:spLocks noGrp="1"/>
          </p:cNvSpPr>
          <p:nvPr>
            <p:ph type="dt" sz="half" idx="10"/>
          </p:nvPr>
        </p:nvSpPr>
        <p:spPr/>
        <p:txBody>
          <a:bodyPr/>
          <a:lstStyle>
            <a:lvl1pPr>
              <a:defRPr/>
            </a:lvl1pPr>
          </a:lstStyle>
          <a:p>
            <a:pPr>
              <a:defRPr/>
            </a:pPr>
            <a:fld id="{CCCF0D1B-9347-E345-A9A8-B652E8E1A8DA}"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52F02550-8236-8A4D-A299-B54FB3F8D0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09FD916-FBF1-A944-9F39-56C34B4A652E}"/>
              </a:ext>
            </a:extLst>
          </p:cNvPr>
          <p:cNvSpPr>
            <a:spLocks noGrp="1"/>
          </p:cNvSpPr>
          <p:nvPr>
            <p:ph type="sldNum" sz="quarter" idx="12"/>
          </p:nvPr>
        </p:nvSpPr>
        <p:spPr/>
        <p:txBody>
          <a:bodyPr/>
          <a:lstStyle>
            <a:lvl1pPr>
              <a:defRPr/>
            </a:lvl1pPr>
          </a:lstStyle>
          <a:p>
            <a:pPr>
              <a:defRPr/>
            </a:pPr>
            <a:fld id="{35126D77-59B5-304E-8D80-214E554AF06C}" type="slidenum">
              <a:rPr lang="en-US" altLang="en-US"/>
              <a:pPr>
                <a:defRPr/>
              </a:pPr>
              <a:t>‹#›</a:t>
            </a:fld>
            <a:endParaRPr lang="en-US" altLang="en-US"/>
          </a:p>
        </p:txBody>
      </p:sp>
    </p:spTree>
    <p:extLst>
      <p:ext uri="{BB962C8B-B14F-4D97-AF65-F5344CB8AC3E}">
        <p14:creationId xmlns:p14="http://schemas.microsoft.com/office/powerpoint/2010/main" val="200651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5580BD5C-1CEA-6F40-B990-03AA4F2FEFE1}"/>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ECD2B41A-DF8C-CF4B-B51E-63C9B0D8E5E8}" type="datetimeFigureOut">
              <a:rPr lang="en-US" altLang="en-US"/>
              <a:pPr>
                <a:defRPr/>
              </a:pPr>
              <a:t>9/11/22</a:t>
            </a:fld>
            <a:endParaRPr lang="en-US" altLang="en-US"/>
          </a:p>
        </p:txBody>
      </p:sp>
      <p:sp>
        <p:nvSpPr>
          <p:cNvPr id="6" name="Footer Placeholder 5">
            <a:extLst>
              <a:ext uri="{FF2B5EF4-FFF2-40B4-BE49-F238E27FC236}">
                <a16:creationId xmlns:a16="http://schemas.microsoft.com/office/drawing/2014/main" id="{30D68D85-8942-2E41-8F73-41012240B2E0}"/>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E6DD1FC6-9874-FD4D-8847-555A22CC8222}"/>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E7FD8BF-F242-5A49-B577-14F1B43D769E}" type="slidenum">
              <a:rPr lang="en-US" altLang="en-US"/>
              <a:pPr>
                <a:defRPr/>
              </a:pPr>
              <a:t>‹#›</a:t>
            </a:fld>
            <a:endParaRPr lang="en-US" altLang="en-US"/>
          </a:p>
        </p:txBody>
      </p:sp>
    </p:spTree>
    <p:extLst>
      <p:ext uri="{BB962C8B-B14F-4D97-AF65-F5344CB8AC3E}">
        <p14:creationId xmlns:p14="http://schemas.microsoft.com/office/powerpoint/2010/main" val="35795417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3DFB11-E0F4-F94E-8E0B-64E13023903F}"/>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F3F41BDC-E1A4-0241-AABD-1F09BD6F61D7}"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C0E93C3C-2288-FA49-BB95-07C84990C1FF}"/>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5B62039C-1716-7845-8696-EB1A06689A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2696524-69C2-C349-9CE4-2F37F5A63857}" type="slidenum">
              <a:rPr lang="en-US" altLang="en-US"/>
              <a:pPr>
                <a:defRPr/>
              </a:pPr>
              <a:t>‹#›</a:t>
            </a:fld>
            <a:endParaRPr lang="en-US" altLang="en-US"/>
          </a:p>
        </p:txBody>
      </p:sp>
    </p:spTree>
    <p:extLst>
      <p:ext uri="{BB962C8B-B14F-4D97-AF65-F5344CB8AC3E}">
        <p14:creationId xmlns:p14="http://schemas.microsoft.com/office/powerpoint/2010/main" val="1973768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417687-18F3-4C43-A187-A20581413DE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A9E500F-22BA-7842-92D5-FD66ED3A7DE1}"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98F65695-DC43-FE4B-8C3B-ECDD010E42B1}"/>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510DD71-5594-7341-BF1C-29E954C5A76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58BDD919-06FC-DA40-94E8-0AF6E28D0E34}" type="slidenum">
              <a:rPr lang="en-US" altLang="en-US"/>
              <a:pPr>
                <a:defRPr/>
              </a:pPr>
              <a:t>‹#›</a:t>
            </a:fld>
            <a:endParaRPr lang="en-US" altLang="en-US"/>
          </a:p>
        </p:txBody>
      </p:sp>
    </p:spTree>
    <p:extLst>
      <p:ext uri="{BB962C8B-B14F-4D97-AF65-F5344CB8AC3E}">
        <p14:creationId xmlns:p14="http://schemas.microsoft.com/office/powerpoint/2010/main" val="3335739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DECC02-32BF-DD4A-9B4B-7FEF4D36088D}"/>
              </a:ext>
            </a:extLst>
          </p:cNvPr>
          <p:cNvSpPr>
            <a:spLocks noGrp="1"/>
          </p:cNvSpPr>
          <p:nvPr>
            <p:ph type="dt" sz="half" idx="10"/>
          </p:nvPr>
        </p:nvSpPr>
        <p:spPr/>
        <p:txBody>
          <a:bodyPr/>
          <a:lstStyle>
            <a:lvl1pPr>
              <a:defRPr/>
            </a:lvl1pPr>
          </a:lstStyle>
          <a:p>
            <a:pPr>
              <a:defRPr/>
            </a:pPr>
            <a:fld id="{144A2C9E-E67F-8B40-857D-B525B561016B}"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EC599174-1C8D-A24D-814F-D0F37FB9A90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18DFBB8-1227-5E43-B3B5-2DF4ECDFB88C}"/>
              </a:ext>
            </a:extLst>
          </p:cNvPr>
          <p:cNvSpPr>
            <a:spLocks noGrp="1"/>
          </p:cNvSpPr>
          <p:nvPr>
            <p:ph type="sldNum" sz="quarter" idx="12"/>
          </p:nvPr>
        </p:nvSpPr>
        <p:spPr/>
        <p:txBody>
          <a:bodyPr/>
          <a:lstStyle>
            <a:lvl1pPr>
              <a:defRPr/>
            </a:lvl1pPr>
          </a:lstStyle>
          <a:p>
            <a:pPr>
              <a:defRPr/>
            </a:pPr>
            <a:fld id="{85175A9F-734E-7143-B61B-6EA719171B20}" type="slidenum">
              <a:rPr lang="en-US" altLang="en-US"/>
              <a:pPr>
                <a:defRPr/>
              </a:pPr>
              <a:t>‹#›</a:t>
            </a:fld>
            <a:endParaRPr lang="en-US" altLang="en-US"/>
          </a:p>
        </p:txBody>
      </p:sp>
    </p:spTree>
    <p:extLst>
      <p:ext uri="{BB962C8B-B14F-4D97-AF65-F5344CB8AC3E}">
        <p14:creationId xmlns:p14="http://schemas.microsoft.com/office/powerpoint/2010/main" val="2697010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4EE4E3-92A1-7E48-A652-8156C9663F99}"/>
              </a:ext>
            </a:extLst>
          </p:cNvPr>
          <p:cNvSpPr>
            <a:spLocks noGrp="1"/>
          </p:cNvSpPr>
          <p:nvPr>
            <p:ph type="dt" sz="half" idx="10"/>
          </p:nvPr>
        </p:nvSpPr>
        <p:spPr/>
        <p:txBody>
          <a:bodyPr/>
          <a:lstStyle>
            <a:lvl1pPr>
              <a:defRPr/>
            </a:lvl1pPr>
          </a:lstStyle>
          <a:p>
            <a:pPr>
              <a:defRPr/>
            </a:pPr>
            <a:fld id="{1E87C4C6-B066-7A4C-A479-2EF62B52E7A4}" type="datetimeFigureOut">
              <a:rPr lang="en-US" altLang="en-US"/>
              <a:pPr>
                <a:defRPr/>
              </a:pPr>
              <a:t>9/11/22</a:t>
            </a:fld>
            <a:endParaRPr lang="en-US" altLang="en-US"/>
          </a:p>
        </p:txBody>
      </p:sp>
      <p:sp>
        <p:nvSpPr>
          <p:cNvPr id="6" name="Footer Placeholder 4">
            <a:extLst>
              <a:ext uri="{FF2B5EF4-FFF2-40B4-BE49-F238E27FC236}">
                <a16:creationId xmlns:a16="http://schemas.microsoft.com/office/drawing/2014/main" id="{2CACB876-143D-1148-94CB-8784E55B2F4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6273FD4-CB24-8146-A5F2-45AA85625E0D}"/>
              </a:ext>
            </a:extLst>
          </p:cNvPr>
          <p:cNvSpPr>
            <a:spLocks noGrp="1"/>
          </p:cNvSpPr>
          <p:nvPr>
            <p:ph type="sldNum" sz="quarter" idx="12"/>
          </p:nvPr>
        </p:nvSpPr>
        <p:spPr/>
        <p:txBody>
          <a:bodyPr/>
          <a:lstStyle>
            <a:lvl1pPr>
              <a:defRPr/>
            </a:lvl1pPr>
          </a:lstStyle>
          <a:p>
            <a:pPr>
              <a:defRPr/>
            </a:pPr>
            <a:fld id="{FA456CC3-D03B-A14D-8F01-E960D94ACD96}" type="slidenum">
              <a:rPr lang="en-US" altLang="en-US"/>
              <a:pPr>
                <a:defRPr/>
              </a:pPr>
              <a:t>‹#›</a:t>
            </a:fld>
            <a:endParaRPr lang="en-US" altLang="en-US"/>
          </a:p>
        </p:txBody>
      </p:sp>
    </p:spTree>
    <p:extLst>
      <p:ext uri="{BB962C8B-B14F-4D97-AF65-F5344CB8AC3E}">
        <p14:creationId xmlns:p14="http://schemas.microsoft.com/office/powerpoint/2010/main" val="3158131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EDAB298B-8F4F-B14D-B3B2-0B4F2E81325E}"/>
              </a:ext>
            </a:extLst>
          </p:cNvPr>
          <p:cNvSpPr>
            <a:spLocks noGrp="1"/>
          </p:cNvSpPr>
          <p:nvPr>
            <p:ph type="dt" sz="half" idx="10"/>
          </p:nvPr>
        </p:nvSpPr>
        <p:spPr/>
        <p:txBody>
          <a:bodyPr/>
          <a:lstStyle>
            <a:lvl1pPr>
              <a:defRPr/>
            </a:lvl1pPr>
          </a:lstStyle>
          <a:p>
            <a:pPr>
              <a:defRPr/>
            </a:pPr>
            <a:fld id="{A49B8282-F5E8-734F-9A15-F51F4E4A537B}" type="datetimeFigureOut">
              <a:rPr lang="en-US" altLang="en-US"/>
              <a:pPr>
                <a:defRPr/>
              </a:pPr>
              <a:t>9/11/22</a:t>
            </a:fld>
            <a:endParaRPr lang="en-US" altLang="en-US"/>
          </a:p>
        </p:txBody>
      </p:sp>
      <p:sp>
        <p:nvSpPr>
          <p:cNvPr id="8" name="Footer Placeholder 4">
            <a:extLst>
              <a:ext uri="{FF2B5EF4-FFF2-40B4-BE49-F238E27FC236}">
                <a16:creationId xmlns:a16="http://schemas.microsoft.com/office/drawing/2014/main" id="{581634A6-3E5D-B545-96D6-9D178009EF31}"/>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A31AC87D-E490-EE40-97A9-FE41661BBA5D}"/>
              </a:ext>
            </a:extLst>
          </p:cNvPr>
          <p:cNvSpPr>
            <a:spLocks noGrp="1"/>
          </p:cNvSpPr>
          <p:nvPr>
            <p:ph type="sldNum" sz="quarter" idx="12"/>
          </p:nvPr>
        </p:nvSpPr>
        <p:spPr/>
        <p:txBody>
          <a:bodyPr/>
          <a:lstStyle>
            <a:lvl1pPr>
              <a:defRPr/>
            </a:lvl1pPr>
          </a:lstStyle>
          <a:p>
            <a:pPr>
              <a:defRPr/>
            </a:pPr>
            <a:fld id="{7AC2A8F0-C3C6-F84F-B2D7-4A0175961A1A}" type="slidenum">
              <a:rPr lang="en-US" altLang="en-US"/>
              <a:pPr>
                <a:defRPr/>
              </a:pPr>
              <a:t>‹#›</a:t>
            </a:fld>
            <a:endParaRPr lang="en-US" altLang="en-US"/>
          </a:p>
        </p:txBody>
      </p:sp>
    </p:spTree>
    <p:extLst>
      <p:ext uri="{BB962C8B-B14F-4D97-AF65-F5344CB8AC3E}">
        <p14:creationId xmlns:p14="http://schemas.microsoft.com/office/powerpoint/2010/main" val="30452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DD3CAE48-784C-6C44-A018-F91B7F1546CD}"/>
              </a:ext>
            </a:extLst>
          </p:cNvPr>
          <p:cNvSpPr>
            <a:spLocks noGrp="1"/>
          </p:cNvSpPr>
          <p:nvPr>
            <p:ph type="dt" sz="half" idx="10"/>
          </p:nvPr>
        </p:nvSpPr>
        <p:spPr/>
        <p:txBody>
          <a:bodyPr/>
          <a:lstStyle>
            <a:lvl1pPr>
              <a:defRPr/>
            </a:lvl1pPr>
          </a:lstStyle>
          <a:p>
            <a:pPr>
              <a:defRPr/>
            </a:pPr>
            <a:fld id="{BAD5E3E4-754A-9740-AE2F-D137ED5397AE}" type="datetimeFigureOut">
              <a:rPr lang="en-US" altLang="en-US"/>
              <a:pPr>
                <a:defRPr/>
              </a:pPr>
              <a:t>9/11/22</a:t>
            </a:fld>
            <a:endParaRPr lang="en-US" altLang="en-US"/>
          </a:p>
        </p:txBody>
      </p:sp>
      <p:sp>
        <p:nvSpPr>
          <p:cNvPr id="4" name="Footer Placeholder 4">
            <a:extLst>
              <a:ext uri="{FF2B5EF4-FFF2-40B4-BE49-F238E27FC236}">
                <a16:creationId xmlns:a16="http://schemas.microsoft.com/office/drawing/2014/main" id="{018D2582-5FB8-FF46-BEC9-46FBB11735C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64FA38EF-374D-B948-98A1-D94989ADCE56}"/>
              </a:ext>
            </a:extLst>
          </p:cNvPr>
          <p:cNvSpPr>
            <a:spLocks noGrp="1"/>
          </p:cNvSpPr>
          <p:nvPr>
            <p:ph type="sldNum" sz="quarter" idx="12"/>
          </p:nvPr>
        </p:nvSpPr>
        <p:spPr/>
        <p:txBody>
          <a:bodyPr/>
          <a:lstStyle>
            <a:lvl1pPr>
              <a:defRPr/>
            </a:lvl1pPr>
          </a:lstStyle>
          <a:p>
            <a:pPr>
              <a:defRPr/>
            </a:pPr>
            <a:fld id="{8921956C-F54D-E542-AD2D-AA059CDA0C3F}" type="slidenum">
              <a:rPr lang="en-US" altLang="en-US"/>
              <a:pPr>
                <a:defRPr/>
              </a:pPr>
              <a:t>‹#›</a:t>
            </a:fld>
            <a:endParaRPr lang="en-US" altLang="en-US"/>
          </a:p>
        </p:txBody>
      </p:sp>
    </p:spTree>
    <p:extLst>
      <p:ext uri="{BB962C8B-B14F-4D97-AF65-F5344CB8AC3E}">
        <p14:creationId xmlns:p14="http://schemas.microsoft.com/office/powerpoint/2010/main" val="797243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617F6A-BB09-F241-B802-AAB94ECFC131}"/>
              </a:ext>
            </a:extLst>
          </p:cNvPr>
          <p:cNvSpPr>
            <a:spLocks noGrp="1"/>
          </p:cNvSpPr>
          <p:nvPr>
            <p:ph type="dt" sz="half" idx="10"/>
          </p:nvPr>
        </p:nvSpPr>
        <p:spPr/>
        <p:txBody>
          <a:bodyPr/>
          <a:lstStyle>
            <a:lvl1pPr>
              <a:defRPr/>
            </a:lvl1pPr>
          </a:lstStyle>
          <a:p>
            <a:pPr>
              <a:defRPr/>
            </a:pPr>
            <a:fld id="{C1C6B422-D359-2542-86EE-F85E06113DD1}" type="datetimeFigureOut">
              <a:rPr lang="en-US" altLang="en-US"/>
              <a:pPr>
                <a:defRPr/>
              </a:pPr>
              <a:t>9/11/22</a:t>
            </a:fld>
            <a:endParaRPr lang="en-US" altLang="en-US"/>
          </a:p>
        </p:txBody>
      </p:sp>
      <p:sp>
        <p:nvSpPr>
          <p:cNvPr id="3" name="Footer Placeholder 4">
            <a:extLst>
              <a:ext uri="{FF2B5EF4-FFF2-40B4-BE49-F238E27FC236}">
                <a16:creationId xmlns:a16="http://schemas.microsoft.com/office/drawing/2014/main" id="{C9744656-89A9-7C42-A24E-C706B7A7C4F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440583A6-3F2E-8342-81E2-703343353547}"/>
              </a:ext>
            </a:extLst>
          </p:cNvPr>
          <p:cNvSpPr>
            <a:spLocks noGrp="1"/>
          </p:cNvSpPr>
          <p:nvPr>
            <p:ph type="sldNum" sz="quarter" idx="12"/>
          </p:nvPr>
        </p:nvSpPr>
        <p:spPr/>
        <p:txBody>
          <a:bodyPr/>
          <a:lstStyle>
            <a:lvl1pPr>
              <a:defRPr/>
            </a:lvl1pPr>
          </a:lstStyle>
          <a:p>
            <a:pPr>
              <a:defRPr/>
            </a:pPr>
            <a:fld id="{C7AD4DC3-D32A-1040-A13D-0BCF014ED247}" type="slidenum">
              <a:rPr lang="en-US" altLang="en-US"/>
              <a:pPr>
                <a:defRPr/>
              </a:pPr>
              <a:t>‹#›</a:t>
            </a:fld>
            <a:endParaRPr lang="en-US" altLang="en-US"/>
          </a:p>
        </p:txBody>
      </p:sp>
    </p:spTree>
    <p:extLst>
      <p:ext uri="{BB962C8B-B14F-4D97-AF65-F5344CB8AC3E}">
        <p14:creationId xmlns:p14="http://schemas.microsoft.com/office/powerpoint/2010/main" val="1068959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590B2D-166A-874C-A583-E60390282B2D}"/>
              </a:ext>
            </a:extLst>
          </p:cNvPr>
          <p:cNvSpPr>
            <a:spLocks noGrp="1"/>
          </p:cNvSpPr>
          <p:nvPr>
            <p:ph type="dt" sz="half" idx="10"/>
          </p:nvPr>
        </p:nvSpPr>
        <p:spPr/>
        <p:txBody>
          <a:bodyPr/>
          <a:lstStyle>
            <a:lvl1pPr>
              <a:defRPr/>
            </a:lvl1pPr>
          </a:lstStyle>
          <a:p>
            <a:pPr>
              <a:defRPr/>
            </a:pPr>
            <a:fld id="{7B33EB1E-EA80-4948-AE3C-5EB25F1356B4}" type="datetimeFigureOut">
              <a:rPr lang="en-US" altLang="en-US"/>
              <a:pPr>
                <a:defRPr/>
              </a:pPr>
              <a:t>9/11/22</a:t>
            </a:fld>
            <a:endParaRPr lang="en-US" altLang="en-US"/>
          </a:p>
        </p:txBody>
      </p:sp>
      <p:sp>
        <p:nvSpPr>
          <p:cNvPr id="6" name="Footer Placeholder 4">
            <a:extLst>
              <a:ext uri="{FF2B5EF4-FFF2-40B4-BE49-F238E27FC236}">
                <a16:creationId xmlns:a16="http://schemas.microsoft.com/office/drawing/2014/main" id="{5449A60C-D3D7-914E-A198-E3D2834630B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2BD10F7-A732-CA43-A8F7-649572B0C176}"/>
              </a:ext>
            </a:extLst>
          </p:cNvPr>
          <p:cNvSpPr>
            <a:spLocks noGrp="1"/>
          </p:cNvSpPr>
          <p:nvPr>
            <p:ph type="sldNum" sz="quarter" idx="12"/>
          </p:nvPr>
        </p:nvSpPr>
        <p:spPr/>
        <p:txBody>
          <a:bodyPr/>
          <a:lstStyle>
            <a:lvl1pPr>
              <a:defRPr/>
            </a:lvl1pPr>
          </a:lstStyle>
          <a:p>
            <a:pPr>
              <a:defRPr/>
            </a:pPr>
            <a:fld id="{D88084C7-61A0-3242-8148-D4566699165C}" type="slidenum">
              <a:rPr lang="en-US" altLang="en-US"/>
              <a:pPr>
                <a:defRPr/>
              </a:pPr>
              <a:t>‹#›</a:t>
            </a:fld>
            <a:endParaRPr lang="en-US" altLang="en-US"/>
          </a:p>
        </p:txBody>
      </p:sp>
    </p:spTree>
    <p:extLst>
      <p:ext uri="{BB962C8B-B14F-4D97-AF65-F5344CB8AC3E}">
        <p14:creationId xmlns:p14="http://schemas.microsoft.com/office/powerpoint/2010/main" val="3165479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6BB3A6ED-A541-324F-B617-05B1C7F6E4B9}"/>
              </a:ext>
            </a:extLst>
          </p:cNvPr>
          <p:cNvSpPr>
            <a:spLocks noGrp="1"/>
          </p:cNvSpPr>
          <p:nvPr>
            <p:ph type="dt" sz="half" idx="10"/>
          </p:nvPr>
        </p:nvSpPr>
        <p:spPr/>
        <p:txBody>
          <a:bodyPr/>
          <a:lstStyle>
            <a:lvl1pPr>
              <a:defRPr/>
            </a:lvl1pPr>
          </a:lstStyle>
          <a:p>
            <a:pPr>
              <a:defRPr/>
            </a:pPr>
            <a:fld id="{EB63BD09-CE68-754D-904F-BF2884500A11}" type="datetimeFigureOut">
              <a:rPr lang="en-US" altLang="en-US"/>
              <a:pPr>
                <a:defRPr/>
              </a:pPr>
              <a:t>9/11/22</a:t>
            </a:fld>
            <a:endParaRPr lang="en-US" altLang="en-US"/>
          </a:p>
        </p:txBody>
      </p:sp>
      <p:sp>
        <p:nvSpPr>
          <p:cNvPr id="6" name="Footer Placeholder 4">
            <a:extLst>
              <a:ext uri="{FF2B5EF4-FFF2-40B4-BE49-F238E27FC236}">
                <a16:creationId xmlns:a16="http://schemas.microsoft.com/office/drawing/2014/main" id="{020AA0DD-34F7-4141-940B-F5F82AAB46E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9601EF4-D815-A042-9426-C0034E863EE9}"/>
              </a:ext>
            </a:extLst>
          </p:cNvPr>
          <p:cNvSpPr>
            <a:spLocks noGrp="1"/>
          </p:cNvSpPr>
          <p:nvPr>
            <p:ph type="sldNum" sz="quarter" idx="12"/>
          </p:nvPr>
        </p:nvSpPr>
        <p:spPr/>
        <p:txBody>
          <a:bodyPr/>
          <a:lstStyle>
            <a:lvl1pPr>
              <a:defRPr/>
            </a:lvl1pPr>
          </a:lstStyle>
          <a:p>
            <a:pPr>
              <a:defRPr/>
            </a:pPr>
            <a:fld id="{D59B618E-D416-8F45-9B01-4415C7B2BD60}" type="slidenum">
              <a:rPr lang="en-US" altLang="en-US"/>
              <a:pPr>
                <a:defRPr/>
              </a:pPr>
              <a:t>‹#›</a:t>
            </a:fld>
            <a:endParaRPr lang="en-US" altLang="en-US"/>
          </a:p>
        </p:txBody>
      </p:sp>
    </p:spTree>
    <p:extLst>
      <p:ext uri="{BB962C8B-B14F-4D97-AF65-F5344CB8AC3E}">
        <p14:creationId xmlns:p14="http://schemas.microsoft.com/office/powerpoint/2010/main" val="3213362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2D59D50-4BD0-6845-9984-076EE191477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BF20E93-AB26-D243-AE67-286A0B3B0A1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C1EE49D-C51A-450C-A4C1-09FDE13673BE}"/>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MS PGothic" panose="020B0600070205080204" pitchFamily="34" charset="-128"/>
                <a:cs typeface="Arial" panose="020B0604020202020204" pitchFamily="34" charset="0"/>
              </a:defRPr>
            </a:lvl1pPr>
          </a:lstStyle>
          <a:p>
            <a:pPr>
              <a:defRPr/>
            </a:pPr>
            <a:fld id="{04E419C4-5BF2-CE45-924B-F79D29DA3D5A}"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13F2C082-40AB-450F-87D2-D5F325485E6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BB41485C-2312-44A3-981D-8A83FC42CF0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FB33FEE8-D070-0441-A1A7-D7BC7C556EE9}"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D66A6F6-7392-5446-B542-AC04A2CA4D9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62DD48ED-8423-D944-A2A4-303C60131A3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373894F-D6E4-46A7-88A4-D8372948611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0E53859B-29F7-B348-AB8A-9CE1849952A2}" type="datetimeFigureOut">
              <a:rPr lang="en-US" altLang="en-US"/>
              <a:pPr>
                <a:defRPr/>
              </a:pPr>
              <a:t>9/11/22</a:t>
            </a:fld>
            <a:endParaRPr lang="en-US" altLang="en-US"/>
          </a:p>
        </p:txBody>
      </p:sp>
      <p:sp>
        <p:nvSpPr>
          <p:cNvPr id="5" name="Footer Placeholder 4">
            <a:extLst>
              <a:ext uri="{FF2B5EF4-FFF2-40B4-BE49-F238E27FC236}">
                <a16:creationId xmlns:a16="http://schemas.microsoft.com/office/drawing/2014/main" id="{ED76B351-4B89-4513-AED4-7FF684C6050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C90E5396-A8F5-46EE-A9C5-88BC74D289E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MS PGothic" panose="020B0600070205080204" pitchFamily="34" charset="-128"/>
              </a:defRPr>
            </a:lvl1pPr>
          </a:lstStyle>
          <a:p>
            <a:pPr>
              <a:defRPr/>
            </a:pPr>
            <a:fld id="{5127CEBF-B343-EF46-8A1C-DCF4AB9E0AF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11" r:id="rId1"/>
    <p:sldLayoutId id="2147484312" r:id="rId2"/>
    <p:sldLayoutId id="2147484313" r:id="rId3"/>
    <p:sldLayoutId id="2147484314" r:id="rId4"/>
    <p:sldLayoutId id="2147484315" r:id="rId5"/>
    <p:sldLayoutId id="2147484316" r:id="rId6"/>
    <p:sldLayoutId id="2147484317" r:id="rId7"/>
    <p:sldLayoutId id="2147484318" r:id="rId8"/>
    <p:sldLayoutId id="2147484319" r:id="rId9"/>
    <p:sldLayoutId id="2147484320" r:id="rId10"/>
    <p:sldLayoutId id="214748432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MS PGothic"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MS PGothic"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S PGothic" charset="0"/>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hyperlink" Target="http://www.iris.edu/hq/ret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19.png"/><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ap&#10;&#10;Description automatically generated">
            <a:extLst>
              <a:ext uri="{FF2B5EF4-FFF2-40B4-BE49-F238E27FC236}">
                <a16:creationId xmlns:a16="http://schemas.microsoft.com/office/drawing/2014/main" id="{0AFA7395-140D-679D-BF12-091B2A07E9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7789" y="2901087"/>
            <a:ext cx="4586611" cy="3463360"/>
          </a:xfrm>
          <a:prstGeom prst="rect">
            <a:avLst/>
          </a:prstGeom>
        </p:spPr>
      </p:pic>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TextBox 14">
            <a:extLst>
              <a:ext uri="{FF2B5EF4-FFF2-40B4-BE49-F238E27FC236}">
                <a16:creationId xmlns:a16="http://schemas.microsoft.com/office/drawing/2014/main" id="{A7ABB2C8-B15E-1D4A-BB4E-FBB4C7EDF736}"/>
              </a:ext>
            </a:extLst>
          </p:cNvPr>
          <p:cNvSpPr txBox="1">
            <a:spLocks noChangeArrowheads="1"/>
          </p:cNvSpPr>
          <p:nvPr/>
        </p:nvSpPr>
        <p:spPr bwMode="auto">
          <a:xfrm>
            <a:off x="241299" y="1082675"/>
            <a:ext cx="66881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None/>
            </a:pPr>
            <a:r>
              <a:rPr lang="es-ES_tradnl" altLang="en-US" sz="1800" dirty="0">
                <a:latin typeface="Arial" panose="020B0604020202020204" pitchFamily="34" charset="0"/>
                <a:cs typeface="Arial" panose="020B0604020202020204" pitchFamily="34" charset="0"/>
              </a:rPr>
              <a:t>Un terremoto de magnitud 7,6 ocurrió a 67 km (41,6 millas) al E de </a:t>
            </a:r>
            <a:r>
              <a:rPr lang="es-ES_tradnl" altLang="en-US" sz="1800" dirty="0" err="1">
                <a:latin typeface="Arial" panose="020B0604020202020204" pitchFamily="34" charset="0"/>
                <a:cs typeface="Arial" panose="020B0604020202020204" pitchFamily="34" charset="0"/>
              </a:rPr>
              <a:t>Kainantu</a:t>
            </a:r>
            <a:r>
              <a:rPr lang="es-ES_tradnl" altLang="en-US" sz="1800" dirty="0">
                <a:latin typeface="Arial" panose="020B0604020202020204" pitchFamily="34" charset="0"/>
                <a:cs typeface="Arial" panose="020B0604020202020204" pitchFamily="34" charset="0"/>
              </a:rPr>
              <a:t>, Papúa Nueva Guinea a una profundidad de 90 km (55,9 millas).</a:t>
            </a:r>
          </a:p>
          <a:p>
            <a:pPr>
              <a:spcBef>
                <a:spcPct val="0"/>
              </a:spcBef>
              <a:buNone/>
            </a:pPr>
            <a:endParaRPr lang="es-ES_tradnl" altLang="en-US" sz="1800" dirty="0">
              <a:latin typeface="Arial" panose="020B0604020202020204" pitchFamily="34" charset="0"/>
              <a:cs typeface="Arial" panose="020B0604020202020204" pitchFamily="34" charset="0"/>
            </a:endParaRPr>
          </a:p>
          <a:p>
            <a:pPr>
              <a:spcBef>
                <a:spcPct val="0"/>
              </a:spcBef>
              <a:buNone/>
            </a:pPr>
            <a:r>
              <a:rPr lang="es-ES_tradnl" altLang="en-US" sz="1800" dirty="0">
                <a:latin typeface="Arial" panose="020B0604020202020204" pitchFamily="34" charset="0"/>
                <a:cs typeface="Arial" panose="020B0604020202020204" pitchFamily="34" charset="0"/>
              </a:rPr>
              <a:t>No hay informes inmediatos de víctimas o daños significativos.</a:t>
            </a:r>
          </a:p>
        </p:txBody>
      </p:sp>
      <p:pic>
        <p:nvPicPr>
          <p:cNvPr id="27654" name="Picture 1">
            <a:extLst>
              <a:ext uri="{FF2B5EF4-FFF2-40B4-BE49-F238E27FC236}">
                <a16:creationId xmlns:a16="http://schemas.microsoft.com/office/drawing/2014/main" id="{EF03FCEA-A602-6647-ACA1-6E8EA241404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9088" y="3367047"/>
            <a:ext cx="3338512" cy="265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2">
            <a:extLst>
              <a:ext uri="{FF2B5EF4-FFF2-40B4-BE49-F238E27FC236}">
                <a16:creationId xmlns:a16="http://schemas.microsoft.com/office/drawing/2014/main" id="{5EF1E316-2BFD-7145-AFA5-AA779C6473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29437" y="681038"/>
            <a:ext cx="1681163" cy="168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a:extLst>
              <a:ext uri="{FF2B5EF4-FFF2-40B4-BE49-F238E27FC236}">
                <a16:creationId xmlns:a16="http://schemas.microsoft.com/office/drawing/2014/main" id="{66966AC1-B5B3-4767-B15E-C87A28C00D1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grpSp>
        <p:nvGrpSpPr>
          <p:cNvPr id="27657" name="Group 1">
            <a:extLst>
              <a:ext uri="{FF2B5EF4-FFF2-40B4-BE49-F238E27FC236}">
                <a16:creationId xmlns:a16="http://schemas.microsoft.com/office/drawing/2014/main" id="{F11E7D83-3E2A-8846-8234-8057BA0CC633}"/>
              </a:ext>
            </a:extLst>
          </p:cNvPr>
          <p:cNvGrpSpPr>
            <a:grpSpLocks/>
          </p:cNvGrpSpPr>
          <p:nvPr/>
        </p:nvGrpSpPr>
        <p:grpSpPr bwMode="auto">
          <a:xfrm>
            <a:off x="3993233" y="4420372"/>
            <a:ext cx="4007767" cy="809627"/>
            <a:chOff x="3977198" y="4839618"/>
            <a:chExt cx="4008653" cy="809323"/>
          </a:xfrm>
        </p:grpSpPr>
        <p:sp>
          <p:nvSpPr>
            <p:cNvPr id="6" name="TextBox 5">
              <a:extLst>
                <a:ext uri="{FF2B5EF4-FFF2-40B4-BE49-F238E27FC236}">
                  <a16:creationId xmlns:a16="http://schemas.microsoft.com/office/drawing/2014/main" id="{45E389A0-A96B-4599-B61A-3DAC09E0B2EB}"/>
                </a:ext>
              </a:extLst>
            </p:cNvPr>
            <p:cNvSpPr txBox="1"/>
            <p:nvPr/>
          </p:nvSpPr>
          <p:spPr>
            <a:xfrm>
              <a:off x="3977198" y="4839618"/>
              <a:ext cx="1647222" cy="253821"/>
            </a:xfrm>
            <a:prstGeom prst="rect">
              <a:avLst/>
            </a:prstGeom>
            <a:noFill/>
          </p:spPr>
          <p:txBody>
            <a:bodyPr wrap="square">
              <a:spAutoFit/>
            </a:bodyPr>
            <a:lstStyle/>
            <a:p>
              <a:pPr>
                <a:defRPr/>
              </a:pPr>
              <a:r>
                <a:rPr lang="es-ES_tradnl" sz="1050" dirty="0">
                  <a:solidFill>
                    <a:schemeClr val="bg2"/>
                  </a:solidFill>
                  <a:latin typeface="Arial" charset="0"/>
                  <a:ea typeface="MS PGothic" charset="0"/>
                  <a:cs typeface="MS PGothic" charset="0"/>
                </a:rPr>
                <a:t>Papúa Nueva Guinea</a:t>
              </a:r>
            </a:p>
          </p:txBody>
        </p:sp>
        <p:sp>
          <p:nvSpPr>
            <p:cNvPr id="14" name="TextBox 13">
              <a:extLst>
                <a:ext uri="{FF2B5EF4-FFF2-40B4-BE49-F238E27FC236}">
                  <a16:creationId xmlns:a16="http://schemas.microsoft.com/office/drawing/2014/main" id="{1018B376-25EB-4CC5-B166-C83E814547F3}"/>
                </a:ext>
              </a:extLst>
            </p:cNvPr>
            <p:cNvSpPr txBox="1"/>
            <p:nvPr/>
          </p:nvSpPr>
          <p:spPr>
            <a:xfrm>
              <a:off x="6690164" y="5372046"/>
              <a:ext cx="1295687" cy="276895"/>
            </a:xfrm>
            <a:prstGeom prst="rect">
              <a:avLst/>
            </a:prstGeom>
            <a:noFill/>
          </p:spPr>
          <p:txBody>
            <a:bodyPr>
              <a:spAutoFit/>
            </a:bodyPr>
            <a:lstStyle/>
            <a:p>
              <a:pPr>
                <a:defRPr/>
              </a:pPr>
              <a:r>
                <a:rPr lang="es-ES_tradnl" sz="1200" i="1" dirty="0">
                  <a:solidFill>
                    <a:schemeClr val="tx2">
                      <a:lumMod val="40000"/>
                      <a:lumOff val="60000"/>
                    </a:schemeClr>
                  </a:solidFill>
                  <a:latin typeface="Times New Roman"/>
                  <a:ea typeface="MS PGothic" charset="0"/>
                  <a:cs typeface="Times New Roman"/>
                </a:rPr>
                <a:t>Mar de Salomón</a:t>
              </a:r>
            </a:p>
          </p:txBody>
        </p:sp>
      </p:grpSp>
      <p:cxnSp>
        <p:nvCxnSpPr>
          <p:cNvPr id="7" name="Straight Connector 6">
            <a:extLst>
              <a:ext uri="{FF2B5EF4-FFF2-40B4-BE49-F238E27FC236}">
                <a16:creationId xmlns:a16="http://schemas.microsoft.com/office/drawing/2014/main" id="{F1B01DBD-6824-43B6-B8D8-CED73D0B756C}"/>
              </a:ext>
            </a:extLst>
          </p:cNvPr>
          <p:cNvCxnSpPr>
            <a:cxnSpLocks/>
          </p:cNvCxnSpPr>
          <p:nvPr/>
        </p:nvCxnSpPr>
        <p:spPr>
          <a:xfrm flipV="1">
            <a:off x="1859486" y="2895693"/>
            <a:ext cx="2088303" cy="119525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9ACEA0-4127-4435-9AE6-4BCD8A7E0765}"/>
              </a:ext>
            </a:extLst>
          </p:cNvPr>
          <p:cNvCxnSpPr/>
          <p:nvPr/>
        </p:nvCxnSpPr>
        <p:spPr>
          <a:xfrm>
            <a:off x="1859486" y="4603158"/>
            <a:ext cx="2073519" cy="17612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83310" y="4727479"/>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4149" y="4727479"/>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83752" y="5818389"/>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dirty="0" err="1">
                <a:solidFill>
                  <a:srgbClr val="2144AB"/>
                </a:solidFill>
                <a:latin typeface="Arial" panose="020B0604020202020204" pitchFamily="34" charset="0"/>
              </a:rPr>
              <a:t>www.iris.edu</a:t>
            </a:r>
            <a:r>
              <a:rPr lang="en-US" altLang="en-US" sz="1400" dirty="0">
                <a:solidFill>
                  <a:srgbClr val="2144AB"/>
                </a:solidFill>
                <a:latin typeface="Arial" panose="020B0604020202020204" pitchFamily="34" charset="0"/>
              </a:rPr>
              <a:t>/earthquake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4" y="4332837"/>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8CE7FD4A-1482-B5A1-0B66-3F4F46516EAC}"/>
              </a:ext>
            </a:extLst>
          </p:cNvPr>
          <p:cNvSpPr txBox="1"/>
          <p:nvPr/>
        </p:nvSpPr>
        <p:spPr>
          <a:xfrm>
            <a:off x="218483" y="6248400"/>
            <a:ext cx="8850501" cy="523220"/>
          </a:xfrm>
          <a:prstGeom prst="rect">
            <a:avLst/>
          </a:prstGeom>
          <a:noFill/>
        </p:spPr>
        <p:txBody>
          <a:bodyPr wrap="none" rtlCol="0">
            <a:spAutoFit/>
          </a:bodyPr>
          <a:lstStyle/>
          <a:p>
            <a:pPr algn="ctr"/>
            <a:r>
              <a:rPr lang="es-ES_tradnl" sz="1400" dirty="0"/>
              <a:t>Estos recursos se han desarrollado como parte de la instalación SAGE operada por IRIS a través del soporte</a:t>
            </a:r>
          </a:p>
          <a:p>
            <a:pPr algn="ctr"/>
            <a:r>
              <a:rPr lang="es-ES_tradnl" sz="1400" dirty="0"/>
              <a:t>de la Fundación Nacional para la Ciencia.</a:t>
            </a:r>
            <a:endParaRPr lang="es-ES_tradnl" dirty="0"/>
          </a:p>
        </p:txBody>
      </p:sp>
      <p:sp>
        <p:nvSpPr>
          <p:cNvPr id="5" name="TextBox 9">
            <a:extLst>
              <a:ext uri="{FF2B5EF4-FFF2-40B4-BE49-F238E27FC236}">
                <a16:creationId xmlns:a16="http://schemas.microsoft.com/office/drawing/2014/main" id="{C5DE079A-36AC-80A5-E8C2-5313FE82D917}"/>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733800" y="6458194"/>
            <a:ext cx="52992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7,6</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1529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Background pattern&#10;&#10;Description automatically generated">
            <a:extLst>
              <a:ext uri="{FF2B5EF4-FFF2-40B4-BE49-F238E27FC236}">
                <a16:creationId xmlns:a16="http://schemas.microsoft.com/office/drawing/2014/main" id="{32804594-4564-509C-9ABC-9FCE5AF85A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7087" y="807476"/>
            <a:ext cx="5634340" cy="5672054"/>
          </a:xfrm>
          <a:prstGeom prst="rect">
            <a:avLst/>
          </a:prstGeom>
        </p:spPr>
      </p:pic>
      <p:sp>
        <p:nvSpPr>
          <p:cNvPr id="3" name="Title 1">
            <a:extLst>
              <a:ext uri="{FF2B5EF4-FFF2-40B4-BE49-F238E27FC236}">
                <a16:creationId xmlns:a16="http://schemas.microsoft.com/office/drawing/2014/main" id="{6558A1EF-6470-49DD-8F81-BB32B17FDD8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5" name="TextBox 15">
            <a:extLst>
              <a:ext uri="{FF2B5EF4-FFF2-40B4-BE49-F238E27FC236}">
                <a16:creationId xmlns:a16="http://schemas.microsoft.com/office/drawing/2014/main" id="{77F278B1-F86D-51BB-6956-4712372F4B8E}"/>
              </a:ext>
            </a:extLst>
          </p:cNvPr>
          <p:cNvSpPr txBox="1">
            <a:spLocks noChangeArrowheads="1"/>
          </p:cNvSpPr>
          <p:nvPr/>
        </p:nvSpPr>
        <p:spPr bwMode="auto">
          <a:xfrm>
            <a:off x="273050" y="990600"/>
            <a:ext cx="30797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de I a X, que indica la severidad de los movimientos telúricos. La intensidad se basa en los efectos observados y es variable en el área afectada por un terremoto. La intensidad depende del tamaño del terremoto, la profundidad, la distancia y las condiciones locales.</a:t>
            </a:r>
          </a:p>
        </p:txBody>
      </p:sp>
      <p:sp>
        <p:nvSpPr>
          <p:cNvPr id="7" name="TextBox 14">
            <a:extLst>
              <a:ext uri="{FF2B5EF4-FFF2-40B4-BE49-F238E27FC236}">
                <a16:creationId xmlns:a16="http://schemas.microsoft.com/office/drawing/2014/main" id="{38344B39-1495-4334-0A8D-22FD49296D33}"/>
              </a:ext>
            </a:extLst>
          </p:cNvPr>
          <p:cNvSpPr txBox="1">
            <a:spLocks noChangeArrowheads="1"/>
          </p:cNvSpPr>
          <p:nvPr/>
        </p:nvSpPr>
        <p:spPr bwMode="auto">
          <a:xfrm>
            <a:off x="739775" y="4111625"/>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8" name="TextBox 10">
            <a:extLst>
              <a:ext uri="{FF2B5EF4-FFF2-40B4-BE49-F238E27FC236}">
                <a16:creationId xmlns:a16="http://schemas.microsoft.com/office/drawing/2014/main" id="{28FD7F4F-79FC-667D-ED8A-6715C34801CF}"/>
              </a:ext>
            </a:extLst>
          </p:cNvPr>
          <p:cNvSpPr txBox="1">
            <a:spLocks noChangeArrowheads="1"/>
          </p:cNvSpPr>
          <p:nvPr/>
        </p:nvSpPr>
        <p:spPr bwMode="auto">
          <a:xfrm>
            <a:off x="725488" y="3821112"/>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b="1" dirty="0">
                <a:latin typeface="Arial" panose="020B0604020202020204" pitchFamily="34" charset="0"/>
              </a:rPr>
              <a:t>MMI   </a:t>
            </a:r>
            <a:r>
              <a:rPr lang="es-VE" altLang="en-US" sz="1400" b="1" dirty="0">
                <a:latin typeface="Arial" panose="020B0604020202020204" pitchFamily="34" charset="0"/>
              </a:rPr>
              <a:t>Temblor Percibido</a:t>
            </a:r>
          </a:p>
          <a:p>
            <a:pPr eaLnBrk="1" hangingPunct="1">
              <a:spcBef>
                <a:spcPct val="0"/>
              </a:spcBef>
              <a:buFontTx/>
              <a:buNone/>
            </a:pPr>
            <a:endParaRPr lang="en-US" altLang="en-US" sz="14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247072" y="1003518"/>
            <a:ext cx="3810000" cy="176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El mapa USGS PAGER muestra la población expuesta a diferentes niveles de Intensidad Mercalli Modificada (MMI).</a:t>
            </a:r>
          </a:p>
          <a:p>
            <a:pPr eaLnBrk="1" hangingPunct="1">
              <a:spcBef>
                <a:spcPct val="0"/>
              </a:spcBef>
              <a:buFontTx/>
              <a:buNone/>
            </a:pPr>
            <a:endParaRPr lang="es-ES_tradnl" altLang="en-US" sz="1550" dirty="0">
              <a:latin typeface="Arial" panose="020B0604020202020204" pitchFamily="34" charset="0"/>
            </a:endParaRPr>
          </a:p>
          <a:p>
            <a:pPr eaLnBrk="1" hangingPunct="1">
              <a:spcBef>
                <a:spcPct val="0"/>
              </a:spcBef>
              <a:buFontTx/>
              <a:buNone/>
            </a:pPr>
            <a:r>
              <a:rPr lang="es-ES_tradnl" altLang="en-US" sz="1550" dirty="0">
                <a:latin typeface="Arial" panose="020B0604020202020204" pitchFamily="34" charset="0"/>
              </a:rPr>
              <a:t>El USGS estima que 180.000 personas sintieron fuertes sacudidas por este terremoto.</a:t>
            </a:r>
          </a:p>
        </p:txBody>
      </p:sp>
      <p:pic>
        <p:nvPicPr>
          <p:cNvPr id="6" name="Picture 5" descr="Map&#10;&#10;Description automatically generated">
            <a:extLst>
              <a:ext uri="{FF2B5EF4-FFF2-40B4-BE49-F238E27FC236}">
                <a16:creationId xmlns:a16="http://schemas.microsoft.com/office/drawing/2014/main" id="{5B8643C2-3DF6-B3EB-ED4D-6AF5961ADC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8017" y="762000"/>
            <a:ext cx="4742432" cy="4742432"/>
          </a:xfrm>
          <a:prstGeom prst="rect">
            <a:avLst/>
          </a:prstGeom>
        </p:spPr>
      </p:pic>
      <p:sp>
        <p:nvSpPr>
          <p:cNvPr id="3" name="Title 1">
            <a:extLst>
              <a:ext uri="{FF2B5EF4-FFF2-40B4-BE49-F238E27FC236}">
                <a16:creationId xmlns:a16="http://schemas.microsoft.com/office/drawing/2014/main" id="{5C4F53BE-5E0B-2213-1B3D-C7516437FA5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
        <p:nvSpPr>
          <p:cNvPr id="5" name="TextBox 15">
            <a:extLst>
              <a:ext uri="{FF2B5EF4-FFF2-40B4-BE49-F238E27FC236}">
                <a16:creationId xmlns:a16="http://schemas.microsoft.com/office/drawing/2014/main" id="{FD87E5F7-3EC9-A61F-97F0-148F7E6A08F0}"/>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7" name="TextBox 20">
            <a:extLst>
              <a:ext uri="{FF2B5EF4-FFF2-40B4-BE49-F238E27FC236}">
                <a16:creationId xmlns:a16="http://schemas.microsoft.com/office/drawing/2014/main" id="{5657CF9D-8202-1006-F245-8395F1C348F5}"/>
              </a:ext>
            </a:extLst>
          </p:cNvPr>
          <p:cNvSpPr txBox="1">
            <a:spLocks noChangeArrowheads="1"/>
          </p:cNvSpPr>
          <p:nvPr/>
        </p:nvSpPr>
        <p:spPr bwMode="auto">
          <a:xfrm>
            <a:off x="3195003" y="5521325"/>
            <a:ext cx="59061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pic>
        <p:nvPicPr>
          <p:cNvPr id="10" name="Picture 9">
            <a:extLst>
              <a:ext uri="{FF2B5EF4-FFF2-40B4-BE49-F238E27FC236}">
                <a16:creationId xmlns:a16="http://schemas.microsoft.com/office/drawing/2014/main" id="{06E40521-FA07-55FB-035A-B50A97ED5B88}"/>
              </a:ext>
            </a:extLst>
          </p:cNvPr>
          <p:cNvPicPr>
            <a:picLocks noChangeAspect="1"/>
          </p:cNvPicPr>
          <p:nvPr/>
        </p:nvPicPr>
        <p:blipFill>
          <a:blip r:embed="rId5"/>
          <a:stretch>
            <a:fillRect/>
          </a:stretch>
        </p:blipFill>
        <p:spPr>
          <a:xfrm>
            <a:off x="714820" y="2966142"/>
            <a:ext cx="2256980" cy="351085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74638" y="1021080"/>
            <a:ext cx="8675687" cy="110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s-ES_tradnl" altLang="en-US" sz="1600" dirty="0">
                <a:latin typeface="Arial" panose="020B0604020202020204" pitchFamily="34" charset="0"/>
              </a:rPr>
              <a:t>La región de Nueva Guinea marca el límite entre las Placas Principales del Pacífico y Australiana, que convergen rápidamente. Es uno de los escenarios tectónicos más complicados, debido a la convergencia oblicua de la Placa Australiana a medida que se sumerge debajo de la Placa del Pacífico.</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7031704" y="5105400"/>
            <a:ext cx="204919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Animación que explora la tectónica de placas y los terremotos de la región fronteriza de las Placas de Australia y el Pacífico.</a:t>
            </a:r>
          </a:p>
        </p:txBody>
      </p:sp>
      <p:sp>
        <p:nvSpPr>
          <p:cNvPr id="2" name="Title 1">
            <a:extLst>
              <a:ext uri="{FF2B5EF4-FFF2-40B4-BE49-F238E27FC236}">
                <a16:creationId xmlns:a16="http://schemas.microsoft.com/office/drawing/2014/main" id="{AB7514A8-6611-BC99-44B2-8DC762FC54D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NewGuinea_Espanol.mp4" descr="NewGuinea_Espanol.mp4">
            <a:hlinkClick r:id="" action="ppaction://media"/>
            <a:extLst>
              <a:ext uri="{FF2B5EF4-FFF2-40B4-BE49-F238E27FC236}">
                <a16:creationId xmlns:a16="http://schemas.microsoft.com/office/drawing/2014/main" id="{07F04B01-B55C-00C7-51B8-6C8F2D8CA22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57200" y="2286000"/>
            <a:ext cx="5867400" cy="391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dirty="0">
              <a:solidFill>
                <a:srgbClr val="FFFFFF"/>
              </a:solidFill>
              <a:latin typeface="Calibri" panose="020F0502020204030204" pitchFamily="34" charset="0"/>
            </a:endParaRPr>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TextBox 14">
            <a:extLst>
              <a:ext uri="{FF2B5EF4-FFF2-40B4-BE49-F238E27FC236}">
                <a16:creationId xmlns:a16="http://schemas.microsoft.com/office/drawing/2014/main" id="{8D861CB5-9C67-9A49-A73E-ADF148DBDD9C}"/>
              </a:ext>
            </a:extLst>
          </p:cNvPr>
          <p:cNvSpPr txBox="1">
            <a:spLocks noChangeArrowheads="1"/>
          </p:cNvSpPr>
          <p:nvPr/>
        </p:nvSpPr>
        <p:spPr bwMode="auto">
          <a:xfrm>
            <a:off x="6031604" y="914400"/>
            <a:ext cx="312102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200" dirty="0">
                <a:latin typeface="Arial" panose="020B0604020202020204" pitchFamily="34" charset="0"/>
              </a:rPr>
              <a:t>Las flechas en el mapa a continuación muestran movimientos relativos a la Placa Australiana. La estrella roja muestra la ubicación del terremoto del 10 de septiembre. Este terremoto ocurrió en el lado NE de la Península de Papúa, donde la Placa Australiana se subduce debajo de la microplaca del Sur de Bismarck.</a:t>
            </a:r>
          </a:p>
        </p:txBody>
      </p:sp>
      <p:pic>
        <p:nvPicPr>
          <p:cNvPr id="33797" name="Picture 1">
            <a:extLst>
              <a:ext uri="{FF2B5EF4-FFF2-40B4-BE49-F238E27FC236}">
                <a16:creationId xmlns:a16="http://schemas.microsoft.com/office/drawing/2014/main" id="{EA1812BB-B111-F445-85C8-D91C43C2D3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163" y="990600"/>
            <a:ext cx="5608637"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A8758DAC-3CE1-BB42-A943-951D0316AC8B}"/>
              </a:ext>
            </a:extLst>
          </p:cNvPr>
          <p:cNvSpPr/>
          <p:nvPr/>
        </p:nvSpPr>
        <p:spPr>
          <a:xfrm>
            <a:off x="1066800" y="2971800"/>
            <a:ext cx="304800" cy="366713"/>
          </a:xfrm>
          <a:prstGeom prst="rect">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n-US" altLang="en-US" dirty="0">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3716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1113FB6-AFC6-C04A-B256-D8B687EE8596}"/>
              </a:ext>
            </a:extLst>
          </p:cNvPr>
          <p:cNvCxnSpPr/>
          <p:nvPr/>
        </p:nvCxnSpPr>
        <p:spPr>
          <a:xfrm>
            <a:off x="1371600" y="3338513"/>
            <a:ext cx="4070350" cy="32131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35851" name="Picture 2">
            <a:extLst>
              <a:ext uri="{FF2B5EF4-FFF2-40B4-BE49-F238E27FC236}">
                <a16:creationId xmlns:a16="http://schemas.microsoft.com/office/drawing/2014/main" id="{A4D025B6-B5CF-437F-B8D0-3FCF9B99BC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5125" y="2730500"/>
            <a:ext cx="3586163" cy="3827463"/>
          </a:xfrm>
          <a:prstGeom prst="rect">
            <a:avLst/>
          </a:prstGeom>
          <a:noFill/>
          <a:ln w="9525">
            <a:solidFill>
              <a:schemeClr val="tx1"/>
            </a:solidFill>
            <a:miter lim="800000"/>
            <a:headEnd/>
            <a:tailEnd/>
          </a:ln>
          <a:effectLst>
            <a:outerShdw blurRad="50800" dist="38100" dir="10800000" algn="r" rotWithShape="0">
              <a:srgbClr val="808080">
                <a:alpha val="39998"/>
              </a:srgbClr>
            </a:outerShdw>
          </a:effectLst>
          <a:extLst>
            <a:ext uri="{909E8E84-426E-40DD-AFC4-6F175D3DCCD1}">
              <a14:hiddenFill xmlns:a14="http://schemas.microsoft.com/office/drawing/2010/main">
                <a:solidFill>
                  <a:schemeClr val="accent1"/>
                </a:solidFill>
              </a14:hiddenFill>
            </a:ext>
          </a:extLst>
        </p:spPr>
      </p:pic>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410200" y="6551613"/>
            <a:ext cx="3810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ES_tradnl" altLang="en-US" sz="1100" i="1" dirty="0">
                <a:solidFill>
                  <a:srgbClr val="000000"/>
                </a:solidFill>
                <a:latin typeface="Arial" panose="020B0604020202020204" pitchFamily="34" charset="0"/>
              </a:rPr>
              <a:t>Imagen cortesía de OSU; simplificado de Hamilton (1979)</a:t>
            </a:r>
            <a:endParaRPr lang="es-ES_tradnl" altLang="en-US" sz="1100" i="1" dirty="0">
              <a:latin typeface="Arial" panose="020B0604020202020204" pitchFamily="34" charset="0"/>
            </a:endParaRPr>
          </a:p>
        </p:txBody>
      </p:sp>
      <p:sp>
        <p:nvSpPr>
          <p:cNvPr id="8" name="5-Point Star 7">
            <a:extLst>
              <a:ext uri="{FF2B5EF4-FFF2-40B4-BE49-F238E27FC236}">
                <a16:creationId xmlns:a16="http://schemas.microsoft.com/office/drawing/2014/main" id="{4B20B596-D564-8647-8D55-FEB38471B2E5}"/>
              </a:ext>
            </a:extLst>
          </p:cNvPr>
          <p:cNvSpPr>
            <a:spLocks noChangeAspect="1"/>
          </p:cNvSpPr>
          <p:nvPr/>
        </p:nvSpPr>
        <p:spPr>
          <a:xfrm>
            <a:off x="6477000" y="4800600"/>
            <a:ext cx="274320" cy="274320"/>
          </a:xfrm>
          <a:prstGeom prst="star5">
            <a:avLst/>
          </a:prstGeom>
          <a:solidFill>
            <a:srgbClr val="FF0000"/>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50838" y="4906963"/>
            <a:ext cx="4678362" cy="1754326"/>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50" dirty="0">
                <a:latin typeface="Arial" panose="020B0604020202020204" pitchFamily="34" charset="0"/>
              </a:rPr>
              <a:t>En la región de Papúa Nueva Guinea, la Placa del Pacífico converge con la Placa Australiana a una velocidad de 9,5 cm/año. La placa australiana se divide en microplacas que acomodan su convergencia y subducción debajo de la placa del Pacífico. Los terremotos en esta región generalmente están asociados con la convergencia a gran escala de estas dos placas principales y con interacciones complejas de las microplacas asociadas.</a:t>
            </a:r>
          </a:p>
        </p:txBody>
      </p:sp>
      <p:sp>
        <p:nvSpPr>
          <p:cNvPr id="2" name="Title 1">
            <a:extLst>
              <a:ext uri="{FF2B5EF4-FFF2-40B4-BE49-F238E27FC236}">
                <a16:creationId xmlns:a16="http://schemas.microsoft.com/office/drawing/2014/main" id="{6D9D1DE4-BADA-FE78-0B76-407F6139AF8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74945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C5D60ED8-A17E-FA67-4731-955BC82E1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527" y="1110498"/>
            <a:ext cx="8664691" cy="4625741"/>
          </a:xfrm>
          <a:prstGeom prst="rect">
            <a:avLst/>
          </a:prstGeom>
        </p:spPr>
      </p:pic>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674880" y="6006946"/>
            <a:ext cx="822960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s-ES_tradnl" altLang="en-US" sz="1800" dirty="0">
                <a:latin typeface="Arial" panose="020B0604020202020204" pitchFamily="34" charset="0"/>
              </a:rPr>
              <a:t>Este mapa de sismicidad cubre la misma región que el mapa tectónico de microplacas de la diapositiva anterior. Se muestran las círculos coloreados de los 5000 terremotos más recientes.</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5296799" y="5718616"/>
            <a:ext cx="38472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i="1" dirty="0">
                <a:latin typeface="Arial" panose="020B0604020202020204" pitchFamily="34" charset="0"/>
              </a:rPr>
              <a:t>Mapa creado con el navegador de terremotos de IRIS</a:t>
            </a:r>
          </a:p>
        </p:txBody>
      </p:sp>
      <p:sp>
        <p:nvSpPr>
          <p:cNvPr id="14348" name="TextBox 16">
            <a:extLst>
              <a:ext uri="{FF2B5EF4-FFF2-40B4-BE49-F238E27FC236}">
                <a16:creationId xmlns:a16="http://schemas.microsoft.com/office/drawing/2014/main" id="{F00EE421-5F4B-49C2-BA37-A099232852A7}"/>
              </a:ext>
            </a:extLst>
          </p:cNvPr>
          <p:cNvSpPr txBox="1">
            <a:spLocks noChangeArrowheads="1"/>
          </p:cNvSpPr>
          <p:nvPr/>
        </p:nvSpPr>
        <p:spPr bwMode="auto">
          <a:xfrm>
            <a:off x="3790214" y="2304502"/>
            <a:ext cx="25684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dirty="0">
                <a:latin typeface="Arial" panose="020B0604020202020204" pitchFamily="34" charset="0"/>
              </a:rPr>
              <a:t>Micro-Placa del Sur de Bismarck</a:t>
            </a:r>
          </a:p>
        </p:txBody>
      </p:sp>
      <p:sp>
        <p:nvSpPr>
          <p:cNvPr id="14349" name="TextBox 16">
            <a:extLst>
              <a:ext uri="{FF2B5EF4-FFF2-40B4-BE49-F238E27FC236}">
                <a16:creationId xmlns:a16="http://schemas.microsoft.com/office/drawing/2014/main" id="{11C1B9C9-C9C2-4201-AE7F-04DC4E4EE544}"/>
              </a:ext>
            </a:extLst>
          </p:cNvPr>
          <p:cNvSpPr txBox="1">
            <a:spLocks noChangeArrowheads="1"/>
          </p:cNvSpPr>
          <p:nvPr/>
        </p:nvSpPr>
        <p:spPr bwMode="auto">
          <a:xfrm>
            <a:off x="3148141" y="1532460"/>
            <a:ext cx="21486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dirty="0">
                <a:latin typeface="Arial" panose="020B0604020202020204" pitchFamily="34" charset="0"/>
              </a:rPr>
              <a:t>Micro-Placa del Norte de Bismarck</a:t>
            </a:r>
          </a:p>
        </p:txBody>
      </p:sp>
      <p:sp>
        <p:nvSpPr>
          <p:cNvPr id="14345" name="TextBox 16">
            <a:extLst>
              <a:ext uri="{FF2B5EF4-FFF2-40B4-BE49-F238E27FC236}">
                <a16:creationId xmlns:a16="http://schemas.microsoft.com/office/drawing/2014/main" id="{58332FE9-1E1E-46AE-AEBC-945D177ADAAB}"/>
              </a:ext>
            </a:extLst>
          </p:cNvPr>
          <p:cNvSpPr txBox="1">
            <a:spLocks noChangeArrowheads="1"/>
          </p:cNvSpPr>
          <p:nvPr/>
        </p:nvSpPr>
        <p:spPr bwMode="auto">
          <a:xfrm>
            <a:off x="6934202" y="1431124"/>
            <a:ext cx="19798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600" b="1" dirty="0">
                <a:latin typeface="Arial" panose="020B0604020202020204" pitchFamily="34" charset="0"/>
              </a:rPr>
              <a:t>Placa del Pacífico</a:t>
            </a:r>
          </a:p>
        </p:txBody>
      </p:sp>
      <p:sp>
        <p:nvSpPr>
          <p:cNvPr id="14346" name="TextBox 16">
            <a:extLst>
              <a:ext uri="{FF2B5EF4-FFF2-40B4-BE49-F238E27FC236}">
                <a16:creationId xmlns:a16="http://schemas.microsoft.com/office/drawing/2014/main" id="{CCE08CA1-4752-4948-BAF7-51D949418958}"/>
              </a:ext>
            </a:extLst>
          </p:cNvPr>
          <p:cNvSpPr txBox="1">
            <a:spLocks noChangeArrowheads="1"/>
          </p:cNvSpPr>
          <p:nvPr/>
        </p:nvSpPr>
        <p:spPr bwMode="auto">
          <a:xfrm>
            <a:off x="6172202" y="3839916"/>
            <a:ext cx="15561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200" b="1" dirty="0">
                <a:latin typeface="Arial" panose="020B0604020202020204" pitchFamily="34" charset="0"/>
              </a:rPr>
              <a:t>Placa del Mar de Salomón</a:t>
            </a:r>
          </a:p>
        </p:txBody>
      </p:sp>
      <p:sp>
        <p:nvSpPr>
          <p:cNvPr id="14343" name="TextBox 9">
            <a:extLst>
              <a:ext uri="{FF2B5EF4-FFF2-40B4-BE49-F238E27FC236}">
                <a16:creationId xmlns:a16="http://schemas.microsoft.com/office/drawing/2014/main" id="{65FD14FC-801B-4664-B330-355299615A15}"/>
              </a:ext>
            </a:extLst>
          </p:cNvPr>
          <p:cNvSpPr txBox="1">
            <a:spLocks noChangeArrowheads="1"/>
          </p:cNvSpPr>
          <p:nvPr/>
        </p:nvSpPr>
        <p:spPr bwMode="auto">
          <a:xfrm rot="20466964">
            <a:off x="5283009" y="3561415"/>
            <a:ext cx="73930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dirty="0">
                <a:solidFill>
                  <a:schemeClr val="bg1"/>
                </a:solidFill>
                <a:latin typeface="Arial" panose="020B0604020202020204" pitchFamily="34" charset="0"/>
              </a:rPr>
              <a:t>Fosa de</a:t>
            </a:r>
            <a:endParaRPr lang="es-ES_tradnl" altLang="en-US" sz="1200" dirty="0">
              <a:latin typeface="Arial" panose="020B0604020202020204" pitchFamily="34" charset="0"/>
            </a:endParaRPr>
          </a:p>
        </p:txBody>
      </p:sp>
      <p:sp>
        <p:nvSpPr>
          <p:cNvPr id="14344" name="TextBox 11">
            <a:extLst>
              <a:ext uri="{FF2B5EF4-FFF2-40B4-BE49-F238E27FC236}">
                <a16:creationId xmlns:a16="http://schemas.microsoft.com/office/drawing/2014/main" id="{AC709A48-1392-49D2-8D3D-3F356F70C1DA}"/>
              </a:ext>
            </a:extLst>
          </p:cNvPr>
          <p:cNvSpPr txBox="1">
            <a:spLocks noChangeArrowheads="1"/>
          </p:cNvSpPr>
          <p:nvPr/>
        </p:nvSpPr>
        <p:spPr bwMode="auto">
          <a:xfrm rot="21286130">
            <a:off x="6430003" y="3156523"/>
            <a:ext cx="7216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dirty="0">
                <a:solidFill>
                  <a:schemeClr val="bg1"/>
                </a:solidFill>
                <a:latin typeface="Arial" panose="020B0604020202020204" pitchFamily="34" charset="0"/>
              </a:rPr>
              <a:t>Bretaña</a:t>
            </a:r>
            <a:endParaRPr lang="es-ES_tradnl" altLang="en-US" sz="1200" dirty="0">
              <a:latin typeface="Arial" panose="020B0604020202020204" pitchFamily="34" charset="0"/>
            </a:endParaRPr>
          </a:p>
        </p:txBody>
      </p:sp>
      <p:sp>
        <p:nvSpPr>
          <p:cNvPr id="14347" name="TextBox 9">
            <a:extLst>
              <a:ext uri="{FF2B5EF4-FFF2-40B4-BE49-F238E27FC236}">
                <a16:creationId xmlns:a16="http://schemas.microsoft.com/office/drawing/2014/main" id="{E2CC27FD-7BB0-4A1C-B962-54584F4E06B2}"/>
              </a:ext>
            </a:extLst>
          </p:cNvPr>
          <p:cNvSpPr txBox="1">
            <a:spLocks noChangeArrowheads="1"/>
          </p:cNvSpPr>
          <p:nvPr/>
        </p:nvSpPr>
        <p:spPr bwMode="auto">
          <a:xfrm rot="19898597">
            <a:off x="5886648" y="3289471"/>
            <a:ext cx="6270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dirty="0">
                <a:solidFill>
                  <a:schemeClr val="bg1"/>
                </a:solidFill>
                <a:latin typeface="Arial" panose="020B0604020202020204" pitchFamily="34" charset="0"/>
              </a:rPr>
              <a:t>Nueva</a:t>
            </a:r>
            <a:endParaRPr lang="es-ES_tradnl" altLang="en-US" sz="1200" dirty="0">
              <a:latin typeface="Arial" panose="020B0604020202020204" pitchFamily="34" charset="0"/>
            </a:endParaRPr>
          </a:p>
        </p:txBody>
      </p:sp>
      <p:sp>
        <p:nvSpPr>
          <p:cNvPr id="14342" name="TextBox 30">
            <a:extLst>
              <a:ext uri="{FF2B5EF4-FFF2-40B4-BE49-F238E27FC236}">
                <a16:creationId xmlns:a16="http://schemas.microsoft.com/office/drawing/2014/main" id="{9F82D874-EA03-4396-9E30-87AA9A1871EE}"/>
              </a:ext>
            </a:extLst>
          </p:cNvPr>
          <p:cNvSpPr txBox="1">
            <a:spLocks noChangeArrowheads="1"/>
          </p:cNvSpPr>
          <p:nvPr/>
        </p:nvSpPr>
        <p:spPr bwMode="auto">
          <a:xfrm>
            <a:off x="1395436" y="3906591"/>
            <a:ext cx="24145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s-ES_tradnl" altLang="en-US" sz="1600" b="1" dirty="0">
                <a:latin typeface="Arial" panose="020B0604020202020204" pitchFamily="34" charset="0"/>
              </a:rPr>
              <a:t>Placa Australiana</a:t>
            </a:r>
          </a:p>
        </p:txBody>
      </p:sp>
      <p:sp>
        <p:nvSpPr>
          <p:cNvPr id="8" name="TextBox 7">
            <a:extLst>
              <a:ext uri="{FF2B5EF4-FFF2-40B4-BE49-F238E27FC236}">
                <a16:creationId xmlns:a16="http://schemas.microsoft.com/office/drawing/2014/main" id="{B1FACCC3-9D65-4D02-9AD6-874E5642E85D}"/>
              </a:ext>
            </a:extLst>
          </p:cNvPr>
          <p:cNvSpPr txBox="1"/>
          <p:nvPr/>
        </p:nvSpPr>
        <p:spPr>
          <a:xfrm>
            <a:off x="2894622" y="4285051"/>
            <a:ext cx="1327846" cy="307777"/>
          </a:xfrm>
          <a:prstGeom prst="rect">
            <a:avLst/>
          </a:prstGeom>
          <a:noFill/>
        </p:spPr>
        <p:txBody>
          <a:bodyPr wrap="square" rtlCol="0">
            <a:spAutoFit/>
          </a:bodyPr>
          <a:lstStyle/>
          <a:p>
            <a:r>
              <a:rPr lang="es-ES_tradnl" sz="1400" b="1" dirty="0">
                <a:solidFill>
                  <a:srgbClr val="FF0000"/>
                </a:solidFill>
              </a:rPr>
              <a:t>Terremoto</a:t>
            </a:r>
          </a:p>
        </p:txBody>
      </p:sp>
      <p:cxnSp>
        <p:nvCxnSpPr>
          <p:cNvPr id="10" name="Straight Connector 9">
            <a:extLst>
              <a:ext uri="{FF2B5EF4-FFF2-40B4-BE49-F238E27FC236}">
                <a16:creationId xmlns:a16="http://schemas.microsoft.com/office/drawing/2014/main" id="{5D3F1467-8DDD-4C1A-992B-AD1587A57EB2}"/>
              </a:ext>
            </a:extLst>
          </p:cNvPr>
          <p:cNvCxnSpPr>
            <a:cxnSpLocks/>
          </p:cNvCxnSpPr>
          <p:nvPr/>
        </p:nvCxnSpPr>
        <p:spPr>
          <a:xfrm flipH="1">
            <a:off x="3765302" y="3576515"/>
            <a:ext cx="321605" cy="767311"/>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FF27FAE7-C377-1644-5D30-49EB12BA4BD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383871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68796DA-2EAA-8543-8E9E-39F4939DD42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defRPr/>
            </a:pPr>
            <a:endParaRPr lang="es-ES_tradnl" altLang="en-US" dirty="0">
              <a:solidFill>
                <a:srgbClr val="FFFFFF"/>
              </a:solidFill>
              <a:latin typeface="Calibri" panose="020F0502020204030204" pitchFamily="34" charset="0"/>
            </a:endParaRPr>
          </a:p>
        </p:txBody>
      </p:sp>
      <p:cxnSp>
        <p:nvCxnSpPr>
          <p:cNvPr id="9" name="Straight Connector 8">
            <a:extLst>
              <a:ext uri="{FF2B5EF4-FFF2-40B4-BE49-F238E27FC236}">
                <a16:creationId xmlns:a16="http://schemas.microsoft.com/office/drawing/2014/main" id="{9454D290-5383-9049-8778-A544E33BD5F6}"/>
              </a:ext>
            </a:extLst>
          </p:cNvPr>
          <p:cNvCxnSpPr/>
          <p:nvPr/>
        </p:nvCxnSpPr>
        <p:spPr>
          <a:xfrm flipV="1">
            <a:off x="1219200" y="2730500"/>
            <a:ext cx="407035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3798" name="TextBox 14">
            <a:extLst>
              <a:ext uri="{FF2B5EF4-FFF2-40B4-BE49-F238E27FC236}">
                <a16:creationId xmlns:a16="http://schemas.microsoft.com/office/drawing/2014/main" id="{6B9C0B36-9EC9-C04E-BA14-036B8FD0D9BA}"/>
              </a:ext>
            </a:extLst>
          </p:cNvPr>
          <p:cNvSpPr txBox="1">
            <a:spLocks noChangeArrowheads="1"/>
          </p:cNvSpPr>
          <p:nvPr/>
        </p:nvSpPr>
        <p:spPr bwMode="auto">
          <a:xfrm>
            <a:off x="381000" y="5396805"/>
            <a:ext cx="8763000" cy="1384995"/>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cs typeface="Arial" panose="020B0604020202020204" pitchFamily="34" charset="0"/>
              </a:rPr>
              <a:t>El mapa de la parte superior muestra microplacas y estructuras en la región de Papúa Nueva Guinea - Mar de Salomón con la ubicación del terremoto del 10 de septiembre indicada por la estrella roja. En la fosa de Nueva Bretaña y la falla de </a:t>
            </a:r>
            <a:r>
              <a:rPr lang="es-ES_tradnl" altLang="en-US" sz="1400" dirty="0" err="1">
                <a:latin typeface="Arial" panose="020B0604020202020204" pitchFamily="34" charset="0"/>
                <a:cs typeface="Arial" panose="020B0604020202020204" pitchFamily="34" charset="0"/>
              </a:rPr>
              <a:t>Ramu</a:t>
            </a:r>
            <a:r>
              <a:rPr lang="es-ES_tradnl" altLang="en-US" sz="1400" dirty="0">
                <a:latin typeface="Arial" panose="020B0604020202020204" pitchFamily="34" charset="0"/>
                <a:cs typeface="Arial" panose="020B0604020202020204" pitchFamily="34" charset="0"/>
              </a:rPr>
              <a:t>-Markham (RMF), las Placas del Mar de Salomón y la Placa Australiana </a:t>
            </a:r>
            <a:br>
              <a:rPr lang="es-ES_tradnl" altLang="en-US" sz="1400" dirty="0">
                <a:latin typeface="Arial" panose="020B0604020202020204" pitchFamily="34" charset="0"/>
                <a:cs typeface="Arial" panose="020B0604020202020204" pitchFamily="34" charset="0"/>
              </a:rPr>
            </a:br>
            <a:r>
              <a:rPr lang="es-ES_tradnl" altLang="en-US" sz="1400" dirty="0">
                <a:latin typeface="Arial" panose="020B0604020202020204" pitchFamily="34" charset="0"/>
                <a:cs typeface="Arial" panose="020B0604020202020204" pitchFamily="34" charset="0"/>
              </a:rPr>
              <a:t>se subducen debajo de la microplaca del Sur de Bismarck. Aunque el mecanismo focal de falla normal y la profundidad de 90 km desafían las interpretaciones simples, el terremoto del 10 de septiembre fue producido por la convergencia del extremo norte de la Placa Australiana con la microplaca del Sur de Bismarck.</a:t>
            </a:r>
          </a:p>
        </p:txBody>
      </p:sp>
      <p:pic>
        <p:nvPicPr>
          <p:cNvPr id="3" name="Picture 2">
            <a:extLst>
              <a:ext uri="{FF2B5EF4-FFF2-40B4-BE49-F238E27FC236}">
                <a16:creationId xmlns:a16="http://schemas.microsoft.com/office/drawing/2014/main" id="{F5F3388B-379A-FD4D-AD8C-F49FBBAE3D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917" y="847598"/>
            <a:ext cx="6400800" cy="4495967"/>
          </a:xfrm>
          <a:prstGeom prst="rect">
            <a:avLst/>
          </a:prstGeom>
        </p:spPr>
      </p:pic>
      <p:sp>
        <p:nvSpPr>
          <p:cNvPr id="33803" name="Rectangle 13">
            <a:extLst>
              <a:ext uri="{FF2B5EF4-FFF2-40B4-BE49-F238E27FC236}">
                <a16:creationId xmlns:a16="http://schemas.microsoft.com/office/drawing/2014/main" id="{32179E63-79AA-C34C-B269-1481436FA2B1}"/>
              </a:ext>
            </a:extLst>
          </p:cNvPr>
          <p:cNvSpPr>
            <a:spLocks noChangeArrowheads="1"/>
          </p:cNvSpPr>
          <p:nvPr/>
        </p:nvSpPr>
        <p:spPr bwMode="auto">
          <a:xfrm>
            <a:off x="5105400" y="4950023"/>
            <a:ext cx="2021301" cy="307777"/>
          </a:xfrm>
          <a:prstGeom prst="rect">
            <a:avLst/>
          </a:prstGeom>
          <a:solidFill>
            <a:schemeClr val="bg1"/>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ES_tradnl" altLang="en-US" sz="1400" i="1" dirty="0">
                <a:latin typeface="Arial" panose="020B0604020202020204" pitchFamily="34" charset="0"/>
              </a:rPr>
              <a:t>De Holm, et al. 2016</a:t>
            </a:r>
          </a:p>
        </p:txBody>
      </p:sp>
      <p:sp>
        <p:nvSpPr>
          <p:cNvPr id="15" name="5-Point Star 14">
            <a:extLst>
              <a:ext uri="{FF2B5EF4-FFF2-40B4-BE49-F238E27FC236}">
                <a16:creationId xmlns:a16="http://schemas.microsoft.com/office/drawing/2014/main" id="{F0B79E6A-0B13-7C4A-B282-AC61659BDF62}"/>
              </a:ext>
            </a:extLst>
          </p:cNvPr>
          <p:cNvSpPr>
            <a:spLocks noChangeAspect="1"/>
          </p:cNvSpPr>
          <p:nvPr/>
        </p:nvSpPr>
        <p:spPr>
          <a:xfrm>
            <a:off x="2667000" y="3230880"/>
            <a:ext cx="274320" cy="274320"/>
          </a:xfrm>
          <a:prstGeom prst="star5">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dirty="0"/>
          </a:p>
        </p:txBody>
      </p:sp>
      <p:pic>
        <p:nvPicPr>
          <p:cNvPr id="33795" name="Picture 8" descr="IRIS_TMlogo.png">
            <a:extLst>
              <a:ext uri="{FF2B5EF4-FFF2-40B4-BE49-F238E27FC236}">
                <a16:creationId xmlns:a16="http://schemas.microsoft.com/office/drawing/2014/main" id="{8BED1B5C-682F-5043-8A24-47A8DC8A998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a:extLst>
              <a:ext uri="{FF2B5EF4-FFF2-40B4-BE49-F238E27FC236}">
                <a16:creationId xmlns:a16="http://schemas.microsoft.com/office/drawing/2014/main" id="{980CC66A-C3C1-584A-9BDF-AAC30C6843B7}"/>
              </a:ext>
            </a:extLst>
          </p:cNvPr>
          <p:cNvCxnSpPr/>
          <p:nvPr/>
        </p:nvCxnSpPr>
        <p:spPr>
          <a:xfrm>
            <a:off x="7290697" y="1219200"/>
            <a:ext cx="609600" cy="304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78ACCC3C-8CC6-2E46-AB77-01656251E31C}"/>
              </a:ext>
            </a:extLst>
          </p:cNvPr>
          <p:cNvGrpSpPr/>
          <p:nvPr/>
        </p:nvGrpSpPr>
        <p:grpSpPr>
          <a:xfrm rot="14004485" flipH="1">
            <a:off x="7377453" y="1333343"/>
            <a:ext cx="274320" cy="137160"/>
            <a:chOff x="7963183" y="1234440"/>
            <a:chExt cx="274320" cy="137160"/>
          </a:xfrm>
        </p:grpSpPr>
        <p:cxnSp>
          <p:nvCxnSpPr>
            <p:cNvPr id="18" name="Straight Connector 17">
              <a:extLst>
                <a:ext uri="{FF2B5EF4-FFF2-40B4-BE49-F238E27FC236}">
                  <a16:creationId xmlns:a16="http://schemas.microsoft.com/office/drawing/2014/main" id="{A8AE41FF-77F6-A545-B70D-E6A7AC0FC54C}"/>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E6A911C-3C9E-674D-9010-CE3089F5E291}"/>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723C2044-C88F-B949-9047-30A868797D84}"/>
              </a:ext>
            </a:extLst>
          </p:cNvPr>
          <p:cNvGrpSpPr/>
          <p:nvPr/>
        </p:nvGrpSpPr>
        <p:grpSpPr>
          <a:xfrm rot="13936024" flipV="1">
            <a:off x="7496670" y="1260523"/>
            <a:ext cx="274320" cy="137160"/>
            <a:chOff x="7963183" y="1234440"/>
            <a:chExt cx="274320" cy="137160"/>
          </a:xfrm>
        </p:grpSpPr>
        <p:cxnSp>
          <p:nvCxnSpPr>
            <p:cNvPr id="26" name="Straight Connector 25">
              <a:extLst>
                <a:ext uri="{FF2B5EF4-FFF2-40B4-BE49-F238E27FC236}">
                  <a16:creationId xmlns:a16="http://schemas.microsoft.com/office/drawing/2014/main" id="{B7732190-48BF-654E-8DFF-2B7A9E81B5F2}"/>
                </a:ext>
              </a:extLst>
            </p:cNvPr>
            <p:cNvCxnSpPr>
              <a:cxnSpLocks noChangeAspect="1"/>
            </p:cNvCxnSpPr>
            <p:nvPr/>
          </p:nvCxnSpPr>
          <p:spPr>
            <a:xfrm>
              <a:off x="7963183" y="1234440"/>
              <a:ext cx="274320" cy="137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967ADC2-2576-7B41-96A0-2E9CE2E0B580}"/>
                </a:ext>
              </a:extLst>
            </p:cNvPr>
            <p:cNvCxnSpPr>
              <a:cxnSpLocks noChangeAspect="1"/>
            </p:cNvCxnSpPr>
            <p:nvPr/>
          </p:nvCxnSpPr>
          <p:spPr>
            <a:xfrm>
              <a:off x="8229600" y="1299156"/>
              <a:ext cx="7903" cy="7244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8" name="Straight Connector 27">
            <a:extLst>
              <a:ext uri="{FF2B5EF4-FFF2-40B4-BE49-F238E27FC236}">
                <a16:creationId xmlns:a16="http://schemas.microsoft.com/office/drawing/2014/main" id="{CA13F886-7FD1-8046-850A-C6D1D8F879CB}"/>
              </a:ext>
            </a:extLst>
          </p:cNvPr>
          <p:cNvCxnSpPr>
            <a:cxnSpLocks/>
          </p:cNvCxnSpPr>
          <p:nvPr/>
        </p:nvCxnSpPr>
        <p:spPr>
          <a:xfrm flipV="1">
            <a:off x="7239000" y="1876382"/>
            <a:ext cx="762000" cy="152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riangle 21">
            <a:extLst>
              <a:ext uri="{FF2B5EF4-FFF2-40B4-BE49-F238E27FC236}">
                <a16:creationId xmlns:a16="http://schemas.microsoft.com/office/drawing/2014/main" id="{AC50DD7F-BFBC-2344-BC27-C7D2D2E9860E}"/>
              </a:ext>
            </a:extLst>
          </p:cNvPr>
          <p:cNvSpPr/>
          <p:nvPr/>
        </p:nvSpPr>
        <p:spPr>
          <a:xfrm rot="20760665">
            <a:off x="7456717" y="1878740"/>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35" name="Triangle 34">
            <a:extLst>
              <a:ext uri="{FF2B5EF4-FFF2-40B4-BE49-F238E27FC236}">
                <a16:creationId xmlns:a16="http://schemas.microsoft.com/office/drawing/2014/main" id="{5B3F43B4-4707-6941-9FEC-A662B386FC62}"/>
              </a:ext>
            </a:extLst>
          </p:cNvPr>
          <p:cNvSpPr/>
          <p:nvPr/>
        </p:nvSpPr>
        <p:spPr>
          <a:xfrm rot="20760665">
            <a:off x="7801852" y="1807736"/>
            <a:ext cx="77871" cy="85754"/>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3" name="TextBox 22">
            <a:extLst>
              <a:ext uri="{FF2B5EF4-FFF2-40B4-BE49-F238E27FC236}">
                <a16:creationId xmlns:a16="http://schemas.microsoft.com/office/drawing/2014/main" id="{A965390D-5950-C242-A7D7-F478723BA755}"/>
              </a:ext>
            </a:extLst>
          </p:cNvPr>
          <p:cNvSpPr txBox="1"/>
          <p:nvPr/>
        </p:nvSpPr>
        <p:spPr>
          <a:xfrm>
            <a:off x="7801801" y="1340242"/>
            <a:ext cx="1342199" cy="276999"/>
          </a:xfrm>
          <a:prstGeom prst="rect">
            <a:avLst/>
          </a:prstGeom>
          <a:noFill/>
        </p:spPr>
        <p:txBody>
          <a:bodyPr wrap="square" rtlCol="0">
            <a:spAutoFit/>
          </a:bodyPr>
          <a:lstStyle/>
          <a:p>
            <a:r>
              <a:rPr lang="es-ES_tradnl" sz="1200" dirty="0"/>
              <a:t>Falla Lateral</a:t>
            </a:r>
          </a:p>
        </p:txBody>
      </p:sp>
      <p:sp>
        <p:nvSpPr>
          <p:cNvPr id="37" name="TextBox 36">
            <a:extLst>
              <a:ext uri="{FF2B5EF4-FFF2-40B4-BE49-F238E27FC236}">
                <a16:creationId xmlns:a16="http://schemas.microsoft.com/office/drawing/2014/main" id="{A47D8F85-693D-D94B-8DD5-0CDACC4FB619}"/>
              </a:ext>
            </a:extLst>
          </p:cNvPr>
          <p:cNvSpPr txBox="1"/>
          <p:nvPr/>
        </p:nvSpPr>
        <p:spPr>
          <a:xfrm>
            <a:off x="7876234" y="1719631"/>
            <a:ext cx="1342199" cy="276999"/>
          </a:xfrm>
          <a:prstGeom prst="rect">
            <a:avLst/>
          </a:prstGeom>
          <a:noFill/>
        </p:spPr>
        <p:txBody>
          <a:bodyPr wrap="square" rtlCol="0">
            <a:spAutoFit/>
          </a:bodyPr>
          <a:lstStyle/>
          <a:p>
            <a:r>
              <a:rPr lang="es-ES_tradnl" altLang="en-US" sz="1200" dirty="0"/>
              <a:t>Falla de Empuje</a:t>
            </a:r>
            <a:endParaRPr lang="es-ES_tradnl" sz="1200" dirty="0"/>
          </a:p>
        </p:txBody>
      </p:sp>
      <p:sp>
        <p:nvSpPr>
          <p:cNvPr id="38" name="TextBox 37">
            <a:extLst>
              <a:ext uri="{FF2B5EF4-FFF2-40B4-BE49-F238E27FC236}">
                <a16:creationId xmlns:a16="http://schemas.microsoft.com/office/drawing/2014/main" id="{EDED32A1-3505-9A49-83E6-6FE8E69689D1}"/>
              </a:ext>
            </a:extLst>
          </p:cNvPr>
          <p:cNvSpPr txBox="1"/>
          <p:nvPr/>
        </p:nvSpPr>
        <p:spPr>
          <a:xfrm>
            <a:off x="7284109" y="2346450"/>
            <a:ext cx="1687400" cy="1200329"/>
          </a:xfrm>
          <a:prstGeom prst="rect">
            <a:avLst/>
          </a:prstGeom>
          <a:noFill/>
        </p:spPr>
        <p:txBody>
          <a:bodyPr wrap="square" rtlCol="0">
            <a:spAutoFit/>
          </a:bodyPr>
          <a:lstStyle/>
          <a:p>
            <a:endParaRPr lang="es-ES_tradnl" altLang="en-US" sz="1200" dirty="0"/>
          </a:p>
          <a:p>
            <a:r>
              <a:rPr lang="es-ES_tradnl" sz="1200" dirty="0"/>
              <a:t>NB Nueva Bretaña</a:t>
            </a:r>
          </a:p>
          <a:p>
            <a:endParaRPr lang="es-ES_tradnl" sz="1200" dirty="0"/>
          </a:p>
          <a:p>
            <a:r>
              <a:rPr lang="es-ES_tradnl" sz="1200" dirty="0"/>
              <a:t>GP Península de </a:t>
            </a:r>
            <a:r>
              <a:rPr lang="es-ES_tradnl" sz="1200" dirty="0" err="1"/>
              <a:t>Gazelle</a:t>
            </a:r>
            <a:endParaRPr lang="es-ES_tradnl" sz="1200" dirty="0"/>
          </a:p>
          <a:p>
            <a:endParaRPr lang="es-ES_tradnl" sz="1200" dirty="0"/>
          </a:p>
        </p:txBody>
      </p:sp>
      <p:sp>
        <p:nvSpPr>
          <p:cNvPr id="2" name="Title 1">
            <a:extLst>
              <a:ext uri="{FF2B5EF4-FFF2-40B4-BE49-F238E27FC236}">
                <a16:creationId xmlns:a16="http://schemas.microsoft.com/office/drawing/2014/main" id="{E7075849-5D7B-5569-D5BD-CE3F993EE21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extLst>
      <p:ext uri="{BB962C8B-B14F-4D97-AF65-F5344CB8AC3E}">
        <p14:creationId xmlns:p14="http://schemas.microsoft.com/office/powerpoint/2010/main" val="17137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3379618" y="5715000"/>
            <a:ext cx="561198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3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228600" y="6400800"/>
            <a:ext cx="35052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00" dirty="0">
                <a:latin typeface="Arial" panose="020B0604020202020204" pitchFamily="34" charset="0"/>
                <a:cs typeface="Arial" panose="020B0604020202020204" pitchFamily="34" charset="0"/>
              </a:rPr>
              <a:t>Fase W Solución Tensor  Momento Sísmico</a:t>
            </a: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4572000" y="6489700"/>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317500" y="1101725"/>
            <a:ext cx="83693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600" dirty="0"/>
              <a:t>El mecanismo focal es cómo los sismólogos trazan las orientaciones de estrés tridimensionales de un terremoto. Debido a que un terremoto ocurre como un deslizamiento en una falla, genera ondas primarias en los cuadrantes donde el primer pulso es de compresión (sombreado) y en los cuadrantes donde el primer pulso es de extensión (blanco). La orientación de estos cuadrantes determinada a partir de ondas sísmicas registradas identifica el tipo de falla que produjo el terremoto.</a:t>
            </a:r>
          </a:p>
          <a:p>
            <a:endParaRPr lang="es-ES_tradnl" altLang="en-US" sz="1600" dirty="0"/>
          </a:p>
          <a:p>
            <a:r>
              <a:rPr lang="es-ES_tradnl" altLang="en-US" sz="1600" dirty="0"/>
              <a:t>Este terremoto ocurrió como resultado de una falla normal.</a:t>
            </a:r>
          </a:p>
        </p:txBody>
      </p:sp>
      <p:pic>
        <p:nvPicPr>
          <p:cNvPr id="4" name="Picture 3" descr="Diagram, venn diagram&#10;&#10;Description automatically generated">
            <a:extLst>
              <a:ext uri="{FF2B5EF4-FFF2-40B4-BE49-F238E27FC236}">
                <a16:creationId xmlns:a16="http://schemas.microsoft.com/office/drawing/2014/main" id="{CF8337A5-5799-CB03-ED28-FC1372F28E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876" y="3514937"/>
            <a:ext cx="2751058" cy="2758679"/>
          </a:xfrm>
          <a:prstGeom prst="rect">
            <a:avLst/>
          </a:prstGeom>
        </p:spPr>
      </p:pic>
      <p:sp>
        <p:nvSpPr>
          <p:cNvPr id="3" name="Title 1">
            <a:extLst>
              <a:ext uri="{FF2B5EF4-FFF2-40B4-BE49-F238E27FC236}">
                <a16:creationId xmlns:a16="http://schemas.microsoft.com/office/drawing/2014/main" id="{691058B9-576E-4824-908B-3A8103F6239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pic>
        <p:nvPicPr>
          <p:cNvPr id="5" name="Picture 4" descr="A picture containing shape&#10;&#10;Description automatically generated">
            <a:extLst>
              <a:ext uri="{FF2B5EF4-FFF2-40B4-BE49-F238E27FC236}">
                <a16:creationId xmlns:a16="http://schemas.microsoft.com/office/drawing/2014/main" id="{133A9884-68C9-C38A-BD1F-4062EA6A8725}"/>
              </a:ext>
            </a:extLst>
          </p:cNvPr>
          <p:cNvPicPr>
            <a:picLocks noChangeAspect="1"/>
          </p:cNvPicPr>
          <p:nvPr/>
        </p:nvPicPr>
        <p:blipFill rotWithShape="1">
          <a:blip r:embed="rId5">
            <a:extLst>
              <a:ext uri="{28A0092B-C50C-407E-A947-70E740481C1C}">
                <a14:useLocalDpi xmlns:a14="http://schemas.microsoft.com/office/drawing/2010/main" val="0"/>
              </a:ext>
            </a:extLst>
          </a:blip>
          <a:srcRect t="17575"/>
          <a:stretch/>
        </p:blipFill>
        <p:spPr>
          <a:xfrm>
            <a:off x="3657599" y="3514937"/>
            <a:ext cx="4704993" cy="1596497"/>
          </a:xfrm>
          <a:prstGeom prst="rect">
            <a:avLst/>
          </a:prstGeom>
        </p:spPr>
      </p:pic>
      <p:sp>
        <p:nvSpPr>
          <p:cNvPr id="6" name="TextBox 2">
            <a:extLst>
              <a:ext uri="{FF2B5EF4-FFF2-40B4-BE49-F238E27FC236}">
                <a16:creationId xmlns:a16="http://schemas.microsoft.com/office/drawing/2014/main" id="{B44E1EE0-A7AB-194D-BB66-0B8410152530}"/>
              </a:ext>
            </a:extLst>
          </p:cNvPr>
          <p:cNvSpPr txBox="1"/>
          <p:nvPr/>
        </p:nvSpPr>
        <p:spPr>
          <a:xfrm>
            <a:off x="4225853" y="5029200"/>
            <a:ext cx="1489147" cy="312588"/>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Bloque modelo</a:t>
            </a:r>
          </a:p>
        </p:txBody>
      </p:sp>
      <p:sp>
        <p:nvSpPr>
          <p:cNvPr id="8" name="TextBox 13">
            <a:extLst>
              <a:ext uri="{FF2B5EF4-FFF2-40B4-BE49-F238E27FC236}">
                <a16:creationId xmlns:a16="http://schemas.microsoft.com/office/drawing/2014/main" id="{70705FCE-E0CA-C245-A5E0-85125D0EAF17}"/>
              </a:ext>
            </a:extLst>
          </p:cNvPr>
          <p:cNvSpPr txBox="1"/>
          <p:nvPr/>
        </p:nvSpPr>
        <p:spPr>
          <a:xfrm>
            <a:off x="5884658" y="5030914"/>
            <a:ext cx="820942" cy="53168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Esfera </a:t>
            </a:r>
          </a:p>
          <a:p>
            <a:r>
              <a:rPr lang="es-ES_tradnl" sz="1400" b="1" dirty="0"/>
              <a:t>Focal</a:t>
            </a:r>
          </a:p>
        </p:txBody>
      </p:sp>
      <p:sp>
        <p:nvSpPr>
          <p:cNvPr id="10" name="TextBox 14">
            <a:extLst>
              <a:ext uri="{FF2B5EF4-FFF2-40B4-BE49-F238E27FC236}">
                <a16:creationId xmlns:a16="http://schemas.microsoft.com/office/drawing/2014/main" id="{FB2515C2-163A-1E4F-834B-8D0C98AFD754}"/>
              </a:ext>
            </a:extLst>
          </p:cNvPr>
          <p:cNvSpPr txBox="1"/>
          <p:nvPr/>
        </p:nvSpPr>
        <p:spPr>
          <a:xfrm>
            <a:off x="6824566" y="5029200"/>
            <a:ext cx="1709834" cy="750787"/>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_tradnl" sz="1400" b="1" dirty="0"/>
              <a:t>Proyección 2D de la Esfera Focal</a:t>
            </a:r>
          </a:p>
          <a:p>
            <a:endParaRPr lang="es-ES_tradnl" sz="1400" b="1" dirty="0"/>
          </a:p>
        </p:txBody>
      </p:sp>
      <p:sp>
        <p:nvSpPr>
          <p:cNvPr id="11" name="TextBox 4">
            <a:extLst>
              <a:ext uri="{FF2B5EF4-FFF2-40B4-BE49-F238E27FC236}">
                <a16:creationId xmlns:a16="http://schemas.microsoft.com/office/drawing/2014/main" id="{74B63BAA-9ABF-034E-BD64-D827634FB74F}"/>
              </a:ext>
            </a:extLst>
          </p:cNvPr>
          <p:cNvSpPr txBox="1"/>
          <p:nvPr/>
        </p:nvSpPr>
        <p:spPr>
          <a:xfrm>
            <a:off x="4028076" y="3174443"/>
            <a:ext cx="3546142" cy="338554"/>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s-ES_tradnl" sz="1600" b="1" dirty="0"/>
              <a:t>Normal/ Extensión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41FAC2E-3A6B-C234-2195-3A797ABC3472}"/>
              </a:ext>
            </a:extLst>
          </p:cNvPr>
          <p:cNvPicPr>
            <a:picLocks noChangeAspect="1"/>
          </p:cNvPicPr>
          <p:nvPr/>
        </p:nvPicPr>
        <p:blipFill>
          <a:blip r:embed="rId3"/>
          <a:stretch>
            <a:fillRect/>
          </a:stretch>
        </p:blipFill>
        <p:spPr>
          <a:xfrm>
            <a:off x="1252441" y="904598"/>
            <a:ext cx="7315200" cy="5801002"/>
          </a:xfrm>
          <a:prstGeom prst="rect">
            <a:avLst/>
          </a:prstGeom>
        </p:spPr>
      </p:pic>
      <p:sp>
        <p:nvSpPr>
          <p:cNvPr id="7" name="Rectangle 6">
            <a:extLst>
              <a:ext uri="{FF2B5EF4-FFF2-40B4-BE49-F238E27FC236}">
                <a16:creationId xmlns:a16="http://schemas.microsoft.com/office/drawing/2014/main" id="{1CC78859-7D82-1D4B-A6AD-6162321EA606}"/>
              </a:ext>
            </a:extLst>
          </p:cNvPr>
          <p:cNvSpPr/>
          <p:nvPr/>
        </p:nvSpPr>
        <p:spPr>
          <a:xfrm>
            <a:off x="6087445" y="5580533"/>
            <a:ext cx="2480195" cy="6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9" name="Rectangle 8">
            <a:extLst>
              <a:ext uri="{FF2B5EF4-FFF2-40B4-BE49-F238E27FC236}">
                <a16:creationId xmlns:a16="http://schemas.microsoft.com/office/drawing/2014/main" id="{52CDE52E-C98A-F94C-AFC7-6F6DE3E0CF6B}"/>
              </a:ext>
            </a:extLst>
          </p:cNvPr>
          <p:cNvSpPr/>
          <p:nvPr/>
        </p:nvSpPr>
        <p:spPr>
          <a:xfrm>
            <a:off x="3652615" y="730325"/>
            <a:ext cx="370682"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23" name="Rectangle 22">
            <a:extLst>
              <a:ext uri="{FF2B5EF4-FFF2-40B4-BE49-F238E27FC236}">
                <a16:creationId xmlns:a16="http://schemas.microsoft.com/office/drawing/2014/main" id="{AE70AA79-CF73-D848-8EB8-BDEF825D7004}"/>
              </a:ext>
            </a:extLst>
          </p:cNvPr>
          <p:cNvSpPr/>
          <p:nvPr/>
        </p:nvSpPr>
        <p:spPr>
          <a:xfrm>
            <a:off x="7304087" y="753515"/>
            <a:ext cx="1584383" cy="9430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24" name="Rectangle 23">
            <a:extLst>
              <a:ext uri="{FF2B5EF4-FFF2-40B4-BE49-F238E27FC236}">
                <a16:creationId xmlns:a16="http://schemas.microsoft.com/office/drawing/2014/main" id="{89EC3581-61BB-4042-897F-83227DC0550E}"/>
              </a:ext>
            </a:extLst>
          </p:cNvPr>
          <p:cNvSpPr/>
          <p:nvPr/>
        </p:nvSpPr>
        <p:spPr>
          <a:xfrm>
            <a:off x="2701272" y="1934740"/>
            <a:ext cx="270528"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4" name="Rectangle 3">
            <a:extLst>
              <a:ext uri="{FF2B5EF4-FFF2-40B4-BE49-F238E27FC236}">
                <a16:creationId xmlns:a16="http://schemas.microsoft.com/office/drawing/2014/main" id="{94357E9E-39B4-FF40-8B57-7FA478B6B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a typeface="ＭＳ Ｐゴシック" panose="020B0600070205080204" pitchFamily="34" charset="-128"/>
              <a:cs typeface="Arial" panose="020B0604020202020204" pitchFamily="34" charset="0"/>
            </a:endParaRPr>
          </a:p>
        </p:txBody>
      </p:sp>
      <p:pic>
        <p:nvPicPr>
          <p:cNvPr id="37892" name="Picture 18" descr="IRIS_TMlogo.png">
            <a:extLst>
              <a:ext uri="{FF2B5EF4-FFF2-40B4-BE49-F238E27FC236}">
                <a16:creationId xmlns:a16="http://schemas.microsoft.com/office/drawing/2014/main" id="{BF4739DB-681B-A74A-9BCC-E186855135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TextBox 4">
            <a:extLst>
              <a:ext uri="{FF2B5EF4-FFF2-40B4-BE49-F238E27FC236}">
                <a16:creationId xmlns:a16="http://schemas.microsoft.com/office/drawing/2014/main" id="{8E0F2CC5-82B2-A44B-98E3-7E3729CBD530}"/>
              </a:ext>
            </a:extLst>
          </p:cNvPr>
          <p:cNvSpPr txBox="1">
            <a:spLocks noChangeArrowheads="1"/>
          </p:cNvSpPr>
          <p:nvPr/>
        </p:nvSpPr>
        <p:spPr bwMode="auto">
          <a:xfrm>
            <a:off x="1981200" y="3010209"/>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de compresión P tardaron 13 minutos y 19 segundos en recorrer una trayectoria curva a través del manto hasta Bend, Oregón.</a:t>
            </a:r>
          </a:p>
        </p:txBody>
      </p:sp>
      <p:sp>
        <p:nvSpPr>
          <p:cNvPr id="37895" name="TextBox 6">
            <a:extLst>
              <a:ext uri="{FF2B5EF4-FFF2-40B4-BE49-F238E27FC236}">
                <a16:creationId xmlns:a16="http://schemas.microsoft.com/office/drawing/2014/main" id="{5C563F1C-0B80-9846-9CDA-45BE984AB743}"/>
              </a:ext>
            </a:extLst>
          </p:cNvPr>
          <p:cNvSpPr txBox="1">
            <a:spLocks noChangeArrowheads="1"/>
          </p:cNvSpPr>
          <p:nvPr/>
        </p:nvSpPr>
        <p:spPr bwMode="auto">
          <a:xfrm>
            <a:off x="1752600" y="4981229"/>
            <a:ext cx="7315200"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solidFill>
                  <a:srgbClr val="000000"/>
                </a:solidFill>
                <a:latin typeface="Arial" panose="020B0604020202020204" pitchFamily="34" charset="0"/>
              </a:rPr>
              <a:t>Las ondas superficiales viajaron los 10.645 km (6.614 millas) a lo largo del perímetro de la Tierra desde el terremoto hasta la estación de registro. Las ondas superficiales comenzaron a llegar a Bend unos 52 minutos después de ocurrido el terremoto. Debido a que este terremoto ocurrió a 90 km de profundidad, la energía de las ondas en la superficie fue más baja de lo que habría sido para un terremoto menos profundo.</a:t>
            </a:r>
          </a:p>
        </p:txBody>
      </p:sp>
      <p:sp>
        <p:nvSpPr>
          <p:cNvPr id="37896" name="TextBox 9">
            <a:extLst>
              <a:ext uri="{FF2B5EF4-FFF2-40B4-BE49-F238E27FC236}">
                <a16:creationId xmlns:a16="http://schemas.microsoft.com/office/drawing/2014/main" id="{5CF8E6D4-90C5-004B-88F9-38B0BA3386B7}"/>
              </a:ext>
            </a:extLst>
          </p:cNvPr>
          <p:cNvSpPr txBox="1">
            <a:spLocks noChangeArrowheads="1"/>
          </p:cNvSpPr>
          <p:nvPr/>
        </p:nvSpPr>
        <p:spPr bwMode="auto">
          <a:xfrm>
            <a:off x="1981200" y="4324004"/>
            <a:ext cx="6858000" cy="6924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00" dirty="0">
                <a:solidFill>
                  <a:srgbClr val="000000"/>
                </a:solidFill>
                <a:latin typeface="Arial" panose="020B0604020202020204" pitchFamily="34" charset="0"/>
              </a:rPr>
              <a:t>Las ondas S son ondas transversales que siguen la misma trayectoria a través del manto que las ondas P. Las ondas S tardaron 24 minutos y 32 segundos en viajar desde el terremoto hasta Bend.</a:t>
            </a:r>
          </a:p>
        </p:txBody>
      </p:sp>
      <p:sp>
        <p:nvSpPr>
          <p:cNvPr id="37897" name="TextBox 4">
            <a:extLst>
              <a:ext uri="{FF2B5EF4-FFF2-40B4-BE49-F238E27FC236}">
                <a16:creationId xmlns:a16="http://schemas.microsoft.com/office/drawing/2014/main" id="{DCB288F5-05FE-FA4A-91BC-9E3DFF15F3D0}"/>
              </a:ext>
            </a:extLst>
          </p:cNvPr>
          <p:cNvSpPr txBox="1">
            <a:spLocks noChangeArrowheads="1"/>
          </p:cNvSpPr>
          <p:nvPr/>
        </p:nvSpPr>
        <p:spPr bwMode="auto">
          <a:xfrm>
            <a:off x="2967148" y="1345077"/>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a:t>
            </a:r>
          </a:p>
        </p:txBody>
      </p:sp>
      <p:sp>
        <p:nvSpPr>
          <p:cNvPr id="12" name="TextBox 11">
            <a:extLst>
              <a:ext uri="{FF2B5EF4-FFF2-40B4-BE49-F238E27FC236}">
                <a16:creationId xmlns:a16="http://schemas.microsoft.com/office/drawing/2014/main" id="{8069DAE2-EB9D-2846-BC89-B4D763167C37}"/>
              </a:ext>
            </a:extLst>
          </p:cNvPr>
          <p:cNvSpPr txBox="1"/>
          <p:nvPr/>
        </p:nvSpPr>
        <p:spPr>
          <a:xfrm>
            <a:off x="5841977" y="1623702"/>
            <a:ext cx="2997223" cy="369332"/>
          </a:xfrm>
          <a:prstGeom prst="rect">
            <a:avLst/>
          </a:prstGeom>
          <a:solidFill>
            <a:schemeClr val="bg1"/>
          </a:solidFill>
        </p:spPr>
        <p:txBody>
          <a:bodyPr wrap="square">
            <a:spAutoFit/>
          </a:bodyPr>
          <a:lstStyle/>
          <a:p>
            <a:pPr eaLnBrk="1" hangingPunct="1">
              <a:defRPr/>
            </a:pPr>
            <a:r>
              <a:rPr lang="es-ES_tradnl" sz="1800" b="1" spc="200" dirty="0">
                <a:latin typeface="Arial" charset="0"/>
                <a:ea typeface="MS PGothic" charset="-128"/>
              </a:rPr>
              <a:t>Ondas de Superficie</a:t>
            </a:r>
          </a:p>
        </p:txBody>
      </p:sp>
      <p:sp>
        <p:nvSpPr>
          <p:cNvPr id="22" name="Rectangle 21">
            <a:extLst>
              <a:ext uri="{FF2B5EF4-FFF2-40B4-BE49-F238E27FC236}">
                <a16:creationId xmlns:a16="http://schemas.microsoft.com/office/drawing/2014/main" id="{5FD27CAF-1FC4-A040-B18E-C7E412BE8B09}"/>
              </a:ext>
            </a:extLst>
          </p:cNvPr>
          <p:cNvSpPr/>
          <p:nvPr/>
        </p:nvSpPr>
        <p:spPr>
          <a:xfrm>
            <a:off x="3346451" y="1280025"/>
            <a:ext cx="1585912" cy="152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37898" name="TextBox 11">
            <a:extLst>
              <a:ext uri="{FF2B5EF4-FFF2-40B4-BE49-F238E27FC236}">
                <a16:creationId xmlns:a16="http://schemas.microsoft.com/office/drawing/2014/main" id="{4EC6129E-06CB-AB44-83F7-BD558F6AF908}"/>
              </a:ext>
            </a:extLst>
          </p:cNvPr>
          <p:cNvSpPr txBox="1">
            <a:spLocks noChangeArrowheads="1"/>
          </p:cNvSpPr>
          <p:nvPr/>
        </p:nvSpPr>
        <p:spPr bwMode="auto">
          <a:xfrm>
            <a:off x="3986686" y="1564853"/>
            <a:ext cx="338137"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S</a:t>
            </a:r>
          </a:p>
        </p:txBody>
      </p:sp>
      <p:sp>
        <p:nvSpPr>
          <p:cNvPr id="21" name="TextBox 4">
            <a:extLst>
              <a:ext uri="{FF2B5EF4-FFF2-40B4-BE49-F238E27FC236}">
                <a16:creationId xmlns:a16="http://schemas.microsoft.com/office/drawing/2014/main" id="{6C62E7D1-1377-7C41-9D7C-5E1869D70330}"/>
              </a:ext>
            </a:extLst>
          </p:cNvPr>
          <p:cNvSpPr txBox="1">
            <a:spLocks noChangeArrowheads="1"/>
          </p:cNvSpPr>
          <p:nvPr/>
        </p:nvSpPr>
        <p:spPr bwMode="auto">
          <a:xfrm>
            <a:off x="3317570" y="1347742"/>
            <a:ext cx="55967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PP</a:t>
            </a:r>
          </a:p>
        </p:txBody>
      </p:sp>
      <p:sp>
        <p:nvSpPr>
          <p:cNvPr id="25" name="Rectangle 24">
            <a:extLst>
              <a:ext uri="{FF2B5EF4-FFF2-40B4-BE49-F238E27FC236}">
                <a16:creationId xmlns:a16="http://schemas.microsoft.com/office/drawing/2014/main" id="{41D3D50A-0907-3E45-B30B-30386B3A64CE}"/>
              </a:ext>
            </a:extLst>
          </p:cNvPr>
          <p:cNvSpPr/>
          <p:nvPr/>
        </p:nvSpPr>
        <p:spPr>
          <a:xfrm>
            <a:off x="3007492" y="753515"/>
            <a:ext cx="370682" cy="42914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37894" name="TextBox 7">
            <a:extLst>
              <a:ext uri="{FF2B5EF4-FFF2-40B4-BE49-F238E27FC236}">
                <a16:creationId xmlns:a16="http://schemas.microsoft.com/office/drawing/2014/main" id="{D08F676C-B785-8749-AE00-3DD8B48531A2}"/>
              </a:ext>
            </a:extLst>
          </p:cNvPr>
          <p:cNvSpPr txBox="1">
            <a:spLocks noChangeArrowheads="1"/>
          </p:cNvSpPr>
          <p:nvPr/>
        </p:nvSpPr>
        <p:spPr bwMode="auto">
          <a:xfrm>
            <a:off x="2243931" y="915710"/>
            <a:ext cx="6332538" cy="492443"/>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00" dirty="0">
                <a:solidFill>
                  <a:srgbClr val="000000"/>
                </a:solidFill>
                <a:latin typeface="Arial" panose="020B0604020202020204" pitchFamily="34" charset="0"/>
              </a:rPr>
              <a:t>El registro del terremoto en Bend, Oregón (BNOR) se ilustra a continuación. Bend está a 10.645 km (6.614 millas, 95,9°) de la ubicación de este terremoto.</a:t>
            </a:r>
          </a:p>
        </p:txBody>
      </p:sp>
      <p:sp>
        <p:nvSpPr>
          <p:cNvPr id="27" name="TextBox 5">
            <a:extLst>
              <a:ext uri="{FF2B5EF4-FFF2-40B4-BE49-F238E27FC236}">
                <a16:creationId xmlns:a16="http://schemas.microsoft.com/office/drawing/2014/main" id="{C6FE6CA4-BF8F-3B45-8453-2EE3A7583FA5}"/>
              </a:ext>
            </a:extLst>
          </p:cNvPr>
          <p:cNvSpPr txBox="1">
            <a:spLocks noChangeArrowheads="1"/>
          </p:cNvSpPr>
          <p:nvPr/>
        </p:nvSpPr>
        <p:spPr bwMode="auto">
          <a:xfrm>
            <a:off x="2843213" y="3666779"/>
            <a:ext cx="5133975" cy="4924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300" dirty="0">
                <a:latin typeface="Arial" panose="020B0604020202020204" pitchFamily="34" charset="0"/>
              </a:rPr>
              <a:t>PP es una onda de compresión que rebotó en la superficie a mitad de la trayectoria entre el terremoto y la estación de registro.</a:t>
            </a:r>
          </a:p>
        </p:txBody>
      </p:sp>
      <p:sp>
        <p:nvSpPr>
          <p:cNvPr id="5" name="Rectangle 4">
            <a:extLst>
              <a:ext uri="{FF2B5EF4-FFF2-40B4-BE49-F238E27FC236}">
                <a16:creationId xmlns:a16="http://schemas.microsoft.com/office/drawing/2014/main" id="{D2D11A4B-A66A-3315-6AC9-271BD7C1A06F}"/>
              </a:ext>
            </a:extLst>
          </p:cNvPr>
          <p:cNvSpPr/>
          <p:nvPr/>
        </p:nvSpPr>
        <p:spPr>
          <a:xfrm>
            <a:off x="3798684" y="1807852"/>
            <a:ext cx="270528" cy="2882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3" name="Title 1">
            <a:extLst>
              <a:ext uri="{FF2B5EF4-FFF2-40B4-BE49-F238E27FC236}">
                <a16:creationId xmlns:a16="http://schemas.microsoft.com/office/drawing/2014/main" id="{11547872-23AE-2550-C4EA-C69A4EADC85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rPr>
              <a:t>Magnitud </a:t>
            </a:r>
            <a:r>
              <a:rPr lang="es-ES_tradnl" sz="2400"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7,6 PAPÚA NUEVA GUINEA</a:t>
            </a:r>
            <a:br>
              <a:rPr lang="es-ES_tradnl" sz="4300" b="1" dirty="0">
                <a:solidFill>
                  <a:schemeClr val="tx2">
                    <a:satMod val="130000"/>
                  </a:schemeClr>
                </a:solidFill>
                <a:effectLst>
                  <a:outerShdw blurRad="50000" dist="30000" dir="5400000" algn="tl" rotWithShape="0">
                    <a:srgbClr val="000000">
                      <a:alpha val="30000"/>
                    </a:srgbClr>
                  </a:outerShdw>
                </a:effectLst>
                <a:ea typeface="+mj-ea"/>
              </a:rPr>
            </a:br>
            <a:r>
              <a:rPr lang="es-ES_tradnl" b="1" dirty="0">
                <a:solidFill>
                  <a:schemeClr val="tx2">
                    <a:satMod val="130000"/>
                  </a:schemeClr>
                </a:solidFill>
                <a:effectLst>
                  <a:outerShdw blurRad="50000" dist="30000" dir="5400000" algn="tl" rotWithShape="0">
                    <a:srgbClr val="000000">
                      <a:alpha val="30000"/>
                    </a:srgbClr>
                  </a:outerShdw>
                </a:effectLst>
                <a:ea typeface="MS PGothic" panose="020B0600070205080204" pitchFamily="34" charset="-128"/>
                <a:cs typeface="Arial" pitchFamily="34" charset="0"/>
              </a:rPr>
              <a:t>Sábado, 10 de Septiembre, 2022 a las 23:46:57 UTC</a:t>
            </a:r>
            <a:endParaRPr lang="es-ES_tradnl" dirty="0">
              <a:solidFill>
                <a:schemeClr val="tx2">
                  <a:satMod val="130000"/>
                </a:schemeClr>
              </a:solidFill>
              <a:effectLst>
                <a:outerShdw blurRad="50000" dist="30000" dir="5400000" algn="tl" rotWithShape="0">
                  <a:srgbClr val="000000">
                    <a:alpha val="30000"/>
                  </a:srgbClr>
                </a:outerShdw>
              </a:effectLst>
              <a:ea typeface="+mj-ea"/>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18949</TotalTime>
  <Words>1597</Words>
  <Application>Microsoft Macintosh PowerPoint</Application>
  <PresentationFormat>On-screen Show (4:3)</PresentationFormat>
  <Paragraphs>114</Paragraphs>
  <Slides>10</Slides>
  <Notes>10</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811</cp:revision>
  <cp:lastPrinted>2013-04-07T18:50:57Z</cp:lastPrinted>
  <dcterms:created xsi:type="dcterms:W3CDTF">2009-05-31T20:07:40Z</dcterms:created>
  <dcterms:modified xsi:type="dcterms:W3CDTF">2022-09-17T20:57:41Z</dcterms:modified>
</cp:coreProperties>
</file>