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347" r:id="rId2"/>
    <p:sldId id="385" r:id="rId3"/>
    <p:sldId id="386" r:id="rId4"/>
    <p:sldId id="378" r:id="rId5"/>
    <p:sldId id="428" r:id="rId6"/>
    <p:sldId id="412" r:id="rId7"/>
    <p:sldId id="424" r:id="rId8"/>
    <p:sldId id="370" r:id="rId9"/>
    <p:sldId id="434" r:id="rId1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517" autoAdjust="0"/>
    <p:restoredTop sz="92000" autoAdjust="0"/>
  </p:normalViewPr>
  <p:slideViewPr>
    <p:cSldViewPr>
      <p:cViewPr varScale="1">
        <p:scale>
          <a:sx n="82" d="100"/>
          <a:sy n="82" d="100"/>
        </p:scale>
        <p:origin x="1022"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9/14/2022</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https://earthquake.usgs.gov/earthquakes/eventpage/us7000i7ya</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6F2B82D-401D-F24C-A430-04101341B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05A43C8-C270-CA46-B03C-0B8A3923E5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1507" name="Slide Number Placeholder 3">
            <a:extLst>
              <a:ext uri="{FF2B5EF4-FFF2-40B4-BE49-F238E27FC236}">
                <a16:creationId xmlns:a16="http://schemas.microsoft.com/office/drawing/2014/main" id="{2BEADCF3-4382-1140-82FE-E7C4A5A711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71626D5-E47D-CB46-9EE9-BE94290D6D00}" type="slidenum">
              <a:rPr lang="en-US" altLang="en-US" sz="1200">
                <a:latin typeface="Calibri" panose="020F0502020204030204" pitchFamily="34" charset="0"/>
                <a:cs typeface="Arial" panose="020B0604020202020204" pitchFamily="34" charset="0"/>
              </a:rPr>
              <a:pPr/>
              <a:t>4</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33877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5</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rPr>
              <a:t>Relevant Animation:</a:t>
            </a:r>
          </a:p>
          <a:p>
            <a:r>
              <a:rPr lang="en-US" altLang="en-US" sz="1000">
                <a:latin typeface="Arial" panose="020B0604020202020204" pitchFamily="34" charset="0"/>
              </a:rPr>
              <a:t>Understanding focal mechanisms http://www.iris.edu/hq/programs/education_and_outreach/animations/25</a:t>
            </a:r>
          </a:p>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6</a:t>
            </a:fld>
            <a:endParaRPr lang="en-US" altLang="en-US"/>
          </a:p>
        </p:txBody>
      </p:sp>
    </p:spTree>
    <p:extLst>
      <p:ext uri="{BB962C8B-B14F-4D97-AF65-F5344CB8AC3E}">
        <p14:creationId xmlns:p14="http://schemas.microsoft.com/office/powerpoint/2010/main" val="2869373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dirty="0">
                <a:solidFill>
                  <a:srgbClr val="393996"/>
                </a:solidFill>
                <a:ea typeface="ＭＳ Ｐゴシック" panose="020B0600070205080204" pitchFamily="34" charset="-128"/>
              </a:rPr>
              <a:t>Relevant Animation:</a:t>
            </a:r>
          </a:p>
          <a:p>
            <a:r>
              <a:rPr lang="en-US" altLang="en-US" sz="12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28409D32-2520-4C96-90B8-AF67069BBB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EE7DB521-9860-4C0E-B178-69BD6F3B9C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sz="1400"/>
              <a:t>Where do travel-time curves come from? </a:t>
            </a:r>
            <a:r>
              <a:rPr lang="en-US" altLang="en-US"/>
              <a:t>https://www.iris.edu/hq/inclass/animation/traveltime_curves_how_they_are_created </a:t>
            </a:r>
          </a:p>
        </p:txBody>
      </p:sp>
      <p:sp>
        <p:nvSpPr>
          <p:cNvPr id="16387" name="Slide Number Placeholder 3">
            <a:extLst>
              <a:ext uri="{FF2B5EF4-FFF2-40B4-BE49-F238E27FC236}">
                <a16:creationId xmlns:a16="http://schemas.microsoft.com/office/drawing/2014/main" id="{1279E71C-D08F-4064-8483-4B9CC6687D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62B6E27-9EC4-40E0-9BD0-2B7AE47A3968}" type="slidenum">
              <a:rPr lang="en-US" altLang="en-US">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3810851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9/14/2022</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9/14/2022</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9/14/2022</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9/14/2022</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9/14/2022</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9/14/2022</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9/14/2022</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9/14/2022</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9/14/2022</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9/14/2022</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9/14/2022</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9/14/2022</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tiff"/><Relationship Id="rId4" Type="http://schemas.openxmlformats.org/officeDocument/2006/relationships/image" Target="../media/image2.tif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tiff"/><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11.tiff"/></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hyperlink" Target="http://www.iris.edu/hq/re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7225891E-86F4-4E55-AA89-E4DD64DDB71C}"/>
              </a:ext>
            </a:extLst>
          </p:cNvPr>
          <p:cNvSpPr txBox="1"/>
          <p:nvPr/>
        </p:nvSpPr>
        <p:spPr>
          <a:xfrm>
            <a:off x="6758556" y="180201"/>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20.121°S </a:t>
            </a:r>
            <a:endParaRPr lang="en-US" sz="1400"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170.240°E </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effectLst>
                  <a:outerShdw blurRad="38100" dist="38100" dir="2700000" algn="tl">
                    <a:srgbClr val="C0C0C0"/>
                  </a:outerShdw>
                </a:effectLst>
                <a:latin typeface="Arial" charset="0"/>
                <a:ea typeface="ＭＳ Ｐゴシック" pitchFamily="-109" charset="-128"/>
                <a:cs typeface="Arial" pitchFamily="34" charset="0"/>
              </a:rPr>
              <a:t>144.9 km</a:t>
            </a:r>
            <a:endParaRPr lang="en-US" sz="14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272370" y="1220658"/>
            <a:ext cx="810963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A magnitude 7.0 earthquake struck just after 9:00PM local time about 208 km (129 mi)  south </a:t>
            </a:r>
            <a:r>
              <a:rPr lang="en-US" altLang="en-US" sz="1600" dirty="0" err="1">
                <a:latin typeface="Arial" panose="020B0604020202020204" pitchFamily="34" charset="0"/>
                <a:cs typeface="Arial" panose="020B0604020202020204" pitchFamily="34" charset="0"/>
              </a:rPr>
              <a:t>south</a:t>
            </a:r>
            <a:r>
              <a:rPr lang="en-US" altLang="en-US" sz="1600" dirty="0">
                <a:latin typeface="Arial" panose="020B0604020202020204" pitchFamily="34" charset="0"/>
                <a:cs typeface="Arial" panose="020B0604020202020204" pitchFamily="34" charset="0"/>
              </a:rPr>
              <a:t> east of </a:t>
            </a:r>
            <a:r>
              <a:rPr lang="en-US" altLang="en-US" sz="1600" dirty="0" err="1">
                <a:latin typeface="Arial" panose="020B0604020202020204" pitchFamily="34" charset="0"/>
                <a:cs typeface="Arial" panose="020B0604020202020204" pitchFamily="34" charset="0"/>
              </a:rPr>
              <a:t>Isangel</a:t>
            </a:r>
            <a:r>
              <a:rPr lang="en-US" altLang="en-US" sz="1600" dirty="0">
                <a:latin typeface="Arial" panose="020B0604020202020204" pitchFamily="34" charset="0"/>
                <a:cs typeface="Arial" panose="020B0604020202020204" pitchFamily="34" charset="0"/>
              </a:rPr>
              <a:t>, Vanuatu and 240 km (150 mi) east of </a:t>
            </a:r>
            <a:r>
              <a:rPr lang="en-US" altLang="en-US" sz="1600" dirty="0" err="1">
                <a:latin typeface="Arial" panose="020B0604020202020204" pitchFamily="34" charset="0"/>
                <a:cs typeface="Arial" panose="020B0604020202020204" pitchFamily="34" charset="0"/>
              </a:rPr>
              <a:t>Nouméa</a:t>
            </a:r>
            <a:r>
              <a:rPr lang="en-US" altLang="en-US" sz="1600" dirty="0">
                <a:latin typeface="Arial" panose="020B0604020202020204" pitchFamily="34" charset="0"/>
                <a:cs typeface="Arial" panose="020B0604020202020204" pitchFamily="34" charset="0"/>
              </a:rPr>
              <a:t> (population 182,000), </a:t>
            </a:r>
            <a:r>
              <a:rPr lang="en-US" sz="1600" dirty="0">
                <a:latin typeface="Arial" panose="020B0604020202020204" pitchFamily="34" charset="0"/>
                <a:cs typeface="Arial" panose="020B0604020202020204" pitchFamily="34" charset="0"/>
              </a:rPr>
              <a:t>the capital and largest city of New Caledonia</a:t>
            </a:r>
            <a:r>
              <a:rPr lang="en-US" altLang="en-US" sz="1600" dirty="0">
                <a:latin typeface="Arial" panose="020B0604020202020204" pitchFamily="34" charset="0"/>
                <a:cs typeface="Arial" panose="020B0604020202020204" pitchFamily="34" charset="0"/>
              </a:rPr>
              <a:t>.  </a:t>
            </a:r>
          </a:p>
          <a:p>
            <a:pPr eaLnBrk="1" hangingPunct="1">
              <a:spcBef>
                <a:spcPct val="0"/>
              </a:spcBef>
              <a:buNone/>
            </a:pPr>
            <a:endParaRPr lang="en-US" sz="1600" dirty="0">
              <a:latin typeface="Arial" panose="020B0604020202020204" pitchFamily="34" charset="0"/>
              <a:cs typeface="Arial" panose="020B0604020202020204" pitchFamily="34" charset="0"/>
            </a:endParaRPr>
          </a:p>
          <a:p>
            <a:pPr eaLnBrk="1" hangingPunct="1">
              <a:spcBef>
                <a:spcPct val="0"/>
              </a:spcBef>
              <a:buNone/>
            </a:pPr>
            <a:r>
              <a:rPr lang="en-US" altLang="en-US" sz="1600" dirty="0">
                <a:latin typeface="Arial" panose="020B0604020202020204" pitchFamily="34" charset="0"/>
                <a:cs typeface="Arial" panose="020B0604020202020204" pitchFamily="34" charset="0"/>
              </a:rPr>
              <a:t>There are no reports of damage or injuries, and n</a:t>
            </a:r>
            <a:r>
              <a:rPr lang="en-US" sz="1600" dirty="0">
                <a:latin typeface="Arial" panose="020B0604020202020204" pitchFamily="34" charset="0"/>
                <a:cs typeface="Arial" panose="020B0604020202020204" pitchFamily="34" charset="0"/>
              </a:rPr>
              <a:t>o risk of a tsunami.</a:t>
            </a:r>
          </a:p>
          <a:p>
            <a:pPr eaLnBrk="1" hangingPunct="1">
              <a:spcBef>
                <a:spcPct val="0"/>
              </a:spcBef>
              <a:buFontTx/>
              <a:buNone/>
            </a:pPr>
            <a:endParaRPr lang="en-US" altLang="en-US" sz="1600" dirty="0">
              <a:latin typeface="Arial" panose="020B0604020202020204" pitchFamily="34" charset="0"/>
            </a:endParaRPr>
          </a:p>
        </p:txBody>
      </p:sp>
      <p:pic>
        <p:nvPicPr>
          <p:cNvPr id="3" name="Picture 2">
            <a:extLst>
              <a:ext uri="{FF2B5EF4-FFF2-40B4-BE49-F238E27FC236}">
                <a16:creationId xmlns:a16="http://schemas.microsoft.com/office/drawing/2014/main" id="{5E1C0EF5-A669-FA43-AC89-99E84F501A88}"/>
              </a:ext>
            </a:extLst>
          </p:cNvPr>
          <p:cNvPicPr>
            <a:picLocks noChangeAspect="1"/>
          </p:cNvPicPr>
          <p:nvPr/>
        </p:nvPicPr>
        <p:blipFill>
          <a:blip r:embed="rId4"/>
          <a:stretch>
            <a:fillRect/>
          </a:stretch>
        </p:blipFill>
        <p:spPr>
          <a:xfrm>
            <a:off x="457200" y="3429000"/>
            <a:ext cx="4114799" cy="3295649"/>
          </a:xfrm>
          <a:prstGeom prst="rect">
            <a:avLst/>
          </a:prstGeom>
          <a:ln w="19050">
            <a:solidFill>
              <a:schemeClr val="tx1"/>
            </a:solidFill>
          </a:ln>
        </p:spPr>
      </p:pic>
      <p:pic>
        <p:nvPicPr>
          <p:cNvPr id="5" name="Picture 4">
            <a:extLst>
              <a:ext uri="{FF2B5EF4-FFF2-40B4-BE49-F238E27FC236}">
                <a16:creationId xmlns:a16="http://schemas.microsoft.com/office/drawing/2014/main" id="{C9A7FF9C-5A98-8E41-96B0-405A01D644FF}"/>
              </a:ext>
            </a:extLst>
          </p:cNvPr>
          <p:cNvPicPr>
            <a:picLocks noChangeAspect="1"/>
          </p:cNvPicPr>
          <p:nvPr/>
        </p:nvPicPr>
        <p:blipFill>
          <a:blip r:embed="rId5"/>
          <a:stretch>
            <a:fillRect/>
          </a:stretch>
        </p:blipFill>
        <p:spPr>
          <a:xfrm>
            <a:off x="5251609" y="2712660"/>
            <a:ext cx="3870393" cy="3542607"/>
          </a:xfrm>
          <a:prstGeom prst="rect">
            <a:avLst/>
          </a:prstGeom>
          <a:ln w="12700">
            <a:solidFill>
              <a:schemeClr val="tx1"/>
            </a:solidFill>
          </a:ln>
        </p:spPr>
      </p:pic>
      <p:sp>
        <p:nvSpPr>
          <p:cNvPr id="6" name="Rectangle 5">
            <a:extLst>
              <a:ext uri="{FF2B5EF4-FFF2-40B4-BE49-F238E27FC236}">
                <a16:creationId xmlns:a16="http://schemas.microsoft.com/office/drawing/2014/main" id="{2176E15F-EDDB-AC4F-8406-41A2006A5E9B}"/>
              </a:ext>
            </a:extLst>
          </p:cNvPr>
          <p:cNvSpPr/>
          <p:nvPr/>
        </p:nvSpPr>
        <p:spPr>
          <a:xfrm>
            <a:off x="2743200" y="4572000"/>
            <a:ext cx="609600" cy="5334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B3BD6936-F02F-9C4B-BB2E-66A92F8E4101}"/>
              </a:ext>
            </a:extLst>
          </p:cNvPr>
          <p:cNvCxnSpPr/>
          <p:nvPr/>
        </p:nvCxnSpPr>
        <p:spPr>
          <a:xfrm flipH="1">
            <a:off x="2743200" y="2712660"/>
            <a:ext cx="2508409" cy="18593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60E1926-4445-844A-9D1D-FF2B7161F9E6}"/>
              </a:ext>
            </a:extLst>
          </p:cNvPr>
          <p:cNvCxnSpPr>
            <a:cxnSpLocks/>
          </p:cNvCxnSpPr>
          <p:nvPr/>
        </p:nvCxnSpPr>
        <p:spPr>
          <a:xfrm flipH="1" flipV="1">
            <a:off x="2764973" y="5105400"/>
            <a:ext cx="2486636" cy="11498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5-Point Star 17">
            <a:extLst>
              <a:ext uri="{FF2B5EF4-FFF2-40B4-BE49-F238E27FC236}">
                <a16:creationId xmlns:a16="http://schemas.microsoft.com/office/drawing/2014/main" id="{2A258099-7318-3948-BD7F-43F9D38199A1}"/>
              </a:ext>
            </a:extLst>
          </p:cNvPr>
          <p:cNvSpPr/>
          <p:nvPr/>
        </p:nvSpPr>
        <p:spPr>
          <a:xfrm>
            <a:off x="8610600" y="4924424"/>
            <a:ext cx="152400" cy="1524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5-Point Star 20">
            <a:extLst>
              <a:ext uri="{FF2B5EF4-FFF2-40B4-BE49-F238E27FC236}">
                <a16:creationId xmlns:a16="http://schemas.microsoft.com/office/drawing/2014/main" id="{9AC23644-B9E2-2048-9EDD-3C89E341BD6E}"/>
              </a:ext>
            </a:extLst>
          </p:cNvPr>
          <p:cNvSpPr/>
          <p:nvPr/>
        </p:nvSpPr>
        <p:spPr>
          <a:xfrm>
            <a:off x="3163887" y="4848224"/>
            <a:ext cx="152400" cy="1524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D030D2FF-6947-B045-AB02-52D0140F0380}"/>
              </a:ext>
            </a:extLst>
          </p:cNvPr>
          <p:cNvSpPr txBox="1"/>
          <p:nvPr/>
        </p:nvSpPr>
        <p:spPr>
          <a:xfrm>
            <a:off x="5204959" y="6327386"/>
            <a:ext cx="3579812" cy="276999"/>
          </a:xfrm>
          <a:prstGeom prst="rect">
            <a:avLst/>
          </a:prstGeom>
          <a:noFill/>
        </p:spPr>
        <p:txBody>
          <a:bodyPr wrap="square" rtlCol="0">
            <a:spAutoFit/>
          </a:bodyPr>
          <a:lstStyle/>
          <a:p>
            <a:r>
              <a:rPr lang="en-US" sz="1200" dirty="0"/>
              <a:t>Maps from US Geological Survey</a:t>
            </a:r>
          </a:p>
        </p:txBody>
      </p:sp>
      <p:sp>
        <p:nvSpPr>
          <p:cNvPr id="2" name="Title 1">
            <a:extLst>
              <a:ext uri="{FF2B5EF4-FFF2-40B4-BE49-F238E27FC236}">
                <a16:creationId xmlns:a16="http://schemas.microsoft.com/office/drawing/2014/main" id="{1AC9462E-FE7A-49B4-3ADC-91030D67557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September 14, 2022 at 11:04:07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663575" y="4340225"/>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endParaRPr lang="en-US" altLang="en-US" sz="180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314824" y="639391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7.0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067812"/>
            <a:ext cx="2953541"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613" y="43926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649288" y="4049712"/>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3" name="Picture 2">
            <a:extLst>
              <a:ext uri="{FF2B5EF4-FFF2-40B4-BE49-F238E27FC236}">
                <a16:creationId xmlns:a16="http://schemas.microsoft.com/office/drawing/2014/main" id="{8B6E5A1E-F2F7-D94B-8B59-234AF5CBB536}"/>
              </a:ext>
            </a:extLst>
          </p:cNvPr>
          <p:cNvPicPr>
            <a:picLocks noChangeAspect="1"/>
          </p:cNvPicPr>
          <p:nvPr/>
        </p:nvPicPr>
        <p:blipFill>
          <a:blip r:embed="rId5"/>
          <a:stretch>
            <a:fillRect/>
          </a:stretch>
        </p:blipFill>
        <p:spPr>
          <a:xfrm>
            <a:off x="3222664" y="1179784"/>
            <a:ext cx="5733479" cy="5104388"/>
          </a:xfrm>
          <a:prstGeom prst="rect">
            <a:avLst/>
          </a:prstGeom>
          <a:ln w="12700">
            <a:solidFill>
              <a:schemeClr val="tx1"/>
            </a:solidFill>
          </a:ln>
        </p:spPr>
      </p:pic>
      <p:sp>
        <p:nvSpPr>
          <p:cNvPr id="5" name="Title 1">
            <a:extLst>
              <a:ext uri="{FF2B5EF4-FFF2-40B4-BE49-F238E27FC236}">
                <a16:creationId xmlns:a16="http://schemas.microsoft.com/office/drawing/2014/main" id="{B2A00BA2-DDA3-321D-17FB-52D2316B9F3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September 14, 2022 at 11:04:07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9624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r>
              <a:rPr lang="en-US" altLang="en-US" sz="1600" dirty="0">
                <a:latin typeface="Arial" panose="020B0604020202020204" pitchFamily="34" charset="0"/>
              </a:rPr>
              <a:t>The USGS estimates that 64,000 people felt light to moderate shaking from this earthquake. Inset shows populations and MMI levels for the islands in this image. </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2843" y="5403396"/>
            <a:ext cx="5767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3" name="Picture 2">
            <a:extLst>
              <a:ext uri="{FF2B5EF4-FFF2-40B4-BE49-F238E27FC236}">
                <a16:creationId xmlns:a16="http://schemas.microsoft.com/office/drawing/2014/main" id="{39147D94-D446-2C48-A93A-2E33AF78BE19}"/>
              </a:ext>
            </a:extLst>
          </p:cNvPr>
          <p:cNvPicPr>
            <a:picLocks noChangeAspect="1"/>
          </p:cNvPicPr>
          <p:nvPr/>
        </p:nvPicPr>
        <p:blipFill>
          <a:blip r:embed="rId4"/>
          <a:stretch>
            <a:fillRect/>
          </a:stretch>
        </p:blipFill>
        <p:spPr>
          <a:xfrm>
            <a:off x="710017" y="2939832"/>
            <a:ext cx="2247787" cy="3910213"/>
          </a:xfrm>
          <a:prstGeom prst="rect">
            <a:avLst/>
          </a:prstGeom>
        </p:spPr>
      </p:pic>
      <p:pic>
        <p:nvPicPr>
          <p:cNvPr id="7" name="Picture 6">
            <a:extLst>
              <a:ext uri="{FF2B5EF4-FFF2-40B4-BE49-F238E27FC236}">
                <a16:creationId xmlns:a16="http://schemas.microsoft.com/office/drawing/2014/main" id="{A1979FBF-309E-1A49-93A4-2B4F875417BB}"/>
              </a:ext>
            </a:extLst>
          </p:cNvPr>
          <p:cNvPicPr>
            <a:picLocks noChangeAspect="1"/>
          </p:cNvPicPr>
          <p:nvPr/>
        </p:nvPicPr>
        <p:blipFill>
          <a:blip r:embed="rId5"/>
          <a:stretch>
            <a:fillRect/>
          </a:stretch>
        </p:blipFill>
        <p:spPr>
          <a:xfrm>
            <a:off x="4344952" y="801647"/>
            <a:ext cx="4650786" cy="4633236"/>
          </a:xfrm>
          <a:prstGeom prst="rect">
            <a:avLst/>
          </a:prstGeom>
          <a:ln w="12700">
            <a:solidFill>
              <a:schemeClr val="tx1"/>
            </a:solidFill>
          </a:ln>
        </p:spPr>
      </p:pic>
      <p:pic>
        <p:nvPicPr>
          <p:cNvPr id="9" name="Picture 8">
            <a:extLst>
              <a:ext uri="{FF2B5EF4-FFF2-40B4-BE49-F238E27FC236}">
                <a16:creationId xmlns:a16="http://schemas.microsoft.com/office/drawing/2014/main" id="{E79C23DF-7F26-E744-BEBB-4EC3110B1D97}"/>
              </a:ext>
            </a:extLst>
          </p:cNvPr>
          <p:cNvPicPr>
            <a:picLocks noChangeAspect="1"/>
          </p:cNvPicPr>
          <p:nvPr/>
        </p:nvPicPr>
        <p:blipFill>
          <a:blip r:embed="rId6"/>
          <a:stretch>
            <a:fillRect/>
          </a:stretch>
        </p:blipFill>
        <p:spPr>
          <a:xfrm>
            <a:off x="7280692" y="950458"/>
            <a:ext cx="1587500" cy="1549400"/>
          </a:xfrm>
          <a:prstGeom prst="rect">
            <a:avLst/>
          </a:prstGeom>
          <a:ln w="12700">
            <a:solidFill>
              <a:schemeClr val="tx1"/>
            </a:solidFill>
          </a:ln>
        </p:spPr>
      </p:pic>
      <p:sp>
        <p:nvSpPr>
          <p:cNvPr id="5" name="Title 1">
            <a:extLst>
              <a:ext uri="{FF2B5EF4-FFF2-40B4-BE49-F238E27FC236}">
                <a16:creationId xmlns:a16="http://schemas.microsoft.com/office/drawing/2014/main" id="{F1EA9368-3C46-6F66-0CE5-7628F223506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September 14, 2022 at 11:04:07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5E27F3F-DED2-3444-ADFB-C58D4F2F67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defRPr/>
            </a:pPr>
            <a:endParaRPr lang="en-US" altLang="en-US">
              <a:solidFill>
                <a:srgbClr val="FFFFFF"/>
              </a:solidFill>
              <a:latin typeface="Calibri" panose="020F0502020204030204" pitchFamily="34" charset="0"/>
            </a:endParaRPr>
          </a:p>
        </p:txBody>
      </p:sp>
      <p:pic>
        <p:nvPicPr>
          <p:cNvPr id="20482" name="Picture 18" descr="IRIS_TMlogo.png">
            <a:extLst>
              <a:ext uri="{FF2B5EF4-FFF2-40B4-BE49-F238E27FC236}">
                <a16:creationId xmlns:a16="http://schemas.microsoft.com/office/drawing/2014/main" id="{24A1B9C1-9E97-B449-97D5-C8193A07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4">
            <a:extLst>
              <a:ext uri="{FF2B5EF4-FFF2-40B4-BE49-F238E27FC236}">
                <a16:creationId xmlns:a16="http://schemas.microsoft.com/office/drawing/2014/main" id="{EBB5A20B-E7F4-CD49-996E-D5772C74605B}"/>
              </a:ext>
            </a:extLst>
          </p:cNvPr>
          <p:cNvSpPr>
            <a:spLocks noChangeArrowheads="1"/>
          </p:cNvSpPr>
          <p:nvPr/>
        </p:nvSpPr>
        <p:spPr bwMode="auto">
          <a:xfrm>
            <a:off x="268289" y="1001715"/>
            <a:ext cx="85486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800" dirty="0">
                <a:latin typeface="Arial" panose="020B0604020202020204" pitchFamily="34" charset="0"/>
              </a:rPr>
              <a:t>This regional map shows the complexity of plate boundaries and microplates resulting from the convergence between the Australian and Pacific Plates. </a:t>
            </a:r>
            <a:br>
              <a:rPr lang="en-US" altLang="en-US" sz="1800" dirty="0">
                <a:latin typeface="Arial" panose="020B0604020202020204" pitchFamily="34" charset="0"/>
              </a:rPr>
            </a:br>
            <a:r>
              <a:rPr lang="en-US" altLang="en-US" sz="1800" dirty="0">
                <a:latin typeface="Arial" panose="020B0604020202020204" pitchFamily="34" charset="0"/>
              </a:rPr>
              <a:t>The red star locates the epicenter of this magnitude 7.0 earthquake. </a:t>
            </a:r>
          </a:p>
        </p:txBody>
      </p:sp>
      <p:pic>
        <p:nvPicPr>
          <p:cNvPr id="12" name="Picture 3" descr="N.Guinea2Tonga copy.jpg">
            <a:extLst>
              <a:ext uri="{FF2B5EF4-FFF2-40B4-BE49-F238E27FC236}">
                <a16:creationId xmlns:a16="http://schemas.microsoft.com/office/drawing/2014/main" id="{75960E7D-7845-8248-8233-93177736428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966913"/>
            <a:ext cx="7620000" cy="485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5-Point Star 12">
            <a:extLst>
              <a:ext uri="{FF2B5EF4-FFF2-40B4-BE49-F238E27FC236}">
                <a16:creationId xmlns:a16="http://schemas.microsoft.com/office/drawing/2014/main" id="{AF1E26F9-76E2-874D-984F-A2F0049E786D}"/>
              </a:ext>
            </a:extLst>
          </p:cNvPr>
          <p:cNvSpPr/>
          <p:nvPr/>
        </p:nvSpPr>
        <p:spPr>
          <a:xfrm>
            <a:off x="5486400" y="5410200"/>
            <a:ext cx="304800" cy="3048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Title 1">
            <a:extLst>
              <a:ext uri="{FF2B5EF4-FFF2-40B4-BE49-F238E27FC236}">
                <a16:creationId xmlns:a16="http://schemas.microsoft.com/office/drawing/2014/main" id="{5220F13C-63F5-2D66-C864-B48DEE9FF73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September 14, 2022 at 11:04:07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031412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99DD1DD-2491-8F4A-82D4-C9CEF8CBCF4E}"/>
              </a:ext>
            </a:extLst>
          </p:cNvPr>
          <p:cNvPicPr>
            <a:picLocks noChangeAspect="1"/>
          </p:cNvPicPr>
          <p:nvPr/>
        </p:nvPicPr>
        <p:blipFill>
          <a:blip r:embed="rId3"/>
          <a:stretch>
            <a:fillRect/>
          </a:stretch>
        </p:blipFill>
        <p:spPr>
          <a:xfrm>
            <a:off x="3858657" y="1003300"/>
            <a:ext cx="5004469" cy="5402236"/>
          </a:xfrm>
          <a:prstGeom prst="rect">
            <a:avLst/>
          </a:prstGeom>
        </p:spPr>
      </p:pic>
      <p:pic>
        <p:nvPicPr>
          <p:cNvPr id="6" name="Picture 5">
            <a:extLst>
              <a:ext uri="{FF2B5EF4-FFF2-40B4-BE49-F238E27FC236}">
                <a16:creationId xmlns:a16="http://schemas.microsoft.com/office/drawing/2014/main" id="{3F8A4B5E-FB6A-0C43-9543-E7F3896731B5}"/>
              </a:ext>
            </a:extLst>
          </p:cNvPr>
          <p:cNvPicPr>
            <a:picLocks noChangeAspect="1"/>
          </p:cNvPicPr>
          <p:nvPr/>
        </p:nvPicPr>
        <p:blipFill>
          <a:blip r:embed="rId4"/>
          <a:stretch>
            <a:fillRect/>
          </a:stretch>
        </p:blipFill>
        <p:spPr>
          <a:xfrm>
            <a:off x="8201807" y="4220496"/>
            <a:ext cx="563265" cy="2584984"/>
          </a:xfrm>
          <a:prstGeom prst="rect">
            <a:avLst/>
          </a:prstGeom>
        </p:spPr>
      </p:pic>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177800" y="1160980"/>
            <a:ext cx="3173413"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The epicenter of this M 7.0 </a:t>
            </a:r>
            <a:r>
              <a:rPr lang="en-US" altLang="en-US" sz="1500" dirty="0">
                <a:latin typeface="Arial" panose="020B0604020202020204" pitchFamily="34" charset="0"/>
              </a:rPr>
              <a:t>earthquake</a:t>
            </a:r>
            <a:r>
              <a:rPr lang="en-US" altLang="en-US" sz="1500" dirty="0">
                <a:solidFill>
                  <a:srgbClr val="000000"/>
                </a:solidFill>
                <a:latin typeface="Arial" panose="020B0604020202020204" pitchFamily="34" charset="0"/>
                <a:cs typeface="Arial" panose="020B0604020202020204" pitchFamily="34" charset="0"/>
              </a:rPr>
              <a:t> is labeled on this seismicity map showing 5000 &gt; M5 between 2012–2022.  </a:t>
            </a:r>
          </a:p>
          <a:p>
            <a:pPr>
              <a:lnSpc>
                <a:spcPts val="1800"/>
              </a:lnSpc>
              <a:spcBef>
                <a:spcPct val="0"/>
              </a:spcBef>
              <a:buFont typeface="Arial" panose="020B0604020202020204" pitchFamily="34" charset="0"/>
              <a:buNone/>
            </a:pPr>
            <a:endParaRPr lang="en-US" altLang="en-US" sz="1500" dirty="0">
              <a:solidFill>
                <a:srgbClr val="000000"/>
              </a:solidFill>
              <a:latin typeface="Arial" panose="020B0604020202020204" pitchFamily="34" charset="0"/>
              <a:cs typeface="Arial" panose="020B0604020202020204" pitchFamily="34" charset="0"/>
            </a:endParaRPr>
          </a:p>
          <a:p>
            <a:pPr>
              <a:lnSpc>
                <a:spcPts val="1800"/>
              </a:lnSpc>
              <a:spcBef>
                <a:spcPct val="0"/>
              </a:spcBef>
              <a:buFont typeface="Arial" panose="020B0604020202020204" pitchFamily="34" charset="0"/>
              <a:buNone/>
            </a:pPr>
            <a:r>
              <a:rPr lang="en-US" altLang="en-US" sz="1500" dirty="0">
                <a:solidFill>
                  <a:srgbClr val="000000"/>
                </a:solidFill>
                <a:latin typeface="Arial" panose="020B0604020202020204" pitchFamily="34" charset="0"/>
                <a:cs typeface="Arial" panose="020B0604020202020204" pitchFamily="34" charset="0"/>
              </a:rPr>
              <a:t>Earthquake depths increase from east to west across the Tonga Trench where the Pacific Plate subducts beneath the Australian Plate.  Across the North New Hebrides Trench, earthquake depths increase from west to east where the Australia Plate subducts beneath the Pacific Plate. </a:t>
            </a:r>
          </a:p>
          <a:p>
            <a:pPr>
              <a:lnSpc>
                <a:spcPts val="1800"/>
              </a:lnSpc>
              <a:spcBef>
                <a:spcPct val="0"/>
              </a:spcBef>
              <a:buFont typeface="Arial" panose="020B0604020202020204" pitchFamily="34" charset="0"/>
              <a:buNone/>
            </a:pPr>
            <a:endParaRPr lang="en-US" altLang="en-US" sz="1500" dirty="0">
              <a:solidFill>
                <a:srgbClr val="000000"/>
              </a:solidFill>
              <a:latin typeface="Arial" panose="020B0604020202020204" pitchFamily="34" charset="0"/>
              <a:cs typeface="Arial" panose="020B0604020202020204" pitchFamily="34" charset="0"/>
            </a:endParaRPr>
          </a:p>
          <a:p>
            <a:pPr>
              <a:lnSpc>
                <a:spcPts val="18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This </a:t>
            </a:r>
            <a:r>
              <a:rPr lang="en-US" altLang="en-US" sz="1500" dirty="0">
                <a:latin typeface="Arial" panose="020B0604020202020204" pitchFamily="34" charset="0"/>
              </a:rPr>
              <a:t>earthquake </a:t>
            </a:r>
            <a:r>
              <a:rPr lang="en-US" altLang="en-US" sz="1500" dirty="0">
                <a:solidFill>
                  <a:srgbClr val="000000"/>
                </a:solidFill>
                <a:latin typeface="Arial" panose="020B0604020202020204" pitchFamily="34" charset="0"/>
                <a:cs typeface="Arial" panose="020B0604020202020204" pitchFamily="34" charset="0"/>
              </a:rPr>
              <a:t>occurred along the South New Hebrides Trench, where the plate boundary transitions from subduction to left-lateral strike-slip faulting along a transform fault that connects the two subduction zones.</a:t>
            </a:r>
          </a:p>
        </p:txBody>
      </p:sp>
      <p:sp>
        <p:nvSpPr>
          <p:cNvPr id="31752" name="TextBox 16">
            <a:extLst>
              <a:ext uri="{FF2B5EF4-FFF2-40B4-BE49-F238E27FC236}">
                <a16:creationId xmlns:a16="http://schemas.microsoft.com/office/drawing/2014/main" id="{E49F57F5-B141-4443-B310-8AC15981591F}"/>
              </a:ext>
            </a:extLst>
          </p:cNvPr>
          <p:cNvSpPr txBox="1">
            <a:spLocks noChangeArrowheads="1"/>
          </p:cNvSpPr>
          <p:nvPr/>
        </p:nvSpPr>
        <p:spPr bwMode="auto">
          <a:xfrm>
            <a:off x="6192561" y="1016000"/>
            <a:ext cx="2725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n-US" altLang="en-US" sz="2000" dirty="0">
                <a:solidFill>
                  <a:srgbClr val="FFFFFF"/>
                </a:solidFill>
                <a:latin typeface="Arial" panose="020B0604020202020204" pitchFamily="34" charset="0"/>
                <a:cs typeface="Arial" panose="020B0604020202020204" pitchFamily="34" charset="0"/>
              </a:rPr>
              <a:t>Pacific Plate</a:t>
            </a:r>
          </a:p>
        </p:txBody>
      </p:sp>
      <p:sp>
        <p:nvSpPr>
          <p:cNvPr id="31753" name="TextBox 30">
            <a:extLst>
              <a:ext uri="{FF2B5EF4-FFF2-40B4-BE49-F238E27FC236}">
                <a16:creationId xmlns:a16="http://schemas.microsoft.com/office/drawing/2014/main" id="{8EB5A924-95E7-BD4F-A280-05537E8BDB1E}"/>
              </a:ext>
            </a:extLst>
          </p:cNvPr>
          <p:cNvSpPr txBox="1">
            <a:spLocks noChangeArrowheads="1"/>
          </p:cNvSpPr>
          <p:nvPr/>
        </p:nvSpPr>
        <p:spPr bwMode="auto">
          <a:xfrm>
            <a:off x="4287657" y="4610562"/>
            <a:ext cx="1385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n-US" altLang="en-US" sz="2000" dirty="0" err="1">
                <a:solidFill>
                  <a:srgbClr val="FFFFFF"/>
                </a:solidFill>
                <a:latin typeface="Arial" panose="020B0604020202020204" pitchFamily="34" charset="0"/>
                <a:cs typeface="Arial" panose="020B0604020202020204" pitchFamily="34" charset="0"/>
              </a:rPr>
              <a:t>AustralianPlate</a:t>
            </a:r>
            <a:endParaRPr lang="en-US" altLang="en-US" sz="2000" dirty="0">
              <a:solidFill>
                <a:srgbClr val="FFFFFF"/>
              </a:solidFill>
              <a:latin typeface="Arial" panose="020B0604020202020204" pitchFamily="34" charset="0"/>
              <a:cs typeface="Arial" panose="020B0604020202020204" pitchFamily="34" charset="0"/>
            </a:endParaRP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3804929" y="6442213"/>
            <a:ext cx="3916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i="1" dirty="0">
                <a:solidFill>
                  <a:srgbClr val="000000"/>
                </a:solidFill>
                <a:latin typeface="Arial" panose="020B0604020202020204" pitchFamily="34" charset="0"/>
                <a:cs typeface="Arial" panose="020B0604020202020204" pitchFamily="34" charset="0"/>
              </a:rPr>
              <a:t>Map created with the IRIS Earthquake Browser</a:t>
            </a:r>
          </a:p>
        </p:txBody>
      </p:sp>
      <p:sp>
        <p:nvSpPr>
          <p:cNvPr id="31755" name="TextBox 33">
            <a:extLst>
              <a:ext uri="{FF2B5EF4-FFF2-40B4-BE49-F238E27FC236}">
                <a16:creationId xmlns:a16="http://schemas.microsoft.com/office/drawing/2014/main" id="{4B0382B0-FE59-F445-910C-4D92DF89893D}"/>
              </a:ext>
            </a:extLst>
          </p:cNvPr>
          <p:cNvSpPr txBox="1">
            <a:spLocks noChangeArrowheads="1"/>
          </p:cNvSpPr>
          <p:nvPr/>
        </p:nvSpPr>
        <p:spPr bwMode="auto">
          <a:xfrm>
            <a:off x="8051800" y="3379392"/>
            <a:ext cx="91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600" dirty="0">
                <a:solidFill>
                  <a:srgbClr val="FFFFFF"/>
                </a:solidFill>
                <a:latin typeface="Arial" panose="020B0604020202020204" pitchFamily="34" charset="0"/>
                <a:cs typeface="Arial" panose="020B0604020202020204" pitchFamily="34" charset="0"/>
              </a:rPr>
              <a:t>Tonga Trench</a:t>
            </a:r>
          </a:p>
        </p:txBody>
      </p:sp>
      <p:cxnSp>
        <p:nvCxnSpPr>
          <p:cNvPr id="35" name="Straight Arrow Connector 34">
            <a:extLst>
              <a:ext uri="{FF2B5EF4-FFF2-40B4-BE49-F238E27FC236}">
                <a16:creationId xmlns:a16="http://schemas.microsoft.com/office/drawing/2014/main" id="{7772FA00-6777-A94D-AC48-1A748B389B2C}"/>
              </a:ext>
            </a:extLst>
          </p:cNvPr>
          <p:cNvCxnSpPr>
            <a:cxnSpLocks noChangeShapeType="1"/>
          </p:cNvCxnSpPr>
          <p:nvPr/>
        </p:nvCxnSpPr>
        <p:spPr bwMode="auto">
          <a:xfrm flipH="1" flipV="1">
            <a:off x="8102440" y="3137433"/>
            <a:ext cx="381000" cy="223838"/>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1757" name="TextBox 12">
            <a:extLst>
              <a:ext uri="{FF2B5EF4-FFF2-40B4-BE49-F238E27FC236}">
                <a16:creationId xmlns:a16="http://schemas.microsoft.com/office/drawing/2014/main" id="{0FAB45D8-4410-9E40-A357-6600699046D1}"/>
              </a:ext>
            </a:extLst>
          </p:cNvPr>
          <p:cNvSpPr txBox="1">
            <a:spLocks noChangeArrowheads="1"/>
          </p:cNvSpPr>
          <p:nvPr/>
        </p:nvSpPr>
        <p:spPr bwMode="auto">
          <a:xfrm>
            <a:off x="3398615" y="3935443"/>
            <a:ext cx="1583303" cy="46166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200" dirty="0">
                <a:solidFill>
                  <a:srgbClr val="FFFFFF"/>
                </a:solidFill>
                <a:latin typeface="Arial" panose="020B0604020202020204" pitchFamily="34" charset="0"/>
                <a:cs typeface="Arial" panose="020B0604020202020204" pitchFamily="34" charset="0"/>
              </a:rPr>
              <a:t>M7.0 </a:t>
            </a:r>
          </a:p>
          <a:p>
            <a:pPr>
              <a:spcBef>
                <a:spcPct val="0"/>
              </a:spcBef>
              <a:buFontTx/>
              <a:buNone/>
            </a:pPr>
            <a:r>
              <a:rPr lang="en-US" altLang="en-US" sz="1200" dirty="0">
                <a:solidFill>
                  <a:srgbClr val="FFFFFF"/>
                </a:solidFill>
                <a:latin typeface="Arial" panose="020B0604020202020204" pitchFamily="34" charset="0"/>
                <a:cs typeface="Arial" panose="020B0604020202020204" pitchFamily="34" charset="0"/>
              </a:rPr>
              <a:t>September 14, 2022</a:t>
            </a:r>
          </a:p>
        </p:txBody>
      </p:sp>
      <p:pic>
        <p:nvPicPr>
          <p:cNvPr id="31758" name="Picture 2">
            <a:extLst>
              <a:ext uri="{FF2B5EF4-FFF2-40B4-BE49-F238E27FC236}">
                <a16:creationId xmlns:a16="http://schemas.microsoft.com/office/drawing/2014/main" id="{A4C9C956-F2AA-7846-8FD4-29F77D08CD59}"/>
              </a:ext>
            </a:extLst>
          </p:cNvPr>
          <p:cNvPicPr>
            <a:picLocks noChangeAspect="1"/>
          </p:cNvPicPr>
          <p:nvPr/>
        </p:nvPicPr>
        <p:blipFill>
          <a:blip r:embed="rId6">
            <a:extLst>
              <a:ext uri="{28A0092B-C50C-407E-A947-70E740481C1C}">
                <a14:useLocalDpi xmlns:a14="http://schemas.microsoft.com/office/drawing/2010/main" val="0"/>
              </a:ext>
            </a:extLst>
          </a:blip>
          <a:srcRect r="1421" b="14381"/>
          <a:stretch>
            <a:fillRect/>
          </a:stretch>
        </p:blipFill>
        <p:spPr bwMode="auto">
          <a:xfrm>
            <a:off x="3968535" y="5882113"/>
            <a:ext cx="1244574" cy="411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9" name="TextBox 33">
            <a:extLst>
              <a:ext uri="{FF2B5EF4-FFF2-40B4-BE49-F238E27FC236}">
                <a16:creationId xmlns:a16="http://schemas.microsoft.com/office/drawing/2014/main" id="{3FA7B6AA-9196-A041-ADAB-E8C6375C7D8F}"/>
              </a:ext>
            </a:extLst>
          </p:cNvPr>
          <p:cNvSpPr txBox="1">
            <a:spLocks noChangeArrowheads="1"/>
          </p:cNvSpPr>
          <p:nvPr/>
        </p:nvSpPr>
        <p:spPr bwMode="auto">
          <a:xfrm>
            <a:off x="3968535" y="1280905"/>
            <a:ext cx="3200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North New Hebrides Trench</a:t>
            </a:r>
          </a:p>
        </p:txBody>
      </p:sp>
      <p:cxnSp>
        <p:nvCxnSpPr>
          <p:cNvPr id="23" name="Straight Arrow Connector 22">
            <a:extLst>
              <a:ext uri="{FF2B5EF4-FFF2-40B4-BE49-F238E27FC236}">
                <a16:creationId xmlns:a16="http://schemas.microsoft.com/office/drawing/2014/main" id="{3F0FBA41-D0E9-024D-92D3-E5852D978A2C}"/>
              </a:ext>
            </a:extLst>
          </p:cNvPr>
          <p:cNvCxnSpPr>
            <a:cxnSpLocks noChangeShapeType="1"/>
          </p:cNvCxnSpPr>
          <p:nvPr/>
        </p:nvCxnSpPr>
        <p:spPr bwMode="auto">
          <a:xfrm flipH="1">
            <a:off x="4287657" y="1506768"/>
            <a:ext cx="439737" cy="485775"/>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352" name="TextBox 9">
            <a:extLst>
              <a:ext uri="{FF2B5EF4-FFF2-40B4-BE49-F238E27FC236}">
                <a16:creationId xmlns:a16="http://schemas.microsoft.com/office/drawing/2014/main" id="{A7D9D75F-72F4-9345-AF72-B16AF7C1D3B6}"/>
              </a:ext>
            </a:extLst>
          </p:cNvPr>
          <p:cNvSpPr txBox="1">
            <a:spLocks noChangeArrowheads="1"/>
          </p:cNvSpPr>
          <p:nvPr/>
        </p:nvSpPr>
        <p:spPr bwMode="auto">
          <a:xfrm rot="2007072">
            <a:off x="4289841" y="3510219"/>
            <a:ext cx="490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New</a:t>
            </a:r>
            <a:endParaRPr lang="en-US" altLang="en-US" sz="1200" dirty="0">
              <a:solidFill>
                <a:prstClr val="black"/>
              </a:solidFill>
              <a:ea typeface="+mn-ea"/>
            </a:endParaRPr>
          </a:p>
        </p:txBody>
      </p:sp>
      <p:sp>
        <p:nvSpPr>
          <p:cNvPr id="14353" name="TextBox 10">
            <a:extLst>
              <a:ext uri="{FF2B5EF4-FFF2-40B4-BE49-F238E27FC236}">
                <a16:creationId xmlns:a16="http://schemas.microsoft.com/office/drawing/2014/main" id="{B967CCC1-434D-1443-8434-13036F291A5C}"/>
              </a:ext>
            </a:extLst>
          </p:cNvPr>
          <p:cNvSpPr txBox="1">
            <a:spLocks noChangeArrowheads="1"/>
          </p:cNvSpPr>
          <p:nvPr/>
        </p:nvSpPr>
        <p:spPr bwMode="auto">
          <a:xfrm rot="21089702">
            <a:off x="4667833" y="3628376"/>
            <a:ext cx="7969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Hebrides</a:t>
            </a:r>
            <a:endParaRPr lang="en-US" altLang="en-US" sz="1200" dirty="0">
              <a:solidFill>
                <a:prstClr val="black"/>
              </a:solidFill>
              <a:ea typeface="+mn-ea"/>
            </a:endParaRPr>
          </a:p>
        </p:txBody>
      </p:sp>
      <p:sp>
        <p:nvSpPr>
          <p:cNvPr id="14354" name="TextBox 11">
            <a:extLst>
              <a:ext uri="{FF2B5EF4-FFF2-40B4-BE49-F238E27FC236}">
                <a16:creationId xmlns:a16="http://schemas.microsoft.com/office/drawing/2014/main" id="{60F057AB-7871-2546-9411-C10FBAEA155A}"/>
              </a:ext>
            </a:extLst>
          </p:cNvPr>
          <p:cNvSpPr txBox="1">
            <a:spLocks noChangeArrowheads="1"/>
          </p:cNvSpPr>
          <p:nvPr/>
        </p:nvSpPr>
        <p:spPr bwMode="auto">
          <a:xfrm rot="19392144">
            <a:off x="5447777" y="3421168"/>
            <a:ext cx="6556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Trench</a:t>
            </a:r>
            <a:endParaRPr lang="en-US" altLang="en-US" sz="1200" dirty="0">
              <a:solidFill>
                <a:prstClr val="black"/>
              </a:solidFill>
              <a:ea typeface="+mn-ea"/>
            </a:endParaRPr>
          </a:p>
        </p:txBody>
      </p:sp>
      <p:sp>
        <p:nvSpPr>
          <p:cNvPr id="28" name="TextBox 9">
            <a:extLst>
              <a:ext uri="{FF2B5EF4-FFF2-40B4-BE49-F238E27FC236}">
                <a16:creationId xmlns:a16="http://schemas.microsoft.com/office/drawing/2014/main" id="{DBBD513F-BA8D-964D-8D10-9A8E6387853E}"/>
              </a:ext>
            </a:extLst>
          </p:cNvPr>
          <p:cNvSpPr txBox="1">
            <a:spLocks noChangeArrowheads="1"/>
          </p:cNvSpPr>
          <p:nvPr/>
        </p:nvSpPr>
        <p:spPr bwMode="auto">
          <a:xfrm rot="3806477">
            <a:off x="3977165" y="3173974"/>
            <a:ext cx="5854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US" altLang="en-US" sz="1200" dirty="0">
                <a:solidFill>
                  <a:prstClr val="white"/>
                </a:solidFill>
                <a:ea typeface="+mn-ea"/>
              </a:rPr>
              <a:t>South</a:t>
            </a:r>
            <a:endParaRPr lang="en-US" altLang="en-US" sz="1200" dirty="0">
              <a:solidFill>
                <a:prstClr val="black"/>
              </a:solidFill>
              <a:ea typeface="+mn-ea"/>
            </a:endParaRPr>
          </a:p>
        </p:txBody>
      </p:sp>
      <p:cxnSp>
        <p:nvCxnSpPr>
          <p:cNvPr id="29" name="Straight Arrow Connector 28">
            <a:extLst>
              <a:ext uri="{FF2B5EF4-FFF2-40B4-BE49-F238E27FC236}">
                <a16:creationId xmlns:a16="http://schemas.microsoft.com/office/drawing/2014/main" id="{C09A2A1A-3B1D-F349-86D9-7477818EE83C}"/>
              </a:ext>
            </a:extLst>
          </p:cNvPr>
          <p:cNvCxnSpPr>
            <a:cxnSpLocks noChangeShapeType="1"/>
          </p:cNvCxnSpPr>
          <p:nvPr/>
        </p:nvCxnSpPr>
        <p:spPr bwMode="auto">
          <a:xfrm flipH="1">
            <a:off x="6221606" y="2927108"/>
            <a:ext cx="338520" cy="26686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3" name="Straight Arrow Connector 32">
            <a:extLst>
              <a:ext uri="{FF2B5EF4-FFF2-40B4-BE49-F238E27FC236}">
                <a16:creationId xmlns:a16="http://schemas.microsoft.com/office/drawing/2014/main" id="{54FD180F-C629-A644-9D82-1039B1B37B47}"/>
              </a:ext>
            </a:extLst>
          </p:cNvPr>
          <p:cNvCxnSpPr>
            <a:cxnSpLocks noChangeShapeType="1"/>
          </p:cNvCxnSpPr>
          <p:nvPr/>
        </p:nvCxnSpPr>
        <p:spPr bwMode="auto">
          <a:xfrm rot="10800000" flipH="1">
            <a:off x="6348995" y="3017851"/>
            <a:ext cx="338520" cy="26686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1" name="Straight Arrow Connector 20">
            <a:extLst>
              <a:ext uri="{FF2B5EF4-FFF2-40B4-BE49-F238E27FC236}">
                <a16:creationId xmlns:a16="http://schemas.microsoft.com/office/drawing/2014/main" id="{872FB304-1052-8345-BDA1-7A515EED0DA2}"/>
              </a:ext>
            </a:extLst>
          </p:cNvPr>
          <p:cNvCxnSpPr>
            <a:cxnSpLocks noChangeShapeType="1"/>
          </p:cNvCxnSpPr>
          <p:nvPr/>
        </p:nvCxnSpPr>
        <p:spPr bwMode="auto">
          <a:xfrm flipV="1">
            <a:off x="3968535" y="3279224"/>
            <a:ext cx="936479" cy="732389"/>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 name="Title 1">
            <a:extLst>
              <a:ext uri="{FF2B5EF4-FFF2-40B4-BE49-F238E27FC236}">
                <a16:creationId xmlns:a16="http://schemas.microsoft.com/office/drawing/2014/main" id="{A56B158C-1601-BD94-3414-6FF6D03C2AF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September 14, 2022 at 11:04:07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7">
            <a:extLst>
              <a:ext uri="{FF2B5EF4-FFF2-40B4-BE49-F238E27FC236}">
                <a16:creationId xmlns:a16="http://schemas.microsoft.com/office/drawing/2014/main" id="{D94D4B2C-412D-C947-AA36-2A8803A1B176}"/>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19" name="TextBox 11">
            <a:extLst>
              <a:ext uri="{FF2B5EF4-FFF2-40B4-BE49-F238E27FC236}">
                <a16:creationId xmlns:a16="http://schemas.microsoft.com/office/drawing/2014/main" id="{FB05D235-0168-9145-B82B-EC6E5B34FB47}"/>
              </a:ext>
            </a:extLst>
          </p:cNvPr>
          <p:cNvSpPr txBox="1">
            <a:spLocks noChangeArrowheads="1"/>
          </p:cNvSpPr>
          <p:nvPr/>
        </p:nvSpPr>
        <p:spPr bwMode="auto">
          <a:xfrm>
            <a:off x="3886200" y="2562761"/>
            <a:ext cx="4518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In this case, the earthquake</a:t>
            </a:r>
            <a:r>
              <a:rPr lang="en-US" altLang="en-US" sz="1600" dirty="0">
                <a:latin typeface="Arial" panose="020B0604020202020204" pitchFamily="34" charset="0"/>
                <a:cs typeface="Arial" panose="020B0604020202020204" pitchFamily="34" charset="0"/>
              </a:rPr>
              <a:t> </a:t>
            </a:r>
            <a:r>
              <a:rPr lang="en-US" sz="1600" b="0" i="0" dirty="0">
                <a:solidFill>
                  <a:srgbClr val="333333"/>
                </a:solidFill>
                <a:effectLst/>
                <a:latin typeface="Arial" panose="020B0604020202020204" pitchFamily="34" charset="0"/>
                <a:cs typeface="Arial" panose="020B0604020202020204" pitchFamily="34" charset="0"/>
              </a:rPr>
              <a:t>occurred as the result of oblique normal faulting at an intermediate depth, approximately 145 km beneath the Loyalty Islands within the lithosphere of the subducted Australian Plate. </a:t>
            </a:r>
            <a:endParaRPr lang="en-US" altLang="en-US" sz="1600" dirty="0">
              <a:latin typeface="Arial" panose="020B0604020202020204" pitchFamily="34" charset="0"/>
              <a:cs typeface="Arial" panose="020B0604020202020204" pitchFamily="34" charset="0"/>
            </a:endParaRPr>
          </a:p>
        </p:txBody>
      </p:sp>
      <p:sp>
        <p:nvSpPr>
          <p:cNvPr id="20" name="TextBox 8">
            <a:extLst>
              <a:ext uri="{FF2B5EF4-FFF2-40B4-BE49-F238E27FC236}">
                <a16:creationId xmlns:a16="http://schemas.microsoft.com/office/drawing/2014/main" id="{13483746-0A56-7A49-A0F8-3C2D2EE64109}"/>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21" name="TextBox 11">
            <a:extLst>
              <a:ext uri="{FF2B5EF4-FFF2-40B4-BE49-F238E27FC236}">
                <a16:creationId xmlns:a16="http://schemas.microsoft.com/office/drawing/2014/main" id="{D77C184E-9C69-6B4D-9F14-002646C8E82B}"/>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22" name="Picture 2">
            <a:extLst>
              <a:ext uri="{FF2B5EF4-FFF2-40B4-BE49-F238E27FC236}">
                <a16:creationId xmlns:a16="http://schemas.microsoft.com/office/drawing/2014/main" id="{52C0E6C3-64C5-2A49-BF00-BB34354F17CE}"/>
              </a:ext>
            </a:extLst>
          </p:cNvPr>
          <p:cNvPicPr>
            <a:picLocks noChangeAspect="1"/>
          </p:cNvPicPr>
          <p:nvPr/>
        </p:nvPicPr>
        <p:blipFill rotWithShape="1">
          <a:blip r:embed="rId4">
            <a:extLst>
              <a:ext uri="{28A0092B-C50C-407E-A947-70E740481C1C}">
                <a14:useLocalDpi xmlns:a14="http://schemas.microsoft.com/office/drawing/2010/main" val="0"/>
              </a:ext>
            </a:extLst>
          </a:blip>
          <a:srcRect t="73271"/>
          <a:stretch/>
        </p:blipFill>
        <p:spPr bwMode="auto">
          <a:xfrm>
            <a:off x="3789916" y="6044683"/>
            <a:ext cx="4518025" cy="584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descr="Pie chart&#10;&#10;Description automatically generated with medium confidence">
            <a:extLst>
              <a:ext uri="{FF2B5EF4-FFF2-40B4-BE49-F238E27FC236}">
                <a16:creationId xmlns:a16="http://schemas.microsoft.com/office/drawing/2014/main" id="{85776B01-3E8B-364F-AFA7-1AF4E15BE74E}"/>
              </a:ext>
            </a:extLst>
          </p:cNvPr>
          <p:cNvPicPr>
            <a:picLocks noChangeAspect="1"/>
          </p:cNvPicPr>
          <p:nvPr/>
        </p:nvPicPr>
        <p:blipFill rotWithShape="1">
          <a:blip r:embed="rId5">
            <a:extLst>
              <a:ext uri="{28A0092B-C50C-407E-A947-70E740481C1C}">
                <a14:useLocalDpi xmlns:a14="http://schemas.microsoft.com/office/drawing/2010/main" val="0"/>
              </a:ext>
            </a:extLst>
          </a:blip>
          <a:srcRect l="21011" t="925"/>
          <a:stretch/>
        </p:blipFill>
        <p:spPr>
          <a:xfrm>
            <a:off x="430213" y="2425288"/>
            <a:ext cx="2476780" cy="2509456"/>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A62C81A7-ECEB-AD40-91C0-B7BACB6EF18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35412" y="4121612"/>
            <a:ext cx="4419600" cy="1814844"/>
          </a:xfrm>
          <a:prstGeom prst="rect">
            <a:avLst/>
          </a:prstGeom>
        </p:spPr>
      </p:pic>
      <p:sp>
        <p:nvSpPr>
          <p:cNvPr id="3" name="Title 1">
            <a:extLst>
              <a:ext uri="{FF2B5EF4-FFF2-40B4-BE49-F238E27FC236}">
                <a16:creationId xmlns:a16="http://schemas.microsoft.com/office/drawing/2014/main" id="{059086B4-9A8E-40AF-8BEC-3083B4F8B6B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September 14, 2022 at 11:04:07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326067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7">
            <a:extLst>
              <a:ext uri="{FF2B5EF4-FFF2-40B4-BE49-F238E27FC236}">
                <a16:creationId xmlns:a16="http://schemas.microsoft.com/office/drawing/2014/main" id="{9AA01276-6698-7541-8A18-10959F2E3EEF}"/>
              </a:ext>
            </a:extLst>
          </p:cNvPr>
          <p:cNvSpPr txBox="1">
            <a:spLocks noChangeArrowheads="1"/>
          </p:cNvSpPr>
          <p:nvPr/>
        </p:nvSpPr>
        <p:spPr bwMode="auto">
          <a:xfrm>
            <a:off x="252413" y="1066800"/>
            <a:ext cx="4014787"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explores the motion of a normal fault, and how normal faults are represented in a focal mechanism.</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Remember, this was the focal mechanism solution for this earthquake. It was estimated by an analysis of observed seismic waveforms, recorded after the earthquake, observing the pattern of "first motions", that is, whether the first arriving P waves push up or down.</a:t>
            </a:r>
          </a:p>
        </p:txBody>
      </p:sp>
      <p:sp>
        <p:nvSpPr>
          <p:cNvPr id="15" name="TextBox 11">
            <a:extLst>
              <a:ext uri="{FF2B5EF4-FFF2-40B4-BE49-F238E27FC236}">
                <a16:creationId xmlns:a16="http://schemas.microsoft.com/office/drawing/2014/main" id="{671B2FAE-3BA7-3E45-A2C7-C394523CE8D4}"/>
              </a:ext>
            </a:extLst>
          </p:cNvPr>
          <p:cNvSpPr txBox="1">
            <a:spLocks noChangeArrowheads="1"/>
          </p:cNvSpPr>
          <p:nvPr/>
        </p:nvSpPr>
        <p:spPr bwMode="auto">
          <a:xfrm>
            <a:off x="576262" y="6419850"/>
            <a:ext cx="3005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pic>
        <p:nvPicPr>
          <p:cNvPr id="16" name="Picture 15" descr="Pie chart&#10;&#10;Description automatically generated with medium confidence">
            <a:extLst>
              <a:ext uri="{FF2B5EF4-FFF2-40B4-BE49-F238E27FC236}">
                <a16:creationId xmlns:a16="http://schemas.microsoft.com/office/drawing/2014/main" id="{1F73F503-C6A1-4544-A199-CADB7C0E0F30}"/>
              </a:ext>
            </a:extLst>
          </p:cNvPr>
          <p:cNvPicPr>
            <a:picLocks noChangeAspect="1"/>
          </p:cNvPicPr>
          <p:nvPr/>
        </p:nvPicPr>
        <p:blipFill rotWithShape="1">
          <a:blip r:embed="rId6">
            <a:extLst>
              <a:ext uri="{28A0092B-C50C-407E-A947-70E740481C1C}">
                <a14:useLocalDpi xmlns:a14="http://schemas.microsoft.com/office/drawing/2010/main" val="0"/>
              </a:ext>
            </a:extLst>
          </a:blip>
          <a:srcRect l="21011" t="925"/>
          <a:stretch/>
        </p:blipFill>
        <p:spPr>
          <a:xfrm>
            <a:off x="563562" y="3884994"/>
            <a:ext cx="2476780" cy="2509456"/>
          </a:xfrm>
          <a:prstGeom prst="rect">
            <a:avLst/>
          </a:prstGeom>
        </p:spPr>
      </p:pic>
      <p:pic>
        <p:nvPicPr>
          <p:cNvPr id="17" name="A_003normalfault" descr="A_003normalfault">
            <a:hlinkClick r:id="" action="ppaction://media"/>
            <a:extLst>
              <a:ext uri="{FF2B5EF4-FFF2-40B4-BE49-F238E27FC236}">
                <a16:creationId xmlns:a16="http://schemas.microsoft.com/office/drawing/2014/main" id="{A69E60A4-71EE-B541-AC4A-FC36CFC32844}"/>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650950" y="1368508"/>
            <a:ext cx="4266037" cy="3203492"/>
          </a:xfrm>
          <a:prstGeom prst="rect">
            <a:avLst/>
          </a:prstGeom>
        </p:spPr>
      </p:pic>
      <p:sp>
        <p:nvSpPr>
          <p:cNvPr id="3" name="Title 1">
            <a:extLst>
              <a:ext uri="{FF2B5EF4-FFF2-40B4-BE49-F238E27FC236}">
                <a16:creationId xmlns:a16="http://schemas.microsoft.com/office/drawing/2014/main" id="{E7BC5EED-3B6D-942E-C596-3F615B4973A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September 14, 2022 at 11:04:07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15"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7"/>
                                        </p:tgtEl>
                                      </p:cBhvr>
                                    </p:cmd>
                                  </p:childTnLst>
                                </p:cTn>
                              </p:par>
                            </p:childTnLst>
                          </p:cTn>
                        </p:par>
                      </p:childTnLst>
                    </p:cTn>
                  </p:par>
                </p:childTnLst>
              </p:cTn>
              <p:nextCondLst>
                <p:cond evt="onClick" delay="0">
                  <p:tgtEl>
                    <p:spTgt spid="17"/>
                  </p:tgtEl>
                </p:cond>
              </p:nextCondLst>
            </p:seq>
            <p:video>
              <p:cMediaNode vol="80000">
                <p:cTn id="12" fill="hold" display="0">
                  <p:stCondLst>
                    <p:cond delay="indefinite"/>
                  </p:stCondLst>
                </p:cTn>
                <p:tgtEl>
                  <p:spTgt spid="17"/>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4BBAE354-2920-F132-299C-30056C9B50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1652" y="762000"/>
            <a:ext cx="7398948" cy="6045381"/>
          </a:xfrm>
          <a:prstGeom prst="rect">
            <a:avLst/>
          </a:prstGeom>
        </p:spPr>
      </p:pic>
      <p:sp>
        <p:nvSpPr>
          <p:cNvPr id="4" name="Rectangle 3">
            <a:extLst>
              <a:ext uri="{FF2B5EF4-FFF2-40B4-BE49-F238E27FC236}">
                <a16:creationId xmlns:a16="http://schemas.microsoft.com/office/drawing/2014/main" id="{D913408F-646C-436D-BB63-52329B01EE0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029026CB-2007-4634-A625-F4E9826965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73D31C01-B2DB-41E2-A2E6-9917614A9016}"/>
              </a:ext>
            </a:extLst>
          </p:cNvPr>
          <p:cNvSpPr txBox="1">
            <a:spLocks noChangeArrowheads="1"/>
          </p:cNvSpPr>
          <p:nvPr/>
        </p:nvSpPr>
        <p:spPr bwMode="auto">
          <a:xfrm>
            <a:off x="2898891" y="2877318"/>
            <a:ext cx="5791019"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12 minutes and 44 seconds for </a:t>
            </a:r>
            <a:r>
              <a:rPr lang="en-US" altLang="en-US" sz="1400" dirty="0">
                <a:solidFill>
                  <a:srgbClr val="000000"/>
                </a:solidFill>
                <a:latin typeface="Arial" panose="020B0604020202020204" pitchFamily="34" charset="0"/>
              </a:rPr>
              <a:t>the compressional P waves to travel a curved path through the mantle to Vancouver, Washington.</a:t>
            </a:r>
          </a:p>
        </p:txBody>
      </p:sp>
      <p:sp>
        <p:nvSpPr>
          <p:cNvPr id="15365" name="TextBox 7">
            <a:extLst>
              <a:ext uri="{FF2B5EF4-FFF2-40B4-BE49-F238E27FC236}">
                <a16:creationId xmlns:a16="http://schemas.microsoft.com/office/drawing/2014/main" id="{940C654A-0F1E-4F4C-B4BA-F70E095249A7}"/>
              </a:ext>
            </a:extLst>
          </p:cNvPr>
          <p:cNvSpPr txBox="1">
            <a:spLocks noChangeArrowheads="1"/>
          </p:cNvSpPr>
          <p:nvPr/>
        </p:nvSpPr>
        <p:spPr bwMode="auto">
          <a:xfrm>
            <a:off x="3357465" y="696566"/>
            <a:ext cx="5634135"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The record of the earthquake at Cascade Middle School in Vancouver WA (CMWA) is illustrated below. Vancouver is 10028 km (6231 miles, 90.35°) from the location of this earthquake. </a:t>
            </a:r>
          </a:p>
        </p:txBody>
      </p:sp>
      <p:sp>
        <p:nvSpPr>
          <p:cNvPr id="15367" name="TextBox 9">
            <a:extLst>
              <a:ext uri="{FF2B5EF4-FFF2-40B4-BE49-F238E27FC236}">
                <a16:creationId xmlns:a16="http://schemas.microsoft.com/office/drawing/2014/main" id="{EBA190DD-8E51-4A32-BA50-A50C6668281A}"/>
              </a:ext>
            </a:extLst>
          </p:cNvPr>
          <p:cNvSpPr txBox="1">
            <a:spLocks noChangeArrowheads="1"/>
          </p:cNvSpPr>
          <p:nvPr/>
        </p:nvSpPr>
        <p:spPr bwMode="auto">
          <a:xfrm>
            <a:off x="2037183" y="4535658"/>
            <a:ext cx="6897656"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waves </a:t>
            </a:r>
            <a:r>
              <a:rPr lang="en-US" altLang="en-US" sz="1400" dirty="0">
                <a:latin typeface="Arial" panose="020B0604020202020204" pitchFamily="34" charset="0"/>
              </a:rPr>
              <a:t>took 23 minutes and 26 seconds </a:t>
            </a:r>
            <a:r>
              <a:rPr lang="en-US" altLang="en-US" sz="1400" dirty="0">
                <a:solidFill>
                  <a:srgbClr val="000000"/>
                </a:solidFill>
                <a:latin typeface="Arial" panose="020B0604020202020204" pitchFamily="34" charset="0"/>
              </a:rPr>
              <a:t>to travel from the earthquake to Vancouver.</a:t>
            </a:r>
          </a:p>
        </p:txBody>
      </p:sp>
      <p:sp>
        <p:nvSpPr>
          <p:cNvPr id="15368" name="TextBox 4">
            <a:extLst>
              <a:ext uri="{FF2B5EF4-FFF2-40B4-BE49-F238E27FC236}">
                <a16:creationId xmlns:a16="http://schemas.microsoft.com/office/drawing/2014/main" id="{196DF4DE-6542-4539-8C8D-D360341DBD70}"/>
              </a:ext>
            </a:extLst>
          </p:cNvPr>
          <p:cNvSpPr txBox="1">
            <a:spLocks noChangeArrowheads="1"/>
          </p:cNvSpPr>
          <p:nvPr/>
        </p:nvSpPr>
        <p:spPr bwMode="auto">
          <a:xfrm>
            <a:off x="2710773" y="1187358"/>
            <a:ext cx="376237" cy="369887"/>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9B6B8D3B-E53C-4FD6-8794-405ABFBAA02A}"/>
              </a:ext>
            </a:extLst>
          </p:cNvPr>
          <p:cNvSpPr txBox="1">
            <a:spLocks noChangeArrowheads="1"/>
          </p:cNvSpPr>
          <p:nvPr/>
        </p:nvSpPr>
        <p:spPr bwMode="auto">
          <a:xfrm>
            <a:off x="3929063" y="1676400"/>
            <a:ext cx="338137" cy="369888"/>
          </a:xfrm>
          <a:prstGeom prst="rect">
            <a:avLst/>
          </a:prstGeom>
          <a:no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0559803B-2012-4649-85F9-FB5E43A55199}"/>
              </a:ext>
            </a:extLst>
          </p:cNvPr>
          <p:cNvSpPr txBox="1"/>
          <p:nvPr/>
        </p:nvSpPr>
        <p:spPr>
          <a:xfrm>
            <a:off x="6537260" y="2209156"/>
            <a:ext cx="2152650" cy="369887"/>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15371" name="TextBox 4">
            <a:extLst>
              <a:ext uri="{FF2B5EF4-FFF2-40B4-BE49-F238E27FC236}">
                <a16:creationId xmlns:a16="http://schemas.microsoft.com/office/drawing/2014/main" id="{CE06A0C3-0F80-435F-B3BE-4BA484C9D89C}"/>
              </a:ext>
            </a:extLst>
          </p:cNvPr>
          <p:cNvSpPr txBox="1">
            <a:spLocks noChangeArrowheads="1"/>
          </p:cNvSpPr>
          <p:nvPr/>
        </p:nvSpPr>
        <p:spPr bwMode="auto">
          <a:xfrm>
            <a:off x="2541588" y="1917700"/>
            <a:ext cx="24765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latin typeface="Arial" panose="020B0604020202020204" pitchFamily="34" charset="0"/>
              </a:rPr>
              <a:t> </a:t>
            </a:r>
          </a:p>
        </p:txBody>
      </p:sp>
      <p:sp>
        <p:nvSpPr>
          <p:cNvPr id="3" name="Rectangle 2">
            <a:extLst>
              <a:ext uri="{FF2B5EF4-FFF2-40B4-BE49-F238E27FC236}">
                <a16:creationId xmlns:a16="http://schemas.microsoft.com/office/drawing/2014/main" id="{4365F2C6-D391-46DE-B9AB-A02ED9AC101A}"/>
              </a:ext>
            </a:extLst>
          </p:cNvPr>
          <p:cNvSpPr/>
          <p:nvPr/>
        </p:nvSpPr>
        <p:spPr>
          <a:xfrm>
            <a:off x="6362700" y="5649913"/>
            <a:ext cx="1957388"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5374" name="TextBox 4">
            <a:extLst>
              <a:ext uri="{FF2B5EF4-FFF2-40B4-BE49-F238E27FC236}">
                <a16:creationId xmlns:a16="http://schemas.microsoft.com/office/drawing/2014/main" id="{EABE2A8C-339F-4EB0-875E-CFBBFD424CD8}"/>
              </a:ext>
            </a:extLst>
          </p:cNvPr>
          <p:cNvSpPr txBox="1">
            <a:spLocks noChangeArrowheads="1"/>
          </p:cNvSpPr>
          <p:nvPr/>
        </p:nvSpPr>
        <p:spPr bwMode="auto">
          <a:xfrm>
            <a:off x="3295033" y="2236965"/>
            <a:ext cx="544512" cy="369887"/>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latin typeface="Arial" panose="020B0604020202020204" pitchFamily="34" charset="0"/>
              </a:rPr>
              <a:t>PP</a:t>
            </a:r>
          </a:p>
        </p:txBody>
      </p:sp>
      <p:sp>
        <p:nvSpPr>
          <p:cNvPr id="15375" name="TextBox 4">
            <a:extLst>
              <a:ext uri="{FF2B5EF4-FFF2-40B4-BE49-F238E27FC236}">
                <a16:creationId xmlns:a16="http://schemas.microsoft.com/office/drawing/2014/main" id="{34DB8777-7045-41D4-A2D0-460F7FB1A901}"/>
              </a:ext>
            </a:extLst>
          </p:cNvPr>
          <p:cNvSpPr txBox="1">
            <a:spLocks noChangeArrowheads="1"/>
          </p:cNvSpPr>
          <p:nvPr/>
        </p:nvSpPr>
        <p:spPr bwMode="auto">
          <a:xfrm>
            <a:off x="2099468" y="3833390"/>
            <a:ext cx="5961063"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400">
                <a:cs typeface="Arial" panose="020B0604020202020204" pitchFamily="34" charset="0"/>
              </a:rPr>
              <a:t>PP, is a compressional wave that bounced off the Earth</a:t>
            </a:r>
            <a:r>
              <a:rPr lang="ja-JP" altLang="en-US" sz="1400">
                <a:cs typeface="Arial" panose="020B0604020202020204" pitchFamily="34" charset="0"/>
              </a:rPr>
              <a:t>’</a:t>
            </a:r>
            <a:r>
              <a:rPr lang="en-US" altLang="ja-JP" sz="1400">
                <a:cs typeface="Arial" panose="020B0604020202020204" pitchFamily="34" charset="0"/>
              </a:rPr>
              <a:t>s surface halfway between the earthquake and the seismometer. </a:t>
            </a:r>
          </a:p>
        </p:txBody>
      </p:sp>
      <p:sp>
        <p:nvSpPr>
          <p:cNvPr id="15366" name="TextBox 6">
            <a:extLst>
              <a:ext uri="{FF2B5EF4-FFF2-40B4-BE49-F238E27FC236}">
                <a16:creationId xmlns:a16="http://schemas.microsoft.com/office/drawing/2014/main" id="{32EF10D9-E8CE-402B-91E9-9F228746C3E1}"/>
              </a:ext>
            </a:extLst>
          </p:cNvPr>
          <p:cNvSpPr txBox="1">
            <a:spLocks noChangeArrowheads="1"/>
          </p:cNvSpPr>
          <p:nvPr/>
        </p:nvSpPr>
        <p:spPr bwMode="auto">
          <a:xfrm>
            <a:off x="2245098" y="5500055"/>
            <a:ext cx="6858000" cy="8384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 typeface="Arial" panose="020B0604020202020204" pitchFamily="34" charset="0"/>
              <a:buNone/>
            </a:pPr>
            <a:r>
              <a:rPr lang="en-US" altLang="en-US" sz="1400" dirty="0">
                <a:solidFill>
                  <a:srgbClr val="000000"/>
                </a:solidFill>
                <a:latin typeface="Arial" panose="020B0604020202020204" pitchFamily="34" charset="0"/>
              </a:rPr>
              <a:t>Surface waves traveled the 10028 km (6231 miles) along the perimeter of the Earth from the earthquake to the recording station. Because this earthquake occurred at 144.9 km depth, the amount of energy transmitted as surface waves is very low.</a:t>
            </a:r>
          </a:p>
        </p:txBody>
      </p:sp>
      <p:sp>
        <p:nvSpPr>
          <p:cNvPr id="2" name="Title 1">
            <a:extLst>
              <a:ext uri="{FF2B5EF4-FFF2-40B4-BE49-F238E27FC236}">
                <a16:creationId xmlns:a16="http://schemas.microsoft.com/office/drawing/2014/main" id="{599A53D5-D928-D393-4C07-31407ADA646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7.0 VANUATU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September 14, 2022 at 11:04:07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252936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642144" y="39894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93996"/>
                </a:solidFill>
                <a:latin typeface="Arial" panose="020B0604020202020204" pitchFamily="34" charset="0"/>
              </a:rPr>
              <a:t>Teachable Moments are a service of</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Education &amp; Public Outreach </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3"/>
              </a:rPr>
              <a:t>tkb@iris.edu</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subscribe at </a:t>
            </a:r>
            <a:r>
              <a:rPr lang="en-US" altLang="en-US" sz="1800" dirty="0">
                <a:latin typeface="Arial" panose="020B0604020202020204" pitchFamily="34" charset="0"/>
                <a:hlinkClick r:id="rId4"/>
              </a:rPr>
              <a:t>www.iris.edu/hq/retm</a:t>
            </a: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B51F8B1-5AD7-0706-C006-81F3DD51DE78}"/>
              </a:ext>
            </a:extLst>
          </p:cNvPr>
          <p:cNvSpPr txBox="1"/>
          <p:nvPr/>
        </p:nvSpPr>
        <p:spPr>
          <a:xfrm>
            <a:off x="725834" y="6248400"/>
            <a:ext cx="7835799" cy="800219"/>
          </a:xfrm>
          <a:prstGeom prst="rect">
            <a:avLst/>
          </a:prstGeom>
          <a:noFill/>
        </p:spPr>
        <p:txBody>
          <a:bodyPr wrap="none" rtlCol="0">
            <a:spAutoFit/>
          </a:bodyPr>
          <a:lstStyle/>
          <a:p>
            <a:pPr algn="ctr"/>
            <a:r>
              <a:rPr lang="en-US" sz="1400" dirty="0"/>
              <a:t>These resources have been developed as part of the SAGE facility operated by IRIS via support </a:t>
            </a:r>
          </a:p>
          <a:p>
            <a:pPr algn="ctr"/>
            <a:r>
              <a:rPr lang="en-US" sz="1400" dirty="0"/>
              <a:t>from the National Science Foundation. </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7786</TotalTime>
  <Words>1242</Words>
  <Application>Microsoft Office PowerPoint</Application>
  <PresentationFormat>On-screen Show (4:3)</PresentationFormat>
  <Paragraphs>104</Paragraphs>
  <Slides>9</Slides>
  <Notes>9</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771</cp:revision>
  <dcterms:created xsi:type="dcterms:W3CDTF">2009-05-31T20:07:40Z</dcterms:created>
  <dcterms:modified xsi:type="dcterms:W3CDTF">2022-09-14T18:30:57Z</dcterms:modified>
</cp:coreProperties>
</file>