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347" r:id="rId2"/>
    <p:sldId id="385" r:id="rId3"/>
    <p:sldId id="386" r:id="rId4"/>
    <p:sldId id="378" r:id="rId5"/>
    <p:sldId id="428" r:id="rId6"/>
    <p:sldId id="412" r:id="rId7"/>
    <p:sldId id="424" r:id="rId8"/>
    <p:sldId id="370" r:id="rId9"/>
    <p:sldId id="434" r:id="rId10"/>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505" autoAdjust="0"/>
    <p:restoredTop sz="83803" autoAdjust="0"/>
  </p:normalViewPr>
  <p:slideViewPr>
    <p:cSldViewPr>
      <p:cViewPr>
        <p:scale>
          <a:sx n="103" d="100"/>
          <a:sy n="103" d="100"/>
        </p:scale>
        <p:origin x="1216" y="1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9/17/22</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arthquake.usgs.gov/earthquakes/eventpage/us7000i7ya"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ds.iris.edu/ie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ris.edu/hq/programs/education_and_outreach/animations/25"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spcBef>
                <a:spcPts val="0"/>
              </a:spcBef>
              <a:spcAft>
                <a:spcPts val="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Para más detalles, visite USGS: </a:t>
            </a:r>
            <a:r>
              <a:rPr lang="es-E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https://earthquake.usgs.gov/earthquakes/eventpage/us7000i7ya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escala de intensidad de Mercalli Modificada es una escala de diez niveles, numeradas del  I al X. Los números más bajos representan temblores imperceptibles, mientras que X representa la destrucción total.</a:t>
            </a:r>
          </a:p>
          <a:p>
            <a:pPr eaLnBrk="1" hangingPunct="1">
              <a:spcBef>
                <a:spcPct val="0"/>
              </a:spcBef>
            </a:pPr>
            <a:endParaRPr lang="en-US" altLang="en-US" dirty="0"/>
          </a:p>
          <a:p>
            <a:pPr eaLnBrk="1" hangingPunct="1">
              <a:spcBef>
                <a:spcPct val="0"/>
              </a:spcBef>
            </a:pPr>
            <a:r>
              <a:rPr lang="es-ES" altLang="en-US" b="1" dirty="0">
                <a:ea typeface="ＭＳ Ｐゴシック" panose="020B0600070205080204" pitchFamily="34" charset="-128"/>
              </a:rPr>
              <a:t>Animación relevante: </a:t>
            </a:r>
            <a:r>
              <a:rPr lang="es-ES" altLang="en-US" dirty="0">
                <a:ea typeface="ＭＳ Ｐゴシック" panose="020B0600070205080204" pitchFamily="34" charset="-128"/>
              </a:rPr>
              <a:t>Intensidad del terremoto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F6F2B82D-401D-F24C-A430-04101341B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F05A43C8-C270-CA46-B03C-0B8A3923E5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1507" name="Slide Number Placeholder 3">
            <a:extLst>
              <a:ext uri="{FF2B5EF4-FFF2-40B4-BE49-F238E27FC236}">
                <a16:creationId xmlns:a16="http://schemas.microsoft.com/office/drawing/2014/main" id="{2BEADCF3-4382-1140-82FE-E7C4A5A711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71626D5-E47D-CB46-9EE9-BE94290D6D00}" type="slidenum">
              <a:rPr lang="en-US" altLang="en-US" sz="1200">
                <a:latin typeface="Calibri" panose="020F0502020204030204" pitchFamily="34" charset="0"/>
                <a:cs typeface="Arial" panose="020B0604020202020204" pitchFamily="34" charset="0"/>
              </a:rPr>
              <a:pPr/>
              <a:t>4</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33877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spcBef>
                <a:spcPts val="0"/>
              </a:spcBef>
              <a:spcAft>
                <a:spcPts val="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Explora la Sismicidad:</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s-ES" sz="1200" dirty="0">
                <a:effectLst/>
                <a:latin typeface="Calibri" panose="020F0502020204030204" pitchFamily="34" charset="0"/>
                <a:ea typeface="Calibri" panose="020F0502020204030204" pitchFamily="34" charset="0"/>
                <a:cs typeface="Times New Roman" panose="02020603050405020304" pitchFamily="18" charset="0"/>
              </a:rPr>
              <a:t>Navegador Interactivo de terremotos – Mapa Mundial o visualizador 3D: </a:t>
            </a:r>
            <a:r>
              <a:rPr lang="es-ES" sz="1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http://ds.iris.edu/ieb/</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altLang="en-US" sz="1200" dirty="0"/>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5</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spcBef>
                <a:spcPts val="0"/>
              </a:spcBef>
              <a:spcAft>
                <a:spcPts val="0"/>
              </a:spcAft>
            </a:pPr>
            <a:r>
              <a:rPr lang="es-ES" sz="1800" b="1" dirty="0">
                <a:effectLst/>
                <a:latin typeface="Calibri" panose="020F0502020204030204" pitchFamily="34" charset="0"/>
                <a:ea typeface="Calibri" panose="020F0502020204030204" pitchFamily="34" charset="0"/>
                <a:cs typeface="Times New Roman" panose="02020603050405020304" pitchFamily="18" charset="0"/>
              </a:rPr>
              <a:t>Animación Relevante:</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Entendiendo los mecanismos focales </a:t>
            </a:r>
            <a:r>
              <a:rPr lang="es-E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http://www.iris.edu/hq/programs/education_and_outreach/animations/25</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6</a:t>
            </a:fld>
            <a:endParaRPr lang="en-US" altLang="en-US"/>
          </a:p>
        </p:txBody>
      </p:sp>
    </p:spTree>
    <p:extLst>
      <p:ext uri="{BB962C8B-B14F-4D97-AF65-F5344CB8AC3E}">
        <p14:creationId xmlns:p14="http://schemas.microsoft.com/office/powerpoint/2010/main" val="2869373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spcBef>
                <a:spcPts val="0"/>
              </a:spcBef>
              <a:spcAft>
                <a:spcPts val="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Animación Relevante:</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s-ES" sz="1200" dirty="0">
                <a:effectLst/>
                <a:latin typeface="Calibri" panose="020F0502020204030204" pitchFamily="34" charset="0"/>
                <a:ea typeface="Calibri" panose="020F0502020204030204" pitchFamily="34" charset="0"/>
                <a:cs typeface="Times New Roman" panose="02020603050405020304" pitchFamily="18" charset="0"/>
              </a:rPr>
              <a:t>Explicación de los mecanismos focales: </a:t>
            </a:r>
            <a:r>
              <a:rPr lang="es-ES" sz="1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https://www.iris.edu/hq/inclass/animation/focal_mechanisms_explained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28409D32-2520-4C96-90B8-AF67069BBB0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EE7DB521-9860-4C0E-B178-69BD6F3B9C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200" b="1" noProof="0" dirty="0">
                <a:solidFill>
                  <a:srgbClr val="393996"/>
                </a:solidFill>
              </a:rPr>
              <a:t>Animación Relevante:</a:t>
            </a:r>
          </a:p>
          <a:p>
            <a:pPr marL="0" marR="0">
              <a:spcBef>
                <a:spcPts val="0"/>
              </a:spcBef>
              <a:spcAft>
                <a:spcPts val="0"/>
              </a:spcAft>
            </a:pPr>
            <a:r>
              <a:rPr lang="es-ES_tradnl" altLang="en-US" sz="1200" b="0" noProof="0" dirty="0">
                <a:solidFill>
                  <a:srgbClr val="393996"/>
                </a:solidFill>
              </a:rPr>
              <a:t>Curvas Tiempo de Viaje: </a:t>
            </a:r>
            <a:r>
              <a:rPr lang="es-ES" altLang="en-US" sz="1200" dirty="0">
                <a:solidFill>
                  <a:srgbClr val="000000"/>
                </a:solidFill>
              </a:rPr>
              <a:t>¿</a:t>
            </a:r>
            <a:r>
              <a:rPr lang="es-ES_tradnl" altLang="en-US" sz="1200" b="0" noProof="0" dirty="0">
                <a:solidFill>
                  <a:srgbClr val="393996"/>
                </a:solidFill>
              </a:rPr>
              <a:t>Como son creadas? </a:t>
            </a:r>
            <a:r>
              <a:rPr lang="es-ES_tradnl" sz="12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https://www.iris.edu/hq/inclass/animation/traveltime_curves_how_they_are_created</a:t>
            </a:r>
            <a:endParaRPr lang="es-ES_tradnl" sz="12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387" name="Slide Number Placeholder 3">
            <a:extLst>
              <a:ext uri="{FF2B5EF4-FFF2-40B4-BE49-F238E27FC236}">
                <a16:creationId xmlns:a16="http://schemas.microsoft.com/office/drawing/2014/main" id="{1279E71C-D08F-4064-8483-4B9CC6687D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62B6E27-9EC4-40E0-9BD0-2B7AE47A3968}" type="slidenum">
              <a:rPr lang="en-US" altLang="en-US">
                <a:solidFill>
                  <a:srgbClr val="000000"/>
                </a:solidFill>
                <a:latin typeface="Calibri" panose="020F0502020204030204" pitchFamily="34" charset="0"/>
              </a:rPr>
              <a:pPr/>
              <a:t>8</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38108514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9</a:t>
            </a:fld>
            <a:endParaRPr lang="en-US"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9/17/22</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9/17/22</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9/17/22</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9/17/22</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9/17/22</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9/17/22</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9/17/22</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9/17/22</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9/17/22</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9/17/22</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9/17/22</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9/17/22</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tiff"/><Relationship Id="rId4" Type="http://schemas.openxmlformats.org/officeDocument/2006/relationships/image" Target="../media/image2.tiff"/></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tiff"/><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tiff"/></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image" Target="../media/image11.tiff"/></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3.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hyperlink" Target="http://www.iris.edu/hq/retm"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hyperlink" Target="mailto:tkb@iris.edu" TargetMode="External"/><Relationship Id="rId5" Type="http://schemas.openxmlformats.org/officeDocument/2006/relationships/image" Target="../media/image19.pn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7225891E-86F4-4E55-AA89-E4DD64DDB71C}"/>
              </a:ext>
            </a:extLst>
          </p:cNvPr>
          <p:cNvSpPr txBox="1"/>
          <p:nvPr/>
        </p:nvSpPr>
        <p:spPr>
          <a:xfrm>
            <a:off x="6758556" y="180201"/>
            <a:ext cx="2156844" cy="1015663"/>
          </a:xfrm>
          <a:prstGeom prst="rect">
            <a:avLst/>
          </a:prstGeom>
          <a:noFill/>
        </p:spPr>
        <p:txBody>
          <a:bodyPr wrap="square">
            <a:spAutoFit/>
          </a:bodyPr>
          <a:lstStyle/>
          <a:p>
            <a:pPr eaLnBrk="1" hangingPunct="1">
              <a:defRPr/>
            </a:pPr>
            <a:r>
              <a:rPr lang="es-ES_tradnl"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 </a:t>
            </a:r>
            <a:r>
              <a:rPr lang="es-ES_tradnl" altLang="en-US" sz="1400" dirty="0"/>
              <a:t>20.121°S </a:t>
            </a:r>
            <a:endParaRPr lang="es-ES_tradnl" sz="14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s-ES_tradnl"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 </a:t>
            </a:r>
            <a:r>
              <a:rPr lang="es-ES_tradnl" altLang="en-US" sz="1400" dirty="0"/>
              <a:t>170.240°E </a:t>
            </a:r>
            <a:br>
              <a:rPr lang="es-ES_tradnl" altLang="en-US" sz="1400" dirty="0"/>
            </a:br>
            <a:r>
              <a:rPr lang="es-ES_tradnl"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Profundidad </a:t>
            </a:r>
            <a:r>
              <a:rPr lang="es-ES_tradnl" sz="1400" dirty="0">
                <a:effectLst>
                  <a:outerShdw blurRad="38100" dist="38100" dir="2700000" algn="tl">
                    <a:srgbClr val="C0C0C0"/>
                  </a:outerShdw>
                </a:effectLst>
                <a:latin typeface="Arial" charset="0"/>
                <a:ea typeface="ＭＳ Ｐゴシック" pitchFamily="-109" charset="-128"/>
                <a:cs typeface="Arial" pitchFamily="34" charset="0"/>
              </a:rPr>
              <a:t>144.9 km</a:t>
            </a:r>
            <a:endParaRPr lang="es-ES_tradnl" sz="1400" dirty="0">
              <a:latin typeface="Arial" charset="0"/>
              <a:ea typeface="ＭＳ Ｐゴシック" pitchFamily="-109" charset="-128"/>
              <a:cs typeface="Arial" pitchFamily="34" charset="0"/>
            </a:endParaRPr>
          </a:p>
          <a:p>
            <a:pPr eaLnBrk="1" hangingPunct="1">
              <a:defRPr/>
            </a:pPr>
            <a:endParaRPr lang="es-ES_tradnl"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272370" y="1220658"/>
            <a:ext cx="810963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cs typeface="Arial" panose="020B0604020202020204" pitchFamily="34" charset="0"/>
              </a:rPr>
              <a:t>Un terremoto de magnitud 7,0 se produjo justo después de las 21:00 hora local a unos 208 km (129 millas) al sureste de </a:t>
            </a:r>
            <a:r>
              <a:rPr lang="es-ES_tradnl" altLang="en-US" sz="1600" dirty="0" err="1">
                <a:latin typeface="Arial" panose="020B0604020202020204" pitchFamily="34" charset="0"/>
                <a:cs typeface="Arial" panose="020B0604020202020204" pitchFamily="34" charset="0"/>
              </a:rPr>
              <a:t>Isangel</a:t>
            </a:r>
            <a:r>
              <a:rPr lang="es-ES_tradnl" altLang="en-US" sz="1600" dirty="0">
                <a:latin typeface="Arial" panose="020B0604020202020204" pitchFamily="34" charset="0"/>
                <a:cs typeface="Arial" panose="020B0604020202020204" pitchFamily="34" charset="0"/>
              </a:rPr>
              <a:t>, Vanuatu y 240 km (150 millas) al este de </a:t>
            </a:r>
            <a:r>
              <a:rPr lang="es-ES_tradnl" altLang="en-US" sz="1600" dirty="0" err="1">
                <a:latin typeface="Arial" panose="020B0604020202020204" pitchFamily="34" charset="0"/>
                <a:cs typeface="Arial" panose="020B0604020202020204" pitchFamily="34" charset="0"/>
              </a:rPr>
              <a:t>Nouméa</a:t>
            </a:r>
            <a:r>
              <a:rPr lang="es-ES_tradnl" altLang="en-US" sz="1600" dirty="0">
                <a:latin typeface="Arial" panose="020B0604020202020204" pitchFamily="34" charset="0"/>
                <a:cs typeface="Arial" panose="020B0604020202020204" pitchFamily="34" charset="0"/>
              </a:rPr>
              <a:t> (población 182.000), la capital y ciudad más grande de Nueva Caledonia.</a:t>
            </a:r>
          </a:p>
          <a:p>
            <a:pPr eaLnBrk="1" hangingPunct="1">
              <a:spcBef>
                <a:spcPct val="0"/>
              </a:spcBef>
              <a:buFontTx/>
              <a:buNone/>
            </a:pPr>
            <a:endParaRPr lang="es-ES_tradnl" altLang="en-US" sz="1600" dirty="0">
              <a:latin typeface="Arial" panose="020B0604020202020204" pitchFamily="34" charset="0"/>
              <a:cs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cs typeface="Arial" panose="020B0604020202020204" pitchFamily="34" charset="0"/>
              </a:rPr>
              <a:t>No hay reportes de daños o heridos, y no hay riesgo de tsunami.</a:t>
            </a:r>
            <a:endParaRPr lang="es-ES_tradnl" altLang="en-US" sz="1600" dirty="0">
              <a:latin typeface="Arial" panose="020B0604020202020204" pitchFamily="34" charset="0"/>
            </a:endParaRPr>
          </a:p>
        </p:txBody>
      </p:sp>
      <p:pic>
        <p:nvPicPr>
          <p:cNvPr id="3" name="Picture 2">
            <a:extLst>
              <a:ext uri="{FF2B5EF4-FFF2-40B4-BE49-F238E27FC236}">
                <a16:creationId xmlns:a16="http://schemas.microsoft.com/office/drawing/2014/main" id="{5E1C0EF5-A669-FA43-AC89-99E84F501A88}"/>
              </a:ext>
            </a:extLst>
          </p:cNvPr>
          <p:cNvPicPr>
            <a:picLocks noChangeAspect="1"/>
          </p:cNvPicPr>
          <p:nvPr/>
        </p:nvPicPr>
        <p:blipFill>
          <a:blip r:embed="rId4"/>
          <a:stretch>
            <a:fillRect/>
          </a:stretch>
        </p:blipFill>
        <p:spPr>
          <a:xfrm>
            <a:off x="457200" y="3429000"/>
            <a:ext cx="4114799" cy="3295649"/>
          </a:xfrm>
          <a:prstGeom prst="rect">
            <a:avLst/>
          </a:prstGeom>
          <a:ln w="19050">
            <a:solidFill>
              <a:schemeClr val="tx1"/>
            </a:solidFill>
          </a:ln>
        </p:spPr>
      </p:pic>
      <p:pic>
        <p:nvPicPr>
          <p:cNvPr id="5" name="Picture 4">
            <a:extLst>
              <a:ext uri="{FF2B5EF4-FFF2-40B4-BE49-F238E27FC236}">
                <a16:creationId xmlns:a16="http://schemas.microsoft.com/office/drawing/2014/main" id="{C9A7FF9C-5A98-8E41-96B0-405A01D644FF}"/>
              </a:ext>
            </a:extLst>
          </p:cNvPr>
          <p:cNvPicPr>
            <a:picLocks noChangeAspect="1"/>
          </p:cNvPicPr>
          <p:nvPr/>
        </p:nvPicPr>
        <p:blipFill>
          <a:blip r:embed="rId5"/>
          <a:stretch>
            <a:fillRect/>
          </a:stretch>
        </p:blipFill>
        <p:spPr>
          <a:xfrm>
            <a:off x="5251609" y="2712660"/>
            <a:ext cx="3870393" cy="3542607"/>
          </a:xfrm>
          <a:prstGeom prst="rect">
            <a:avLst/>
          </a:prstGeom>
          <a:ln w="12700">
            <a:solidFill>
              <a:schemeClr val="tx1"/>
            </a:solidFill>
          </a:ln>
        </p:spPr>
      </p:pic>
      <p:sp>
        <p:nvSpPr>
          <p:cNvPr id="6" name="Rectangle 5">
            <a:extLst>
              <a:ext uri="{FF2B5EF4-FFF2-40B4-BE49-F238E27FC236}">
                <a16:creationId xmlns:a16="http://schemas.microsoft.com/office/drawing/2014/main" id="{2176E15F-EDDB-AC4F-8406-41A2006A5E9B}"/>
              </a:ext>
            </a:extLst>
          </p:cNvPr>
          <p:cNvSpPr/>
          <p:nvPr/>
        </p:nvSpPr>
        <p:spPr>
          <a:xfrm>
            <a:off x="2743200" y="4572000"/>
            <a:ext cx="609600" cy="5334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cxnSp>
        <p:nvCxnSpPr>
          <p:cNvPr id="13" name="Straight Connector 12">
            <a:extLst>
              <a:ext uri="{FF2B5EF4-FFF2-40B4-BE49-F238E27FC236}">
                <a16:creationId xmlns:a16="http://schemas.microsoft.com/office/drawing/2014/main" id="{B3BD6936-F02F-9C4B-BB2E-66A92F8E4101}"/>
              </a:ext>
            </a:extLst>
          </p:cNvPr>
          <p:cNvCxnSpPr/>
          <p:nvPr/>
        </p:nvCxnSpPr>
        <p:spPr>
          <a:xfrm flipH="1">
            <a:off x="2743200" y="2712660"/>
            <a:ext cx="2508409" cy="18593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60E1926-4445-844A-9D1D-FF2B7161F9E6}"/>
              </a:ext>
            </a:extLst>
          </p:cNvPr>
          <p:cNvCxnSpPr>
            <a:cxnSpLocks/>
          </p:cNvCxnSpPr>
          <p:nvPr/>
        </p:nvCxnSpPr>
        <p:spPr>
          <a:xfrm flipH="1" flipV="1">
            <a:off x="2764973" y="5105400"/>
            <a:ext cx="2486636" cy="11498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5-Point Star 17">
            <a:extLst>
              <a:ext uri="{FF2B5EF4-FFF2-40B4-BE49-F238E27FC236}">
                <a16:creationId xmlns:a16="http://schemas.microsoft.com/office/drawing/2014/main" id="{2A258099-7318-3948-BD7F-43F9D38199A1}"/>
              </a:ext>
            </a:extLst>
          </p:cNvPr>
          <p:cNvSpPr/>
          <p:nvPr/>
        </p:nvSpPr>
        <p:spPr>
          <a:xfrm>
            <a:off x="8610600" y="4924424"/>
            <a:ext cx="152400" cy="15240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1" name="5-Point Star 20">
            <a:extLst>
              <a:ext uri="{FF2B5EF4-FFF2-40B4-BE49-F238E27FC236}">
                <a16:creationId xmlns:a16="http://schemas.microsoft.com/office/drawing/2014/main" id="{9AC23644-B9E2-2048-9EDD-3C89E341BD6E}"/>
              </a:ext>
            </a:extLst>
          </p:cNvPr>
          <p:cNvSpPr/>
          <p:nvPr/>
        </p:nvSpPr>
        <p:spPr>
          <a:xfrm>
            <a:off x="3163887" y="4848224"/>
            <a:ext cx="152400" cy="15240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9" name="TextBox 18">
            <a:extLst>
              <a:ext uri="{FF2B5EF4-FFF2-40B4-BE49-F238E27FC236}">
                <a16:creationId xmlns:a16="http://schemas.microsoft.com/office/drawing/2014/main" id="{D030D2FF-6947-B045-AB02-52D0140F0380}"/>
              </a:ext>
            </a:extLst>
          </p:cNvPr>
          <p:cNvSpPr txBox="1"/>
          <p:nvPr/>
        </p:nvSpPr>
        <p:spPr>
          <a:xfrm>
            <a:off x="5204959" y="6327386"/>
            <a:ext cx="3579812" cy="276999"/>
          </a:xfrm>
          <a:prstGeom prst="rect">
            <a:avLst/>
          </a:prstGeom>
          <a:noFill/>
        </p:spPr>
        <p:txBody>
          <a:bodyPr wrap="square" rtlCol="0">
            <a:spAutoFit/>
          </a:bodyPr>
          <a:lstStyle/>
          <a:p>
            <a:r>
              <a:rPr lang="es-ES_tradnl" sz="1200" dirty="0"/>
              <a:t>Mapas del Servicio Geológico de los EE. UU.</a:t>
            </a:r>
          </a:p>
        </p:txBody>
      </p:sp>
      <p:sp>
        <p:nvSpPr>
          <p:cNvPr id="2" name="Title 1">
            <a:extLst>
              <a:ext uri="{FF2B5EF4-FFF2-40B4-BE49-F238E27FC236}">
                <a16:creationId xmlns:a16="http://schemas.microsoft.com/office/drawing/2014/main" id="{1AC9462E-FE7A-49B4-3ADC-91030D67557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VANUATU</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14 de Septiembre, 2022 a las 11:04:07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3814279" y="6408935"/>
            <a:ext cx="52407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7,0</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067812"/>
            <a:ext cx="2953541" cy="309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La escala de intensidad de Mercalli modificada (MMI) es una escala de diez niveles, de I a X, que indica la severidad de los movimientos telúricos. La intensidad se basa en los efectos observados y es variable en el área afectada por un terremoto. La intensidad depende del tamaño del terremoto, la profundidad, la distancia y las condiciones locales.</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613" y="4392612"/>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8B6E5A1E-F2F7-D94B-8B59-234AF5CBB536}"/>
              </a:ext>
            </a:extLst>
          </p:cNvPr>
          <p:cNvPicPr>
            <a:picLocks noChangeAspect="1"/>
          </p:cNvPicPr>
          <p:nvPr/>
        </p:nvPicPr>
        <p:blipFill>
          <a:blip r:embed="rId5"/>
          <a:stretch>
            <a:fillRect/>
          </a:stretch>
        </p:blipFill>
        <p:spPr>
          <a:xfrm>
            <a:off x="3222664" y="1179784"/>
            <a:ext cx="5733479" cy="5104388"/>
          </a:xfrm>
          <a:prstGeom prst="rect">
            <a:avLst/>
          </a:prstGeom>
          <a:ln w="12700">
            <a:solidFill>
              <a:schemeClr val="tx1"/>
            </a:solidFill>
          </a:ln>
        </p:spPr>
      </p:pic>
      <p:sp>
        <p:nvSpPr>
          <p:cNvPr id="2" name="Title 1">
            <a:extLst>
              <a:ext uri="{FF2B5EF4-FFF2-40B4-BE49-F238E27FC236}">
                <a16:creationId xmlns:a16="http://schemas.microsoft.com/office/drawing/2014/main" id="{09E7C009-7DF4-2888-54D0-4FD40AC553A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VANUATU</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14 de Septiembre, 2022 a las 11:04:07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8" name="TextBox 14">
            <a:extLst>
              <a:ext uri="{FF2B5EF4-FFF2-40B4-BE49-F238E27FC236}">
                <a16:creationId xmlns:a16="http://schemas.microsoft.com/office/drawing/2014/main" id="{B0C8B48A-F7F1-0C9B-3AC0-995A610CED61}"/>
              </a:ext>
            </a:extLst>
          </p:cNvPr>
          <p:cNvSpPr txBox="1">
            <a:spLocks noChangeArrowheads="1"/>
          </p:cNvSpPr>
          <p:nvPr/>
        </p:nvSpPr>
        <p:spPr bwMode="auto">
          <a:xfrm>
            <a:off x="739775" y="4340225"/>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9" name="TextBox 10">
            <a:extLst>
              <a:ext uri="{FF2B5EF4-FFF2-40B4-BE49-F238E27FC236}">
                <a16:creationId xmlns:a16="http://schemas.microsoft.com/office/drawing/2014/main" id="{A41DC128-7F35-AAF8-8562-FB66CC654194}"/>
              </a:ext>
            </a:extLst>
          </p:cNvPr>
          <p:cNvSpPr txBox="1">
            <a:spLocks noChangeArrowheads="1"/>
          </p:cNvSpPr>
          <p:nvPr/>
        </p:nvSpPr>
        <p:spPr bwMode="auto">
          <a:xfrm>
            <a:off x="725488" y="4049712"/>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dirty="0">
                <a:latin typeface="Arial" panose="020B0604020202020204" pitchFamily="34" charset="0"/>
              </a:rPr>
              <a:t>MMI   </a:t>
            </a:r>
            <a:r>
              <a:rPr lang="es-VE" altLang="en-US" sz="1400" b="1" dirty="0">
                <a:latin typeface="Arial" panose="020B0604020202020204" pitchFamily="34" charset="0"/>
              </a:rPr>
              <a:t>Temblor Percibido</a:t>
            </a:r>
          </a:p>
          <a:p>
            <a:pPr eaLnBrk="1" hangingPunct="1">
              <a:spcBef>
                <a:spcPct val="0"/>
              </a:spcBef>
              <a:buFontTx/>
              <a:buNone/>
            </a:pPr>
            <a:endParaRPr lang="en-US" altLang="en-US" sz="1400" dirty="0">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s-ES_tradnl" altLang="en-US" dirty="0">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39624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El mapa USGS PAGER muestra la población expuesta a diferentes niveles de Intensidad Mercalli Modificada (MMI).</a:t>
            </a:r>
          </a:p>
          <a:p>
            <a:pPr eaLnBrk="1" hangingPunct="1">
              <a:spcBef>
                <a:spcPct val="0"/>
              </a:spcBef>
              <a:buFontTx/>
              <a:buNone/>
            </a:pPr>
            <a:endParaRPr lang="es-ES_tradnl" altLang="en-US" sz="1400" dirty="0">
              <a:latin typeface="Arial" panose="020B0604020202020204" pitchFamily="34" charset="0"/>
            </a:endParaRPr>
          </a:p>
          <a:p>
            <a:pPr eaLnBrk="1" hangingPunct="1">
              <a:spcBef>
                <a:spcPct val="0"/>
              </a:spcBef>
              <a:buFontTx/>
              <a:buNone/>
            </a:pPr>
            <a:r>
              <a:rPr lang="es-ES_tradnl" altLang="en-US" sz="1400" dirty="0">
                <a:latin typeface="Arial" panose="020B0604020202020204" pitchFamily="34" charset="0"/>
              </a:rPr>
              <a:t>El USGS estima que 64,000 personas sintieron temblores leves a moderados como consecuencia de este terremoto. El recuadro muestra las poblaciones y los niveles de MMI para las islas en esta imagen.</a:t>
            </a:r>
          </a:p>
        </p:txBody>
      </p:sp>
      <p:pic>
        <p:nvPicPr>
          <p:cNvPr id="7" name="Picture 6">
            <a:extLst>
              <a:ext uri="{FF2B5EF4-FFF2-40B4-BE49-F238E27FC236}">
                <a16:creationId xmlns:a16="http://schemas.microsoft.com/office/drawing/2014/main" id="{A1979FBF-309E-1A49-93A4-2B4F875417BB}"/>
              </a:ext>
            </a:extLst>
          </p:cNvPr>
          <p:cNvPicPr>
            <a:picLocks noChangeAspect="1"/>
          </p:cNvPicPr>
          <p:nvPr/>
        </p:nvPicPr>
        <p:blipFill>
          <a:blip r:embed="rId4"/>
          <a:stretch>
            <a:fillRect/>
          </a:stretch>
        </p:blipFill>
        <p:spPr>
          <a:xfrm>
            <a:off x="4344952" y="801647"/>
            <a:ext cx="4650786" cy="4633236"/>
          </a:xfrm>
          <a:prstGeom prst="rect">
            <a:avLst/>
          </a:prstGeom>
          <a:ln w="12700">
            <a:solidFill>
              <a:schemeClr val="tx1"/>
            </a:solidFill>
          </a:ln>
        </p:spPr>
      </p:pic>
      <p:sp>
        <p:nvSpPr>
          <p:cNvPr id="2" name="Title 1">
            <a:extLst>
              <a:ext uri="{FF2B5EF4-FFF2-40B4-BE49-F238E27FC236}">
                <a16:creationId xmlns:a16="http://schemas.microsoft.com/office/drawing/2014/main" id="{46834E2F-FA31-49B2-0C03-177158CEDA4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VANUATU</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14 de Septiembre, 2022 a las 11:04:07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6" name="TextBox 15">
            <a:extLst>
              <a:ext uri="{FF2B5EF4-FFF2-40B4-BE49-F238E27FC236}">
                <a16:creationId xmlns:a16="http://schemas.microsoft.com/office/drawing/2014/main" id="{BF40558F-F877-6D89-6B24-01ED57F6276D}"/>
              </a:ext>
            </a:extLst>
          </p:cNvPr>
          <p:cNvSpPr txBox="1">
            <a:spLocks noChangeArrowheads="1"/>
          </p:cNvSpPr>
          <p:nvPr/>
        </p:nvSpPr>
        <p:spPr bwMode="auto">
          <a:xfrm>
            <a:off x="4572001" y="6473825"/>
            <a:ext cx="4572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
        <p:nvSpPr>
          <p:cNvPr id="8" name="TextBox 20">
            <a:extLst>
              <a:ext uri="{FF2B5EF4-FFF2-40B4-BE49-F238E27FC236}">
                <a16:creationId xmlns:a16="http://schemas.microsoft.com/office/drawing/2014/main" id="{0D9B70E4-030C-A029-D5D4-F4575BBB5F38}"/>
              </a:ext>
            </a:extLst>
          </p:cNvPr>
          <p:cNvSpPr txBox="1">
            <a:spLocks noChangeArrowheads="1"/>
          </p:cNvSpPr>
          <p:nvPr/>
        </p:nvSpPr>
        <p:spPr bwMode="auto">
          <a:xfrm>
            <a:off x="3195003" y="5521325"/>
            <a:ext cx="590613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5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pic>
        <p:nvPicPr>
          <p:cNvPr id="11" name="Picture 10">
            <a:extLst>
              <a:ext uri="{FF2B5EF4-FFF2-40B4-BE49-F238E27FC236}">
                <a16:creationId xmlns:a16="http://schemas.microsoft.com/office/drawing/2014/main" id="{41B34ECE-D48E-65B4-B31C-7AE72E138C5C}"/>
              </a:ext>
            </a:extLst>
          </p:cNvPr>
          <p:cNvPicPr>
            <a:picLocks noChangeAspect="1"/>
          </p:cNvPicPr>
          <p:nvPr/>
        </p:nvPicPr>
        <p:blipFill>
          <a:blip r:embed="rId5"/>
          <a:stretch>
            <a:fillRect/>
          </a:stretch>
        </p:blipFill>
        <p:spPr>
          <a:xfrm>
            <a:off x="679732" y="3145453"/>
            <a:ext cx="2139668" cy="3328372"/>
          </a:xfrm>
          <a:prstGeom prst="rect">
            <a:avLst/>
          </a:prstGeom>
        </p:spPr>
      </p:pic>
      <p:pic>
        <p:nvPicPr>
          <p:cNvPr id="12" name="Picture 11">
            <a:extLst>
              <a:ext uri="{FF2B5EF4-FFF2-40B4-BE49-F238E27FC236}">
                <a16:creationId xmlns:a16="http://schemas.microsoft.com/office/drawing/2014/main" id="{6A2A6D80-D2C9-5AC4-7CF8-A04E90F09FE8}"/>
              </a:ext>
            </a:extLst>
          </p:cNvPr>
          <p:cNvPicPr>
            <a:picLocks noChangeAspect="1"/>
          </p:cNvPicPr>
          <p:nvPr/>
        </p:nvPicPr>
        <p:blipFill>
          <a:blip r:embed="rId6"/>
          <a:stretch>
            <a:fillRect/>
          </a:stretch>
        </p:blipFill>
        <p:spPr>
          <a:xfrm>
            <a:off x="7469151" y="1003300"/>
            <a:ext cx="1471305" cy="114434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5E27F3F-DED2-3444-ADFB-C58D4F2F67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endParaRPr lang="es-ES_tradnl" altLang="en-US" dirty="0">
              <a:solidFill>
                <a:srgbClr val="FFFFFF"/>
              </a:solidFill>
              <a:latin typeface="Calibri" panose="020F0502020204030204" pitchFamily="34" charset="0"/>
            </a:endParaRPr>
          </a:p>
        </p:txBody>
      </p:sp>
      <p:pic>
        <p:nvPicPr>
          <p:cNvPr id="20482" name="Picture 18" descr="IRIS_TMlogo.png">
            <a:extLst>
              <a:ext uri="{FF2B5EF4-FFF2-40B4-BE49-F238E27FC236}">
                <a16:creationId xmlns:a16="http://schemas.microsoft.com/office/drawing/2014/main" id="{24A1B9C1-9E97-B449-97D5-C8193A07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4">
            <a:extLst>
              <a:ext uri="{FF2B5EF4-FFF2-40B4-BE49-F238E27FC236}">
                <a16:creationId xmlns:a16="http://schemas.microsoft.com/office/drawing/2014/main" id="{EBB5A20B-E7F4-CD49-996E-D5772C74605B}"/>
              </a:ext>
            </a:extLst>
          </p:cNvPr>
          <p:cNvSpPr>
            <a:spLocks noChangeArrowheads="1"/>
          </p:cNvSpPr>
          <p:nvPr/>
        </p:nvSpPr>
        <p:spPr bwMode="auto">
          <a:xfrm>
            <a:off x="268289" y="1001715"/>
            <a:ext cx="85486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800" dirty="0">
                <a:latin typeface="Arial" panose="020B0604020202020204" pitchFamily="34" charset="0"/>
              </a:rPr>
              <a:t>Este mapa regional muestra la complejidad de los límites de las placas y las microplacas resultantes de la convergencia entre la Placa del Pacífico y la Placa Australiana. La estrella roja ubica el epicentro de este terremoto de magnitud 7,0.</a:t>
            </a:r>
          </a:p>
        </p:txBody>
      </p:sp>
      <p:pic>
        <p:nvPicPr>
          <p:cNvPr id="12" name="Picture 3" descr="N.Guinea2Tonga copy.jpg">
            <a:extLst>
              <a:ext uri="{FF2B5EF4-FFF2-40B4-BE49-F238E27FC236}">
                <a16:creationId xmlns:a16="http://schemas.microsoft.com/office/drawing/2014/main" id="{75960E7D-7845-8248-8233-93177736428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966913"/>
            <a:ext cx="7620000" cy="485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5-Point Star 12">
            <a:extLst>
              <a:ext uri="{FF2B5EF4-FFF2-40B4-BE49-F238E27FC236}">
                <a16:creationId xmlns:a16="http://schemas.microsoft.com/office/drawing/2014/main" id="{AF1E26F9-76E2-874D-984F-A2F0049E786D}"/>
              </a:ext>
            </a:extLst>
          </p:cNvPr>
          <p:cNvSpPr/>
          <p:nvPr/>
        </p:nvSpPr>
        <p:spPr>
          <a:xfrm>
            <a:off x="5486400" y="5410200"/>
            <a:ext cx="304800" cy="3048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2" name="Title 1">
            <a:extLst>
              <a:ext uri="{FF2B5EF4-FFF2-40B4-BE49-F238E27FC236}">
                <a16:creationId xmlns:a16="http://schemas.microsoft.com/office/drawing/2014/main" id="{39519514-0402-655D-C265-6F9FFB0017F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VANUATU</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14 de Septiembre, 2022 a las 11:04:07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031412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99DD1DD-2491-8F4A-82D4-C9CEF8CBCF4E}"/>
              </a:ext>
            </a:extLst>
          </p:cNvPr>
          <p:cNvPicPr>
            <a:picLocks noChangeAspect="1"/>
          </p:cNvPicPr>
          <p:nvPr/>
        </p:nvPicPr>
        <p:blipFill>
          <a:blip r:embed="rId3"/>
          <a:stretch>
            <a:fillRect/>
          </a:stretch>
        </p:blipFill>
        <p:spPr>
          <a:xfrm>
            <a:off x="3858657" y="1003300"/>
            <a:ext cx="5004469" cy="5402236"/>
          </a:xfrm>
          <a:prstGeom prst="rect">
            <a:avLst/>
          </a:prstGeom>
        </p:spPr>
      </p:pic>
      <p:pic>
        <p:nvPicPr>
          <p:cNvPr id="6" name="Picture 5">
            <a:extLst>
              <a:ext uri="{FF2B5EF4-FFF2-40B4-BE49-F238E27FC236}">
                <a16:creationId xmlns:a16="http://schemas.microsoft.com/office/drawing/2014/main" id="{3F8A4B5E-FB6A-0C43-9543-E7F3896731B5}"/>
              </a:ext>
            </a:extLst>
          </p:cNvPr>
          <p:cNvPicPr>
            <a:picLocks noChangeAspect="1"/>
          </p:cNvPicPr>
          <p:nvPr/>
        </p:nvPicPr>
        <p:blipFill>
          <a:blip r:embed="rId4"/>
          <a:stretch>
            <a:fillRect/>
          </a:stretch>
        </p:blipFill>
        <p:spPr>
          <a:xfrm>
            <a:off x="8201807" y="4220496"/>
            <a:ext cx="563265" cy="2584984"/>
          </a:xfrm>
          <a:prstGeom prst="rect">
            <a:avLst/>
          </a:prstGeom>
        </p:spPr>
      </p:pic>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177800" y="1160980"/>
            <a:ext cx="3173413" cy="493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1800"/>
              </a:lnSpc>
              <a:spcBef>
                <a:spcPct val="0"/>
              </a:spcBef>
              <a:buNone/>
            </a:pPr>
            <a:r>
              <a:rPr lang="es-ES_tradnl" altLang="en-US" sz="1500" dirty="0">
                <a:solidFill>
                  <a:srgbClr val="000000"/>
                </a:solidFill>
                <a:latin typeface="Arial" panose="020B0604020202020204" pitchFamily="34" charset="0"/>
                <a:cs typeface="Arial" panose="020B0604020202020204" pitchFamily="34" charset="0"/>
              </a:rPr>
              <a:t>Las profundidades de los terremotos aumentan de este a oeste a través de la fosa de Tonga, donde la Placa del Pacífico se sumerge debajo de la Placa Australiana. A lo largo de la Fosa Norte de Nuevas Hébridas, la profundidad de los terremotos aumenta de oeste a este, donde la Placa de Australia se subduce debajo de la Placa del Pacífico.</a:t>
            </a:r>
          </a:p>
          <a:p>
            <a:pPr>
              <a:lnSpc>
                <a:spcPts val="1800"/>
              </a:lnSpc>
              <a:spcBef>
                <a:spcPct val="0"/>
              </a:spcBef>
              <a:buNone/>
            </a:pPr>
            <a:endParaRPr lang="es-ES_tradnl" altLang="en-US" sz="1500" dirty="0">
              <a:solidFill>
                <a:srgbClr val="000000"/>
              </a:solidFill>
              <a:latin typeface="Arial" panose="020B0604020202020204" pitchFamily="34" charset="0"/>
              <a:cs typeface="Arial" panose="020B0604020202020204" pitchFamily="34" charset="0"/>
            </a:endParaRPr>
          </a:p>
          <a:p>
            <a:pPr>
              <a:lnSpc>
                <a:spcPts val="1800"/>
              </a:lnSpc>
              <a:spcBef>
                <a:spcPct val="0"/>
              </a:spcBef>
              <a:buNone/>
            </a:pPr>
            <a:r>
              <a:rPr lang="es-ES_tradnl" altLang="en-US" sz="1500" dirty="0">
                <a:solidFill>
                  <a:srgbClr val="000000"/>
                </a:solidFill>
                <a:latin typeface="Arial" panose="020B0604020202020204" pitchFamily="34" charset="0"/>
                <a:cs typeface="Arial" panose="020B0604020202020204" pitchFamily="34" charset="0"/>
              </a:rPr>
              <a:t>Este terremoto ocurrió a lo largo de la Fosa Sur de las Nuevas Hébridas, donde el límite de la placa hace una transición de la subducción al fallado de desplazamiento lateral a lo largo de una falla transformante que conecta las dos zonas de subducción.</a:t>
            </a:r>
          </a:p>
        </p:txBody>
      </p:sp>
      <p:sp>
        <p:nvSpPr>
          <p:cNvPr id="31752" name="TextBox 16">
            <a:extLst>
              <a:ext uri="{FF2B5EF4-FFF2-40B4-BE49-F238E27FC236}">
                <a16:creationId xmlns:a16="http://schemas.microsoft.com/office/drawing/2014/main" id="{E49F57F5-B141-4443-B310-8AC15981591F}"/>
              </a:ext>
            </a:extLst>
          </p:cNvPr>
          <p:cNvSpPr txBox="1">
            <a:spLocks noChangeArrowheads="1"/>
          </p:cNvSpPr>
          <p:nvPr/>
        </p:nvSpPr>
        <p:spPr bwMode="auto">
          <a:xfrm>
            <a:off x="6192561" y="1016000"/>
            <a:ext cx="27257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s-ES_tradnl" altLang="en-US" sz="2000" dirty="0">
                <a:solidFill>
                  <a:srgbClr val="FFFFFF"/>
                </a:solidFill>
                <a:latin typeface="Arial" panose="020B0604020202020204" pitchFamily="34" charset="0"/>
                <a:cs typeface="Arial" panose="020B0604020202020204" pitchFamily="34" charset="0"/>
              </a:rPr>
              <a:t>Placa del Pacífico</a:t>
            </a:r>
          </a:p>
        </p:txBody>
      </p:sp>
      <p:sp>
        <p:nvSpPr>
          <p:cNvPr id="31753" name="TextBox 30">
            <a:extLst>
              <a:ext uri="{FF2B5EF4-FFF2-40B4-BE49-F238E27FC236}">
                <a16:creationId xmlns:a16="http://schemas.microsoft.com/office/drawing/2014/main" id="{8EB5A924-95E7-BD4F-A280-05537E8BDB1E}"/>
              </a:ext>
            </a:extLst>
          </p:cNvPr>
          <p:cNvSpPr txBox="1">
            <a:spLocks noChangeArrowheads="1"/>
          </p:cNvSpPr>
          <p:nvPr/>
        </p:nvSpPr>
        <p:spPr bwMode="auto">
          <a:xfrm>
            <a:off x="4287657" y="4610562"/>
            <a:ext cx="158330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s-ES_tradnl" altLang="en-US" sz="2000" dirty="0">
                <a:solidFill>
                  <a:srgbClr val="FFFFFF"/>
                </a:solidFill>
                <a:latin typeface="Arial" panose="020B0604020202020204" pitchFamily="34" charset="0"/>
                <a:cs typeface="Arial" panose="020B0604020202020204" pitchFamily="34" charset="0"/>
              </a:rPr>
              <a:t>Placa Australiana</a:t>
            </a:r>
          </a:p>
        </p:txBody>
      </p:sp>
      <p:sp>
        <p:nvSpPr>
          <p:cNvPr id="31754" name="TextBox 16">
            <a:extLst>
              <a:ext uri="{FF2B5EF4-FFF2-40B4-BE49-F238E27FC236}">
                <a16:creationId xmlns:a16="http://schemas.microsoft.com/office/drawing/2014/main" id="{32CB58C5-F39B-5444-9EBE-1C7CFE3E185C}"/>
              </a:ext>
            </a:extLst>
          </p:cNvPr>
          <p:cNvSpPr txBox="1">
            <a:spLocks noChangeArrowheads="1"/>
          </p:cNvSpPr>
          <p:nvPr/>
        </p:nvSpPr>
        <p:spPr bwMode="auto">
          <a:xfrm>
            <a:off x="3804929" y="6442213"/>
            <a:ext cx="44502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i="1" dirty="0">
                <a:latin typeface="Arial" panose="020B0604020202020204" pitchFamily="34" charset="0"/>
              </a:rPr>
              <a:t>Mapa creado con el navegador de terremotos de IRIS</a:t>
            </a:r>
          </a:p>
        </p:txBody>
      </p:sp>
      <p:sp>
        <p:nvSpPr>
          <p:cNvPr id="31755" name="TextBox 33">
            <a:extLst>
              <a:ext uri="{FF2B5EF4-FFF2-40B4-BE49-F238E27FC236}">
                <a16:creationId xmlns:a16="http://schemas.microsoft.com/office/drawing/2014/main" id="{4B0382B0-FE59-F445-910C-4D92DF89893D}"/>
              </a:ext>
            </a:extLst>
          </p:cNvPr>
          <p:cNvSpPr txBox="1">
            <a:spLocks noChangeArrowheads="1"/>
          </p:cNvSpPr>
          <p:nvPr/>
        </p:nvSpPr>
        <p:spPr bwMode="auto">
          <a:xfrm>
            <a:off x="8051800" y="3379392"/>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400" dirty="0">
                <a:solidFill>
                  <a:srgbClr val="FFFFFF"/>
                </a:solidFill>
                <a:latin typeface="Arial" panose="020B0604020202020204" pitchFamily="34" charset="0"/>
                <a:cs typeface="Arial" panose="020B0604020202020204" pitchFamily="34" charset="0"/>
              </a:rPr>
              <a:t>Fosa de Tonga</a:t>
            </a:r>
          </a:p>
        </p:txBody>
      </p:sp>
      <p:cxnSp>
        <p:nvCxnSpPr>
          <p:cNvPr id="35" name="Straight Arrow Connector 34">
            <a:extLst>
              <a:ext uri="{FF2B5EF4-FFF2-40B4-BE49-F238E27FC236}">
                <a16:creationId xmlns:a16="http://schemas.microsoft.com/office/drawing/2014/main" id="{7772FA00-6777-A94D-AC48-1A748B389B2C}"/>
              </a:ext>
            </a:extLst>
          </p:cNvPr>
          <p:cNvCxnSpPr>
            <a:cxnSpLocks noChangeShapeType="1"/>
          </p:cNvCxnSpPr>
          <p:nvPr/>
        </p:nvCxnSpPr>
        <p:spPr bwMode="auto">
          <a:xfrm flipH="1" flipV="1">
            <a:off x="8102440" y="3137433"/>
            <a:ext cx="381000" cy="223838"/>
          </a:xfrm>
          <a:prstGeom prst="straightConnector1">
            <a:avLst/>
          </a:prstGeom>
          <a:noFill/>
          <a:ln w="28575">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1757" name="TextBox 12">
            <a:extLst>
              <a:ext uri="{FF2B5EF4-FFF2-40B4-BE49-F238E27FC236}">
                <a16:creationId xmlns:a16="http://schemas.microsoft.com/office/drawing/2014/main" id="{0FAB45D8-4410-9E40-A357-6600699046D1}"/>
              </a:ext>
            </a:extLst>
          </p:cNvPr>
          <p:cNvSpPr txBox="1">
            <a:spLocks noChangeArrowheads="1"/>
          </p:cNvSpPr>
          <p:nvPr/>
        </p:nvSpPr>
        <p:spPr bwMode="auto">
          <a:xfrm>
            <a:off x="3398615" y="3935443"/>
            <a:ext cx="1583303" cy="646331"/>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200" dirty="0">
                <a:solidFill>
                  <a:srgbClr val="FFFFFF"/>
                </a:solidFill>
                <a:latin typeface="Arial" panose="020B0604020202020204" pitchFamily="34" charset="0"/>
                <a:cs typeface="Arial" panose="020B0604020202020204" pitchFamily="34" charset="0"/>
              </a:rPr>
              <a:t>M7,0 </a:t>
            </a:r>
          </a:p>
          <a:p>
            <a:pPr>
              <a:spcBef>
                <a:spcPct val="0"/>
              </a:spcBef>
              <a:buFontTx/>
              <a:buNone/>
            </a:pPr>
            <a:r>
              <a:rPr lang="es-ES_tradnl" altLang="en-US" sz="1200" dirty="0">
                <a:solidFill>
                  <a:srgbClr val="FFFFFF"/>
                </a:solidFill>
                <a:latin typeface="Arial" panose="020B0604020202020204" pitchFamily="34" charset="0"/>
                <a:cs typeface="Arial" panose="020B0604020202020204" pitchFamily="34" charset="0"/>
              </a:rPr>
              <a:t>14 de Septiembre, 2022</a:t>
            </a:r>
          </a:p>
        </p:txBody>
      </p:sp>
      <p:pic>
        <p:nvPicPr>
          <p:cNvPr id="31758" name="Picture 2">
            <a:extLst>
              <a:ext uri="{FF2B5EF4-FFF2-40B4-BE49-F238E27FC236}">
                <a16:creationId xmlns:a16="http://schemas.microsoft.com/office/drawing/2014/main" id="{A4C9C956-F2AA-7846-8FD4-29F77D08CD59}"/>
              </a:ext>
            </a:extLst>
          </p:cNvPr>
          <p:cNvPicPr>
            <a:picLocks noChangeAspect="1"/>
          </p:cNvPicPr>
          <p:nvPr/>
        </p:nvPicPr>
        <p:blipFill>
          <a:blip r:embed="rId6">
            <a:extLst>
              <a:ext uri="{28A0092B-C50C-407E-A947-70E740481C1C}">
                <a14:useLocalDpi xmlns:a14="http://schemas.microsoft.com/office/drawing/2010/main" val="0"/>
              </a:ext>
            </a:extLst>
          </a:blip>
          <a:srcRect r="1421" b="14381"/>
          <a:stretch>
            <a:fillRect/>
          </a:stretch>
        </p:blipFill>
        <p:spPr bwMode="auto">
          <a:xfrm>
            <a:off x="3968535" y="5882113"/>
            <a:ext cx="1244574" cy="411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9" name="TextBox 33">
            <a:extLst>
              <a:ext uri="{FF2B5EF4-FFF2-40B4-BE49-F238E27FC236}">
                <a16:creationId xmlns:a16="http://schemas.microsoft.com/office/drawing/2014/main" id="{3FA7B6AA-9196-A041-ADAB-E8C6375C7D8F}"/>
              </a:ext>
            </a:extLst>
          </p:cNvPr>
          <p:cNvSpPr txBox="1">
            <a:spLocks noChangeArrowheads="1"/>
          </p:cNvSpPr>
          <p:nvPr/>
        </p:nvSpPr>
        <p:spPr bwMode="auto">
          <a:xfrm>
            <a:off x="3968535" y="1280905"/>
            <a:ext cx="3200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s-ES_tradnl" altLang="en-US" sz="1400" dirty="0">
                <a:solidFill>
                  <a:srgbClr val="FFFFFF"/>
                </a:solidFill>
                <a:latin typeface="Arial" panose="020B0604020202020204" pitchFamily="34" charset="0"/>
                <a:cs typeface="Arial" panose="020B0604020202020204" pitchFamily="34" charset="0"/>
              </a:rPr>
              <a:t>Fosa Norte de Nueva Hébridas</a:t>
            </a:r>
          </a:p>
        </p:txBody>
      </p:sp>
      <p:cxnSp>
        <p:nvCxnSpPr>
          <p:cNvPr id="23" name="Straight Arrow Connector 22">
            <a:extLst>
              <a:ext uri="{FF2B5EF4-FFF2-40B4-BE49-F238E27FC236}">
                <a16:creationId xmlns:a16="http://schemas.microsoft.com/office/drawing/2014/main" id="{3F0FBA41-D0E9-024D-92D3-E5852D978A2C}"/>
              </a:ext>
            </a:extLst>
          </p:cNvPr>
          <p:cNvCxnSpPr>
            <a:cxnSpLocks noChangeShapeType="1"/>
          </p:cNvCxnSpPr>
          <p:nvPr/>
        </p:nvCxnSpPr>
        <p:spPr bwMode="auto">
          <a:xfrm flipH="1">
            <a:off x="4287657" y="1506768"/>
            <a:ext cx="439737" cy="485775"/>
          </a:xfrm>
          <a:prstGeom prst="straightConnector1">
            <a:avLst/>
          </a:prstGeom>
          <a:noFill/>
          <a:ln w="28575">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4352" name="TextBox 9">
            <a:extLst>
              <a:ext uri="{FF2B5EF4-FFF2-40B4-BE49-F238E27FC236}">
                <a16:creationId xmlns:a16="http://schemas.microsoft.com/office/drawing/2014/main" id="{A7D9D75F-72F4-9345-AF72-B16AF7C1D3B6}"/>
              </a:ext>
            </a:extLst>
          </p:cNvPr>
          <p:cNvSpPr txBox="1">
            <a:spLocks noChangeArrowheads="1"/>
          </p:cNvSpPr>
          <p:nvPr/>
        </p:nvSpPr>
        <p:spPr bwMode="auto">
          <a:xfrm rot="2007072">
            <a:off x="4323353" y="3509832"/>
            <a:ext cx="4235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s-ES_tradnl" altLang="en-US" sz="1200" dirty="0">
                <a:solidFill>
                  <a:prstClr val="white"/>
                </a:solidFill>
                <a:ea typeface="+mn-ea"/>
              </a:rPr>
              <a:t>Sur</a:t>
            </a:r>
            <a:endParaRPr lang="es-ES_tradnl" altLang="en-US" sz="1200" dirty="0">
              <a:solidFill>
                <a:prstClr val="black"/>
              </a:solidFill>
              <a:ea typeface="+mn-ea"/>
            </a:endParaRPr>
          </a:p>
        </p:txBody>
      </p:sp>
      <p:sp>
        <p:nvSpPr>
          <p:cNvPr id="14353" name="TextBox 10">
            <a:extLst>
              <a:ext uri="{FF2B5EF4-FFF2-40B4-BE49-F238E27FC236}">
                <a16:creationId xmlns:a16="http://schemas.microsoft.com/office/drawing/2014/main" id="{B967CCC1-434D-1443-8434-13036F291A5C}"/>
              </a:ext>
            </a:extLst>
          </p:cNvPr>
          <p:cNvSpPr txBox="1">
            <a:spLocks noChangeArrowheads="1"/>
          </p:cNvSpPr>
          <p:nvPr/>
        </p:nvSpPr>
        <p:spPr bwMode="auto">
          <a:xfrm rot="328239">
            <a:off x="4646149" y="3628783"/>
            <a:ext cx="8402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s-ES_tradnl" altLang="en-US" sz="1200" dirty="0">
                <a:solidFill>
                  <a:prstClr val="white"/>
                </a:solidFill>
                <a:ea typeface="+mn-ea"/>
              </a:rPr>
              <a:t>de Nueva</a:t>
            </a:r>
            <a:endParaRPr lang="es-ES_tradnl" altLang="en-US" sz="1200" dirty="0">
              <a:solidFill>
                <a:prstClr val="black"/>
              </a:solidFill>
              <a:ea typeface="+mn-ea"/>
            </a:endParaRPr>
          </a:p>
        </p:txBody>
      </p:sp>
      <p:sp>
        <p:nvSpPr>
          <p:cNvPr id="14354" name="TextBox 11">
            <a:extLst>
              <a:ext uri="{FF2B5EF4-FFF2-40B4-BE49-F238E27FC236}">
                <a16:creationId xmlns:a16="http://schemas.microsoft.com/office/drawing/2014/main" id="{60F057AB-7871-2546-9411-C10FBAEA155A}"/>
              </a:ext>
            </a:extLst>
          </p:cNvPr>
          <p:cNvSpPr txBox="1">
            <a:spLocks noChangeArrowheads="1"/>
          </p:cNvSpPr>
          <p:nvPr/>
        </p:nvSpPr>
        <p:spPr bwMode="auto">
          <a:xfrm rot="19392144">
            <a:off x="5377091" y="3421575"/>
            <a:ext cx="7970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s-ES_tradnl" altLang="en-US" sz="1200" dirty="0" err="1">
                <a:solidFill>
                  <a:prstClr val="white"/>
                </a:solidFill>
                <a:ea typeface="+mn-ea"/>
              </a:rPr>
              <a:t>Hêbridas</a:t>
            </a:r>
            <a:endParaRPr lang="es-ES_tradnl" altLang="en-US" sz="1200" dirty="0">
              <a:solidFill>
                <a:prstClr val="black"/>
              </a:solidFill>
              <a:ea typeface="+mn-ea"/>
            </a:endParaRPr>
          </a:p>
        </p:txBody>
      </p:sp>
      <p:sp>
        <p:nvSpPr>
          <p:cNvPr id="28" name="TextBox 9">
            <a:extLst>
              <a:ext uri="{FF2B5EF4-FFF2-40B4-BE49-F238E27FC236}">
                <a16:creationId xmlns:a16="http://schemas.microsoft.com/office/drawing/2014/main" id="{DBBD513F-BA8D-964D-8D10-9A8E6387853E}"/>
              </a:ext>
            </a:extLst>
          </p:cNvPr>
          <p:cNvSpPr txBox="1">
            <a:spLocks noChangeArrowheads="1"/>
          </p:cNvSpPr>
          <p:nvPr/>
        </p:nvSpPr>
        <p:spPr bwMode="auto">
          <a:xfrm rot="3806477">
            <a:off x="4006820" y="3173974"/>
            <a:ext cx="5261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s-ES_tradnl" altLang="en-US" sz="1200" dirty="0">
                <a:solidFill>
                  <a:prstClr val="white"/>
                </a:solidFill>
                <a:ea typeface="+mn-ea"/>
              </a:rPr>
              <a:t>Fosa</a:t>
            </a:r>
            <a:endParaRPr lang="es-ES_tradnl" altLang="en-US" sz="1200" dirty="0">
              <a:solidFill>
                <a:prstClr val="black"/>
              </a:solidFill>
              <a:ea typeface="+mn-ea"/>
            </a:endParaRPr>
          </a:p>
        </p:txBody>
      </p:sp>
      <p:cxnSp>
        <p:nvCxnSpPr>
          <p:cNvPr id="29" name="Straight Arrow Connector 28">
            <a:extLst>
              <a:ext uri="{FF2B5EF4-FFF2-40B4-BE49-F238E27FC236}">
                <a16:creationId xmlns:a16="http://schemas.microsoft.com/office/drawing/2014/main" id="{C09A2A1A-3B1D-F349-86D9-7477818EE83C}"/>
              </a:ext>
            </a:extLst>
          </p:cNvPr>
          <p:cNvCxnSpPr>
            <a:cxnSpLocks noChangeShapeType="1"/>
          </p:cNvCxnSpPr>
          <p:nvPr/>
        </p:nvCxnSpPr>
        <p:spPr bwMode="auto">
          <a:xfrm flipH="1">
            <a:off x="6221606" y="2927108"/>
            <a:ext cx="338520" cy="26686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33" name="Straight Arrow Connector 32">
            <a:extLst>
              <a:ext uri="{FF2B5EF4-FFF2-40B4-BE49-F238E27FC236}">
                <a16:creationId xmlns:a16="http://schemas.microsoft.com/office/drawing/2014/main" id="{54FD180F-C629-A644-9D82-1039B1B37B47}"/>
              </a:ext>
            </a:extLst>
          </p:cNvPr>
          <p:cNvCxnSpPr>
            <a:cxnSpLocks noChangeShapeType="1"/>
          </p:cNvCxnSpPr>
          <p:nvPr/>
        </p:nvCxnSpPr>
        <p:spPr bwMode="auto">
          <a:xfrm rot="10800000" flipH="1">
            <a:off x="6348995" y="3017851"/>
            <a:ext cx="338520" cy="26686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1" name="Straight Arrow Connector 20">
            <a:extLst>
              <a:ext uri="{FF2B5EF4-FFF2-40B4-BE49-F238E27FC236}">
                <a16:creationId xmlns:a16="http://schemas.microsoft.com/office/drawing/2014/main" id="{872FB304-1052-8345-BDA1-7A515EED0DA2}"/>
              </a:ext>
            </a:extLst>
          </p:cNvPr>
          <p:cNvCxnSpPr>
            <a:cxnSpLocks noChangeShapeType="1"/>
          </p:cNvCxnSpPr>
          <p:nvPr/>
        </p:nvCxnSpPr>
        <p:spPr bwMode="auto">
          <a:xfrm flipV="1">
            <a:off x="3968535" y="3279224"/>
            <a:ext cx="936479" cy="732389"/>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FE182297-CC74-2663-3D3A-B2A795AA62F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VANUATU</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14 de Septiembre, 2022 a las 11:04:07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s-ES_tradnl"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7">
            <a:extLst>
              <a:ext uri="{FF2B5EF4-FFF2-40B4-BE49-F238E27FC236}">
                <a16:creationId xmlns:a16="http://schemas.microsoft.com/office/drawing/2014/main" id="{D94D4B2C-412D-C947-AA36-2A8803A1B176}"/>
              </a:ext>
            </a:extLst>
          </p:cNvPr>
          <p:cNvSpPr txBox="1">
            <a:spLocks noChangeArrowheads="1"/>
          </p:cNvSpPr>
          <p:nvPr/>
        </p:nvSpPr>
        <p:spPr bwMode="auto">
          <a:xfrm>
            <a:off x="252413" y="1066800"/>
            <a:ext cx="858678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500" dirty="0">
                <a:latin typeface="Arial" panose="020B0604020202020204" pitchFamily="34" charset="0"/>
                <a:cs typeface="Arial" panose="020B0604020202020204" pitchFamily="34" charset="0"/>
              </a:rPr>
              <a:t>El mecanismo focal es cómo los sismólogos trazan las orientaciones de estrés tridimensionales de un terremoto. Debido a que un terremoto ocurre como un deslizamiento en una falla, genera ondas primarias en los cuadrantes donde el primer pulso es de compresión (sombreado) y en los cuadrantes donde el primer pulso es de extensión (blanco). La orientación de estos cuadrantes determinada a partir de ondas sísmicas registradas identifica el tipo de falla que produjo el terremoto.</a:t>
            </a:r>
          </a:p>
        </p:txBody>
      </p:sp>
      <p:sp>
        <p:nvSpPr>
          <p:cNvPr id="19" name="TextBox 11">
            <a:extLst>
              <a:ext uri="{FF2B5EF4-FFF2-40B4-BE49-F238E27FC236}">
                <a16:creationId xmlns:a16="http://schemas.microsoft.com/office/drawing/2014/main" id="{FB05D235-0168-9145-B82B-EC6E5B34FB47}"/>
              </a:ext>
            </a:extLst>
          </p:cNvPr>
          <p:cNvSpPr txBox="1">
            <a:spLocks noChangeArrowheads="1"/>
          </p:cNvSpPr>
          <p:nvPr/>
        </p:nvSpPr>
        <p:spPr bwMode="auto">
          <a:xfrm>
            <a:off x="3886200" y="2562761"/>
            <a:ext cx="4518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En este caso, el terremoto ocurrió como resultado de una falla oblicua normal a una profundidad intermedia, aproximadamente 145 km debajo de las Islas Lealtad dentro de la litósfera de la Placa Australiana en subducción.</a:t>
            </a:r>
            <a:endParaRPr lang="es-ES_tradnl" altLang="en-US" sz="1600" dirty="0">
              <a:latin typeface="Arial" panose="020B0604020202020204" pitchFamily="34" charset="0"/>
              <a:cs typeface="Arial" panose="020B0604020202020204" pitchFamily="34" charset="0"/>
            </a:endParaRPr>
          </a:p>
        </p:txBody>
      </p:sp>
      <p:pic>
        <p:nvPicPr>
          <p:cNvPr id="23" name="Picture 22" descr="Pie chart&#10;&#10;Description automatically generated with medium confidence">
            <a:extLst>
              <a:ext uri="{FF2B5EF4-FFF2-40B4-BE49-F238E27FC236}">
                <a16:creationId xmlns:a16="http://schemas.microsoft.com/office/drawing/2014/main" id="{85776B01-3E8B-364F-AFA7-1AF4E15BE74E}"/>
              </a:ext>
            </a:extLst>
          </p:cNvPr>
          <p:cNvPicPr>
            <a:picLocks noChangeAspect="1"/>
          </p:cNvPicPr>
          <p:nvPr/>
        </p:nvPicPr>
        <p:blipFill rotWithShape="1">
          <a:blip r:embed="rId4">
            <a:extLst>
              <a:ext uri="{28A0092B-C50C-407E-A947-70E740481C1C}">
                <a14:useLocalDpi xmlns:a14="http://schemas.microsoft.com/office/drawing/2010/main" val="0"/>
              </a:ext>
            </a:extLst>
          </a:blip>
          <a:srcRect l="21011" t="925"/>
          <a:stretch/>
        </p:blipFill>
        <p:spPr>
          <a:xfrm>
            <a:off x="430213" y="2425288"/>
            <a:ext cx="2476780" cy="2509456"/>
          </a:xfrm>
          <a:prstGeom prst="rect">
            <a:avLst/>
          </a:prstGeom>
        </p:spPr>
      </p:pic>
      <p:sp>
        <p:nvSpPr>
          <p:cNvPr id="2" name="Title 1">
            <a:extLst>
              <a:ext uri="{FF2B5EF4-FFF2-40B4-BE49-F238E27FC236}">
                <a16:creationId xmlns:a16="http://schemas.microsoft.com/office/drawing/2014/main" id="{3277789E-63DB-18DB-B3F1-96B9DE09B82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VANUATU</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14 de Septiembre, 2022 a las 11:04:07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10" name="Group 9">
            <a:extLst>
              <a:ext uri="{FF2B5EF4-FFF2-40B4-BE49-F238E27FC236}">
                <a16:creationId xmlns:a16="http://schemas.microsoft.com/office/drawing/2014/main" id="{9D44BD03-9B73-CA35-7A95-FFA8DB189495}"/>
              </a:ext>
            </a:extLst>
          </p:cNvPr>
          <p:cNvGrpSpPr/>
          <p:nvPr/>
        </p:nvGrpSpPr>
        <p:grpSpPr>
          <a:xfrm>
            <a:off x="4128393" y="3902905"/>
            <a:ext cx="4610859" cy="2658496"/>
            <a:chOff x="4128393" y="3902905"/>
            <a:chExt cx="4610859" cy="2658496"/>
          </a:xfrm>
        </p:grpSpPr>
        <p:sp>
          <p:nvSpPr>
            <p:cNvPr id="5" name="TextBox 4">
              <a:extLst>
                <a:ext uri="{FF2B5EF4-FFF2-40B4-BE49-F238E27FC236}">
                  <a16:creationId xmlns:a16="http://schemas.microsoft.com/office/drawing/2014/main" id="{49D809E4-AD07-9949-B419-20A236D7E19D}"/>
                </a:ext>
              </a:extLst>
            </p:cNvPr>
            <p:cNvSpPr txBox="1"/>
            <p:nvPr/>
          </p:nvSpPr>
          <p:spPr>
            <a:xfrm>
              <a:off x="4343400" y="3902905"/>
              <a:ext cx="3546142" cy="58477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ES_tradnl" sz="1600" b="1" dirty="0" err="1">
                  <a:latin typeface="Arial" panose="020B0604020202020204" pitchFamily="34" charset="0"/>
                  <a:cs typeface="Arial" panose="020B0604020202020204" pitchFamily="34" charset="0"/>
                </a:rPr>
                <a:t>Transtensión</a:t>
              </a:r>
              <a:endParaRPr lang="es-ES_tradnl" sz="1600" b="1" dirty="0">
                <a:latin typeface="Arial" panose="020B0604020202020204" pitchFamily="34" charset="0"/>
                <a:cs typeface="Arial" panose="020B0604020202020204" pitchFamily="34" charset="0"/>
              </a:endParaRPr>
            </a:p>
            <a:p>
              <a:pPr algn="ctr"/>
              <a:r>
                <a:rPr lang="es-ES_tradnl" sz="1600" b="1" dirty="0">
                  <a:latin typeface="Arial" panose="020B0604020202020204" pitchFamily="34" charset="0"/>
                  <a:cs typeface="Arial" panose="020B0604020202020204" pitchFamily="34" charset="0"/>
                </a:rPr>
                <a:t>Extensión +</a:t>
              </a:r>
              <a:r>
                <a:rPr lang="es-ES_tradnl" sz="1600" b="1" baseline="0" dirty="0">
                  <a:latin typeface="Arial" panose="020B0604020202020204" pitchFamily="34" charset="0"/>
                  <a:cs typeface="Arial" panose="020B0604020202020204" pitchFamily="34" charset="0"/>
                </a:rPr>
                <a:t> Corte </a:t>
              </a:r>
              <a:endParaRPr lang="es-ES_tradnl" sz="1600" b="1" dirty="0">
                <a:latin typeface="Arial" panose="020B0604020202020204" pitchFamily="34" charset="0"/>
                <a:cs typeface="Arial" panose="020B0604020202020204" pitchFamily="34" charset="0"/>
              </a:endParaRPr>
            </a:p>
          </p:txBody>
        </p:sp>
        <p:sp>
          <p:nvSpPr>
            <p:cNvPr id="6" name="TextBox 2">
              <a:extLst>
                <a:ext uri="{FF2B5EF4-FFF2-40B4-BE49-F238E27FC236}">
                  <a16:creationId xmlns:a16="http://schemas.microsoft.com/office/drawing/2014/main" id="{99A2B97B-E2A9-5E47-A6C0-40A0F5A3A022}"/>
                </a:ext>
              </a:extLst>
            </p:cNvPr>
            <p:cNvSpPr txBox="1"/>
            <p:nvPr/>
          </p:nvSpPr>
          <p:spPr>
            <a:xfrm>
              <a:off x="4353708" y="5818681"/>
              <a:ext cx="1489147" cy="31258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_tradnl" sz="1400" b="1" dirty="0"/>
                <a:t>Bloque modelo</a:t>
              </a:r>
            </a:p>
          </p:txBody>
        </p:sp>
        <p:sp>
          <p:nvSpPr>
            <p:cNvPr id="7" name="TextBox 13">
              <a:extLst>
                <a:ext uri="{FF2B5EF4-FFF2-40B4-BE49-F238E27FC236}">
                  <a16:creationId xmlns:a16="http://schemas.microsoft.com/office/drawing/2014/main" id="{74075747-A498-5942-A3B3-4CC36964FFA0}"/>
                </a:ext>
              </a:extLst>
            </p:cNvPr>
            <p:cNvSpPr txBox="1"/>
            <p:nvPr/>
          </p:nvSpPr>
          <p:spPr>
            <a:xfrm>
              <a:off x="6025666" y="5816130"/>
              <a:ext cx="820941" cy="531686"/>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_tradnl" sz="1400" b="1" dirty="0"/>
                <a:t>Esfera </a:t>
              </a:r>
            </a:p>
            <a:p>
              <a:r>
                <a:rPr lang="es-ES_tradnl" sz="1400" b="1" dirty="0"/>
                <a:t>Focal</a:t>
              </a:r>
            </a:p>
          </p:txBody>
        </p:sp>
        <p:sp>
          <p:nvSpPr>
            <p:cNvPr id="8" name="TextBox 14">
              <a:extLst>
                <a:ext uri="{FF2B5EF4-FFF2-40B4-BE49-F238E27FC236}">
                  <a16:creationId xmlns:a16="http://schemas.microsoft.com/office/drawing/2014/main" id="{234A7DF3-56F4-A64F-9FAE-9BDEBD311E69}"/>
                </a:ext>
              </a:extLst>
            </p:cNvPr>
            <p:cNvSpPr txBox="1"/>
            <p:nvPr/>
          </p:nvSpPr>
          <p:spPr>
            <a:xfrm>
              <a:off x="7029418" y="5810614"/>
              <a:ext cx="1709834" cy="75078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_tradnl" sz="1400" b="1" dirty="0"/>
                <a:t>Proyección 2D de la Esfera Focal</a:t>
              </a:r>
            </a:p>
            <a:p>
              <a:endParaRPr lang="es-ES_tradnl" sz="1400" b="1" dirty="0"/>
            </a:p>
          </p:txBody>
        </p:sp>
        <p:pic>
          <p:nvPicPr>
            <p:cNvPr id="9" name="Picture 8" descr="Shape&#10;&#10;Description automatically generated with medium confidence">
              <a:extLst>
                <a:ext uri="{FF2B5EF4-FFF2-40B4-BE49-F238E27FC236}">
                  <a16:creationId xmlns:a16="http://schemas.microsoft.com/office/drawing/2014/main" id="{A62C81A7-ECEB-AD40-91C0-B7BACB6EF189}"/>
                </a:ext>
              </a:extLst>
            </p:cNvPr>
            <p:cNvPicPr>
              <a:picLocks noChangeAspect="1"/>
            </p:cNvPicPr>
            <p:nvPr/>
          </p:nvPicPr>
          <p:blipFill rotWithShape="1">
            <a:blip r:embed="rId5">
              <a:extLst>
                <a:ext uri="{28A0092B-C50C-407E-A947-70E740481C1C}">
                  <a14:useLocalDpi xmlns:a14="http://schemas.microsoft.com/office/drawing/2010/main" val="0"/>
                </a:ext>
              </a:extLst>
            </a:blip>
            <a:srcRect t="31724"/>
            <a:stretch/>
          </p:blipFill>
          <p:spPr>
            <a:xfrm>
              <a:off x="4128393" y="4588799"/>
              <a:ext cx="4419600" cy="1239111"/>
            </a:xfrm>
            <a:prstGeom prst="rect">
              <a:avLst/>
            </a:prstGeom>
          </p:spPr>
        </p:pic>
      </p:grpSp>
      <p:sp>
        <p:nvSpPr>
          <p:cNvPr id="11" name="TextBox 8">
            <a:extLst>
              <a:ext uri="{FF2B5EF4-FFF2-40B4-BE49-F238E27FC236}">
                <a16:creationId xmlns:a16="http://schemas.microsoft.com/office/drawing/2014/main" id="{846D1587-ACF4-5C77-A314-0C243EE6679B}"/>
              </a:ext>
            </a:extLst>
          </p:cNvPr>
          <p:cNvSpPr txBox="1">
            <a:spLocks noChangeArrowheads="1"/>
          </p:cNvSpPr>
          <p:nvPr/>
        </p:nvSpPr>
        <p:spPr bwMode="auto">
          <a:xfrm>
            <a:off x="522288" y="5573713"/>
            <a:ext cx="30051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El eje de tensión (T) refleja la dirección mínima del esfuerzo de compresión. El eje de presión (P) refleja la dirección máxima del esfuerzo de compresión.</a:t>
            </a:r>
          </a:p>
        </p:txBody>
      </p:sp>
      <p:sp>
        <p:nvSpPr>
          <p:cNvPr id="12" name="TextBox 11">
            <a:extLst>
              <a:ext uri="{FF2B5EF4-FFF2-40B4-BE49-F238E27FC236}">
                <a16:creationId xmlns:a16="http://schemas.microsoft.com/office/drawing/2014/main" id="{F4E60EBB-55A7-618D-9431-466359815D99}"/>
              </a:ext>
            </a:extLst>
          </p:cNvPr>
          <p:cNvSpPr txBox="1">
            <a:spLocks noChangeArrowheads="1"/>
          </p:cNvSpPr>
          <p:nvPr/>
        </p:nvSpPr>
        <p:spPr bwMode="auto">
          <a:xfrm>
            <a:off x="434975" y="5105400"/>
            <a:ext cx="3005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200" dirty="0">
                <a:latin typeface="Arial" panose="020B0604020202020204" pitchFamily="34" charset="0"/>
                <a:cs typeface="Arial" panose="020B0604020202020204" pitchFamily="34" charset="0"/>
              </a:rPr>
              <a:t>Fase W Solución Tensor  Momento Sísmico, USGS</a:t>
            </a:r>
          </a:p>
        </p:txBody>
      </p:sp>
    </p:spTree>
    <p:extLst>
      <p:ext uri="{BB962C8B-B14F-4D97-AF65-F5344CB8AC3E}">
        <p14:creationId xmlns:p14="http://schemas.microsoft.com/office/powerpoint/2010/main" val="2326067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4FFB4D-C088-4089-9050-E0E0C392C3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dirty="0">
              <a:solidFill>
                <a:srgbClr val="FFFFFF"/>
              </a:solidFill>
              <a:ea typeface="ＭＳ Ｐゴシック" panose="020B0600070205080204" pitchFamily="34" charset="-128"/>
            </a:endParaRPr>
          </a:p>
        </p:txBody>
      </p:sp>
      <p:pic>
        <p:nvPicPr>
          <p:cNvPr id="19459" name="Picture 18" descr="IRIS_TMlogo.png">
            <a:extLst>
              <a:ext uri="{FF2B5EF4-FFF2-40B4-BE49-F238E27FC236}">
                <a16:creationId xmlns:a16="http://schemas.microsoft.com/office/drawing/2014/main" id="{E629F336-FD28-4A78-96DB-41263BC87A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7">
            <a:extLst>
              <a:ext uri="{FF2B5EF4-FFF2-40B4-BE49-F238E27FC236}">
                <a16:creationId xmlns:a16="http://schemas.microsoft.com/office/drawing/2014/main" id="{9AA01276-6698-7541-8A18-10959F2E3EEF}"/>
              </a:ext>
            </a:extLst>
          </p:cNvPr>
          <p:cNvSpPr txBox="1">
            <a:spLocks noChangeArrowheads="1"/>
          </p:cNvSpPr>
          <p:nvPr/>
        </p:nvSpPr>
        <p:spPr bwMode="auto">
          <a:xfrm>
            <a:off x="252413" y="1066800"/>
            <a:ext cx="4014787"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Esta animación explora el movimiento de una falla normal y cómo se representan las fallas normales en un mecanismo focal.</a:t>
            </a:r>
          </a:p>
          <a:p>
            <a:pPr eaLnBrk="1" hangingPunct="1">
              <a:spcBef>
                <a:spcPct val="0"/>
              </a:spcBef>
              <a:buFontTx/>
              <a:buNone/>
            </a:pPr>
            <a:endParaRPr lang="es-ES_tradnl" altLang="en-US" sz="1500" dirty="0">
              <a:latin typeface="Arial" panose="020B0604020202020204" pitchFamily="34" charset="0"/>
            </a:endParaRPr>
          </a:p>
          <a:p>
            <a:pPr eaLnBrk="1" hangingPunct="1">
              <a:spcBef>
                <a:spcPct val="0"/>
              </a:spcBef>
              <a:buFontTx/>
              <a:buNone/>
            </a:pPr>
            <a:r>
              <a:rPr lang="es-ES_tradnl" altLang="en-US" sz="1500" dirty="0">
                <a:latin typeface="Arial" panose="020B0604020202020204" pitchFamily="34" charset="0"/>
              </a:rPr>
              <a:t>Recuerde, esta fue la solución del mecanismo focal para este terremoto. Se estimó mediante un análisis de las formas de onda sísmicas observadas, registradas después del terremoto, observando el patrón de "primeros movimientos", es decir, si las primeras ondas P que llegan empujan hacia arriba o hacia abajo.</a:t>
            </a:r>
          </a:p>
        </p:txBody>
      </p:sp>
      <p:sp>
        <p:nvSpPr>
          <p:cNvPr id="15" name="TextBox 11">
            <a:extLst>
              <a:ext uri="{FF2B5EF4-FFF2-40B4-BE49-F238E27FC236}">
                <a16:creationId xmlns:a16="http://schemas.microsoft.com/office/drawing/2014/main" id="{671B2FAE-3BA7-3E45-A2C7-C394523CE8D4}"/>
              </a:ext>
            </a:extLst>
          </p:cNvPr>
          <p:cNvSpPr txBox="1">
            <a:spLocks noChangeArrowheads="1"/>
          </p:cNvSpPr>
          <p:nvPr/>
        </p:nvSpPr>
        <p:spPr bwMode="auto">
          <a:xfrm>
            <a:off x="576262" y="6419850"/>
            <a:ext cx="30051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200" dirty="0">
                <a:latin typeface="Arial" panose="020B0604020202020204" pitchFamily="34" charset="0"/>
                <a:cs typeface="Arial" panose="020B0604020202020204" pitchFamily="34" charset="0"/>
              </a:rPr>
              <a:t>Fase W Solución Tensor  Momento Sísmico, USGS</a:t>
            </a:r>
          </a:p>
        </p:txBody>
      </p:sp>
      <p:pic>
        <p:nvPicPr>
          <p:cNvPr id="16" name="Picture 15" descr="Pie chart&#10;&#10;Description automatically generated with medium confidence">
            <a:extLst>
              <a:ext uri="{FF2B5EF4-FFF2-40B4-BE49-F238E27FC236}">
                <a16:creationId xmlns:a16="http://schemas.microsoft.com/office/drawing/2014/main" id="{1F73F503-C6A1-4544-A199-CADB7C0E0F30}"/>
              </a:ext>
            </a:extLst>
          </p:cNvPr>
          <p:cNvPicPr>
            <a:picLocks noChangeAspect="1"/>
          </p:cNvPicPr>
          <p:nvPr/>
        </p:nvPicPr>
        <p:blipFill rotWithShape="1">
          <a:blip r:embed="rId6">
            <a:extLst>
              <a:ext uri="{28A0092B-C50C-407E-A947-70E740481C1C}">
                <a14:useLocalDpi xmlns:a14="http://schemas.microsoft.com/office/drawing/2010/main" val="0"/>
              </a:ext>
            </a:extLst>
          </a:blip>
          <a:srcRect l="21011" t="925"/>
          <a:stretch/>
        </p:blipFill>
        <p:spPr>
          <a:xfrm>
            <a:off x="563562" y="3884994"/>
            <a:ext cx="2476780" cy="2509456"/>
          </a:xfrm>
          <a:prstGeom prst="rect">
            <a:avLst/>
          </a:prstGeom>
        </p:spPr>
      </p:pic>
      <p:pic>
        <p:nvPicPr>
          <p:cNvPr id="17" name="A_003normalfault" descr="A_003normalfault">
            <a:hlinkClick r:id="" action="ppaction://media"/>
            <a:extLst>
              <a:ext uri="{FF2B5EF4-FFF2-40B4-BE49-F238E27FC236}">
                <a16:creationId xmlns:a16="http://schemas.microsoft.com/office/drawing/2014/main" id="{A69E60A4-71EE-B541-AC4A-FC36CFC32844}"/>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650950" y="1368508"/>
            <a:ext cx="4266037" cy="3203492"/>
          </a:xfrm>
          <a:prstGeom prst="rect">
            <a:avLst/>
          </a:prstGeom>
        </p:spPr>
      </p:pic>
      <p:sp>
        <p:nvSpPr>
          <p:cNvPr id="2" name="Title 1">
            <a:extLst>
              <a:ext uri="{FF2B5EF4-FFF2-40B4-BE49-F238E27FC236}">
                <a16:creationId xmlns:a16="http://schemas.microsoft.com/office/drawing/2014/main" id="{1AD48104-0F2B-9604-484B-B55858037A4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VANUATU</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14 de Septiembre, 2022 a las 11:04:07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15"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7"/>
                                        </p:tgtEl>
                                      </p:cBhvr>
                                    </p:cmd>
                                  </p:childTnLst>
                                </p:cTn>
                              </p:par>
                            </p:childTnLst>
                          </p:cTn>
                        </p:par>
                      </p:childTnLst>
                    </p:cTn>
                  </p:par>
                </p:childTnLst>
              </p:cTn>
              <p:nextCondLst>
                <p:cond evt="onClick" delay="0">
                  <p:tgtEl>
                    <p:spTgt spid="17"/>
                  </p:tgtEl>
                </p:cond>
              </p:nextCondLst>
            </p:seq>
            <p:video>
              <p:cMediaNode vol="80000">
                <p:cTn id="12" fill="hold" display="0">
                  <p:stCondLst>
                    <p:cond delay="indefinite"/>
                  </p:stCondLst>
                </p:cTn>
                <p:tgtEl>
                  <p:spTgt spid="17"/>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4BBAE354-2920-F132-299C-30056C9B50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1652" y="762000"/>
            <a:ext cx="7398948" cy="6045381"/>
          </a:xfrm>
          <a:prstGeom prst="rect">
            <a:avLst/>
          </a:prstGeom>
        </p:spPr>
      </p:pic>
      <p:sp>
        <p:nvSpPr>
          <p:cNvPr id="4" name="Rectangle 3">
            <a:extLst>
              <a:ext uri="{FF2B5EF4-FFF2-40B4-BE49-F238E27FC236}">
                <a16:creationId xmlns:a16="http://schemas.microsoft.com/office/drawing/2014/main" id="{D913408F-646C-436D-BB63-52329B01EE0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029026CB-2007-4634-A625-F4E98269656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4">
            <a:extLst>
              <a:ext uri="{FF2B5EF4-FFF2-40B4-BE49-F238E27FC236}">
                <a16:creationId xmlns:a16="http://schemas.microsoft.com/office/drawing/2014/main" id="{73D31C01-B2DB-41E2-A2E6-9917614A9016}"/>
              </a:ext>
            </a:extLst>
          </p:cNvPr>
          <p:cNvSpPr txBox="1">
            <a:spLocks noChangeArrowheads="1"/>
          </p:cNvSpPr>
          <p:nvPr/>
        </p:nvSpPr>
        <p:spPr bwMode="auto">
          <a:xfrm>
            <a:off x="2898891" y="2819400"/>
            <a:ext cx="5791019" cy="8384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s-ES_tradnl" altLang="en-US" sz="1300" dirty="0">
                <a:solidFill>
                  <a:srgbClr val="000000"/>
                </a:solidFill>
                <a:latin typeface="Arial" panose="020B0604020202020204" pitchFamily="34" charset="0"/>
              </a:rPr>
              <a:t>Después del terremoto, las ondas de compresión P tardaron 12 minutos y 44 segundos en recorrer una trayectoria curva a través del manto hasta Vancouver, Washington.</a:t>
            </a:r>
          </a:p>
        </p:txBody>
      </p:sp>
      <p:sp>
        <p:nvSpPr>
          <p:cNvPr id="15365" name="TextBox 7">
            <a:extLst>
              <a:ext uri="{FF2B5EF4-FFF2-40B4-BE49-F238E27FC236}">
                <a16:creationId xmlns:a16="http://schemas.microsoft.com/office/drawing/2014/main" id="{940C654A-0F1E-4F4C-B4BA-F70E095249A7}"/>
              </a:ext>
            </a:extLst>
          </p:cNvPr>
          <p:cNvSpPr txBox="1">
            <a:spLocks noChangeArrowheads="1"/>
          </p:cNvSpPr>
          <p:nvPr/>
        </p:nvSpPr>
        <p:spPr bwMode="auto">
          <a:xfrm>
            <a:off x="3357465" y="696566"/>
            <a:ext cx="5634135" cy="8384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s-ES_tradnl" altLang="en-US" sz="1300" dirty="0">
                <a:solidFill>
                  <a:srgbClr val="000000"/>
                </a:solidFill>
                <a:latin typeface="Arial" panose="020B0604020202020204" pitchFamily="34" charset="0"/>
              </a:rPr>
              <a:t>El registro del terremoto en Cascade </a:t>
            </a:r>
            <a:r>
              <a:rPr lang="es-ES_tradnl" altLang="en-US" sz="1300" dirty="0" err="1">
                <a:solidFill>
                  <a:srgbClr val="000000"/>
                </a:solidFill>
                <a:latin typeface="Arial" panose="020B0604020202020204" pitchFamily="34" charset="0"/>
              </a:rPr>
              <a:t>Middle</a:t>
            </a:r>
            <a:r>
              <a:rPr lang="es-ES_tradnl" altLang="en-US" sz="1300" dirty="0">
                <a:solidFill>
                  <a:srgbClr val="000000"/>
                </a:solidFill>
                <a:latin typeface="Arial" panose="020B0604020202020204" pitchFamily="34" charset="0"/>
              </a:rPr>
              <a:t> </a:t>
            </a:r>
            <a:r>
              <a:rPr lang="es-ES_tradnl" altLang="en-US" sz="1300" dirty="0" err="1">
                <a:solidFill>
                  <a:srgbClr val="000000"/>
                </a:solidFill>
                <a:latin typeface="Arial" panose="020B0604020202020204" pitchFamily="34" charset="0"/>
              </a:rPr>
              <a:t>School</a:t>
            </a:r>
            <a:r>
              <a:rPr lang="es-ES_tradnl" altLang="en-US" sz="1300" dirty="0">
                <a:solidFill>
                  <a:srgbClr val="000000"/>
                </a:solidFill>
                <a:latin typeface="Arial" panose="020B0604020202020204" pitchFamily="34" charset="0"/>
              </a:rPr>
              <a:t> en Vancouver WA (CMWA) se ilustra a continuación. Vancouver está a 10.028 km (6.231 millas, 90,35°) de la ubicación de este terremoto.</a:t>
            </a:r>
          </a:p>
        </p:txBody>
      </p:sp>
      <p:sp>
        <p:nvSpPr>
          <p:cNvPr id="15367" name="TextBox 9">
            <a:extLst>
              <a:ext uri="{FF2B5EF4-FFF2-40B4-BE49-F238E27FC236}">
                <a16:creationId xmlns:a16="http://schemas.microsoft.com/office/drawing/2014/main" id="{EBA190DD-8E51-4A32-BA50-A50C6668281A}"/>
              </a:ext>
            </a:extLst>
          </p:cNvPr>
          <p:cNvSpPr txBox="1">
            <a:spLocks noChangeArrowheads="1"/>
          </p:cNvSpPr>
          <p:nvPr/>
        </p:nvSpPr>
        <p:spPr bwMode="auto">
          <a:xfrm>
            <a:off x="2037183" y="4495800"/>
            <a:ext cx="6897656" cy="8384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s-ES_tradnl" altLang="en-US" sz="1300" dirty="0">
                <a:solidFill>
                  <a:srgbClr val="000000"/>
                </a:solidFill>
                <a:latin typeface="Arial" panose="020B0604020202020204" pitchFamily="34" charset="0"/>
              </a:rPr>
              <a:t>Las ondas S son ondas transversales que siguen el misma trayectoria a través del manto que las ondas P. Las ondas S tardaron 23 minutos y 26 segundos en viajar desde el terremoto hasta Vancouver.</a:t>
            </a:r>
          </a:p>
        </p:txBody>
      </p:sp>
      <p:sp>
        <p:nvSpPr>
          <p:cNvPr id="15368" name="TextBox 4">
            <a:extLst>
              <a:ext uri="{FF2B5EF4-FFF2-40B4-BE49-F238E27FC236}">
                <a16:creationId xmlns:a16="http://schemas.microsoft.com/office/drawing/2014/main" id="{196DF4DE-6542-4539-8C8D-D360341DBD70}"/>
              </a:ext>
            </a:extLst>
          </p:cNvPr>
          <p:cNvSpPr txBox="1">
            <a:spLocks noChangeArrowheads="1"/>
          </p:cNvSpPr>
          <p:nvPr/>
        </p:nvSpPr>
        <p:spPr bwMode="auto">
          <a:xfrm>
            <a:off x="2710773" y="1187358"/>
            <a:ext cx="376237" cy="369887"/>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9B6B8D3B-E53C-4FD6-8794-405ABFBAA02A}"/>
              </a:ext>
            </a:extLst>
          </p:cNvPr>
          <p:cNvSpPr txBox="1">
            <a:spLocks noChangeArrowheads="1"/>
          </p:cNvSpPr>
          <p:nvPr/>
        </p:nvSpPr>
        <p:spPr bwMode="auto">
          <a:xfrm>
            <a:off x="3929063" y="1676400"/>
            <a:ext cx="338137" cy="369888"/>
          </a:xfrm>
          <a:prstGeom prst="rect">
            <a:avLst/>
          </a:prstGeom>
          <a:no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0559803B-2012-4649-85F9-FB5E43A55199}"/>
              </a:ext>
            </a:extLst>
          </p:cNvPr>
          <p:cNvSpPr txBox="1"/>
          <p:nvPr/>
        </p:nvSpPr>
        <p:spPr>
          <a:xfrm>
            <a:off x="5791200" y="2209156"/>
            <a:ext cx="2898710" cy="369332"/>
          </a:xfrm>
          <a:prstGeom prst="rect">
            <a:avLst/>
          </a:prstGeom>
          <a:solidFill>
            <a:schemeClr val="bg1"/>
          </a:solidFill>
        </p:spPr>
        <p:txBody>
          <a:bodyPr wrap="square">
            <a:spAutoFit/>
          </a:bodyPr>
          <a:lstStyle/>
          <a:p>
            <a:pPr eaLnBrk="1" hangingPunct="1">
              <a:defRPr/>
            </a:pPr>
            <a:r>
              <a:rPr lang="es-ES_tradnl" sz="1800" b="1" spc="200" dirty="0">
                <a:latin typeface="Arial" charset="0"/>
                <a:ea typeface="MS PGothic" charset="-128"/>
              </a:rPr>
              <a:t>Ondas de Superficie</a:t>
            </a:r>
          </a:p>
        </p:txBody>
      </p:sp>
      <p:sp>
        <p:nvSpPr>
          <p:cNvPr id="15371" name="TextBox 4">
            <a:extLst>
              <a:ext uri="{FF2B5EF4-FFF2-40B4-BE49-F238E27FC236}">
                <a16:creationId xmlns:a16="http://schemas.microsoft.com/office/drawing/2014/main" id="{CE06A0C3-0F80-435F-B3BE-4BA484C9D89C}"/>
              </a:ext>
            </a:extLst>
          </p:cNvPr>
          <p:cNvSpPr txBox="1">
            <a:spLocks noChangeArrowheads="1"/>
          </p:cNvSpPr>
          <p:nvPr/>
        </p:nvSpPr>
        <p:spPr bwMode="auto">
          <a:xfrm>
            <a:off x="2541588" y="1917700"/>
            <a:ext cx="247650"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solidFill>
                  <a:srgbClr val="000000"/>
                </a:solidFill>
                <a:latin typeface="Arial" panose="020B0604020202020204" pitchFamily="34" charset="0"/>
              </a:rPr>
              <a:t> </a:t>
            </a:r>
          </a:p>
        </p:txBody>
      </p:sp>
      <p:sp>
        <p:nvSpPr>
          <p:cNvPr id="3" name="Rectangle 2">
            <a:extLst>
              <a:ext uri="{FF2B5EF4-FFF2-40B4-BE49-F238E27FC236}">
                <a16:creationId xmlns:a16="http://schemas.microsoft.com/office/drawing/2014/main" id="{4365F2C6-D391-46DE-B9AB-A02ED9AC101A}"/>
              </a:ext>
            </a:extLst>
          </p:cNvPr>
          <p:cNvSpPr/>
          <p:nvPr/>
        </p:nvSpPr>
        <p:spPr>
          <a:xfrm>
            <a:off x="6362700" y="5649913"/>
            <a:ext cx="1957388"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15374" name="TextBox 4">
            <a:extLst>
              <a:ext uri="{FF2B5EF4-FFF2-40B4-BE49-F238E27FC236}">
                <a16:creationId xmlns:a16="http://schemas.microsoft.com/office/drawing/2014/main" id="{EABE2A8C-339F-4EB0-875E-CFBBFD424CD8}"/>
              </a:ext>
            </a:extLst>
          </p:cNvPr>
          <p:cNvSpPr txBox="1">
            <a:spLocks noChangeArrowheads="1"/>
          </p:cNvSpPr>
          <p:nvPr/>
        </p:nvSpPr>
        <p:spPr bwMode="auto">
          <a:xfrm>
            <a:off x="3295033" y="2236965"/>
            <a:ext cx="544512" cy="369887"/>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solidFill>
                  <a:srgbClr val="000000"/>
                </a:solidFill>
                <a:latin typeface="Arial" panose="020B0604020202020204" pitchFamily="34" charset="0"/>
              </a:rPr>
              <a:t>PP</a:t>
            </a:r>
          </a:p>
        </p:txBody>
      </p:sp>
      <p:sp>
        <p:nvSpPr>
          <p:cNvPr id="15375" name="TextBox 4">
            <a:extLst>
              <a:ext uri="{FF2B5EF4-FFF2-40B4-BE49-F238E27FC236}">
                <a16:creationId xmlns:a16="http://schemas.microsoft.com/office/drawing/2014/main" id="{34DB8777-7045-41D4-A2D0-460F7FB1A901}"/>
              </a:ext>
            </a:extLst>
          </p:cNvPr>
          <p:cNvSpPr txBox="1">
            <a:spLocks noChangeArrowheads="1"/>
          </p:cNvSpPr>
          <p:nvPr/>
        </p:nvSpPr>
        <p:spPr bwMode="auto">
          <a:xfrm>
            <a:off x="2099468" y="3810000"/>
            <a:ext cx="5961063" cy="49244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_tradnl" altLang="en-US" sz="1300" dirty="0">
                <a:cs typeface="Arial" panose="020B0604020202020204" pitchFamily="34" charset="0"/>
              </a:rPr>
              <a:t>PP, es una onda de compresión que rebotó en la superficie de la Tierra a mitad de la trayectoria entre el terremoto y el sismómetro.</a:t>
            </a:r>
            <a:endParaRPr lang="es-ES_tradnl" altLang="ja-JP" sz="1300" dirty="0">
              <a:cs typeface="Arial" panose="020B0604020202020204" pitchFamily="34" charset="0"/>
            </a:endParaRPr>
          </a:p>
        </p:txBody>
      </p:sp>
      <p:sp>
        <p:nvSpPr>
          <p:cNvPr id="15366" name="TextBox 6">
            <a:extLst>
              <a:ext uri="{FF2B5EF4-FFF2-40B4-BE49-F238E27FC236}">
                <a16:creationId xmlns:a16="http://schemas.microsoft.com/office/drawing/2014/main" id="{32EF10D9-E8CE-402B-91E9-9F228746C3E1}"/>
              </a:ext>
            </a:extLst>
          </p:cNvPr>
          <p:cNvSpPr txBox="1">
            <a:spLocks noChangeArrowheads="1"/>
          </p:cNvSpPr>
          <p:nvPr/>
        </p:nvSpPr>
        <p:spPr bwMode="auto">
          <a:xfrm>
            <a:off x="2099468" y="5410200"/>
            <a:ext cx="7003630" cy="109498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 typeface="Arial" panose="020B0604020202020204" pitchFamily="34" charset="0"/>
              <a:buNone/>
            </a:pPr>
            <a:r>
              <a:rPr lang="es-ES_tradnl" altLang="en-US" sz="1300" dirty="0">
                <a:solidFill>
                  <a:srgbClr val="000000"/>
                </a:solidFill>
                <a:latin typeface="Arial" panose="020B0604020202020204" pitchFamily="34" charset="0"/>
              </a:rPr>
              <a:t>Las ondas de superficie viajaron los 10.028 km (6.231 millas) a lo largo del perímetro de la Tierra desde el terremoto hasta la estación de registro. Debido a que este terremoto ocurrió a 144,9 km de profundidad, la cantidad de energía transmitida como ondas de superficie es muy baja.</a:t>
            </a:r>
          </a:p>
        </p:txBody>
      </p:sp>
      <p:sp>
        <p:nvSpPr>
          <p:cNvPr id="6" name="Title 1">
            <a:extLst>
              <a:ext uri="{FF2B5EF4-FFF2-40B4-BE49-F238E27FC236}">
                <a16:creationId xmlns:a16="http://schemas.microsoft.com/office/drawing/2014/main" id="{341F6075-E36D-F196-62DD-CDBFB03BC0F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VANUATU</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14 de Septiembre, 2022 a las 11:04:07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2529365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83310" y="4727479"/>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4149" y="4727479"/>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83752" y="5818389"/>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err="1">
                <a:solidFill>
                  <a:srgbClr val="2144AB"/>
                </a:solidFill>
                <a:latin typeface="Arial" panose="020B0604020202020204" pitchFamily="34" charset="0"/>
              </a:rPr>
              <a:t>www.iris.edu</a:t>
            </a:r>
            <a:r>
              <a:rPr lang="en-US" altLang="en-US" sz="1400" dirty="0">
                <a:solidFill>
                  <a:srgbClr val="2144AB"/>
                </a:solidFill>
                <a:latin typeface="Arial" panose="020B0604020202020204" pitchFamily="34" charset="0"/>
              </a:rPr>
              <a:t>/earthquake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4" y="4332837"/>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47338C9C-7E47-5614-7C3E-EC8E873866CC}"/>
              </a:ext>
            </a:extLst>
          </p:cNvPr>
          <p:cNvSpPr txBox="1"/>
          <p:nvPr/>
        </p:nvSpPr>
        <p:spPr>
          <a:xfrm>
            <a:off x="218483" y="6248400"/>
            <a:ext cx="8850501" cy="523220"/>
          </a:xfrm>
          <a:prstGeom prst="rect">
            <a:avLst/>
          </a:prstGeom>
          <a:noFill/>
        </p:spPr>
        <p:txBody>
          <a:bodyPr wrap="none" rtlCol="0">
            <a:spAutoFit/>
          </a:bodyPr>
          <a:lstStyle/>
          <a:p>
            <a:pPr algn="ctr"/>
            <a:r>
              <a:rPr lang="es-ES_tradnl" sz="1400" dirty="0"/>
              <a:t>Estos recursos se han desarrollado como parte de la instalación SAGE operada por IRIS a través del soporte</a:t>
            </a:r>
          </a:p>
          <a:p>
            <a:pPr algn="ctr"/>
            <a:r>
              <a:rPr lang="es-ES_tradnl" sz="1400" dirty="0"/>
              <a:t>de la Fundación Nacional para la Ciencia.</a:t>
            </a:r>
            <a:endParaRPr lang="es-ES_tradnl" dirty="0"/>
          </a:p>
        </p:txBody>
      </p:sp>
      <p:sp>
        <p:nvSpPr>
          <p:cNvPr id="5" name="TextBox 9">
            <a:extLst>
              <a:ext uri="{FF2B5EF4-FFF2-40B4-BE49-F238E27FC236}">
                <a16:creationId xmlns:a16="http://schemas.microsoft.com/office/drawing/2014/main" id="{A789262F-7D64-E12C-321A-494756F4C254}"/>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8811</TotalTime>
  <Words>1434</Words>
  <Application>Microsoft Macintosh PowerPoint</Application>
  <PresentationFormat>On-screen Show (4:3)</PresentationFormat>
  <Paragraphs>107</Paragraphs>
  <Slides>9</Slides>
  <Notes>9</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774</cp:revision>
  <dcterms:created xsi:type="dcterms:W3CDTF">2009-05-31T20:07:40Z</dcterms:created>
  <dcterms:modified xsi:type="dcterms:W3CDTF">2022-09-18T14:09:37Z</dcterms:modified>
</cp:coreProperties>
</file>