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47" r:id="rId2"/>
    <p:sldId id="385" r:id="rId3"/>
    <p:sldId id="386" r:id="rId4"/>
    <p:sldId id="430" r:id="rId5"/>
    <p:sldId id="382" r:id="rId6"/>
    <p:sldId id="429" r:id="rId7"/>
    <p:sldId id="412" r:id="rId8"/>
    <p:sldId id="376" r:id="rId9"/>
    <p:sldId id="434"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17" autoAdjust="0"/>
    <p:restoredTop sz="94417" autoAdjust="0"/>
  </p:normalViewPr>
  <p:slideViewPr>
    <p:cSldViewPr>
      <p:cViewPr varScale="1">
        <p:scale>
          <a:sx n="84" d="100"/>
          <a:sy n="84" d="100"/>
        </p:scale>
        <p:origin x="97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9/18/2022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https://earthquake.usgs.gov/earthquakes/eventpage/us7000i90q</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51DD1B5-AA2D-CD4A-B637-C3CC7CFEC5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F47CA13-FA5B-4247-A0F2-1A558C4249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7AC1ECA5-F3B9-A140-B861-6B044C404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16F394-2815-0848-A4CF-041661710383}" type="slidenum">
              <a:rPr lang="en-US" altLang="en-US">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5</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4D6FA70-DF33-424E-B14D-E431FF1F48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54B3B3A6-82F5-8045-94BC-9331E2FA9E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From US Geological Survey Open-File Report 2010-1083-M</a:t>
            </a:r>
          </a:p>
          <a:p>
            <a:pPr eaLnBrk="1" hangingPunct="1">
              <a:spcBef>
                <a:spcPct val="0"/>
              </a:spcBef>
            </a:pPr>
            <a:r>
              <a:rPr lang="en-US" altLang="en-US" dirty="0">
                <a:ea typeface="ＭＳ Ｐゴシック" panose="020B0600070205080204" pitchFamily="34" charset="-128"/>
              </a:rPr>
              <a:t>Seismicity of the Earth 1900–2012 Philippine Sea Plate and Vicinity</a:t>
            </a:r>
          </a:p>
          <a:p>
            <a:pPr eaLnBrk="1" hangingPunct="1">
              <a:spcBef>
                <a:spcPct val="0"/>
              </a:spcBef>
            </a:pPr>
            <a:r>
              <a:rPr lang="en-US" altLang="en-US" dirty="0">
                <a:ea typeface="ＭＳ Ｐゴシック" panose="020B0600070205080204" pitchFamily="34" charset="-128"/>
              </a:rPr>
              <a:t>Compiled by Gregory M. </a:t>
            </a:r>
            <a:r>
              <a:rPr lang="en-US" altLang="en-US" dirty="0" err="1">
                <a:ea typeface="ＭＳ Ｐゴシック" panose="020B0600070205080204" pitchFamily="34" charset="-128"/>
              </a:rPr>
              <a:t>Smoczyk</a:t>
            </a:r>
            <a:r>
              <a:rPr lang="en-US" altLang="en-US" dirty="0">
                <a:ea typeface="ＭＳ Ｐゴシック" panose="020B0600070205080204" pitchFamily="34" charset="-128"/>
              </a:rPr>
              <a:t>, Gavin P. Hayes, Michael W. Hamburger, Harley M. Benz, Antonio </a:t>
            </a:r>
            <a:r>
              <a:rPr lang="en-US" altLang="en-US" dirty="0" err="1">
                <a:ea typeface="ＭＳ Ｐゴシック" panose="020B0600070205080204" pitchFamily="34" charset="-128"/>
              </a:rPr>
              <a:t>Villaseñor</a:t>
            </a:r>
            <a:r>
              <a:rPr lang="en-US" altLang="en-US" dirty="0">
                <a:ea typeface="ＭＳ Ｐゴシック" panose="020B0600070205080204" pitchFamily="34" charset="-128"/>
              </a:rPr>
              <a:t>, and Kevin P. Furlong</a:t>
            </a:r>
          </a:p>
        </p:txBody>
      </p:sp>
      <p:sp>
        <p:nvSpPr>
          <p:cNvPr id="10244" name="Slide Number Placeholder 3">
            <a:extLst>
              <a:ext uri="{FF2B5EF4-FFF2-40B4-BE49-F238E27FC236}">
                <a16:creationId xmlns:a16="http://schemas.microsoft.com/office/drawing/2014/main" id="{ECE28AA5-2210-1B4B-80F5-97CABE5BBF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CD2AF4C-666C-3E45-A0CA-8D8098258096}"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5DE3BB-EBCB-315E-FA58-7C6959E6F3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A0BF28C0-D63E-C697-234E-3B5A45E4DB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ea typeface="ＭＳ Ｐゴシック" panose="020B0600070205080204" pitchFamily="34" charset="-128"/>
              </a:rPr>
              <a:t>Relevant Animation:</a:t>
            </a:r>
          </a:p>
          <a:p>
            <a:r>
              <a:rPr lang="en-US" altLang="en-US" sz="1400" dirty="0">
                <a:ea typeface="ＭＳ Ｐゴシック" panose="020B0600070205080204" pitchFamily="34" charset="-128"/>
              </a:rPr>
              <a:t>Where do travel-time curves come from? </a:t>
            </a:r>
            <a:r>
              <a:rPr lang="en-US" altLang="en-US" dirty="0">
                <a:ea typeface="ＭＳ Ｐゴシック" panose="020B0600070205080204" pitchFamily="34" charset="-128"/>
              </a:rPr>
              <a:t>https://</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traveltime_curves_how_they_are_created</a:t>
            </a:r>
            <a:r>
              <a:rPr lang="en-US" altLang="en-US" dirty="0">
                <a:ea typeface="ＭＳ Ｐゴシック" panose="020B0600070205080204" pitchFamily="34" charset="-128"/>
              </a:rPr>
              <a:t> </a:t>
            </a:r>
          </a:p>
        </p:txBody>
      </p:sp>
      <p:sp>
        <p:nvSpPr>
          <p:cNvPr id="15363" name="Slide Number Placeholder 3">
            <a:extLst>
              <a:ext uri="{FF2B5EF4-FFF2-40B4-BE49-F238E27FC236}">
                <a16:creationId xmlns:a16="http://schemas.microsoft.com/office/drawing/2014/main" id="{B7EE19DC-5DEC-8399-87C2-DCEFCA21A3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F37017-33E7-1444-B2CC-0DA3B79D8A45}"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9/18/2022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9/18/2022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9/18/2022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9/18/2022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9/18/2022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9/18/2022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9/18/2022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9/18/2022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9/18/2022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9/18/2022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9/18/2022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9/18/2022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e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758556" y="180201"/>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23.159°N</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121.316°E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11246" y="997821"/>
            <a:ext cx="570855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600" dirty="0">
                <a:latin typeface="Arial" panose="020B0604020202020204" pitchFamily="34" charset="0"/>
                <a:cs typeface="Arial" panose="020B0604020202020204" pitchFamily="34" charset="0"/>
              </a:rPr>
              <a:t>A 6.9-magnitude earthquake hit the </a:t>
            </a:r>
            <a:r>
              <a:rPr lang="en-US" altLang="en-US" sz="1600" dirty="0" err="1">
                <a:latin typeface="Arial" panose="020B0604020202020204" pitchFamily="34" charset="0"/>
                <a:cs typeface="Arial" panose="020B0604020202020204" pitchFamily="34" charset="0"/>
              </a:rPr>
              <a:t>Chishang</a:t>
            </a:r>
            <a:r>
              <a:rPr lang="en-US" altLang="en-US" sz="1600" dirty="0">
                <a:latin typeface="Arial" panose="020B0604020202020204" pitchFamily="34" charset="0"/>
                <a:cs typeface="Arial" panose="020B0604020202020204" pitchFamily="34" charset="0"/>
              </a:rPr>
              <a:t> township in rural southeastern Taiwan on Sunday at a depth of 10 km, causing buildings to collapse. Four people were rescued after being trapped under the rubble of one building, and about 20 passengers were evacuated after a train derailed in the area. At this time one death is being reported. </a:t>
            </a:r>
          </a:p>
          <a:p>
            <a:pPr eaLnBrk="1" hangingPunct="1">
              <a:spcBef>
                <a:spcPct val="0"/>
              </a:spcBef>
              <a:buNone/>
            </a:pPr>
            <a:endParaRPr lang="en-US" altLang="en-US" sz="16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1AC9462E-FE7A-49B4-3ADC-91030D6755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8" name="Picture 7">
            <a:extLst>
              <a:ext uri="{FF2B5EF4-FFF2-40B4-BE49-F238E27FC236}">
                <a16:creationId xmlns:a16="http://schemas.microsoft.com/office/drawing/2014/main" id="{53864BCC-7109-9774-1770-72DA5997E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7005" y="979525"/>
            <a:ext cx="2835264" cy="2867799"/>
          </a:xfrm>
          <a:prstGeom prst="rect">
            <a:avLst/>
          </a:prstGeom>
        </p:spPr>
      </p:pic>
      <p:pic>
        <p:nvPicPr>
          <p:cNvPr id="10" name="Picture 9" descr="A picture containing text, outdoor, sky, street&#10;&#10;Description automatically generated">
            <a:extLst>
              <a:ext uri="{FF2B5EF4-FFF2-40B4-BE49-F238E27FC236}">
                <a16:creationId xmlns:a16="http://schemas.microsoft.com/office/drawing/2014/main" id="{3CD116E1-9CAD-4AA9-BFC7-979CC4EAB0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18" y="3124200"/>
            <a:ext cx="5688182" cy="3199602"/>
          </a:xfrm>
          <a:prstGeom prst="rect">
            <a:avLst/>
          </a:prstGeom>
        </p:spPr>
      </p:pic>
      <p:sp>
        <p:nvSpPr>
          <p:cNvPr id="11" name="TextBox 10">
            <a:extLst>
              <a:ext uri="{FF2B5EF4-FFF2-40B4-BE49-F238E27FC236}">
                <a16:creationId xmlns:a16="http://schemas.microsoft.com/office/drawing/2014/main" id="{42B48F19-D150-A406-BDF8-2BC5F56230EB}"/>
              </a:ext>
            </a:extLst>
          </p:cNvPr>
          <p:cNvSpPr txBox="1"/>
          <p:nvPr/>
        </p:nvSpPr>
        <p:spPr>
          <a:xfrm>
            <a:off x="6040637" y="5209936"/>
            <a:ext cx="3048000" cy="1569660"/>
          </a:xfrm>
          <a:prstGeom prst="rect">
            <a:avLst/>
          </a:prstGeom>
          <a:noFill/>
        </p:spPr>
        <p:txBody>
          <a:bodyPr wrap="square" rtlCol="0">
            <a:spAutoFit/>
          </a:bodyPr>
          <a:lstStyle/>
          <a:p>
            <a:r>
              <a:rPr lang="en-US" sz="1200" dirty="0"/>
              <a:t>This photo shows a collapsed residential building following an  earthquake in </a:t>
            </a:r>
            <a:r>
              <a:rPr lang="en-US" sz="1200" dirty="0" err="1"/>
              <a:t>Yuli</a:t>
            </a:r>
            <a:r>
              <a:rPr lang="en-US" sz="1200" dirty="0"/>
              <a:t> township in Hualien County, eastern Taiwan. A 7-11 convenience store was at the first floor of the collapsed building. Two people were trapped inside.</a:t>
            </a:r>
          </a:p>
          <a:p>
            <a:endParaRPr lang="en-US" sz="1200" dirty="0"/>
          </a:p>
          <a:p>
            <a:r>
              <a:rPr lang="en-US" sz="1200" dirty="0"/>
              <a:t>(Hualien County Fire Department via AP)</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6635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39391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6.9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295354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492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6" name="Picture 5" descr="Map&#10;&#10;Description automatically generated">
            <a:extLst>
              <a:ext uri="{FF2B5EF4-FFF2-40B4-BE49-F238E27FC236}">
                <a16:creationId xmlns:a16="http://schemas.microsoft.com/office/drawing/2014/main" id="{5F4ECFA2-35FA-F777-0B3D-8679206210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728653"/>
            <a:ext cx="5607110" cy="5662149"/>
          </a:xfrm>
          <a:prstGeom prst="rect">
            <a:avLst/>
          </a:prstGeom>
        </p:spPr>
      </p:pic>
      <p:sp>
        <p:nvSpPr>
          <p:cNvPr id="7" name="Title 1">
            <a:extLst>
              <a:ext uri="{FF2B5EF4-FFF2-40B4-BE49-F238E27FC236}">
                <a16:creationId xmlns:a16="http://schemas.microsoft.com/office/drawing/2014/main" id="{71554066-A5EB-0280-B191-B956D7E92CF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r>
              <a:rPr lang="en-US" altLang="en-US" sz="1600" dirty="0">
                <a:latin typeface="Arial" panose="020B0604020202020204" pitchFamily="34" charset="0"/>
              </a:rPr>
              <a:t>The USGS estimates that 15,000 people felt severe shaking from this earthquake. </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2843" y="5403396"/>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6" name="Picture 5" descr="Table&#10;&#10;Description automatically generated">
            <a:extLst>
              <a:ext uri="{FF2B5EF4-FFF2-40B4-BE49-F238E27FC236}">
                <a16:creationId xmlns:a16="http://schemas.microsoft.com/office/drawing/2014/main" id="{2B953FE7-3200-2654-01A2-C4C2F12AF9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355" y="2458105"/>
            <a:ext cx="2641487" cy="4399896"/>
          </a:xfrm>
          <a:prstGeom prst="rect">
            <a:avLst/>
          </a:prstGeom>
        </p:spPr>
      </p:pic>
      <p:pic>
        <p:nvPicPr>
          <p:cNvPr id="10" name="Picture 9" descr="Map&#10;&#10;Description automatically generated">
            <a:extLst>
              <a:ext uri="{FF2B5EF4-FFF2-40B4-BE49-F238E27FC236}">
                <a16:creationId xmlns:a16="http://schemas.microsoft.com/office/drawing/2014/main" id="{D9EB95A5-D2F2-9EE4-F38C-1279CE6A22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9971" y="762000"/>
            <a:ext cx="4671931" cy="4641396"/>
          </a:xfrm>
          <a:prstGeom prst="rect">
            <a:avLst/>
          </a:prstGeom>
        </p:spPr>
      </p:pic>
      <p:sp>
        <p:nvSpPr>
          <p:cNvPr id="11" name="Title 1">
            <a:extLst>
              <a:ext uri="{FF2B5EF4-FFF2-40B4-BE49-F238E27FC236}">
                <a16:creationId xmlns:a16="http://schemas.microsoft.com/office/drawing/2014/main" id="{0D7B0650-FE6F-58A7-0D44-F31FDA214A7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916F96F-B26B-622F-4408-21E3D693E6B4}"/>
              </a:ext>
            </a:extLst>
          </p:cNvPr>
          <p:cNvPicPr>
            <a:picLocks noChangeAspect="1"/>
          </p:cNvPicPr>
          <p:nvPr/>
        </p:nvPicPr>
        <p:blipFill>
          <a:blip r:embed="rId3"/>
          <a:stretch>
            <a:fillRect/>
          </a:stretch>
        </p:blipFill>
        <p:spPr>
          <a:xfrm>
            <a:off x="5476416" y="2460308"/>
            <a:ext cx="2858032" cy="3840480"/>
          </a:xfrm>
          <a:prstGeom prst="rect">
            <a:avLst/>
          </a:prstGeom>
        </p:spPr>
      </p:pic>
      <p:sp>
        <p:nvSpPr>
          <p:cNvPr id="4" name="Rectangle 3">
            <a:extLst>
              <a:ext uri="{FF2B5EF4-FFF2-40B4-BE49-F238E27FC236}">
                <a16:creationId xmlns:a16="http://schemas.microsoft.com/office/drawing/2014/main" id="{BA1D26FE-65E1-4378-B9DC-D0B7E7F5E2F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712D28CA-25FB-8E4F-B740-983FAB79539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14">
            <a:extLst>
              <a:ext uri="{FF2B5EF4-FFF2-40B4-BE49-F238E27FC236}">
                <a16:creationId xmlns:a16="http://schemas.microsoft.com/office/drawing/2014/main" id="{DD1DDF5C-5489-5C48-8A6D-E562A0CA784D}"/>
              </a:ext>
            </a:extLst>
          </p:cNvPr>
          <p:cNvSpPr txBox="1">
            <a:spLocks noChangeArrowheads="1"/>
          </p:cNvSpPr>
          <p:nvPr/>
        </p:nvSpPr>
        <p:spPr bwMode="auto">
          <a:xfrm>
            <a:off x="955793" y="934458"/>
            <a:ext cx="7373943" cy="14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600" dirty="0">
                <a:latin typeface="Arial" panose="020B0604020202020204" pitchFamily="34" charset="0"/>
              </a:rPr>
              <a:t>Along its northwestern margin, the Philippine Sea Plate converges with and subducts beneath the Eurasian Plate.  Earthquakes increase in depth from southeast to northwest across this subduction zone.  The September 18 magnitude 6.9 earthquake (indicated by the red star) occurred at the southwestern end of this convergent plate boundary.</a:t>
            </a:r>
            <a:endParaRPr lang="en-US" altLang="en-US" sz="1600" dirty="0">
              <a:latin typeface="Arial" panose="020B0604020202020204" pitchFamily="34" charset="0"/>
              <a:cs typeface="Arial" panose="020B0604020202020204" pitchFamily="34" charset="0"/>
            </a:endParaRPr>
          </a:p>
        </p:txBody>
      </p:sp>
      <p:sp>
        <p:nvSpPr>
          <p:cNvPr id="3" name="5-Point Star 2">
            <a:extLst>
              <a:ext uri="{FF2B5EF4-FFF2-40B4-BE49-F238E27FC236}">
                <a16:creationId xmlns:a16="http://schemas.microsoft.com/office/drawing/2014/main" id="{4AE255A2-564F-449E-A4F0-D064D9B95663}"/>
              </a:ext>
            </a:extLst>
          </p:cNvPr>
          <p:cNvSpPr/>
          <p:nvPr/>
        </p:nvSpPr>
        <p:spPr>
          <a:xfrm>
            <a:off x="2090737" y="4883150"/>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1" name="5-Point Star 10">
            <a:extLst>
              <a:ext uri="{FF2B5EF4-FFF2-40B4-BE49-F238E27FC236}">
                <a16:creationId xmlns:a16="http://schemas.microsoft.com/office/drawing/2014/main" id="{3B2616EF-BA05-43FB-8DCF-11093C776241}"/>
              </a:ext>
            </a:extLst>
          </p:cNvPr>
          <p:cNvSpPr/>
          <p:nvPr/>
        </p:nvSpPr>
        <p:spPr>
          <a:xfrm rot="20700000">
            <a:off x="2249487" y="4989513"/>
            <a:ext cx="76200" cy="76200"/>
          </a:xfrm>
          <a:prstGeom prst="star5">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1271" name="TextBox 14">
            <a:extLst>
              <a:ext uri="{FF2B5EF4-FFF2-40B4-BE49-F238E27FC236}">
                <a16:creationId xmlns:a16="http://schemas.microsoft.com/office/drawing/2014/main" id="{A20EC20B-88CC-7646-9FDC-094DCCAD67EE}"/>
              </a:ext>
            </a:extLst>
          </p:cNvPr>
          <p:cNvSpPr txBox="1">
            <a:spLocks noChangeArrowheads="1"/>
          </p:cNvSpPr>
          <p:nvPr/>
        </p:nvSpPr>
        <p:spPr bwMode="auto">
          <a:xfrm>
            <a:off x="854075" y="6300788"/>
            <a:ext cx="7832725" cy="344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200"/>
              </a:lnSpc>
              <a:spcBef>
                <a:spcPct val="0"/>
              </a:spcBef>
              <a:buFontTx/>
              <a:buNone/>
            </a:pPr>
            <a:r>
              <a:rPr lang="en-US" altLang="en-US" sz="1400" dirty="0">
                <a:latin typeface="Arial" panose="020B0604020202020204" pitchFamily="34" charset="0"/>
              </a:rPr>
              <a:t>       Simplified tectonic boundaries		               Magnitude </a:t>
            </a:r>
            <a:r>
              <a:rPr lang="en-US" altLang="en-US" sz="1400" u="sng" dirty="0">
                <a:latin typeface="Arial" panose="020B0604020202020204" pitchFamily="34" charset="0"/>
              </a:rPr>
              <a:t>&gt;</a:t>
            </a:r>
            <a:r>
              <a:rPr lang="en-US" altLang="en-US" sz="1400" dirty="0">
                <a:latin typeface="Arial" panose="020B0604020202020204" pitchFamily="34" charset="0"/>
              </a:rPr>
              <a:t> 6 earthquakes 2000-present</a:t>
            </a:r>
            <a:endParaRPr lang="en-US" altLang="en-US" sz="1400" dirty="0">
              <a:latin typeface="Arial" panose="020B0604020202020204" pitchFamily="34" charset="0"/>
              <a:cs typeface="Arial" panose="020B0604020202020204" pitchFamily="34" charset="0"/>
            </a:endParaRPr>
          </a:p>
        </p:txBody>
      </p:sp>
      <p:pic>
        <p:nvPicPr>
          <p:cNvPr id="11277" name="Picture 5" descr="PhilippinesTectonics.jpg">
            <a:extLst>
              <a:ext uri="{FF2B5EF4-FFF2-40B4-BE49-F238E27FC236}">
                <a16:creationId xmlns:a16="http://schemas.microsoft.com/office/drawing/2014/main" id="{AEDC2DB9-A2E3-A74C-8491-CEE2692FC4D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0437" y="2439988"/>
            <a:ext cx="3048013" cy="389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0" name="TextBox 14">
            <a:extLst>
              <a:ext uri="{FF2B5EF4-FFF2-40B4-BE49-F238E27FC236}">
                <a16:creationId xmlns:a16="http://schemas.microsoft.com/office/drawing/2014/main" id="{A2AD4280-A8CD-4B4A-B5AB-B5559B459CE3}"/>
              </a:ext>
            </a:extLst>
          </p:cNvPr>
          <p:cNvSpPr txBox="1">
            <a:spLocks noChangeArrowheads="1"/>
          </p:cNvSpPr>
          <p:nvPr/>
        </p:nvSpPr>
        <p:spPr bwMode="auto">
          <a:xfrm>
            <a:off x="5646582" y="4919906"/>
            <a:ext cx="754218" cy="21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800" dirty="0" err="1">
                <a:solidFill>
                  <a:schemeClr val="bg1"/>
                </a:solidFill>
                <a:latin typeface="Arial" panose="020B0604020202020204" pitchFamily="34" charset="0"/>
              </a:rPr>
              <a:t>Sunda</a:t>
            </a:r>
            <a:r>
              <a:rPr lang="en-US" altLang="en-US" sz="800" dirty="0">
                <a:solidFill>
                  <a:schemeClr val="bg1"/>
                </a:solidFill>
                <a:latin typeface="Arial" panose="020B0604020202020204" pitchFamily="34" charset="0"/>
              </a:rPr>
              <a:t> Plate</a:t>
            </a:r>
          </a:p>
        </p:txBody>
      </p:sp>
      <p:sp>
        <p:nvSpPr>
          <p:cNvPr id="2" name="Star: 5 Points 1">
            <a:extLst>
              <a:ext uri="{FF2B5EF4-FFF2-40B4-BE49-F238E27FC236}">
                <a16:creationId xmlns:a16="http://schemas.microsoft.com/office/drawing/2014/main" id="{554A1D0F-9235-456F-857A-A7EF37DE9F88}"/>
              </a:ext>
            </a:extLst>
          </p:cNvPr>
          <p:cNvSpPr/>
          <p:nvPr/>
        </p:nvSpPr>
        <p:spPr>
          <a:xfrm>
            <a:off x="1851261" y="3774434"/>
            <a:ext cx="71438" cy="7143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18" name="Straight Arrow Connector 17">
            <a:extLst>
              <a:ext uri="{FF2B5EF4-FFF2-40B4-BE49-F238E27FC236}">
                <a16:creationId xmlns:a16="http://schemas.microsoft.com/office/drawing/2014/main" id="{DC62A177-48F7-42B4-A0F5-3E9E6226F8CC}"/>
              </a:ext>
            </a:extLst>
          </p:cNvPr>
          <p:cNvCxnSpPr>
            <a:cxnSpLocks/>
          </p:cNvCxnSpPr>
          <p:nvPr/>
        </p:nvCxnSpPr>
        <p:spPr bwMode="auto">
          <a:xfrm flipH="1" flipV="1">
            <a:off x="1938043" y="3815687"/>
            <a:ext cx="208536" cy="146713"/>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Rectangle 6">
            <a:extLst>
              <a:ext uri="{FF2B5EF4-FFF2-40B4-BE49-F238E27FC236}">
                <a16:creationId xmlns:a16="http://schemas.microsoft.com/office/drawing/2014/main" id="{9E4C45F9-C31E-6C49-B049-FC1E336F9C41}"/>
              </a:ext>
            </a:extLst>
          </p:cNvPr>
          <p:cNvSpPr/>
          <p:nvPr/>
        </p:nvSpPr>
        <p:spPr>
          <a:xfrm>
            <a:off x="6903076" y="4242410"/>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C151597-8544-E74E-A38B-F044E8C76037}"/>
              </a:ext>
            </a:extLst>
          </p:cNvPr>
          <p:cNvSpPr/>
          <p:nvPr/>
        </p:nvSpPr>
        <p:spPr>
          <a:xfrm>
            <a:off x="1400411" y="4794090"/>
            <a:ext cx="457200" cy="92929"/>
          </a:xfrm>
          <a:prstGeom prst="rect">
            <a:avLst/>
          </a:prstGeom>
          <a:solidFill>
            <a:srgbClr val="4A63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16">
            <a:extLst>
              <a:ext uri="{FF2B5EF4-FFF2-40B4-BE49-F238E27FC236}">
                <a16:creationId xmlns:a16="http://schemas.microsoft.com/office/drawing/2014/main" id="{0588741F-2BAD-9E41-AD00-A7ED5097CF12}"/>
              </a:ext>
            </a:extLst>
          </p:cNvPr>
          <p:cNvSpPr txBox="1">
            <a:spLocks noChangeArrowheads="1"/>
          </p:cNvSpPr>
          <p:nvPr/>
        </p:nvSpPr>
        <p:spPr bwMode="auto">
          <a:xfrm>
            <a:off x="1159899" y="4704367"/>
            <a:ext cx="12954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err="1">
                <a:solidFill>
                  <a:schemeClr val="bg1"/>
                </a:solidFill>
                <a:latin typeface="Arial" panose="020B0604020202020204" pitchFamily="34" charset="0"/>
              </a:rPr>
              <a:t>Sunda</a:t>
            </a:r>
            <a:r>
              <a:rPr lang="en-US" altLang="en-US" sz="1000" dirty="0">
                <a:solidFill>
                  <a:schemeClr val="bg1"/>
                </a:solidFill>
                <a:latin typeface="Arial" panose="020B0604020202020204" pitchFamily="34" charset="0"/>
              </a:rPr>
              <a:t> Plate</a:t>
            </a:r>
          </a:p>
        </p:txBody>
      </p:sp>
      <p:sp>
        <p:nvSpPr>
          <p:cNvPr id="26" name="Rectangle 25">
            <a:extLst>
              <a:ext uri="{FF2B5EF4-FFF2-40B4-BE49-F238E27FC236}">
                <a16:creationId xmlns:a16="http://schemas.microsoft.com/office/drawing/2014/main" id="{A8ED6039-EAA8-5649-BA34-209A8D0B48C5}"/>
              </a:ext>
            </a:extLst>
          </p:cNvPr>
          <p:cNvSpPr/>
          <p:nvPr/>
        </p:nvSpPr>
        <p:spPr>
          <a:xfrm>
            <a:off x="2407534" y="4165661"/>
            <a:ext cx="457200" cy="92929"/>
          </a:xfrm>
          <a:prstGeom prst="rect">
            <a:avLst/>
          </a:prstGeom>
          <a:solidFill>
            <a:srgbClr val="0F2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5">
            <a:extLst>
              <a:ext uri="{FF2B5EF4-FFF2-40B4-BE49-F238E27FC236}">
                <a16:creationId xmlns:a16="http://schemas.microsoft.com/office/drawing/2014/main" id="{26306FAA-DF9C-BB41-B817-96F41C23DE52}"/>
              </a:ext>
            </a:extLst>
          </p:cNvPr>
          <p:cNvSpPr txBox="1">
            <a:spLocks noChangeArrowheads="1"/>
          </p:cNvSpPr>
          <p:nvPr/>
        </p:nvSpPr>
        <p:spPr bwMode="auto">
          <a:xfrm>
            <a:off x="2205176" y="3657600"/>
            <a:ext cx="13762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Philippine Sea Plate</a:t>
            </a:r>
          </a:p>
        </p:txBody>
      </p:sp>
      <p:sp>
        <p:nvSpPr>
          <p:cNvPr id="5" name="TextBox 15">
            <a:extLst>
              <a:ext uri="{FF2B5EF4-FFF2-40B4-BE49-F238E27FC236}">
                <a16:creationId xmlns:a16="http://schemas.microsoft.com/office/drawing/2014/main" id="{84F4EAC9-4437-B835-C676-8A1D722BDE62}"/>
              </a:ext>
            </a:extLst>
          </p:cNvPr>
          <p:cNvSpPr txBox="1">
            <a:spLocks noChangeArrowheads="1"/>
          </p:cNvSpPr>
          <p:nvPr/>
        </p:nvSpPr>
        <p:spPr bwMode="auto">
          <a:xfrm>
            <a:off x="3186120" y="3195152"/>
            <a:ext cx="8923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Pacific Plate</a:t>
            </a:r>
          </a:p>
        </p:txBody>
      </p:sp>
      <p:sp>
        <p:nvSpPr>
          <p:cNvPr id="6" name="TextBox 15">
            <a:extLst>
              <a:ext uri="{FF2B5EF4-FFF2-40B4-BE49-F238E27FC236}">
                <a16:creationId xmlns:a16="http://schemas.microsoft.com/office/drawing/2014/main" id="{E1E0A53B-505B-8DA8-8556-EC8B8F3FC59C}"/>
              </a:ext>
            </a:extLst>
          </p:cNvPr>
          <p:cNvSpPr txBox="1">
            <a:spLocks noChangeArrowheads="1"/>
          </p:cNvSpPr>
          <p:nvPr/>
        </p:nvSpPr>
        <p:spPr bwMode="auto">
          <a:xfrm>
            <a:off x="1143000" y="3352797"/>
            <a:ext cx="10556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Eurasian Plate</a:t>
            </a:r>
          </a:p>
        </p:txBody>
      </p:sp>
      <p:sp>
        <p:nvSpPr>
          <p:cNvPr id="11275" name="TextBox 11">
            <a:extLst>
              <a:ext uri="{FF2B5EF4-FFF2-40B4-BE49-F238E27FC236}">
                <a16:creationId xmlns:a16="http://schemas.microsoft.com/office/drawing/2014/main" id="{1794DCD4-30D0-E842-9FC5-64B2BAFDC1E6}"/>
              </a:ext>
            </a:extLst>
          </p:cNvPr>
          <p:cNvSpPr txBox="1">
            <a:spLocks noChangeArrowheads="1"/>
          </p:cNvSpPr>
          <p:nvPr/>
        </p:nvSpPr>
        <p:spPr bwMode="auto">
          <a:xfrm>
            <a:off x="1949145" y="3901451"/>
            <a:ext cx="156080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100" dirty="0">
                <a:solidFill>
                  <a:srgbClr val="FF0000"/>
                </a:solidFill>
                <a:latin typeface="Arial" panose="020B0604020202020204" pitchFamily="34" charset="0"/>
              </a:rPr>
              <a:t>M 6.9 </a:t>
            </a:r>
            <a:br>
              <a:rPr lang="en-US" altLang="en-US" sz="1100" dirty="0">
                <a:solidFill>
                  <a:srgbClr val="FF0000"/>
                </a:solidFill>
                <a:latin typeface="Arial" panose="020B0604020202020204" pitchFamily="34" charset="0"/>
              </a:rPr>
            </a:br>
            <a:r>
              <a:rPr lang="en-US" altLang="en-US" sz="1100" dirty="0">
                <a:solidFill>
                  <a:srgbClr val="FF0000"/>
                </a:solidFill>
                <a:latin typeface="Arial" panose="020B0604020202020204" pitchFamily="34" charset="0"/>
              </a:rPr>
              <a:t>September 18, 2022 </a:t>
            </a:r>
          </a:p>
        </p:txBody>
      </p:sp>
      <p:sp>
        <p:nvSpPr>
          <p:cNvPr id="13" name="TextBox 15">
            <a:extLst>
              <a:ext uri="{FF2B5EF4-FFF2-40B4-BE49-F238E27FC236}">
                <a16:creationId xmlns:a16="http://schemas.microsoft.com/office/drawing/2014/main" id="{49A5083A-1126-F022-F64A-D6736B8C27DB}"/>
              </a:ext>
            </a:extLst>
          </p:cNvPr>
          <p:cNvSpPr txBox="1">
            <a:spLocks noChangeArrowheads="1"/>
          </p:cNvSpPr>
          <p:nvPr/>
        </p:nvSpPr>
        <p:spPr bwMode="auto">
          <a:xfrm>
            <a:off x="6472376" y="4478179"/>
            <a:ext cx="13762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Philippine Sea Plate</a:t>
            </a:r>
          </a:p>
        </p:txBody>
      </p:sp>
      <p:sp>
        <p:nvSpPr>
          <p:cNvPr id="14" name="TextBox 15">
            <a:extLst>
              <a:ext uri="{FF2B5EF4-FFF2-40B4-BE49-F238E27FC236}">
                <a16:creationId xmlns:a16="http://schemas.microsoft.com/office/drawing/2014/main" id="{4BD8E003-42F3-E51E-E6F2-01D69BF7957C}"/>
              </a:ext>
            </a:extLst>
          </p:cNvPr>
          <p:cNvSpPr txBox="1">
            <a:spLocks noChangeArrowheads="1"/>
          </p:cNvSpPr>
          <p:nvPr/>
        </p:nvSpPr>
        <p:spPr bwMode="auto">
          <a:xfrm>
            <a:off x="5571799" y="3443886"/>
            <a:ext cx="10556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Eurasian Plate</a:t>
            </a:r>
          </a:p>
        </p:txBody>
      </p:sp>
      <p:sp>
        <p:nvSpPr>
          <p:cNvPr id="15" name="TextBox 15">
            <a:extLst>
              <a:ext uri="{FF2B5EF4-FFF2-40B4-BE49-F238E27FC236}">
                <a16:creationId xmlns:a16="http://schemas.microsoft.com/office/drawing/2014/main" id="{E7E13A58-1C29-D499-398A-A121EA6B88C0}"/>
              </a:ext>
            </a:extLst>
          </p:cNvPr>
          <p:cNvSpPr txBox="1">
            <a:spLocks noChangeArrowheads="1"/>
          </p:cNvSpPr>
          <p:nvPr/>
        </p:nvSpPr>
        <p:spPr bwMode="auto">
          <a:xfrm>
            <a:off x="7537459" y="3282713"/>
            <a:ext cx="8923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000" dirty="0">
                <a:solidFill>
                  <a:schemeClr val="bg1"/>
                </a:solidFill>
                <a:latin typeface="Arial" panose="020B0604020202020204" pitchFamily="34" charset="0"/>
              </a:rPr>
              <a:t>Pacific Plate</a:t>
            </a:r>
          </a:p>
        </p:txBody>
      </p:sp>
      <p:sp>
        <p:nvSpPr>
          <p:cNvPr id="16" name="TextBox 11">
            <a:extLst>
              <a:ext uri="{FF2B5EF4-FFF2-40B4-BE49-F238E27FC236}">
                <a16:creationId xmlns:a16="http://schemas.microsoft.com/office/drawing/2014/main" id="{533A3C53-B157-0EDC-6A3D-432A3F7F388B}"/>
              </a:ext>
            </a:extLst>
          </p:cNvPr>
          <p:cNvSpPr txBox="1">
            <a:spLocks noChangeArrowheads="1"/>
          </p:cNvSpPr>
          <p:nvPr/>
        </p:nvSpPr>
        <p:spPr bwMode="auto">
          <a:xfrm>
            <a:off x="6560056" y="4114800"/>
            <a:ext cx="15608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000" dirty="0">
                <a:solidFill>
                  <a:srgbClr val="FF0000"/>
                </a:solidFill>
                <a:latin typeface="Arial" panose="020B0604020202020204" pitchFamily="34" charset="0"/>
              </a:rPr>
              <a:t>M 6.9 </a:t>
            </a:r>
          </a:p>
          <a:p>
            <a:pPr eaLnBrk="1" hangingPunct="1">
              <a:spcBef>
                <a:spcPct val="0"/>
              </a:spcBef>
              <a:buFontTx/>
              <a:buNone/>
            </a:pPr>
            <a:r>
              <a:rPr lang="en-US" altLang="en-US" sz="1000" dirty="0">
                <a:solidFill>
                  <a:srgbClr val="FF0000"/>
                </a:solidFill>
                <a:latin typeface="Arial" panose="020B0604020202020204" pitchFamily="34" charset="0"/>
              </a:rPr>
              <a:t>Sept 18, 2022</a:t>
            </a:r>
          </a:p>
        </p:txBody>
      </p:sp>
      <p:cxnSp>
        <p:nvCxnSpPr>
          <p:cNvPr id="17" name="Straight Arrow Connector 16">
            <a:extLst>
              <a:ext uri="{FF2B5EF4-FFF2-40B4-BE49-F238E27FC236}">
                <a16:creationId xmlns:a16="http://schemas.microsoft.com/office/drawing/2014/main" id="{DA2CDF49-452B-67EC-279C-B13DABFC16E9}"/>
              </a:ext>
            </a:extLst>
          </p:cNvPr>
          <p:cNvCxnSpPr>
            <a:cxnSpLocks/>
          </p:cNvCxnSpPr>
          <p:nvPr/>
        </p:nvCxnSpPr>
        <p:spPr bwMode="auto">
          <a:xfrm flipH="1" flipV="1">
            <a:off x="6358762" y="4131753"/>
            <a:ext cx="268735" cy="152075"/>
          </a:xfrm>
          <a:prstGeom prst="straightConnector1">
            <a:avLst/>
          </a:prstGeom>
          <a:ln w="12700">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984DEC1D-92E1-EBA3-C07D-491CA65B7932}"/>
              </a:ext>
            </a:extLst>
          </p:cNvPr>
          <p:cNvPicPr>
            <a:picLocks noChangeAspect="1"/>
          </p:cNvPicPr>
          <p:nvPr/>
        </p:nvPicPr>
        <p:blipFill>
          <a:blip r:embed="rId6"/>
          <a:stretch>
            <a:fillRect/>
          </a:stretch>
        </p:blipFill>
        <p:spPr>
          <a:xfrm>
            <a:off x="7982281" y="3942904"/>
            <a:ext cx="310896" cy="1554480"/>
          </a:xfrm>
          <a:prstGeom prst="rect">
            <a:avLst/>
          </a:prstGeom>
        </p:spPr>
      </p:pic>
      <p:sp>
        <p:nvSpPr>
          <p:cNvPr id="21" name="TextBox 15">
            <a:extLst>
              <a:ext uri="{FF2B5EF4-FFF2-40B4-BE49-F238E27FC236}">
                <a16:creationId xmlns:a16="http://schemas.microsoft.com/office/drawing/2014/main" id="{A59E3D62-7599-24E1-A5EC-CEABED2C7276}"/>
              </a:ext>
            </a:extLst>
          </p:cNvPr>
          <p:cNvSpPr txBox="1">
            <a:spLocks noChangeArrowheads="1"/>
          </p:cNvSpPr>
          <p:nvPr/>
        </p:nvSpPr>
        <p:spPr bwMode="auto">
          <a:xfrm>
            <a:off x="7816063" y="3697034"/>
            <a:ext cx="609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600" dirty="0">
                <a:solidFill>
                  <a:schemeClr val="bg1"/>
                </a:solidFill>
                <a:latin typeface="Arial" panose="020B0604020202020204" pitchFamily="34" charset="0"/>
              </a:rPr>
              <a:t>Earthquake</a:t>
            </a:r>
          </a:p>
          <a:p>
            <a:pPr algn="ctr">
              <a:spcBef>
                <a:spcPct val="0"/>
              </a:spcBef>
              <a:buFontTx/>
              <a:buNone/>
            </a:pPr>
            <a:r>
              <a:rPr lang="en-US" altLang="en-US" sz="600" dirty="0">
                <a:solidFill>
                  <a:schemeClr val="bg1"/>
                </a:solidFill>
                <a:latin typeface="Arial" panose="020B0604020202020204" pitchFamily="34" charset="0"/>
              </a:rPr>
              <a:t>Depth</a:t>
            </a:r>
          </a:p>
        </p:txBody>
      </p:sp>
      <p:sp>
        <p:nvSpPr>
          <p:cNvPr id="8" name="Title 1">
            <a:extLst>
              <a:ext uri="{FF2B5EF4-FFF2-40B4-BE49-F238E27FC236}">
                <a16:creationId xmlns:a16="http://schemas.microsoft.com/office/drawing/2014/main" id="{803B3194-DCE0-968D-60DA-FDDF5794741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48956" y="1036320"/>
            <a:ext cx="3667724"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a:t>
            </a:r>
          </a:p>
          <a:p>
            <a:endParaRPr lang="en-US" altLang="en-US" sz="1600" dirty="0"/>
          </a:p>
          <a:p>
            <a:r>
              <a:rPr lang="en-US" sz="1600" dirty="0"/>
              <a:t>There are no special characteristics of a foreshock that let us know it is a foreshock until the mainshock occurs.</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a:p>
            <a:endParaRPr lang="en-US" altLang="en-US" sz="1600" dirty="0"/>
          </a:p>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endParaRPr lang="en-US" altLang="en-US" sz="1600" dirty="0"/>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667247" y="6551984"/>
            <a:ext cx="4421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15959"/>
            <a:ext cx="4286468" cy="25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C1D0E636-EF31-211F-DD38-41257BBD590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Taiwan_220918.mp4">
            <a:hlinkClick r:id="" action="ppaction://media"/>
            <a:extLst>
              <a:ext uri="{FF2B5EF4-FFF2-40B4-BE49-F238E27FC236}">
                <a16:creationId xmlns:a16="http://schemas.microsoft.com/office/drawing/2014/main" id="{24602170-9E5C-5D33-17EE-39F1996DC16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71112" y="914400"/>
            <a:ext cx="5060112" cy="3005727"/>
          </a:xfrm>
          <a:prstGeom prst="rect">
            <a:avLst/>
          </a:prstGeom>
        </p:spPr>
      </p:pic>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0F7B5A-E535-4F25-BAE1-9D471B45BD6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47113842-360E-374F-B1E6-A56C287584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B99ED60A-3B20-B14C-AA82-BBE0C24D4978}"/>
              </a:ext>
            </a:extLst>
          </p:cNvPr>
          <p:cNvSpPr txBox="1">
            <a:spLocks noChangeArrowheads="1"/>
          </p:cNvSpPr>
          <p:nvPr/>
        </p:nvSpPr>
        <p:spPr bwMode="auto">
          <a:xfrm>
            <a:off x="165652" y="1008914"/>
            <a:ext cx="2237029" cy="584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Tx/>
              <a:buNone/>
            </a:pPr>
            <a:r>
              <a:rPr lang="en-US" altLang="en-US" sz="1400" dirty="0">
                <a:latin typeface="Arial" panose="020B0604020202020204" pitchFamily="34" charset="0"/>
                <a:cs typeface="Arial" panose="020B0604020202020204" pitchFamily="34" charset="0"/>
              </a:rPr>
              <a:t>This map shows details along the northwestern margin of the Philippine Sea Plate. At the Ryukyu Trench, the Philippine Sea Plate subducts beneath the Eurasian Plate and earthquakes reach up to 300 km depth. Across Taiwan, very few earthquakes are deeper than 100 km because this area is a collision zone between the Philippine island arc and the Eurasian continental margin. Note the right-lateral strike-slip fault along the plate boundary near the September 18 earthquake (red star). The strike-slip focal mechanism of this earthquake might be related to this structure.</a:t>
            </a:r>
          </a:p>
        </p:txBody>
      </p:sp>
      <p:sp>
        <p:nvSpPr>
          <p:cNvPr id="19" name="5-Point Star 18">
            <a:extLst>
              <a:ext uri="{FF2B5EF4-FFF2-40B4-BE49-F238E27FC236}">
                <a16:creationId xmlns:a16="http://schemas.microsoft.com/office/drawing/2014/main" id="{E96EB5A7-B7C1-AA4A-82CF-0598CD4059DE}"/>
              </a:ext>
            </a:extLst>
          </p:cNvPr>
          <p:cNvSpPr>
            <a:spLocks noChangeAspect="1"/>
          </p:cNvSpPr>
          <p:nvPr/>
        </p:nvSpPr>
        <p:spPr>
          <a:xfrm>
            <a:off x="3962400" y="329184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22" name="TextBox 15">
            <a:extLst>
              <a:ext uri="{FF2B5EF4-FFF2-40B4-BE49-F238E27FC236}">
                <a16:creationId xmlns:a16="http://schemas.microsoft.com/office/drawing/2014/main" id="{35B0BBBD-6727-A14B-8A2F-7F95E7BDCC0B}"/>
              </a:ext>
            </a:extLst>
          </p:cNvPr>
          <p:cNvSpPr txBox="1">
            <a:spLocks noChangeArrowheads="1"/>
          </p:cNvSpPr>
          <p:nvPr/>
        </p:nvSpPr>
        <p:spPr bwMode="auto">
          <a:xfrm>
            <a:off x="5548471" y="6553200"/>
            <a:ext cx="344320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pic>
        <p:nvPicPr>
          <p:cNvPr id="3" name="Picture 2">
            <a:extLst>
              <a:ext uri="{FF2B5EF4-FFF2-40B4-BE49-F238E27FC236}">
                <a16:creationId xmlns:a16="http://schemas.microsoft.com/office/drawing/2014/main" id="{7129357B-09BE-8A1F-2879-2A0133BB568C}"/>
              </a:ext>
            </a:extLst>
          </p:cNvPr>
          <p:cNvPicPr>
            <a:picLocks noChangeAspect="1"/>
          </p:cNvPicPr>
          <p:nvPr/>
        </p:nvPicPr>
        <p:blipFill>
          <a:blip r:embed="rId4"/>
          <a:stretch>
            <a:fillRect/>
          </a:stretch>
        </p:blipFill>
        <p:spPr>
          <a:xfrm>
            <a:off x="2402681" y="883920"/>
            <a:ext cx="6588995" cy="5669280"/>
          </a:xfrm>
          <a:prstGeom prst="rect">
            <a:avLst/>
          </a:prstGeom>
        </p:spPr>
      </p:pic>
      <p:pic>
        <p:nvPicPr>
          <p:cNvPr id="6" name="Picture 5">
            <a:extLst>
              <a:ext uri="{FF2B5EF4-FFF2-40B4-BE49-F238E27FC236}">
                <a16:creationId xmlns:a16="http://schemas.microsoft.com/office/drawing/2014/main" id="{EF23A3CD-2853-3E36-4BA3-C5699FC96320}"/>
              </a:ext>
            </a:extLst>
          </p:cNvPr>
          <p:cNvPicPr>
            <a:picLocks noChangeAspect="1"/>
          </p:cNvPicPr>
          <p:nvPr/>
        </p:nvPicPr>
        <p:blipFill>
          <a:blip r:embed="rId5"/>
          <a:stretch>
            <a:fillRect/>
          </a:stretch>
        </p:blipFill>
        <p:spPr>
          <a:xfrm>
            <a:off x="7406640" y="3234865"/>
            <a:ext cx="1737360" cy="1544320"/>
          </a:xfrm>
          <a:prstGeom prst="rect">
            <a:avLst/>
          </a:prstGeom>
        </p:spPr>
      </p:pic>
      <p:pic>
        <p:nvPicPr>
          <p:cNvPr id="7" name="Picture 6">
            <a:extLst>
              <a:ext uri="{FF2B5EF4-FFF2-40B4-BE49-F238E27FC236}">
                <a16:creationId xmlns:a16="http://schemas.microsoft.com/office/drawing/2014/main" id="{1F7D084A-4CFB-937D-32E1-0F5AE54C0209}"/>
              </a:ext>
            </a:extLst>
          </p:cNvPr>
          <p:cNvPicPr>
            <a:picLocks noChangeAspect="1"/>
          </p:cNvPicPr>
          <p:nvPr/>
        </p:nvPicPr>
        <p:blipFill>
          <a:blip r:embed="rId6"/>
          <a:stretch>
            <a:fillRect/>
          </a:stretch>
        </p:blipFill>
        <p:spPr>
          <a:xfrm>
            <a:off x="2415933" y="3669812"/>
            <a:ext cx="1828800" cy="1695982"/>
          </a:xfrm>
          <a:prstGeom prst="rect">
            <a:avLst/>
          </a:prstGeom>
        </p:spPr>
      </p:pic>
      <p:sp>
        <p:nvSpPr>
          <p:cNvPr id="8" name="Rectangle 7">
            <a:extLst>
              <a:ext uri="{FF2B5EF4-FFF2-40B4-BE49-F238E27FC236}">
                <a16:creationId xmlns:a16="http://schemas.microsoft.com/office/drawing/2014/main" id="{7ABE0C20-BAB8-3508-9B03-4D99FA3DB286}"/>
              </a:ext>
            </a:extLst>
          </p:cNvPr>
          <p:cNvSpPr/>
          <p:nvPr/>
        </p:nvSpPr>
        <p:spPr>
          <a:xfrm>
            <a:off x="7467600" y="883920"/>
            <a:ext cx="838200" cy="182880"/>
          </a:xfrm>
          <a:prstGeom prst="rect">
            <a:avLst/>
          </a:prstGeom>
          <a:solidFill>
            <a:srgbClr val="FFF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8B2F71B-714C-331E-982A-8D524D788648}"/>
              </a:ext>
            </a:extLst>
          </p:cNvPr>
          <p:cNvSpPr txBox="1"/>
          <p:nvPr/>
        </p:nvSpPr>
        <p:spPr>
          <a:xfrm>
            <a:off x="2743200" y="3810000"/>
            <a:ext cx="641522" cy="261610"/>
          </a:xfrm>
          <a:prstGeom prst="rect">
            <a:avLst/>
          </a:prstGeom>
          <a:noFill/>
        </p:spPr>
        <p:txBody>
          <a:bodyPr wrap="none" rtlCol="0">
            <a:spAutoFit/>
          </a:bodyPr>
          <a:lstStyle/>
          <a:p>
            <a:r>
              <a:rPr lang="en-US" sz="1050" dirty="0"/>
              <a:t>Taiwan</a:t>
            </a:r>
          </a:p>
        </p:txBody>
      </p:sp>
      <p:sp>
        <p:nvSpPr>
          <p:cNvPr id="12" name="5-Point Star 11">
            <a:extLst>
              <a:ext uri="{FF2B5EF4-FFF2-40B4-BE49-F238E27FC236}">
                <a16:creationId xmlns:a16="http://schemas.microsoft.com/office/drawing/2014/main" id="{8C3A9CE0-7DDA-9A5D-8CA9-CE30F96E5BBB}"/>
              </a:ext>
            </a:extLst>
          </p:cNvPr>
          <p:cNvSpPr>
            <a:spLocks noChangeAspect="1"/>
          </p:cNvSpPr>
          <p:nvPr/>
        </p:nvSpPr>
        <p:spPr>
          <a:xfrm>
            <a:off x="4800600" y="4511040"/>
            <a:ext cx="182880" cy="182880"/>
          </a:xfrm>
          <a:prstGeom prst="star5">
            <a:avLst/>
          </a:prstGeom>
          <a:solidFill>
            <a:srgbClr val="FF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3" name="TextBox 12">
            <a:extLst>
              <a:ext uri="{FF2B5EF4-FFF2-40B4-BE49-F238E27FC236}">
                <a16:creationId xmlns:a16="http://schemas.microsoft.com/office/drawing/2014/main" id="{E02C8C42-F1AC-E842-24D0-594D9689B413}"/>
              </a:ext>
            </a:extLst>
          </p:cNvPr>
          <p:cNvSpPr txBox="1"/>
          <p:nvPr/>
        </p:nvSpPr>
        <p:spPr>
          <a:xfrm>
            <a:off x="7747234" y="3417745"/>
            <a:ext cx="1091966" cy="253916"/>
          </a:xfrm>
          <a:prstGeom prst="rect">
            <a:avLst/>
          </a:prstGeom>
          <a:noFill/>
        </p:spPr>
        <p:txBody>
          <a:bodyPr wrap="none" rtlCol="0">
            <a:spAutoFit/>
          </a:bodyPr>
          <a:lstStyle/>
          <a:p>
            <a:r>
              <a:rPr lang="en-US" sz="1050" dirty="0"/>
              <a:t>Ryukyu Trench</a:t>
            </a:r>
          </a:p>
        </p:txBody>
      </p:sp>
      <p:sp>
        <p:nvSpPr>
          <p:cNvPr id="14" name="TextBox 13">
            <a:extLst>
              <a:ext uri="{FF2B5EF4-FFF2-40B4-BE49-F238E27FC236}">
                <a16:creationId xmlns:a16="http://schemas.microsoft.com/office/drawing/2014/main" id="{D45A448F-5A1F-5210-7C01-A18E6F7B6CDB}"/>
              </a:ext>
            </a:extLst>
          </p:cNvPr>
          <p:cNvSpPr txBox="1"/>
          <p:nvPr/>
        </p:nvSpPr>
        <p:spPr>
          <a:xfrm rot="5400000">
            <a:off x="8758019" y="3931909"/>
            <a:ext cx="561372" cy="261610"/>
          </a:xfrm>
          <a:prstGeom prst="rect">
            <a:avLst/>
          </a:prstGeom>
          <a:noFill/>
        </p:spPr>
        <p:txBody>
          <a:bodyPr wrap="none" rtlCol="0">
            <a:spAutoFit/>
          </a:bodyPr>
          <a:lstStyle/>
          <a:p>
            <a:r>
              <a:rPr lang="en-US" sz="1100" dirty="0"/>
              <a:t>Depth</a:t>
            </a:r>
          </a:p>
        </p:txBody>
      </p:sp>
      <p:sp>
        <p:nvSpPr>
          <p:cNvPr id="15" name="TextBox 14">
            <a:extLst>
              <a:ext uri="{FF2B5EF4-FFF2-40B4-BE49-F238E27FC236}">
                <a16:creationId xmlns:a16="http://schemas.microsoft.com/office/drawing/2014/main" id="{F3323B4F-FFDD-5C18-755A-FD33C1F22725}"/>
              </a:ext>
            </a:extLst>
          </p:cNvPr>
          <p:cNvSpPr txBox="1"/>
          <p:nvPr/>
        </p:nvSpPr>
        <p:spPr>
          <a:xfrm rot="5400000">
            <a:off x="3855709" y="4340881"/>
            <a:ext cx="561372" cy="261610"/>
          </a:xfrm>
          <a:prstGeom prst="rect">
            <a:avLst/>
          </a:prstGeom>
          <a:noFill/>
        </p:spPr>
        <p:txBody>
          <a:bodyPr wrap="none" rtlCol="0">
            <a:spAutoFit/>
          </a:bodyPr>
          <a:lstStyle/>
          <a:p>
            <a:r>
              <a:rPr lang="en-US" sz="1100" dirty="0"/>
              <a:t>Depth</a:t>
            </a:r>
          </a:p>
        </p:txBody>
      </p:sp>
      <p:sp>
        <p:nvSpPr>
          <p:cNvPr id="2" name="Title 1">
            <a:extLst>
              <a:ext uri="{FF2B5EF4-FFF2-40B4-BE49-F238E27FC236}">
                <a16:creationId xmlns:a16="http://schemas.microsoft.com/office/drawing/2014/main" id="{1B1BCF8A-5D0C-8E8D-5881-646ABA84078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D94D4B2C-412D-C947-AA36-2A8803A1B176}"/>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19" name="TextBox 11">
            <a:extLst>
              <a:ext uri="{FF2B5EF4-FFF2-40B4-BE49-F238E27FC236}">
                <a16:creationId xmlns:a16="http://schemas.microsoft.com/office/drawing/2014/main" id="{FB05D235-0168-9145-B82B-EC6E5B34FB47}"/>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In this case, the earthquake</a:t>
            </a:r>
            <a:r>
              <a:rPr lang="en-US" altLang="en-US" sz="1600" dirty="0">
                <a:latin typeface="Arial" panose="020B0604020202020204" pitchFamily="34" charset="0"/>
                <a:cs typeface="Arial" panose="020B0604020202020204" pitchFamily="34" charset="0"/>
              </a:rPr>
              <a:t> </a:t>
            </a:r>
            <a:r>
              <a:rPr lang="en-US" sz="1600" b="0" i="0" dirty="0">
                <a:solidFill>
                  <a:srgbClr val="333333"/>
                </a:solidFill>
                <a:effectLst/>
                <a:latin typeface="Arial" panose="020B0604020202020204" pitchFamily="34" charset="0"/>
                <a:cs typeface="Arial" panose="020B0604020202020204" pitchFamily="34" charset="0"/>
              </a:rPr>
              <a:t>occurred as the result of strike-slip faulting at a shallow depth, near the plate boundary between the Philippine Sea and Eurasian Plates at the southeast coast of Taiwan.</a:t>
            </a:r>
            <a:endParaRPr lang="en-US" altLang="en-US" sz="1600" dirty="0">
              <a:latin typeface="Arial" panose="020B0604020202020204" pitchFamily="34" charset="0"/>
              <a:cs typeface="Arial" panose="020B0604020202020204" pitchFamily="34" charset="0"/>
            </a:endParaRPr>
          </a:p>
        </p:txBody>
      </p:sp>
      <p:sp>
        <p:nvSpPr>
          <p:cNvPr id="20" name="TextBox 8">
            <a:extLst>
              <a:ext uri="{FF2B5EF4-FFF2-40B4-BE49-F238E27FC236}">
                <a16:creationId xmlns:a16="http://schemas.microsoft.com/office/drawing/2014/main" id="{13483746-0A56-7A49-A0F8-3C2D2EE64109}"/>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1" name="TextBox 11">
            <a:extLst>
              <a:ext uri="{FF2B5EF4-FFF2-40B4-BE49-F238E27FC236}">
                <a16:creationId xmlns:a16="http://schemas.microsoft.com/office/drawing/2014/main" id="{D77C184E-9C69-6B4D-9F14-002646C8E82B}"/>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5" name="Picture 4" descr="A picture containing accessory, vector graphics&#10;&#10;Description automatically generated">
            <a:extLst>
              <a:ext uri="{FF2B5EF4-FFF2-40B4-BE49-F238E27FC236}">
                <a16:creationId xmlns:a16="http://schemas.microsoft.com/office/drawing/2014/main" id="{070E4DA8-50ED-8815-585B-D4386B0E8F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472" y="2450359"/>
            <a:ext cx="2443617" cy="2437553"/>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B2B9499B-EFC7-1DB3-7340-C4599E0B0F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5398" y="4164235"/>
            <a:ext cx="4915326" cy="2187130"/>
          </a:xfrm>
          <a:prstGeom prst="rect">
            <a:avLst/>
          </a:prstGeom>
        </p:spPr>
      </p:pic>
      <p:sp>
        <p:nvSpPr>
          <p:cNvPr id="9" name="Title 1">
            <a:extLst>
              <a:ext uri="{FF2B5EF4-FFF2-40B4-BE49-F238E27FC236}">
                <a16:creationId xmlns:a16="http://schemas.microsoft.com/office/drawing/2014/main" id="{1E64EC02-43F6-1AE9-5341-08A1A624131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326067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661C4EC-A649-C558-FC7E-5CC5A4EA32F6}"/>
              </a:ext>
            </a:extLst>
          </p:cNvPr>
          <p:cNvPicPr>
            <a:picLocks/>
          </p:cNvPicPr>
          <p:nvPr/>
        </p:nvPicPr>
        <p:blipFill>
          <a:blip r:embed="rId3"/>
          <a:stretch>
            <a:fillRect/>
          </a:stretch>
        </p:blipFill>
        <p:spPr>
          <a:xfrm>
            <a:off x="1151263" y="1386840"/>
            <a:ext cx="7315199" cy="5394960"/>
          </a:xfrm>
          <a:prstGeom prst="rect">
            <a:avLst/>
          </a:prstGeom>
        </p:spPr>
      </p:pic>
      <p:sp>
        <p:nvSpPr>
          <p:cNvPr id="4" name="Rectangle 3">
            <a:extLst>
              <a:ext uri="{FF2B5EF4-FFF2-40B4-BE49-F238E27FC236}">
                <a16:creationId xmlns:a16="http://schemas.microsoft.com/office/drawing/2014/main" id="{55E6F481-EFF3-7BBA-8C3E-915B23DDF75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C5C8D34E-9220-AC41-25D7-41D8DEA49A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8EA6AB4E-72BB-400C-5D3C-8B2E10645899}"/>
              </a:ext>
            </a:extLst>
          </p:cNvPr>
          <p:cNvSpPr txBox="1"/>
          <p:nvPr/>
        </p:nvSpPr>
        <p:spPr>
          <a:xfrm>
            <a:off x="6705558" y="1345174"/>
            <a:ext cx="2152650" cy="830997"/>
          </a:xfrm>
          <a:prstGeom prst="rect">
            <a:avLst/>
          </a:prstGeom>
          <a:solidFill>
            <a:schemeClr val="bg1"/>
          </a:solidFill>
        </p:spPr>
        <p:txBody>
          <a:bodyPr>
            <a:spAutoFit/>
          </a:bodyPr>
          <a:lstStyle/>
          <a:p>
            <a:pPr eaLnBrk="1" hangingPunct="1">
              <a:defRPr/>
            </a:pPr>
            <a:endParaRPr lang="en-US" sz="1600" b="1" spc="200" dirty="0">
              <a:latin typeface="Arial" charset="0"/>
              <a:ea typeface="MS PGothic" charset="-128"/>
            </a:endParaRPr>
          </a:p>
          <a:p>
            <a:pPr eaLnBrk="1" hangingPunct="1">
              <a:defRPr/>
            </a:pPr>
            <a:endParaRPr lang="en-US" sz="1600" b="1" spc="200" dirty="0">
              <a:latin typeface="Arial" charset="0"/>
              <a:ea typeface="MS PGothic" charset="-128"/>
            </a:endParaRPr>
          </a:p>
          <a:p>
            <a:pPr eaLnBrk="1" hangingPunct="1">
              <a:defRPr/>
            </a:pPr>
            <a:r>
              <a:rPr lang="en-US" sz="1600" b="1" spc="200" dirty="0">
                <a:latin typeface="Arial" charset="0"/>
                <a:ea typeface="MS PGothic" charset="-128"/>
              </a:rPr>
              <a:t>Surface Waves</a:t>
            </a:r>
          </a:p>
        </p:txBody>
      </p:sp>
      <p:sp>
        <p:nvSpPr>
          <p:cNvPr id="5" name="TextBox 4">
            <a:extLst>
              <a:ext uri="{FF2B5EF4-FFF2-40B4-BE49-F238E27FC236}">
                <a16:creationId xmlns:a16="http://schemas.microsoft.com/office/drawing/2014/main" id="{3EDD8677-CB7B-D893-45AA-C4E33D1D1DC2}"/>
              </a:ext>
            </a:extLst>
          </p:cNvPr>
          <p:cNvSpPr txBox="1">
            <a:spLocks noChangeArrowheads="1"/>
          </p:cNvSpPr>
          <p:nvPr/>
        </p:nvSpPr>
        <p:spPr bwMode="auto">
          <a:xfrm>
            <a:off x="2506598" y="1844407"/>
            <a:ext cx="210314" cy="2000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700" b="1" dirty="0">
                <a:latin typeface="Arial" panose="020B0604020202020204" pitchFamily="34" charset="0"/>
              </a:rPr>
              <a:t> </a:t>
            </a:r>
          </a:p>
        </p:txBody>
      </p:sp>
      <p:sp>
        <p:nvSpPr>
          <p:cNvPr id="6" name="TextBox 4">
            <a:extLst>
              <a:ext uri="{FF2B5EF4-FFF2-40B4-BE49-F238E27FC236}">
                <a16:creationId xmlns:a16="http://schemas.microsoft.com/office/drawing/2014/main" id="{116DC007-0694-5AB1-90FD-BEC3C3D0F56A}"/>
              </a:ext>
            </a:extLst>
          </p:cNvPr>
          <p:cNvSpPr txBox="1">
            <a:spLocks noChangeArrowheads="1"/>
          </p:cNvSpPr>
          <p:nvPr/>
        </p:nvSpPr>
        <p:spPr bwMode="auto">
          <a:xfrm>
            <a:off x="4083186" y="1906905"/>
            <a:ext cx="32092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a:t>
            </a:r>
          </a:p>
        </p:txBody>
      </p:sp>
      <p:sp>
        <p:nvSpPr>
          <p:cNvPr id="7" name="TextBox 4">
            <a:extLst>
              <a:ext uri="{FF2B5EF4-FFF2-40B4-BE49-F238E27FC236}">
                <a16:creationId xmlns:a16="http://schemas.microsoft.com/office/drawing/2014/main" id="{9F8C5926-2118-77FA-D8DA-69FE224C8609}"/>
              </a:ext>
            </a:extLst>
          </p:cNvPr>
          <p:cNvSpPr txBox="1">
            <a:spLocks noChangeArrowheads="1"/>
          </p:cNvSpPr>
          <p:nvPr/>
        </p:nvSpPr>
        <p:spPr bwMode="auto">
          <a:xfrm>
            <a:off x="4795855" y="189216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SS</a:t>
            </a:r>
          </a:p>
        </p:txBody>
      </p:sp>
      <p:sp>
        <p:nvSpPr>
          <p:cNvPr id="8" name="Rectangle 7">
            <a:extLst>
              <a:ext uri="{FF2B5EF4-FFF2-40B4-BE49-F238E27FC236}">
                <a16:creationId xmlns:a16="http://schemas.microsoft.com/office/drawing/2014/main" id="{EE6029C8-9539-D5A2-34A7-9828C9273BF5}"/>
              </a:ext>
            </a:extLst>
          </p:cNvPr>
          <p:cNvSpPr/>
          <p:nvPr/>
        </p:nvSpPr>
        <p:spPr>
          <a:xfrm>
            <a:off x="6019800" y="5659194"/>
            <a:ext cx="2383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4">
            <a:extLst>
              <a:ext uri="{FF2B5EF4-FFF2-40B4-BE49-F238E27FC236}">
                <a16:creationId xmlns:a16="http://schemas.microsoft.com/office/drawing/2014/main" id="{B5D2FDED-3DBC-A5A3-A039-ADEA6682AEAD}"/>
              </a:ext>
            </a:extLst>
          </p:cNvPr>
          <p:cNvSpPr txBox="1">
            <a:spLocks noChangeArrowheads="1"/>
          </p:cNvSpPr>
          <p:nvPr/>
        </p:nvSpPr>
        <p:spPr bwMode="auto">
          <a:xfrm>
            <a:off x="5074494" y="1345174"/>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11" name="TextBox 4">
            <a:extLst>
              <a:ext uri="{FF2B5EF4-FFF2-40B4-BE49-F238E27FC236}">
                <a16:creationId xmlns:a16="http://schemas.microsoft.com/office/drawing/2014/main" id="{8908FBAA-AC46-E82C-1E31-C9F91BCB0AC3}"/>
              </a:ext>
            </a:extLst>
          </p:cNvPr>
          <p:cNvSpPr txBox="1">
            <a:spLocks noChangeArrowheads="1"/>
          </p:cNvSpPr>
          <p:nvPr/>
        </p:nvSpPr>
        <p:spPr bwMode="auto">
          <a:xfrm>
            <a:off x="5036389" y="1605880"/>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13" name="TextBox 4">
            <a:extLst>
              <a:ext uri="{FF2B5EF4-FFF2-40B4-BE49-F238E27FC236}">
                <a16:creationId xmlns:a16="http://schemas.microsoft.com/office/drawing/2014/main" id="{D1BBB85C-92F1-619C-86C5-D9EEFFD96AF2}"/>
              </a:ext>
            </a:extLst>
          </p:cNvPr>
          <p:cNvSpPr txBox="1">
            <a:spLocks noChangeArrowheads="1"/>
          </p:cNvSpPr>
          <p:nvPr/>
        </p:nvSpPr>
        <p:spPr bwMode="auto">
          <a:xfrm>
            <a:off x="4072277" y="1608825"/>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14" name="TextBox 4">
            <a:extLst>
              <a:ext uri="{FF2B5EF4-FFF2-40B4-BE49-F238E27FC236}">
                <a16:creationId xmlns:a16="http://schemas.microsoft.com/office/drawing/2014/main" id="{DA054F12-4E22-A8BC-BECE-5A30B5057A8B}"/>
              </a:ext>
            </a:extLst>
          </p:cNvPr>
          <p:cNvSpPr txBox="1">
            <a:spLocks noChangeArrowheads="1"/>
          </p:cNvSpPr>
          <p:nvPr/>
        </p:nvSpPr>
        <p:spPr bwMode="auto">
          <a:xfrm>
            <a:off x="3602443" y="131295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15" name="TextBox 4">
            <a:extLst>
              <a:ext uri="{FF2B5EF4-FFF2-40B4-BE49-F238E27FC236}">
                <a16:creationId xmlns:a16="http://schemas.microsoft.com/office/drawing/2014/main" id="{2B61CCAA-4EDF-0C52-064B-F5FD6DC35DDB}"/>
              </a:ext>
            </a:extLst>
          </p:cNvPr>
          <p:cNvSpPr txBox="1">
            <a:spLocks noChangeArrowheads="1"/>
          </p:cNvSpPr>
          <p:nvPr/>
        </p:nvSpPr>
        <p:spPr bwMode="auto">
          <a:xfrm>
            <a:off x="2886454" y="1263750"/>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3" name="TextBox 4">
            <a:extLst>
              <a:ext uri="{FF2B5EF4-FFF2-40B4-BE49-F238E27FC236}">
                <a16:creationId xmlns:a16="http://schemas.microsoft.com/office/drawing/2014/main" id="{3198309E-AED2-2D90-3F4D-35074D7060F6}"/>
              </a:ext>
            </a:extLst>
          </p:cNvPr>
          <p:cNvSpPr txBox="1">
            <a:spLocks noChangeArrowheads="1"/>
          </p:cNvSpPr>
          <p:nvPr/>
        </p:nvSpPr>
        <p:spPr bwMode="auto">
          <a:xfrm>
            <a:off x="2846151" y="1505853"/>
            <a:ext cx="320922"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14342" name="TextBox 4">
            <a:extLst>
              <a:ext uri="{FF2B5EF4-FFF2-40B4-BE49-F238E27FC236}">
                <a16:creationId xmlns:a16="http://schemas.microsoft.com/office/drawing/2014/main" id="{23AD29E1-7026-CD3A-008B-C5163764F429}"/>
              </a:ext>
            </a:extLst>
          </p:cNvPr>
          <p:cNvSpPr txBox="1">
            <a:spLocks noChangeArrowheads="1"/>
          </p:cNvSpPr>
          <p:nvPr/>
        </p:nvSpPr>
        <p:spPr bwMode="auto">
          <a:xfrm>
            <a:off x="3206948" y="1454456"/>
            <a:ext cx="4667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6" name="TextBox 4">
            <a:extLst>
              <a:ext uri="{FF2B5EF4-FFF2-40B4-BE49-F238E27FC236}">
                <a16:creationId xmlns:a16="http://schemas.microsoft.com/office/drawing/2014/main" id="{B87CFE76-BC56-8330-AD98-D2A98113CB34}"/>
              </a:ext>
            </a:extLst>
          </p:cNvPr>
          <p:cNvSpPr txBox="1">
            <a:spLocks noChangeArrowheads="1"/>
          </p:cNvSpPr>
          <p:nvPr/>
        </p:nvSpPr>
        <p:spPr bwMode="auto">
          <a:xfrm>
            <a:off x="2513799" y="1892166"/>
            <a:ext cx="467866"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  </a:t>
            </a:r>
          </a:p>
        </p:txBody>
      </p:sp>
      <p:sp>
        <p:nvSpPr>
          <p:cNvPr id="17" name="TextBox 6">
            <a:extLst>
              <a:ext uri="{FF2B5EF4-FFF2-40B4-BE49-F238E27FC236}">
                <a16:creationId xmlns:a16="http://schemas.microsoft.com/office/drawing/2014/main" id="{9B76305B-90B6-F08D-C2E4-E29B205721B5}"/>
              </a:ext>
            </a:extLst>
          </p:cNvPr>
          <p:cNvSpPr txBox="1">
            <a:spLocks noChangeArrowheads="1"/>
          </p:cNvSpPr>
          <p:nvPr/>
        </p:nvSpPr>
        <p:spPr bwMode="auto">
          <a:xfrm>
            <a:off x="1794466" y="5385961"/>
            <a:ext cx="6731173"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10,201 km (6,339 miles) along the perimeter of the Earth from the earthquake to the recording station. </a:t>
            </a:r>
            <a:r>
              <a:rPr lang="en-US" altLang="en-US" sz="1400" dirty="0">
                <a:latin typeface="Arial" panose="020B0604020202020204" pitchFamily="34" charset="0"/>
              </a:rPr>
              <a:t>The surface wave began to arrive in Bend 47 minutes</a:t>
            </a:r>
            <a:r>
              <a:rPr lang="en-US" altLang="en-US" sz="1400" dirty="0">
                <a:solidFill>
                  <a:srgbClr val="000000"/>
                </a:solidFill>
                <a:latin typeface="Arial" panose="020B0604020202020204" pitchFamily="34" charset="0"/>
              </a:rPr>
              <a:t> after the earthquake occurred in Taiwan</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8" name="TextBox 9">
            <a:extLst>
              <a:ext uri="{FF2B5EF4-FFF2-40B4-BE49-F238E27FC236}">
                <a16:creationId xmlns:a16="http://schemas.microsoft.com/office/drawing/2014/main" id="{48BABDB8-4C9C-3976-11DD-DAEE6F85E712}"/>
              </a:ext>
            </a:extLst>
          </p:cNvPr>
          <p:cNvSpPr txBox="1">
            <a:spLocks noChangeArrowheads="1"/>
          </p:cNvSpPr>
          <p:nvPr/>
        </p:nvSpPr>
        <p:spPr bwMode="auto">
          <a:xfrm>
            <a:off x="1731052" y="4492326"/>
            <a:ext cx="6858000"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24 minutes and 6 </a:t>
            </a:r>
            <a:r>
              <a:rPr lang="en-US" altLang="en-US" sz="1400" dirty="0">
                <a:solidFill>
                  <a:srgbClr val="000000"/>
                </a:solidFill>
                <a:latin typeface="Arial" panose="020B0604020202020204" pitchFamily="34" charset="0"/>
              </a:rPr>
              <a:t>seconds to travel from the earthquake to Bend.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For this earthquake, S and SS are not prominent arrivals.</a:t>
            </a:r>
          </a:p>
        </p:txBody>
      </p:sp>
      <p:sp>
        <p:nvSpPr>
          <p:cNvPr id="19" name="TextBox 5">
            <a:extLst>
              <a:ext uri="{FF2B5EF4-FFF2-40B4-BE49-F238E27FC236}">
                <a16:creationId xmlns:a16="http://schemas.microsoft.com/office/drawing/2014/main" id="{5912C07E-CD8D-4276-4D2E-D5F6A3F00D1A}"/>
              </a:ext>
            </a:extLst>
          </p:cNvPr>
          <p:cNvSpPr txBox="1">
            <a:spLocks noChangeArrowheads="1"/>
          </p:cNvSpPr>
          <p:nvPr/>
        </p:nvSpPr>
        <p:spPr bwMode="auto">
          <a:xfrm>
            <a:off x="2592271" y="3830084"/>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20" name="TextBox 4">
            <a:extLst>
              <a:ext uri="{FF2B5EF4-FFF2-40B4-BE49-F238E27FC236}">
                <a16:creationId xmlns:a16="http://schemas.microsoft.com/office/drawing/2014/main" id="{BD5DDA46-038D-B979-8D46-9FBD9AA14F06}"/>
              </a:ext>
            </a:extLst>
          </p:cNvPr>
          <p:cNvSpPr txBox="1">
            <a:spLocks noChangeArrowheads="1"/>
          </p:cNvSpPr>
          <p:nvPr/>
        </p:nvSpPr>
        <p:spPr bwMode="auto">
          <a:xfrm>
            <a:off x="1777884" y="3167842"/>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 it took </a:t>
            </a:r>
            <a:r>
              <a:rPr lang="en-US" altLang="en-US" sz="1400" dirty="0">
                <a:latin typeface="Arial" panose="020B0604020202020204" pitchFamily="34" charset="0"/>
              </a:rPr>
              <a:t>13 minutes and 6 </a:t>
            </a:r>
            <a:r>
              <a:rPr lang="en-US" altLang="en-US" sz="1400" dirty="0">
                <a:solidFill>
                  <a:srgbClr val="000000"/>
                </a:solidFill>
                <a:latin typeface="Arial" panose="020B0604020202020204" pitchFamily="34" charset="0"/>
              </a:rPr>
              <a:t>seconds for the compressional P waves to travel a curved path through the mantle to Bend, Oregon.</a:t>
            </a:r>
          </a:p>
        </p:txBody>
      </p:sp>
      <p:sp>
        <p:nvSpPr>
          <p:cNvPr id="14340" name="TextBox 7">
            <a:extLst>
              <a:ext uri="{FF2B5EF4-FFF2-40B4-BE49-F238E27FC236}">
                <a16:creationId xmlns:a16="http://schemas.microsoft.com/office/drawing/2014/main" id="{714B9000-11B1-F4DB-B627-62BEA65910EB}"/>
              </a:ext>
            </a:extLst>
          </p:cNvPr>
          <p:cNvSpPr txBox="1">
            <a:spLocks noChangeArrowheads="1"/>
          </p:cNvSpPr>
          <p:nvPr/>
        </p:nvSpPr>
        <p:spPr bwMode="auto">
          <a:xfrm>
            <a:off x="1295400" y="765419"/>
            <a:ext cx="7696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10,201 km (6,339 miles, 91.5°) from the location of this earthquake.  </a:t>
            </a:r>
          </a:p>
        </p:txBody>
      </p:sp>
      <p:sp>
        <p:nvSpPr>
          <p:cNvPr id="22" name="Title 1">
            <a:extLst>
              <a:ext uri="{FF2B5EF4-FFF2-40B4-BE49-F238E27FC236}">
                <a16:creationId xmlns:a16="http://schemas.microsoft.com/office/drawing/2014/main" id="{F60551D1-4AAF-D837-AE13-B64D0DCED88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6.9 TAIWAN</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Sunday,  September 18, 2022 at 06:44:14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8068</TotalTime>
  <Words>1410</Words>
  <Application>Microsoft Office PowerPoint</Application>
  <PresentationFormat>On-screen Show (4:3)</PresentationFormat>
  <Paragraphs>126</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780</cp:revision>
  <dcterms:created xsi:type="dcterms:W3CDTF">2009-05-31T20:07:40Z</dcterms:created>
  <dcterms:modified xsi:type="dcterms:W3CDTF">2022-09-19T00:24:39Z</dcterms:modified>
</cp:coreProperties>
</file>