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47" r:id="rId2"/>
    <p:sldId id="385" r:id="rId3"/>
    <p:sldId id="386" r:id="rId4"/>
    <p:sldId id="440" r:id="rId5"/>
    <p:sldId id="395" r:id="rId6"/>
    <p:sldId id="402" r:id="rId7"/>
    <p:sldId id="433" r:id="rId8"/>
    <p:sldId id="337" r:id="rId9"/>
    <p:sldId id="434"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26" autoAdjust="0"/>
    <p:restoredTop sz="90777" autoAdjust="0"/>
  </p:normalViewPr>
  <p:slideViewPr>
    <p:cSldViewPr>
      <p:cViewPr varScale="1">
        <p:scale>
          <a:sx n="80" d="100"/>
          <a:sy n="80" d="100"/>
        </p:scale>
        <p:origin x="1210"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9/19/2022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https://earthquake.usgs.gov/earthquakes/eventpage/us7000i9bw</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610DB99-544B-9F4B-8AC0-2295E4B04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2F13C45-9D19-664A-85D4-17CE65608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386B87B-9D91-4C44-A397-30C8FB74E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E3A5BA-2EE3-C240-8DB2-2BF79A92BB64}"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solidFill>
                  <a:srgbClr val="393996"/>
                </a:solidFill>
              </a:rPr>
              <a:t>How does Mexico's "Earthquake Early Warning" system work? </a:t>
            </a:r>
            <a:r>
              <a:rPr lang="en-US" altLang="en-US">
                <a:hlinkClick r:id="rId3"/>
              </a:rPr>
              <a:t>https://www.iris.edu/hq/inclass/animation/235</a:t>
            </a:r>
            <a:endParaRPr lang="en-US" altLang="en-US"/>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a:t>
            </a:r>
          </a:p>
          <a:p>
            <a:r>
              <a:rPr lang="en-US" altLang="en-US" sz="1000" dirty="0">
                <a:ea typeface="ＭＳ Ｐゴシック" panose="020B0600070205080204" pitchFamily="34" charset="-128"/>
              </a:rPr>
              <a:t>Focal Mechanisms Explained: </a:t>
            </a:r>
            <a:r>
              <a:rPr lang="en-US" altLang="en-US" sz="1000" dirty="0">
                <a:latin typeface="Arial" panose="020B0604020202020204" pitchFamily="34" charset="0"/>
              </a:rPr>
              <a:t>https://</a:t>
            </a:r>
            <a:r>
              <a:rPr lang="en-US" altLang="en-US" sz="1000" dirty="0" err="1">
                <a:latin typeface="Arial" panose="020B0604020202020204" pitchFamily="34" charset="0"/>
              </a:rPr>
              <a:t>www.iris.edu</a:t>
            </a:r>
            <a:r>
              <a:rPr lang="en-US" altLang="en-US" sz="1000" dirty="0">
                <a:latin typeface="Arial" panose="020B0604020202020204" pitchFamily="34" charset="0"/>
              </a:rPr>
              <a:t>/</a:t>
            </a:r>
            <a:r>
              <a:rPr lang="en-US" altLang="en-US" sz="1000" dirty="0" err="1">
                <a:latin typeface="Arial" panose="020B0604020202020204" pitchFamily="34" charset="0"/>
              </a:rPr>
              <a:t>hq</a:t>
            </a:r>
            <a:r>
              <a:rPr lang="en-US" altLang="en-US" sz="1000" dirty="0">
                <a:latin typeface="Arial" panose="020B0604020202020204" pitchFamily="34" charset="0"/>
              </a:rPr>
              <a:t>/</a:t>
            </a:r>
            <a:r>
              <a:rPr lang="en-US" altLang="en-US" sz="1000" dirty="0" err="1">
                <a:latin typeface="Arial" panose="020B0604020202020204" pitchFamily="34" charset="0"/>
              </a:rPr>
              <a:t>inclass</a:t>
            </a:r>
            <a:r>
              <a:rPr lang="en-US" altLang="en-US" sz="1000" dirty="0">
                <a:latin typeface="Arial" panose="020B0604020202020204" pitchFamily="34" charset="0"/>
              </a:rPr>
              <a:t>/animation/</a:t>
            </a:r>
            <a:r>
              <a:rPr lang="en-US" altLang="en-US" sz="1000" dirty="0" err="1">
                <a:latin typeface="Arial" panose="020B0604020202020204" pitchFamily="34" charset="0"/>
              </a:rPr>
              <a:t>focal_mechanisms_explained</a:t>
            </a:r>
            <a:endParaRPr lang="en-US" altLang="en-US" sz="1000" dirty="0">
              <a:latin typeface="Arial" panose="020B0604020202020204" pitchFamily="34" charset="0"/>
            </a:endParaRP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D2DFD8BD-1A55-1D32-CE79-BE42F98E68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6F7FB669-E3D5-E758-3C36-00873FF340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solidFill>
                  <a:srgbClr val="393996"/>
                </a:solidFill>
              </a:rPr>
              <a:t>Seismic Shadow Zone </a:t>
            </a:r>
            <a:r>
              <a:rPr lang="en-US" altLang="en-US">
                <a:solidFill>
                  <a:srgbClr val="0070C0"/>
                </a:solidFill>
              </a:rPr>
              <a:t>http://www.iris.edu/hq/inclass/animation/seismic_shadow_zone_basic_introduction </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6387" name="Slide Number Placeholder 3">
            <a:extLst>
              <a:ext uri="{FF2B5EF4-FFF2-40B4-BE49-F238E27FC236}">
                <a16:creationId xmlns:a16="http://schemas.microsoft.com/office/drawing/2014/main" id="{40327BDC-58C8-4C32-CB23-D44A3506D1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D3C89AC-7E34-1245-AF5A-CD53FBBD5F97}" type="slidenum">
              <a:rPr lang="en-US" altLang="en-US" smtClean="0">
                <a:solidFill>
                  <a:srgbClr val="000000"/>
                </a:solidFill>
                <a:latin typeface="Calibri" panose="020F0502020204030204" pitchFamily="34" charset="0"/>
                <a:ea typeface="MS PGothic" panose="020B0600070205080204" pitchFamily="34" charset="-128"/>
              </a:rPr>
              <a:pPr/>
              <a:t>8</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9/19/2022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9/19/2022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9/19/2022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9/19/2022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9/19/2022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9/19/2022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9/19/2022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9/19/2022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9/19/2022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9/19/2022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9/19/2022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9/19/2022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632576" y="589002"/>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600" dirty="0">
                <a:latin typeface="Arial" panose="020B0604020202020204" pitchFamily="34" charset="0"/>
              </a:rPr>
              <a:t>18.367°N</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600" dirty="0">
                <a:latin typeface="Arial" panose="020B0604020202020204" pitchFamily="34" charset="0"/>
              </a:rPr>
              <a:t>103.252°W</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15.1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8" name="Title 1">
            <a:extLst>
              <a:ext uri="{FF2B5EF4-FFF2-40B4-BE49-F238E27FC236}">
                <a16:creationId xmlns:a16="http://schemas.microsoft.com/office/drawing/2014/main" id="{8548E451-0A3A-40AC-9026-950BE96FD7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14">
            <a:extLst>
              <a:ext uri="{FF2B5EF4-FFF2-40B4-BE49-F238E27FC236}">
                <a16:creationId xmlns:a16="http://schemas.microsoft.com/office/drawing/2014/main" id="{A0A00242-EEB6-460B-A0B6-3DD9B4546505}"/>
              </a:ext>
            </a:extLst>
          </p:cNvPr>
          <p:cNvSpPr txBox="1">
            <a:spLocks noChangeArrowheads="1"/>
          </p:cNvSpPr>
          <p:nvPr/>
        </p:nvSpPr>
        <p:spPr bwMode="auto">
          <a:xfrm>
            <a:off x="242888" y="990600"/>
            <a:ext cx="62992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latin typeface="Arial" panose="020B0604020202020204" pitchFamily="34" charset="0"/>
              </a:rPr>
              <a:t>A magnitude 7.6 earthquake struck southwestern Mexico on Monday, killing one person and prompting evacuations and causing buildings to sway in Mexico City. It occurred on the same day the country marks the anniversaries of two devastating quakes in 1985 and 2017 which killed thousands of people.</a:t>
            </a:r>
          </a:p>
        </p:txBody>
      </p:sp>
      <p:pic>
        <p:nvPicPr>
          <p:cNvPr id="6" name="Picture 5" descr="Map&#10;&#10;Description automatically generated">
            <a:extLst>
              <a:ext uri="{FF2B5EF4-FFF2-40B4-BE49-F238E27FC236}">
                <a16:creationId xmlns:a16="http://schemas.microsoft.com/office/drawing/2014/main" id="{67395931-DA1D-0092-6FC8-432CD9406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8255" y="2542639"/>
            <a:ext cx="5378407" cy="3507657"/>
          </a:xfrm>
          <a:prstGeom prst="rect">
            <a:avLst/>
          </a:prstGeom>
        </p:spPr>
      </p:pic>
      <p:sp>
        <p:nvSpPr>
          <p:cNvPr id="11" name="TextBox 10">
            <a:extLst>
              <a:ext uri="{FF2B5EF4-FFF2-40B4-BE49-F238E27FC236}">
                <a16:creationId xmlns:a16="http://schemas.microsoft.com/office/drawing/2014/main" id="{6DDEC943-5ED8-0EF0-82C2-7A9C2A82001D}"/>
              </a:ext>
            </a:extLst>
          </p:cNvPr>
          <p:cNvSpPr txBox="1"/>
          <p:nvPr/>
        </p:nvSpPr>
        <p:spPr>
          <a:xfrm>
            <a:off x="268289" y="2438400"/>
            <a:ext cx="3084512" cy="3570208"/>
          </a:xfrm>
          <a:prstGeom prst="rect">
            <a:avLst/>
          </a:prstGeom>
          <a:noFill/>
        </p:spPr>
        <p:txBody>
          <a:bodyPr wrap="square" rtlCol="0">
            <a:spAutoFit/>
          </a:bodyPr>
          <a:lstStyle/>
          <a:p>
            <a:r>
              <a:rPr lang="en-US" altLang="en-US" sz="1600" dirty="0">
                <a:latin typeface="Arial" panose="020B0604020202020204" pitchFamily="34" charset="0"/>
              </a:rPr>
              <a:t>The earthquake was near La Placita de Morelos, in Michoacan state along the Pacific Coast, about 475 kilometers (295 miles) west of Mexico City. Hazardous tsunami waves were possible for coasts located within 300 kilometers of the epicenter, the Pacific Tsunami Warning Center said, asking people located in the threatened coastal areas to remain alert.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7.6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6" name="Picture 5" descr="Map&#10;&#10;Description automatically generated">
            <a:extLst>
              <a:ext uri="{FF2B5EF4-FFF2-40B4-BE49-F238E27FC236}">
                <a16:creationId xmlns:a16="http://schemas.microsoft.com/office/drawing/2014/main" id="{A3169860-C08A-1BF6-5996-1FED1FF470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2975" y="967734"/>
            <a:ext cx="5483119" cy="5490460"/>
          </a:xfrm>
          <a:prstGeom prst="rect">
            <a:avLst/>
          </a:prstGeom>
        </p:spPr>
      </p:pic>
      <p:sp>
        <p:nvSpPr>
          <p:cNvPr id="7" name="Title 1">
            <a:extLst>
              <a:ext uri="{FF2B5EF4-FFF2-40B4-BE49-F238E27FC236}">
                <a16:creationId xmlns:a16="http://schemas.microsoft.com/office/drawing/2014/main" id="{C8DF969B-3E06-4076-1C9E-B08AC36EAC3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409632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66,000 people felt very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6" name="Picture 5" descr="Map&#10;&#10;Description automatically generated">
            <a:extLst>
              <a:ext uri="{FF2B5EF4-FFF2-40B4-BE49-F238E27FC236}">
                <a16:creationId xmlns:a16="http://schemas.microsoft.com/office/drawing/2014/main" id="{0BAC55D3-A94E-A978-C07A-B09DB248A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791663"/>
            <a:ext cx="4738982" cy="4732770"/>
          </a:xfrm>
          <a:prstGeom prst="rect">
            <a:avLst/>
          </a:prstGeom>
        </p:spPr>
      </p:pic>
      <p:pic>
        <p:nvPicPr>
          <p:cNvPr id="9" name="Picture 8" descr="Table&#10;&#10;Description automatically generated">
            <a:extLst>
              <a:ext uri="{FF2B5EF4-FFF2-40B4-BE49-F238E27FC236}">
                <a16:creationId xmlns:a16="http://schemas.microsoft.com/office/drawing/2014/main" id="{3E081847-008C-A573-421D-8093434F51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112" y="2782621"/>
            <a:ext cx="2596463" cy="4046804"/>
          </a:xfrm>
          <a:prstGeom prst="rect">
            <a:avLst/>
          </a:prstGeom>
        </p:spPr>
      </p:pic>
      <p:sp>
        <p:nvSpPr>
          <p:cNvPr id="10" name="Title 1">
            <a:extLst>
              <a:ext uri="{FF2B5EF4-FFF2-40B4-BE49-F238E27FC236}">
                <a16:creationId xmlns:a16="http://schemas.microsoft.com/office/drawing/2014/main" id="{0BDD22FE-0684-A35F-3BFE-CAB8439E809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3416F8-9DFD-F4DE-3A16-BB62CB86A1D9}"/>
              </a:ext>
            </a:extLst>
          </p:cNvPr>
          <p:cNvPicPr>
            <a:picLocks noChangeAspect="1"/>
          </p:cNvPicPr>
          <p:nvPr/>
        </p:nvPicPr>
        <p:blipFill>
          <a:blip r:embed="rId3"/>
          <a:stretch>
            <a:fillRect/>
          </a:stretch>
        </p:blipFill>
        <p:spPr>
          <a:xfrm>
            <a:off x="1436687" y="748940"/>
            <a:ext cx="7132320" cy="4737460"/>
          </a:xfrm>
          <a:prstGeom prst="rect">
            <a:avLst/>
          </a:prstGeom>
        </p:spPr>
      </p:pic>
      <p:sp>
        <p:nvSpPr>
          <p:cNvPr id="4" name="Rectangle 3">
            <a:extLst>
              <a:ext uri="{FF2B5EF4-FFF2-40B4-BE49-F238E27FC236}">
                <a16:creationId xmlns:a16="http://schemas.microsoft.com/office/drawing/2014/main" id="{989B5816-AD41-7445-BAC6-F78F73F2B2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8" descr="IRIS_TMlogo.png">
            <a:extLst>
              <a:ext uri="{FF2B5EF4-FFF2-40B4-BE49-F238E27FC236}">
                <a16:creationId xmlns:a16="http://schemas.microsoft.com/office/drawing/2014/main" id="{0B72D181-0DD1-BA4F-8A2E-FD4E45945A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id="{F802C57A-5447-F44B-BFE6-B96442B3F5DE}"/>
              </a:ext>
            </a:extLst>
          </p:cNvPr>
          <p:cNvSpPr txBox="1">
            <a:spLocks noChangeArrowheads="1"/>
          </p:cNvSpPr>
          <p:nvPr/>
        </p:nvSpPr>
        <p:spPr bwMode="auto">
          <a:xfrm rot="2358952">
            <a:off x="3882032" y="3693753"/>
            <a:ext cx="19177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Middle   America   Trench</a:t>
            </a:r>
          </a:p>
        </p:txBody>
      </p:sp>
      <p:sp>
        <p:nvSpPr>
          <p:cNvPr id="14" name="5-Point Star 13">
            <a:extLst>
              <a:ext uri="{FF2B5EF4-FFF2-40B4-BE49-F238E27FC236}">
                <a16:creationId xmlns:a16="http://schemas.microsoft.com/office/drawing/2014/main" id="{EA8F63EE-9167-0443-A3EE-F814A4CFF632}"/>
              </a:ext>
            </a:extLst>
          </p:cNvPr>
          <p:cNvSpPr>
            <a:spLocks noChangeAspect="1"/>
          </p:cNvSpPr>
          <p:nvPr/>
        </p:nvSpPr>
        <p:spPr>
          <a:xfrm>
            <a:off x="4228306" y="2863849"/>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5" name="TextBox 12">
            <a:extLst>
              <a:ext uri="{FF2B5EF4-FFF2-40B4-BE49-F238E27FC236}">
                <a16:creationId xmlns:a16="http://schemas.microsoft.com/office/drawing/2014/main" id="{F42FEAE0-7400-2641-B33D-2A9D048DFA72}"/>
              </a:ext>
            </a:extLst>
          </p:cNvPr>
          <p:cNvSpPr txBox="1">
            <a:spLocks noChangeArrowheads="1"/>
          </p:cNvSpPr>
          <p:nvPr/>
        </p:nvSpPr>
        <p:spPr bwMode="auto">
          <a:xfrm>
            <a:off x="3886200" y="2318553"/>
            <a:ext cx="1909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FFFF00"/>
                </a:solidFill>
                <a:latin typeface="Arial" panose="020B0604020202020204" pitchFamily="34" charset="0"/>
              </a:rPr>
              <a:t>September 19, 2022 M7.6 Earthquake</a:t>
            </a:r>
          </a:p>
        </p:txBody>
      </p:sp>
      <p:sp>
        <p:nvSpPr>
          <p:cNvPr id="16" name="TextBox 42">
            <a:extLst>
              <a:ext uri="{FF2B5EF4-FFF2-40B4-BE49-F238E27FC236}">
                <a16:creationId xmlns:a16="http://schemas.microsoft.com/office/drawing/2014/main" id="{17432140-5B35-C044-9E63-58F8C32277C6}"/>
              </a:ext>
            </a:extLst>
          </p:cNvPr>
          <p:cNvSpPr txBox="1">
            <a:spLocks noChangeArrowheads="1"/>
          </p:cNvSpPr>
          <p:nvPr/>
        </p:nvSpPr>
        <p:spPr bwMode="auto">
          <a:xfrm>
            <a:off x="392113" y="5457825"/>
            <a:ext cx="85994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As part of the circum-Pacific “Ring of Fire”, Mexico is one of the most seismologically and volcanically active regions on Earth. Most of Mexico is on the North American Plate.  Offshore of southern Mexico, the oceanic Cocos Plate subducts beneath the North American Plate at the Middle America Trench.  In the area of this earthquake, the Cocos Plate subducts toward the northeast at a rate of approximately 5.2 cm/yr.</a:t>
            </a:r>
          </a:p>
        </p:txBody>
      </p:sp>
      <p:sp>
        <p:nvSpPr>
          <p:cNvPr id="7" name="TextBox 6">
            <a:extLst>
              <a:ext uri="{FF2B5EF4-FFF2-40B4-BE49-F238E27FC236}">
                <a16:creationId xmlns:a16="http://schemas.microsoft.com/office/drawing/2014/main" id="{5362763A-DBB9-1C19-C7E7-754A19BCC5FA}"/>
              </a:ext>
            </a:extLst>
          </p:cNvPr>
          <p:cNvSpPr txBox="1"/>
          <p:nvPr/>
        </p:nvSpPr>
        <p:spPr>
          <a:xfrm rot="19392806">
            <a:off x="3473064" y="3394553"/>
            <a:ext cx="689612" cy="276999"/>
          </a:xfrm>
          <a:prstGeom prst="rect">
            <a:avLst/>
          </a:prstGeom>
          <a:noFill/>
        </p:spPr>
        <p:txBody>
          <a:bodyPr wrap="none" rtlCol="0">
            <a:spAutoFit/>
          </a:bodyPr>
          <a:lstStyle/>
          <a:p>
            <a:r>
              <a:rPr lang="en-US" sz="1200" dirty="0">
                <a:solidFill>
                  <a:schemeClr val="bg1"/>
                </a:solidFill>
              </a:rPr>
              <a:t>5 cm/</a:t>
            </a:r>
            <a:r>
              <a:rPr lang="en-US" sz="1200" dirty="0" err="1">
                <a:solidFill>
                  <a:schemeClr val="bg1"/>
                </a:solidFill>
              </a:rPr>
              <a:t>yr</a:t>
            </a:r>
            <a:endParaRPr lang="en-US" sz="1200" dirty="0">
              <a:solidFill>
                <a:schemeClr val="bg1"/>
              </a:solidFill>
            </a:endParaRPr>
          </a:p>
        </p:txBody>
      </p:sp>
      <p:sp>
        <p:nvSpPr>
          <p:cNvPr id="8" name="TextBox 7">
            <a:extLst>
              <a:ext uri="{FF2B5EF4-FFF2-40B4-BE49-F238E27FC236}">
                <a16:creationId xmlns:a16="http://schemas.microsoft.com/office/drawing/2014/main" id="{089902DB-FA91-CD9C-B88D-0F852DEB70E5}"/>
              </a:ext>
            </a:extLst>
          </p:cNvPr>
          <p:cNvSpPr txBox="1"/>
          <p:nvPr/>
        </p:nvSpPr>
        <p:spPr>
          <a:xfrm rot="19392806">
            <a:off x="4496075" y="4299800"/>
            <a:ext cx="689612" cy="276999"/>
          </a:xfrm>
          <a:prstGeom prst="rect">
            <a:avLst/>
          </a:prstGeom>
          <a:noFill/>
        </p:spPr>
        <p:txBody>
          <a:bodyPr wrap="none" rtlCol="0">
            <a:spAutoFit/>
          </a:bodyPr>
          <a:lstStyle/>
          <a:p>
            <a:r>
              <a:rPr lang="en-US" sz="1200" dirty="0">
                <a:solidFill>
                  <a:schemeClr val="bg1"/>
                </a:solidFill>
              </a:rPr>
              <a:t>6 cm/</a:t>
            </a:r>
            <a:r>
              <a:rPr lang="en-US" sz="1200" dirty="0" err="1">
                <a:solidFill>
                  <a:schemeClr val="bg1"/>
                </a:solidFill>
              </a:rPr>
              <a:t>yr</a:t>
            </a:r>
            <a:endParaRPr lang="en-US" sz="1200" dirty="0">
              <a:solidFill>
                <a:schemeClr val="bg1"/>
              </a:solidFill>
            </a:endParaRPr>
          </a:p>
        </p:txBody>
      </p:sp>
      <p:sp>
        <p:nvSpPr>
          <p:cNvPr id="3" name="Title 1">
            <a:extLst>
              <a:ext uri="{FF2B5EF4-FFF2-40B4-BE49-F238E27FC236}">
                <a16:creationId xmlns:a16="http://schemas.microsoft.com/office/drawing/2014/main" id="{7CCF94EA-9E11-5F23-57F7-E0519B635C8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143000"/>
            <a:ext cx="7786688"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800">
                <a:solidFill>
                  <a:srgbClr val="000000"/>
                </a:solidFill>
                <a:latin typeface="Arial" panose="020B0604020202020204" pitchFamily="34" charset="0"/>
              </a:rPr>
              <a:t>Animation of the regional tectonics and earthquake history of SW Mexico. </a:t>
            </a:r>
          </a:p>
          <a:p>
            <a:pPr eaLnBrk="1" hangingPunct="1">
              <a:spcBef>
                <a:spcPct val="0"/>
              </a:spcBef>
              <a:buFont typeface="Arial" panose="020B0604020202020204" pitchFamily="34" charset="0"/>
              <a:buNone/>
            </a:pPr>
            <a:r>
              <a:rPr lang="en-US" altLang="en-US" sz="1400">
                <a:solidFill>
                  <a:srgbClr val="000000"/>
                </a:solidFill>
                <a:latin typeface="Arial" panose="020B0604020202020204" pitchFamily="34" charset="0"/>
              </a:rPr>
              <a:t> </a:t>
            </a:r>
          </a:p>
        </p:txBody>
      </p:sp>
      <p:sp>
        <p:nvSpPr>
          <p:cNvPr id="3" name="Title 1">
            <a:extLst>
              <a:ext uri="{FF2B5EF4-FFF2-40B4-BE49-F238E27FC236}">
                <a16:creationId xmlns:a16="http://schemas.microsoft.com/office/drawing/2014/main" id="{829E9C1A-6F87-AA18-20F7-306B9BC137C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Mexico_220919.mp4">
            <a:hlinkClick r:id="" action="ppaction://media"/>
            <a:extLst>
              <a:ext uri="{FF2B5EF4-FFF2-40B4-BE49-F238E27FC236}">
                <a16:creationId xmlns:a16="http://schemas.microsoft.com/office/drawing/2014/main" id="{9360E8A3-7F57-D39A-33BE-2E1938CB2A3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43000" y="1600200"/>
            <a:ext cx="7204994" cy="480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4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779C50-2D08-6E19-BFAE-454E4079BFA9}"/>
              </a:ext>
            </a:extLst>
          </p:cNvPr>
          <p:cNvPicPr>
            <a:picLocks noChangeAspect="1"/>
          </p:cNvPicPr>
          <p:nvPr/>
        </p:nvPicPr>
        <p:blipFill rotWithShape="1">
          <a:blip r:embed="rId3"/>
          <a:srcRect t="12218"/>
          <a:stretch/>
        </p:blipFill>
        <p:spPr>
          <a:xfrm>
            <a:off x="1752600" y="2286000"/>
            <a:ext cx="7315200" cy="4362900"/>
          </a:xfrm>
          <a:prstGeom prst="rect">
            <a:avLst/>
          </a:prstGeom>
        </p:spPr>
      </p:pic>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1230313" y="724767"/>
            <a:ext cx="79136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1800"/>
              </a:lnSpc>
              <a:spcBef>
                <a:spcPct val="0"/>
              </a:spcBef>
              <a:buFontTx/>
              <a:buNone/>
            </a:pPr>
            <a:r>
              <a:rPr lang="en-US" altLang="en-US" sz="1600" dirty="0">
                <a:latin typeface="Arial" panose="020B0604020202020204" pitchFamily="34" charset="0"/>
              </a:rPr>
              <a:t>The map below shows magnitude 5 or larger earthquakes during the past 40 years. The red arrow points to the epicenter of the September 19 magnitude 7.6 earthquake. Earthquake depths increase from south to north across the subduction zone as the Cocos Plate dives beneath the North American Plate in southern Mexico. Given the location and thrust-faulting focal mechanism of the September 19 earthquake, this earthquake occurred on or near the subduction zone plate boundary.</a:t>
            </a:r>
          </a:p>
        </p:txBody>
      </p:sp>
      <p:sp>
        <p:nvSpPr>
          <p:cNvPr id="6" name="TextBox 5">
            <a:extLst>
              <a:ext uri="{FF2B5EF4-FFF2-40B4-BE49-F238E27FC236}">
                <a16:creationId xmlns:a16="http://schemas.microsoft.com/office/drawing/2014/main" id="{4D41B5B8-D9F0-E446-93EF-C46EE9F20641}"/>
              </a:ext>
            </a:extLst>
          </p:cNvPr>
          <p:cNvSpPr txBox="1"/>
          <p:nvPr/>
        </p:nvSpPr>
        <p:spPr>
          <a:xfrm>
            <a:off x="5010591" y="5565066"/>
            <a:ext cx="1308100" cy="307777"/>
          </a:xfrm>
          <a:prstGeom prst="rect">
            <a:avLst/>
          </a:prstGeom>
          <a:noFill/>
        </p:spPr>
        <p:txBody>
          <a:bodyPr wrap="square" rtlCol="0">
            <a:spAutoFit/>
          </a:bodyPr>
          <a:lstStyle/>
          <a:p>
            <a:r>
              <a:rPr lang="en-US" altLang="en-US" sz="1400" dirty="0"/>
              <a:t>Cocos Plate</a:t>
            </a:r>
            <a:endParaRPr lang="en-US" sz="1400" dirty="0"/>
          </a:p>
        </p:txBody>
      </p:sp>
      <p:sp>
        <p:nvSpPr>
          <p:cNvPr id="14" name="TextBox 13">
            <a:extLst>
              <a:ext uri="{FF2B5EF4-FFF2-40B4-BE49-F238E27FC236}">
                <a16:creationId xmlns:a16="http://schemas.microsoft.com/office/drawing/2014/main" id="{7767B4F2-87B9-7A45-B68F-206905AC9E63}"/>
              </a:ext>
            </a:extLst>
          </p:cNvPr>
          <p:cNvSpPr txBox="1"/>
          <p:nvPr/>
        </p:nvSpPr>
        <p:spPr>
          <a:xfrm>
            <a:off x="2730272" y="5590964"/>
            <a:ext cx="1308100" cy="307777"/>
          </a:xfrm>
          <a:prstGeom prst="rect">
            <a:avLst/>
          </a:prstGeom>
          <a:noFill/>
        </p:spPr>
        <p:txBody>
          <a:bodyPr wrap="square" rtlCol="0">
            <a:spAutoFit/>
          </a:bodyPr>
          <a:lstStyle/>
          <a:p>
            <a:r>
              <a:rPr lang="en-US" altLang="en-US" sz="1400" dirty="0"/>
              <a:t>Pacific Plate</a:t>
            </a:r>
            <a:endParaRPr lang="en-US" sz="1400" dirty="0"/>
          </a:p>
        </p:txBody>
      </p:sp>
      <p:sp>
        <p:nvSpPr>
          <p:cNvPr id="15" name="TextBox 14">
            <a:extLst>
              <a:ext uri="{FF2B5EF4-FFF2-40B4-BE49-F238E27FC236}">
                <a16:creationId xmlns:a16="http://schemas.microsoft.com/office/drawing/2014/main" id="{80444F6D-DA84-B44B-A7A8-68EFB76128D1}"/>
              </a:ext>
            </a:extLst>
          </p:cNvPr>
          <p:cNvSpPr txBox="1"/>
          <p:nvPr/>
        </p:nvSpPr>
        <p:spPr>
          <a:xfrm>
            <a:off x="5184762" y="2947795"/>
            <a:ext cx="2717307" cy="307777"/>
          </a:xfrm>
          <a:prstGeom prst="rect">
            <a:avLst/>
          </a:prstGeom>
          <a:noFill/>
        </p:spPr>
        <p:txBody>
          <a:bodyPr wrap="square" rtlCol="0">
            <a:spAutoFit/>
          </a:bodyPr>
          <a:lstStyle/>
          <a:p>
            <a:r>
              <a:rPr lang="en-US" altLang="en-US" sz="1400" dirty="0"/>
              <a:t>North American Plate</a:t>
            </a:r>
            <a:endParaRPr lang="en-US" sz="1400" dirty="0"/>
          </a:p>
        </p:txBody>
      </p:sp>
      <p:pic>
        <p:nvPicPr>
          <p:cNvPr id="7" name="Picture 6">
            <a:extLst>
              <a:ext uri="{FF2B5EF4-FFF2-40B4-BE49-F238E27FC236}">
                <a16:creationId xmlns:a16="http://schemas.microsoft.com/office/drawing/2014/main" id="{941F044A-2FA0-A648-91D5-E3931A9FD577}"/>
              </a:ext>
            </a:extLst>
          </p:cNvPr>
          <p:cNvPicPr>
            <a:picLocks noChangeAspect="1"/>
          </p:cNvPicPr>
          <p:nvPr/>
        </p:nvPicPr>
        <p:blipFill>
          <a:blip r:embed="rId5">
            <a:alphaModFix/>
          </a:blip>
          <a:stretch>
            <a:fillRect/>
          </a:stretch>
        </p:blipFill>
        <p:spPr>
          <a:xfrm>
            <a:off x="569014" y="3456067"/>
            <a:ext cx="1574924" cy="3291840"/>
          </a:xfrm>
          <a:prstGeom prst="rect">
            <a:avLst/>
          </a:prstGeom>
          <a:ln w="12700">
            <a:solidFill>
              <a:schemeClr val="tx1"/>
            </a:solidFill>
          </a:ln>
        </p:spPr>
      </p:pic>
      <p:sp>
        <p:nvSpPr>
          <p:cNvPr id="17" name="Right Arrow 16">
            <a:extLst>
              <a:ext uri="{FF2B5EF4-FFF2-40B4-BE49-F238E27FC236}">
                <a16:creationId xmlns:a16="http://schemas.microsoft.com/office/drawing/2014/main" id="{11E73AF3-935F-D345-842C-EF0A869E6463}"/>
              </a:ext>
            </a:extLst>
          </p:cNvPr>
          <p:cNvSpPr/>
          <p:nvPr/>
        </p:nvSpPr>
        <p:spPr>
          <a:xfrm rot="18370476">
            <a:off x="4125392" y="4674557"/>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extLst>
              <a:ext uri="{FF2B5EF4-FFF2-40B4-BE49-F238E27FC236}">
                <a16:creationId xmlns:a16="http://schemas.microsoft.com/office/drawing/2014/main" id="{1C73C8AD-C95B-E143-B7F5-8E070712E818}"/>
              </a:ext>
            </a:extLst>
          </p:cNvPr>
          <p:cNvSpPr/>
          <p:nvPr/>
        </p:nvSpPr>
        <p:spPr>
          <a:xfrm rot="18370476">
            <a:off x="5909804" y="5304872"/>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F18F1349-530D-FE42-AE2D-77A0ED2319CE}"/>
              </a:ext>
            </a:extLst>
          </p:cNvPr>
          <p:cNvSpPr txBox="1"/>
          <p:nvPr/>
        </p:nvSpPr>
        <p:spPr>
          <a:xfrm rot="1077156">
            <a:off x="4469910" y="4892343"/>
            <a:ext cx="1620915" cy="246221"/>
          </a:xfrm>
          <a:prstGeom prst="rect">
            <a:avLst/>
          </a:prstGeom>
          <a:noFill/>
        </p:spPr>
        <p:txBody>
          <a:bodyPr wrap="square" rtlCol="0">
            <a:spAutoFit/>
          </a:bodyPr>
          <a:lstStyle/>
          <a:p>
            <a:r>
              <a:rPr lang="en-US" altLang="en-US" sz="1000" dirty="0"/>
              <a:t>Middle America Trench</a:t>
            </a:r>
            <a:endParaRPr lang="en-US" sz="1000" dirty="0"/>
          </a:p>
        </p:txBody>
      </p:sp>
      <p:cxnSp>
        <p:nvCxnSpPr>
          <p:cNvPr id="16" name="Straight Arrow Connector 15">
            <a:extLst>
              <a:ext uri="{FF2B5EF4-FFF2-40B4-BE49-F238E27FC236}">
                <a16:creationId xmlns:a16="http://schemas.microsoft.com/office/drawing/2014/main" id="{C0614CAA-0EF4-26D6-6C4E-4402DBD227AB}"/>
              </a:ext>
            </a:extLst>
          </p:cNvPr>
          <p:cNvCxnSpPr>
            <a:cxnSpLocks/>
          </p:cNvCxnSpPr>
          <p:nvPr/>
        </p:nvCxnSpPr>
        <p:spPr>
          <a:xfrm flipH="1">
            <a:off x="4372416" y="3886200"/>
            <a:ext cx="152400" cy="457200"/>
          </a:xfrm>
          <a:prstGeom prst="straightConnector1">
            <a:avLst/>
          </a:prstGeom>
          <a:ln w="444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 name="Title 1">
            <a:extLst>
              <a:ext uri="{FF2B5EF4-FFF2-40B4-BE49-F238E27FC236}">
                <a16:creationId xmlns:a16="http://schemas.microsoft.com/office/drawing/2014/main" id="{E125B424-3D76-A6F3-F114-3924E4FA07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05611"/>
            <a:ext cx="4953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occurred as the result of shallow thrust faulting. The location, depth, and mechanism of the event are broadly consistent with slip on or near the boundary interface between the subducting Cocos Oceanic Plate and the North American Plate.</a:t>
            </a:r>
            <a:endParaRPr lang="en-US" altLang="en-US" sz="1600" dirty="0">
              <a:solidFill>
                <a:srgbClr val="FF0000"/>
              </a:solidFill>
              <a:latin typeface="Arial" panose="020B0604020202020204" pitchFamily="34" charset="0"/>
            </a:endParaRP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723900"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533400"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7" name="Picture 4">
            <a:extLst>
              <a:ext uri="{FF2B5EF4-FFF2-40B4-BE49-F238E27FC236}">
                <a16:creationId xmlns:a16="http://schemas.microsoft.com/office/drawing/2014/main" id="{67E2D5D1-C765-4F24-B43B-F9557E6797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27464" y="6154076"/>
            <a:ext cx="4518025"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text, clock, vector graphics, clipart&#10;&#10;Description automatically generated">
            <a:extLst>
              <a:ext uri="{FF2B5EF4-FFF2-40B4-BE49-F238E27FC236}">
                <a16:creationId xmlns:a16="http://schemas.microsoft.com/office/drawing/2014/main" id="{8EECF8D5-A874-E311-DBE8-B4D653E0DB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4115" y="2389062"/>
            <a:ext cx="2568685" cy="2545682"/>
          </a:xfrm>
          <a:prstGeom prst="rect">
            <a:avLst/>
          </a:prstGeom>
        </p:spPr>
      </p:pic>
      <p:pic>
        <p:nvPicPr>
          <p:cNvPr id="8" name="Picture 7" descr="Pie chart&#10;&#10;Description automatically generated with low confidence">
            <a:extLst>
              <a:ext uri="{FF2B5EF4-FFF2-40B4-BE49-F238E27FC236}">
                <a16:creationId xmlns:a16="http://schemas.microsoft.com/office/drawing/2014/main" id="{02765F80-8D97-BE2B-313D-32EEC3C9B7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4795" y="4067175"/>
            <a:ext cx="4816280" cy="2036268"/>
          </a:xfrm>
          <a:prstGeom prst="rect">
            <a:avLst/>
          </a:prstGeom>
        </p:spPr>
      </p:pic>
      <p:sp>
        <p:nvSpPr>
          <p:cNvPr id="9" name="Title 1">
            <a:extLst>
              <a:ext uri="{FF2B5EF4-FFF2-40B4-BE49-F238E27FC236}">
                <a16:creationId xmlns:a16="http://schemas.microsoft.com/office/drawing/2014/main" id="{E99C9254-88D5-22C5-EB1F-D2EDC228856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78098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7946C9-B483-E13F-5735-1A7D6EB6408A}"/>
              </a:ext>
            </a:extLst>
          </p:cNvPr>
          <p:cNvPicPr>
            <a:picLocks noChangeAspect="1"/>
          </p:cNvPicPr>
          <p:nvPr/>
        </p:nvPicPr>
        <p:blipFill rotWithShape="1">
          <a:blip r:embed="rId3"/>
          <a:srcRect t="8878"/>
          <a:stretch/>
        </p:blipFill>
        <p:spPr>
          <a:xfrm>
            <a:off x="1197183" y="944880"/>
            <a:ext cx="7608585" cy="5760720"/>
          </a:xfrm>
          <a:prstGeom prst="rect">
            <a:avLst/>
          </a:prstGeom>
        </p:spPr>
      </p:pic>
      <p:sp>
        <p:nvSpPr>
          <p:cNvPr id="4" name="Rectangle 3">
            <a:extLst>
              <a:ext uri="{FF2B5EF4-FFF2-40B4-BE49-F238E27FC236}">
                <a16:creationId xmlns:a16="http://schemas.microsoft.com/office/drawing/2014/main" id="{5B54B9DA-CE01-F590-8C7F-5982EED49DF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A13E758-8707-4996-CDAB-9F88DE76B90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9EA61A34-5437-2DDC-C217-40AA62F8B2FA}"/>
              </a:ext>
            </a:extLst>
          </p:cNvPr>
          <p:cNvSpPr txBox="1">
            <a:spLocks noChangeArrowheads="1"/>
          </p:cNvSpPr>
          <p:nvPr/>
        </p:nvSpPr>
        <p:spPr bwMode="auto">
          <a:xfrm>
            <a:off x="2425700" y="946502"/>
            <a:ext cx="6478587" cy="768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Bend, Oregon (BNOR) is illustrated below. Bend is 3314 km (2059 miles, 29.9°) from the location of this earthquake.</a:t>
            </a:r>
          </a:p>
          <a:p>
            <a:pPr eaLnBrk="1" hangingPunct="1">
              <a:lnSpc>
                <a:spcPts val="1800"/>
              </a:lnSpc>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15365" name="TextBox 4">
            <a:extLst>
              <a:ext uri="{FF2B5EF4-FFF2-40B4-BE49-F238E27FC236}">
                <a16:creationId xmlns:a16="http://schemas.microsoft.com/office/drawing/2014/main" id="{076A345F-C1C7-7F86-A222-271A1940780B}"/>
              </a:ext>
            </a:extLst>
          </p:cNvPr>
          <p:cNvSpPr txBox="1">
            <a:spLocks noChangeArrowheads="1"/>
          </p:cNvSpPr>
          <p:nvPr/>
        </p:nvSpPr>
        <p:spPr bwMode="auto">
          <a:xfrm>
            <a:off x="3186698" y="2433934"/>
            <a:ext cx="376237" cy="368300"/>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5366" name="TextBox 11">
            <a:extLst>
              <a:ext uri="{FF2B5EF4-FFF2-40B4-BE49-F238E27FC236}">
                <a16:creationId xmlns:a16="http://schemas.microsoft.com/office/drawing/2014/main" id="{D322A332-A768-C570-FF8D-9472D5667A14}"/>
              </a:ext>
            </a:extLst>
          </p:cNvPr>
          <p:cNvSpPr txBox="1">
            <a:spLocks noChangeArrowheads="1"/>
          </p:cNvSpPr>
          <p:nvPr/>
        </p:nvSpPr>
        <p:spPr bwMode="auto">
          <a:xfrm>
            <a:off x="4419600" y="2448567"/>
            <a:ext cx="304800" cy="369887"/>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2" name="TextBox 11">
            <a:extLst>
              <a:ext uri="{FF2B5EF4-FFF2-40B4-BE49-F238E27FC236}">
                <a16:creationId xmlns:a16="http://schemas.microsoft.com/office/drawing/2014/main" id="{894FEA69-F1F5-0389-FDEE-F0FED577A39F}"/>
              </a:ext>
            </a:extLst>
          </p:cNvPr>
          <p:cNvSpPr txBox="1"/>
          <p:nvPr/>
        </p:nvSpPr>
        <p:spPr>
          <a:xfrm>
            <a:off x="5943600" y="1997087"/>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5368" name="TextBox 4">
            <a:extLst>
              <a:ext uri="{FF2B5EF4-FFF2-40B4-BE49-F238E27FC236}">
                <a16:creationId xmlns:a16="http://schemas.microsoft.com/office/drawing/2014/main" id="{CB795B34-405B-1CBE-DC92-708918C42C32}"/>
              </a:ext>
            </a:extLst>
          </p:cNvPr>
          <p:cNvSpPr txBox="1">
            <a:spLocks noChangeArrowheads="1"/>
          </p:cNvSpPr>
          <p:nvPr/>
        </p:nvSpPr>
        <p:spPr bwMode="auto">
          <a:xfrm>
            <a:off x="1989185" y="3670618"/>
            <a:ext cx="67643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earthquake, it </a:t>
            </a:r>
            <a:r>
              <a:rPr lang="en-US" altLang="en-US" sz="1400" dirty="0">
                <a:latin typeface="Arial" panose="020B0604020202020204" pitchFamily="34" charset="0"/>
                <a:ea typeface="MS PGothic" panose="020B0600070205080204" pitchFamily="34" charset="-128"/>
              </a:rPr>
              <a:t>took 6 minutes and 9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Bend, Oregon.</a:t>
            </a:r>
          </a:p>
        </p:txBody>
      </p:sp>
      <p:sp>
        <p:nvSpPr>
          <p:cNvPr id="15369" name="TextBox 9">
            <a:extLst>
              <a:ext uri="{FF2B5EF4-FFF2-40B4-BE49-F238E27FC236}">
                <a16:creationId xmlns:a16="http://schemas.microsoft.com/office/drawing/2014/main" id="{36D653D9-5D5E-B4CE-C9A4-29999C8FF8AD}"/>
              </a:ext>
            </a:extLst>
          </p:cNvPr>
          <p:cNvSpPr txBox="1">
            <a:spLocks noChangeArrowheads="1"/>
          </p:cNvSpPr>
          <p:nvPr/>
        </p:nvSpPr>
        <p:spPr bwMode="auto">
          <a:xfrm>
            <a:off x="1942353" y="4438985"/>
            <a:ext cx="6858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waves are shear waves that follow the same path through the mantle as P waves.  S waves </a:t>
            </a:r>
            <a:r>
              <a:rPr lang="en-US" altLang="en-US" sz="1400" dirty="0">
                <a:latin typeface="Arial" panose="020B0604020202020204" pitchFamily="34" charset="0"/>
                <a:ea typeface="MS PGothic" panose="020B0600070205080204" pitchFamily="34" charset="-128"/>
              </a:rPr>
              <a:t>took 11 minutes and 9 seconds </a:t>
            </a:r>
            <a:r>
              <a:rPr lang="en-US" altLang="en-US" sz="1400" dirty="0">
                <a:solidFill>
                  <a:srgbClr val="000000"/>
                </a:solidFill>
                <a:latin typeface="Arial" panose="020B0604020202020204" pitchFamily="34" charset="0"/>
                <a:ea typeface="MS PGothic" panose="020B0600070205080204" pitchFamily="34" charset="-128"/>
              </a:rPr>
              <a:t>to travel from the earthquake to Bend.</a:t>
            </a:r>
          </a:p>
        </p:txBody>
      </p:sp>
      <p:sp>
        <p:nvSpPr>
          <p:cNvPr id="15370" name="TextBox 6">
            <a:extLst>
              <a:ext uri="{FF2B5EF4-FFF2-40B4-BE49-F238E27FC236}">
                <a16:creationId xmlns:a16="http://schemas.microsoft.com/office/drawing/2014/main" id="{8C914977-2CF3-4533-5A53-34806F1CA862}"/>
              </a:ext>
            </a:extLst>
          </p:cNvPr>
          <p:cNvSpPr txBox="1">
            <a:spLocks noChangeArrowheads="1"/>
          </p:cNvSpPr>
          <p:nvPr/>
        </p:nvSpPr>
        <p:spPr bwMode="auto">
          <a:xfrm>
            <a:off x="1903506" y="5208939"/>
            <a:ext cx="6935694" cy="9651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ea typeface="MS PGothic" panose="020B0600070205080204" pitchFamily="34" charset="-128"/>
              </a:rPr>
              <a:t>Surface waves traveled the 3314 km (2059 miles) along the perimeter of the Earth from the earthquake to the recording station. </a:t>
            </a:r>
            <a:r>
              <a:rPr lang="en-US" altLang="en-US" sz="1400" dirty="0">
                <a:latin typeface="Arial" panose="020B0604020202020204" pitchFamily="34" charset="0"/>
                <a:ea typeface="MS PGothic" panose="020B0600070205080204" pitchFamily="34" charset="-128"/>
              </a:rPr>
              <a:t>The surface wave began to arrive in Bend about 17 minutes </a:t>
            </a:r>
            <a:r>
              <a:rPr lang="en-US" altLang="en-US" sz="1400" dirty="0">
                <a:solidFill>
                  <a:srgbClr val="000000"/>
                </a:solidFill>
                <a:latin typeface="Arial" panose="020B0604020202020204" pitchFamily="34" charset="0"/>
                <a:ea typeface="MS PGothic" panose="020B0600070205080204" pitchFamily="34" charset="-128"/>
              </a:rPr>
              <a:t>after the earthquake occurred off the coast of Mexico</a:t>
            </a:r>
            <a:r>
              <a:rPr lang="en-US" altLang="en-US" sz="1400" dirty="0">
                <a:latin typeface="Arial" panose="020B0604020202020204" pitchFamily="34" charset="0"/>
                <a:ea typeface="MS PGothic" panose="020B0600070205080204" pitchFamily="34" charset="-128"/>
              </a:rPr>
              <a:t>.</a:t>
            </a:r>
          </a:p>
          <a:p>
            <a:pPr eaLnBrk="1" hangingPunct="1">
              <a:spcBef>
                <a:spcPct val="0"/>
              </a:spcBef>
              <a:buFont typeface="Arial" panose="020B0604020202020204" pitchFamily="34" charset="0"/>
              <a:buNone/>
            </a:pPr>
            <a:r>
              <a:rPr lang="en-US" altLang="en-US" sz="1400" dirty="0">
                <a:latin typeface="Arial" panose="020B0604020202020204" pitchFamily="34" charset="0"/>
                <a:ea typeface="MS PGothic" panose="020B0600070205080204" pitchFamily="34" charset="-128"/>
              </a:rPr>
              <a:t> </a:t>
            </a: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3" name="Title 1">
            <a:extLst>
              <a:ext uri="{FF2B5EF4-FFF2-40B4-BE49-F238E27FC236}">
                <a16:creationId xmlns:a16="http://schemas.microsoft.com/office/drawing/2014/main" id="{DA576608-F63B-3678-1A03-72B20425897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7.6 MEXICO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19, 2022 at 18:05:06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8923</TotalTime>
  <Words>1255</Words>
  <Application>Microsoft Office PowerPoint</Application>
  <PresentationFormat>On-screen Show (4:3)</PresentationFormat>
  <Paragraphs>95</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836</cp:revision>
  <dcterms:created xsi:type="dcterms:W3CDTF">2009-05-31T20:07:40Z</dcterms:created>
  <dcterms:modified xsi:type="dcterms:W3CDTF">2022-09-20T03:06:44Z</dcterms:modified>
</cp:coreProperties>
</file>