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47" r:id="rId2"/>
    <p:sldId id="385" r:id="rId3"/>
    <p:sldId id="386" r:id="rId4"/>
    <p:sldId id="440" r:id="rId5"/>
    <p:sldId id="395" r:id="rId6"/>
    <p:sldId id="402" r:id="rId7"/>
    <p:sldId id="433" r:id="rId8"/>
    <p:sldId id="337" r:id="rId9"/>
    <p:sldId id="434" r:id="rId10"/>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939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15" autoAdjust="0"/>
    <p:restoredTop sz="86579" autoAdjust="0"/>
  </p:normalViewPr>
  <p:slideViewPr>
    <p:cSldViewPr>
      <p:cViewPr>
        <p:scale>
          <a:sx n="144" d="100"/>
          <a:sy n="144" d="100"/>
        </p:scale>
        <p:origin x="2152"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C3B1719-6585-446A-AEFF-9C89982A1ABE}"/>
              </a:ext>
            </a:extLst>
          </p:cNvPr>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17212441-9334-44BC-9BF6-F6905409D62E}"/>
              </a:ext>
            </a:extLst>
          </p:cNvPr>
          <p:cNvSpPr>
            <a:spLocks noGrp="1"/>
          </p:cNvSpPr>
          <p:nvPr>
            <p:ph type="dt"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atin typeface="Calibri" pitchFamily="34" charset="0"/>
                <a:ea typeface="ＭＳ Ｐゴシック" pitchFamily="34" charset="-128"/>
              </a:defRPr>
            </a:lvl1pPr>
          </a:lstStyle>
          <a:p>
            <a:pPr>
              <a:defRPr/>
            </a:pPr>
            <a:fld id="{25C0A7D8-77F7-4D97-BF28-A55C118827D0}" type="datetimeFigureOut">
              <a:rPr lang="en-US"/>
              <a:pPr>
                <a:defRPr/>
              </a:pPr>
              <a:t>9/20/22</a:t>
            </a:fld>
            <a:endParaRPr lang="en-US"/>
          </a:p>
        </p:txBody>
      </p:sp>
      <p:sp>
        <p:nvSpPr>
          <p:cNvPr id="4" name="Slide Image Placeholder 3">
            <a:extLst>
              <a:ext uri="{FF2B5EF4-FFF2-40B4-BE49-F238E27FC236}">
                <a16:creationId xmlns:a16="http://schemas.microsoft.com/office/drawing/2014/main" id="{8070C4C5-2C2E-481D-AD3F-250C77138A7C}"/>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a:extLst>
              <a:ext uri="{FF2B5EF4-FFF2-40B4-BE49-F238E27FC236}">
                <a16:creationId xmlns:a16="http://schemas.microsoft.com/office/drawing/2014/main" id="{608FDAAF-3591-46E0-9D81-A2A78876A608}"/>
              </a:ext>
            </a:extLst>
          </p:cNvPr>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4B876B2-0841-4F71-934E-D0D461821F60}"/>
              </a:ext>
            </a:extLst>
          </p:cNvPr>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5574578-31A4-4B5B-856B-BB501593A0CD}"/>
              </a:ext>
            </a:extLst>
          </p:cNvPr>
          <p:cNvSpPr>
            <a:spLocks noGrp="1"/>
          </p:cNvSpPr>
          <p:nvPr>
            <p:ph type="sldNum" sz="quarter" idx="5"/>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a:latin typeface="Calibri" panose="020F0502020204030204" pitchFamily="34" charset="0"/>
              </a:defRPr>
            </a:lvl1pPr>
          </a:lstStyle>
          <a:p>
            <a:pPr>
              <a:defRPr/>
            </a:pPr>
            <a:fld id="{F4EC57A6-FBA3-4ABB-B57A-2B466A56E14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arthquake.usgs.gov/earthquakes/eventpage/us7000i9bw"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iris.edu/hq/inclass/animation/235"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ds.iris.edu/ieb/"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iris.edu/hq/inclass/animation/traveltime_curves_how_they_are_created"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www.iris.edu/hq/inclass/animation/seismic_shadow_zone_basic_introduction"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D15EFB7E-55DC-4F72-8C53-E0DA3F9019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FCD20FA-43A5-44EC-8241-937F6FAF97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a:spcBef>
                <a:spcPts val="0"/>
              </a:spcBef>
              <a:spcAft>
                <a:spcPts val="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Para más detalles, visite USGS: </a:t>
            </a:r>
            <a:r>
              <a:rPr lang="es-E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https://earthquake.usgs.gov/earthquakes/eventpage/us7000i9bw</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100" name="Slide Number Placeholder 3">
            <a:extLst>
              <a:ext uri="{FF2B5EF4-FFF2-40B4-BE49-F238E27FC236}">
                <a16:creationId xmlns:a16="http://schemas.microsoft.com/office/drawing/2014/main" id="{1460D801-CC3D-45F9-BBB9-D3ACE0D8C38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9A817CC-6DD9-4E28-80CF-779484A081D4}" type="slidenum">
              <a:rPr lang="en-US" altLang="en-US" sz="1300" smtClean="0"/>
              <a:pPr>
                <a:spcBef>
                  <a:spcPct val="0"/>
                </a:spcBef>
              </a:pPr>
              <a:t>1</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872D40AC-E0A8-43C5-BD06-00BEEB01CB4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4E29640D-93DD-421F-9C5B-3695CC525CD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ea typeface="ＭＳ Ｐゴシック" panose="020B0600070205080204" pitchFamily="34" charset="-128"/>
              </a:rPr>
              <a:t>Escalas de intensidad de movimiento fueron desarrolladas para estandarizar las mediciones y facilitar la comparación de diferentes terremotos. La escala de intensidad de Mercalli Modificada es una escala de diez niveles, numeradas del  I al X. Los números más bajos representan temblores imperceptibles, mientras que X representa la destrucción total.</a:t>
            </a:r>
          </a:p>
          <a:p>
            <a:pPr eaLnBrk="1" hangingPunct="1">
              <a:spcBef>
                <a:spcPct val="0"/>
              </a:spcBef>
            </a:pPr>
            <a:endParaRPr lang="en-US" altLang="en-US" dirty="0"/>
          </a:p>
          <a:p>
            <a:pPr eaLnBrk="1" hangingPunct="1">
              <a:spcBef>
                <a:spcPct val="0"/>
              </a:spcBef>
            </a:pPr>
            <a:r>
              <a:rPr lang="es-ES" altLang="en-US" b="1" dirty="0">
                <a:ea typeface="ＭＳ Ｐゴシック" panose="020B0600070205080204" pitchFamily="34" charset="-128"/>
              </a:rPr>
              <a:t>Animación relevante: </a:t>
            </a:r>
            <a:r>
              <a:rPr lang="es-ES" altLang="en-US" dirty="0">
                <a:ea typeface="ＭＳ Ｐゴシック" panose="020B0600070205080204" pitchFamily="34" charset="-128"/>
              </a:rPr>
              <a:t>Intensidad del terremoto </a:t>
            </a:r>
            <a:r>
              <a:rPr lang="en-US" altLang="en-US" dirty="0">
                <a:ea typeface="ＭＳ Ｐゴシック" panose="020B0600070205080204" pitchFamily="34" charset="-128"/>
                <a:hlinkClick r:id="rId3"/>
              </a:rPr>
              <a:t>https://www.iris.edu/hq/inclass/animation/earthquake_intensity</a:t>
            </a:r>
            <a:r>
              <a:rPr lang="en-US" altLang="en-US" dirty="0">
                <a:ea typeface="ＭＳ Ｐゴシック" panose="020B0600070205080204" pitchFamily="34" charset="-128"/>
              </a:rPr>
              <a:t> </a:t>
            </a:r>
          </a:p>
          <a:p>
            <a:pPr eaLnBrk="1" hangingPunct="1">
              <a:spcBef>
                <a:spcPct val="0"/>
              </a:spcBef>
            </a:pPr>
            <a:endParaRPr lang="en-US" altLang="en-US" dirty="0"/>
          </a:p>
        </p:txBody>
      </p:sp>
      <p:sp>
        <p:nvSpPr>
          <p:cNvPr id="8196" name="Slide Number Placeholder 3">
            <a:extLst>
              <a:ext uri="{FF2B5EF4-FFF2-40B4-BE49-F238E27FC236}">
                <a16:creationId xmlns:a16="http://schemas.microsoft.com/office/drawing/2014/main" id="{5D74C439-E838-4806-8AC8-3BAB6F9CF01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EFC25D4-2A55-4B21-A9B2-31033FC54867}"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CB00B360-D337-4EC2-8D71-73E7475551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6ADD45C5-BA11-4211-9EC4-19A8594E74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latin typeface="Arial" panose="020B0604020202020204" pitchFamily="34" charset="0"/>
                <a:ea typeface="ＭＳ Ｐゴシック" panose="020B0600070205080204" pitchFamily="34" charset="-128"/>
                <a:cs typeface="Arial" panose="020B0604020202020204" pitchFamily="34" charset="0"/>
              </a:rPr>
              <a:t>El  mapa USGS PAGER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endParaRPr lang="en-US" altLang="en-US" sz="6600" dirty="0">
              <a:ea typeface="ＭＳ Ｐゴシック" panose="020B0600070205080204" pitchFamily="34" charset="-128"/>
            </a:endParaRPr>
          </a:p>
        </p:txBody>
      </p:sp>
      <p:sp>
        <p:nvSpPr>
          <p:cNvPr id="10244" name="Slide Number Placeholder 3">
            <a:extLst>
              <a:ext uri="{FF2B5EF4-FFF2-40B4-BE49-F238E27FC236}">
                <a16:creationId xmlns:a16="http://schemas.microsoft.com/office/drawing/2014/main" id="{778D6351-96D5-44A6-8CFA-F9E51BC233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6136C01-F468-42A0-9291-EEFFF117CA86}" type="slidenum">
              <a:rPr lang="en-US" altLang="en-US" sz="1300" smtClean="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6610DB99-544B-9F4B-8AC0-2295E4B049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E2F13C45-9D19-664A-85D4-17CE65608D0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2532" name="Slide Number Placeholder 3">
            <a:extLst>
              <a:ext uri="{FF2B5EF4-FFF2-40B4-BE49-F238E27FC236}">
                <a16:creationId xmlns:a16="http://schemas.microsoft.com/office/drawing/2014/main" id="{3386B87B-9D91-4C44-A397-30C8FB74E90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7E3A5BA-2EE3-C240-8DB2-2BF79A92BB64}" type="slidenum">
              <a:rPr lang="en-US" altLang="en-US" sz="1300" smtClean="0"/>
              <a:pPr>
                <a:spcBef>
                  <a:spcPct val="0"/>
                </a:spcBef>
              </a:pPr>
              <a:t>4</a:t>
            </a:fld>
            <a:endParaRPr lang="en-U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1B0ECAAB-A427-214A-8E69-54140F3DA33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71658439-46A0-4743-9AAB-B30D2DE5EBD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a:spcBef>
                <a:spcPts val="0"/>
              </a:spcBef>
              <a:spcAft>
                <a:spcPts val="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Animación Relevante: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¿Cómo funciona el sistema de "Alerta Temprana de Terremotos" de México? </a:t>
            </a:r>
            <a:r>
              <a:rPr lang="es-E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https://www.iris.edu/hq/inclass/animation/235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628" name="Slide Number Placeholder 3">
            <a:extLst>
              <a:ext uri="{FF2B5EF4-FFF2-40B4-BE49-F238E27FC236}">
                <a16:creationId xmlns:a16="http://schemas.microsoft.com/office/drawing/2014/main" id="{86E67472-48A2-3C4A-83AA-A1BE2B48CD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A14D70C-4450-6040-BAC6-0FAE23DB1FC8}" type="slidenum">
              <a:rPr lang="en-US" altLang="en-US" smtClean="0">
                <a:solidFill>
                  <a:srgbClr val="000000"/>
                </a:solidFill>
                <a:latin typeface="Calibri" panose="020F0502020204030204" pitchFamily="34" charset="0"/>
              </a:rPr>
              <a:pPr/>
              <a:t>5</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937F7206-FA8E-9D45-B871-BFCDA8A65A1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C0F435DC-529C-1040-82E5-C263A6D2ED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a:spcBef>
                <a:spcPts val="0"/>
              </a:spcBef>
              <a:spcAft>
                <a:spcPts val="0"/>
              </a:spcAft>
            </a:pPr>
            <a:r>
              <a:rPr lang="es-ES" sz="1200" b="1" dirty="0">
                <a:effectLst/>
                <a:latin typeface="Calibri" panose="020F0502020204030204" pitchFamily="34" charset="0"/>
                <a:ea typeface="Calibri" panose="020F0502020204030204" pitchFamily="34" charset="0"/>
                <a:cs typeface="Times New Roman" panose="02020603050405020304" pitchFamily="18" charset="0"/>
              </a:rPr>
              <a:t>Explora la Sismicidad:</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s-ES" sz="1200" dirty="0">
                <a:effectLst/>
                <a:latin typeface="Calibri" panose="020F0502020204030204" pitchFamily="34" charset="0"/>
                <a:ea typeface="Calibri" panose="020F0502020204030204" pitchFamily="34" charset="0"/>
                <a:cs typeface="Times New Roman" panose="02020603050405020304" pitchFamily="18" charset="0"/>
              </a:rPr>
              <a:t>Navegador Interactivo de terremotos – Mapa Mundial o visualizador 3D: </a:t>
            </a:r>
            <a:r>
              <a:rPr lang="es-ES"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http://ds.iris.edu/ieb/</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altLang="en-US" sz="1200" dirty="0"/>
          </a:p>
        </p:txBody>
      </p:sp>
      <p:sp>
        <p:nvSpPr>
          <p:cNvPr id="24580" name="Slide Number Placeholder 3">
            <a:extLst>
              <a:ext uri="{FF2B5EF4-FFF2-40B4-BE49-F238E27FC236}">
                <a16:creationId xmlns:a16="http://schemas.microsoft.com/office/drawing/2014/main" id="{004603ED-915C-DC4B-94A4-12190CCDB7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73AFC1F-87BE-7D4C-A22C-D73DCF5CE92E}" type="slidenum">
              <a:rPr lang="en-US" altLang="en-US" smtClean="0"/>
              <a:pPr>
                <a:spcBef>
                  <a:spcPct val="0"/>
                </a:spcBef>
              </a:pPr>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a:extLst>
              <a:ext uri="{FF2B5EF4-FFF2-40B4-BE49-F238E27FC236}">
                <a16:creationId xmlns:a16="http://schemas.microsoft.com/office/drawing/2014/main" id="{B3E37231-4EE6-4790-B4A4-8D698A3AB1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6" name="Notes Placeholder 2">
            <a:extLst>
              <a:ext uri="{FF2B5EF4-FFF2-40B4-BE49-F238E27FC236}">
                <a16:creationId xmlns:a16="http://schemas.microsoft.com/office/drawing/2014/main" id="{2747C034-61DC-49F9-96A3-09524604CA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a:spcBef>
                <a:spcPts val="0"/>
              </a:spcBef>
              <a:spcAft>
                <a:spcPts val="0"/>
              </a:spcAft>
            </a:pPr>
            <a:r>
              <a:rPr lang="es-ES" sz="1000" b="1" dirty="0">
                <a:effectLst/>
                <a:latin typeface="Calibri" panose="020F0502020204030204" pitchFamily="34" charset="0"/>
                <a:ea typeface="Calibri" panose="020F0502020204030204" pitchFamily="34" charset="0"/>
                <a:cs typeface="Times New Roman" panose="02020603050405020304" pitchFamily="18" charset="0"/>
              </a:rPr>
              <a:t>Animación Relevante:</a:t>
            </a:r>
            <a:endParaRPr lang="en-US" sz="10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s-ES" sz="1000" dirty="0">
                <a:effectLst/>
                <a:latin typeface="Calibri" panose="020F0502020204030204" pitchFamily="34" charset="0"/>
                <a:ea typeface="Calibri" panose="020F0502020204030204" pitchFamily="34" charset="0"/>
                <a:cs typeface="Times New Roman" panose="02020603050405020304" pitchFamily="18" charset="0"/>
              </a:rPr>
              <a:t>Explicación de los mecanismos focales: </a:t>
            </a:r>
            <a:r>
              <a:rPr lang="es-ES"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https://www.iris.edu/hq/inclass/animation/focal_mechanisms_explained</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867" name="Slide Number Placeholder 3">
            <a:extLst>
              <a:ext uri="{FF2B5EF4-FFF2-40B4-BE49-F238E27FC236}">
                <a16:creationId xmlns:a16="http://schemas.microsoft.com/office/drawing/2014/main" id="{3D85DFB6-85CE-4500-B760-CEDCFB35435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spcBef>
                <a:spcPct val="0"/>
              </a:spcBef>
            </a:pPr>
            <a:fld id="{9074E5CF-6663-44C4-A193-34FF66ABC5CF}" type="slidenum">
              <a:rPr lang="en-US" altLang="en-US"/>
              <a:pPr>
                <a:spcBef>
                  <a:spcPct val="0"/>
                </a:spcBef>
              </a:pPr>
              <a:t>7</a:t>
            </a:fld>
            <a:endParaRPr lang="en-US" altLang="en-US"/>
          </a:p>
        </p:txBody>
      </p:sp>
    </p:spTree>
    <p:extLst>
      <p:ext uri="{BB962C8B-B14F-4D97-AF65-F5344CB8AC3E}">
        <p14:creationId xmlns:p14="http://schemas.microsoft.com/office/powerpoint/2010/main" val="2869373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a:extLst>
              <a:ext uri="{FF2B5EF4-FFF2-40B4-BE49-F238E27FC236}">
                <a16:creationId xmlns:a16="http://schemas.microsoft.com/office/drawing/2014/main" id="{D2DFD8BD-1A55-1D32-CE79-BE42F98E68E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Notes Placeholder 2">
            <a:extLst>
              <a:ext uri="{FF2B5EF4-FFF2-40B4-BE49-F238E27FC236}">
                <a16:creationId xmlns:a16="http://schemas.microsoft.com/office/drawing/2014/main" id="{6F7FB669-E3D5-E758-3C36-00873FF340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sz="1200" b="1" noProof="0" dirty="0">
                <a:solidFill>
                  <a:srgbClr val="393996"/>
                </a:solidFill>
              </a:rPr>
              <a:t>Animación Relevante:</a:t>
            </a:r>
          </a:p>
          <a:p>
            <a:pPr marL="0" marR="0">
              <a:spcBef>
                <a:spcPts val="0"/>
              </a:spcBef>
              <a:spcAft>
                <a:spcPts val="0"/>
              </a:spcAft>
            </a:pPr>
            <a:r>
              <a:rPr lang="es-ES_tradnl" altLang="en-US" sz="1200" b="0" noProof="0" dirty="0">
                <a:solidFill>
                  <a:srgbClr val="393996"/>
                </a:solidFill>
              </a:rPr>
              <a:t>Curvas Tiempo de Viaje: </a:t>
            </a:r>
            <a:r>
              <a:rPr lang="es-ES" altLang="en-US" sz="1200" dirty="0">
                <a:solidFill>
                  <a:srgbClr val="000000"/>
                </a:solidFill>
              </a:rPr>
              <a:t>¿</a:t>
            </a:r>
            <a:r>
              <a:rPr lang="es-ES_tradnl" altLang="en-US" sz="1200" b="0" noProof="0" dirty="0">
                <a:solidFill>
                  <a:srgbClr val="393996"/>
                </a:solidFill>
              </a:rPr>
              <a:t>Como son creadas? </a:t>
            </a:r>
            <a:r>
              <a:rPr lang="es-ES_tradnl" sz="1200" u="sng" noProof="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https://www.iris.edu/hq/inclass/animation/traveltime_curves_how_they_are_created</a:t>
            </a:r>
            <a:endParaRPr lang="es-ES_tradnl" sz="1200" noProof="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b="0" dirty="0">
                <a:solidFill>
                  <a:srgbClr val="393996"/>
                </a:solidFill>
              </a:rPr>
              <a:t>Zona de Sombra </a:t>
            </a:r>
            <a:r>
              <a:rPr lang="en-US" altLang="en-US" b="0" dirty="0" err="1">
                <a:solidFill>
                  <a:srgbClr val="393996"/>
                </a:solidFill>
              </a:rPr>
              <a:t>Sísmica</a:t>
            </a:r>
            <a:r>
              <a:rPr lang="en-US" altLang="en-US" b="0" dirty="0">
                <a:solidFill>
                  <a:srgbClr val="393996"/>
                </a:solidFill>
              </a:rPr>
              <a: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http://www.iris.edu/hq/inclass/animation/seismic_shadow_zone_basic_introduction</a:t>
            </a:r>
            <a:endParaRPr lang="en-US" altLang="en-US" dirty="0"/>
          </a:p>
        </p:txBody>
      </p:sp>
      <p:sp>
        <p:nvSpPr>
          <p:cNvPr id="16387" name="Slide Number Placeholder 3">
            <a:extLst>
              <a:ext uri="{FF2B5EF4-FFF2-40B4-BE49-F238E27FC236}">
                <a16:creationId xmlns:a16="http://schemas.microsoft.com/office/drawing/2014/main" id="{40327BDC-58C8-4C32-CB23-D44A3506D1D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D3C89AC-7E34-1245-AF5A-CD53FBBD5F97}" type="slidenum">
              <a:rPr lang="en-US" altLang="en-US" smtClean="0">
                <a:solidFill>
                  <a:srgbClr val="000000"/>
                </a:solidFill>
                <a:latin typeface="Calibri" panose="020F0502020204030204" pitchFamily="34" charset="0"/>
                <a:ea typeface="MS PGothic" panose="020B0600070205080204" pitchFamily="34" charset="-128"/>
              </a:rPr>
              <a:pPr/>
              <a:t>8</a:t>
            </a:fld>
            <a:endParaRPr lang="en-US" altLang="en-US">
              <a:solidFill>
                <a:srgbClr val="000000"/>
              </a:solidFill>
              <a:latin typeface="Calibri" panose="020F0502020204030204" pitchFamily="34" charset="0"/>
              <a:ea typeface="MS PGothic"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C9DE5BBF-17E9-4E66-B16B-C9FDB56E12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8A5142C6-D30E-4B34-8E5F-8A7831E660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
        <p:nvSpPr>
          <p:cNvPr id="26628" name="Slide Number Placeholder 3">
            <a:extLst>
              <a:ext uri="{FF2B5EF4-FFF2-40B4-BE49-F238E27FC236}">
                <a16:creationId xmlns:a16="http://schemas.microsoft.com/office/drawing/2014/main" id="{D943B822-8EF9-4E0C-A4EF-B4C404E90CF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6A3163C-1783-4A59-A2D5-086408CCFF3D}" type="slidenum">
              <a:rPr lang="en-US" altLang="en-US" sz="1300" smtClean="0"/>
              <a:pPr>
                <a:spcBef>
                  <a:spcPct val="0"/>
                </a:spcBef>
              </a:pPr>
              <a:t>9</a:t>
            </a:fld>
            <a:endParaRPr lang="en-US" altLang="en-US" sz="13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9FC93F97-C9B6-46C8-A667-9FE3C91573CA}"/>
              </a:ext>
            </a:extLst>
          </p:cNvPr>
          <p:cNvSpPr>
            <a:spLocks noGrp="1"/>
          </p:cNvSpPr>
          <p:nvPr>
            <p:ph type="dt" sz="half" idx="10"/>
          </p:nvPr>
        </p:nvSpPr>
        <p:spPr/>
        <p:txBody>
          <a:bodyPr/>
          <a:lstStyle>
            <a:lvl1pPr>
              <a:defRPr/>
            </a:lvl1pPr>
          </a:lstStyle>
          <a:p>
            <a:pPr>
              <a:defRPr/>
            </a:pPr>
            <a:fld id="{CDD3DD76-5BF0-439E-ABFB-18CF8F3AD437}" type="datetimeFigureOut">
              <a:rPr lang="en-US"/>
              <a:pPr>
                <a:defRPr/>
              </a:pPr>
              <a:t>9/20/22</a:t>
            </a:fld>
            <a:endParaRPr lang="en-US"/>
          </a:p>
        </p:txBody>
      </p:sp>
      <p:sp>
        <p:nvSpPr>
          <p:cNvPr id="5" name="Footer Placeholder 4">
            <a:extLst>
              <a:ext uri="{FF2B5EF4-FFF2-40B4-BE49-F238E27FC236}">
                <a16:creationId xmlns:a16="http://schemas.microsoft.com/office/drawing/2014/main" id="{10D6CEAA-E120-45B0-881E-360B7810D28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D1FB57C-BDE6-4102-AC36-9BA018EFA1B4}"/>
              </a:ext>
            </a:extLst>
          </p:cNvPr>
          <p:cNvSpPr>
            <a:spLocks noGrp="1"/>
          </p:cNvSpPr>
          <p:nvPr>
            <p:ph type="sldNum" sz="quarter" idx="12"/>
          </p:nvPr>
        </p:nvSpPr>
        <p:spPr/>
        <p:txBody>
          <a:bodyPr/>
          <a:lstStyle>
            <a:lvl1pPr>
              <a:defRPr/>
            </a:lvl1pPr>
          </a:lstStyle>
          <a:p>
            <a:pPr>
              <a:defRPr/>
            </a:pPr>
            <a:fld id="{3872EC4A-1A68-40C9-9AFC-33E544E55181}" type="slidenum">
              <a:rPr lang="en-US" altLang="en-US"/>
              <a:pPr>
                <a:defRPr/>
              </a:pPr>
              <a:t>‹#›</a:t>
            </a:fld>
            <a:endParaRPr lang="en-US" altLang="en-US"/>
          </a:p>
        </p:txBody>
      </p:sp>
    </p:spTree>
    <p:extLst>
      <p:ext uri="{BB962C8B-B14F-4D97-AF65-F5344CB8AC3E}">
        <p14:creationId xmlns:p14="http://schemas.microsoft.com/office/powerpoint/2010/main" val="2435965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4C7A46-5222-4B91-A609-80848AC18A9E}"/>
              </a:ext>
            </a:extLst>
          </p:cNvPr>
          <p:cNvSpPr>
            <a:spLocks noGrp="1"/>
          </p:cNvSpPr>
          <p:nvPr>
            <p:ph type="dt" sz="half" idx="10"/>
          </p:nvPr>
        </p:nvSpPr>
        <p:spPr/>
        <p:txBody>
          <a:bodyPr/>
          <a:lstStyle>
            <a:lvl1pPr>
              <a:defRPr/>
            </a:lvl1pPr>
          </a:lstStyle>
          <a:p>
            <a:pPr>
              <a:defRPr/>
            </a:pPr>
            <a:fld id="{A8457970-18E6-4B91-A2CB-7C4286BB52EA}" type="datetimeFigureOut">
              <a:rPr lang="en-US"/>
              <a:pPr>
                <a:defRPr/>
              </a:pPr>
              <a:t>9/20/22</a:t>
            </a:fld>
            <a:endParaRPr lang="en-US"/>
          </a:p>
        </p:txBody>
      </p:sp>
      <p:sp>
        <p:nvSpPr>
          <p:cNvPr id="5" name="Footer Placeholder 4">
            <a:extLst>
              <a:ext uri="{FF2B5EF4-FFF2-40B4-BE49-F238E27FC236}">
                <a16:creationId xmlns:a16="http://schemas.microsoft.com/office/drawing/2014/main" id="{2BEA3467-18C0-44A7-90E9-A617F38340F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BB7D403-6150-4470-9CF6-E9CEE4EE11FC}"/>
              </a:ext>
            </a:extLst>
          </p:cNvPr>
          <p:cNvSpPr>
            <a:spLocks noGrp="1"/>
          </p:cNvSpPr>
          <p:nvPr>
            <p:ph type="sldNum" sz="quarter" idx="12"/>
          </p:nvPr>
        </p:nvSpPr>
        <p:spPr/>
        <p:txBody>
          <a:bodyPr/>
          <a:lstStyle>
            <a:lvl1pPr>
              <a:defRPr/>
            </a:lvl1pPr>
          </a:lstStyle>
          <a:p>
            <a:pPr>
              <a:defRPr/>
            </a:pPr>
            <a:fld id="{C9436BF6-B5D3-4960-8F4B-31360040D706}" type="slidenum">
              <a:rPr lang="en-US" altLang="en-US"/>
              <a:pPr>
                <a:defRPr/>
              </a:pPr>
              <a:t>‹#›</a:t>
            </a:fld>
            <a:endParaRPr lang="en-US" altLang="en-US"/>
          </a:p>
        </p:txBody>
      </p:sp>
    </p:spTree>
    <p:extLst>
      <p:ext uri="{BB962C8B-B14F-4D97-AF65-F5344CB8AC3E}">
        <p14:creationId xmlns:p14="http://schemas.microsoft.com/office/powerpoint/2010/main" val="3502133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D05BE7-E9B8-4E8A-BC3A-6578D75679B7}"/>
              </a:ext>
            </a:extLst>
          </p:cNvPr>
          <p:cNvSpPr>
            <a:spLocks noGrp="1"/>
          </p:cNvSpPr>
          <p:nvPr>
            <p:ph type="dt" sz="half" idx="10"/>
          </p:nvPr>
        </p:nvSpPr>
        <p:spPr/>
        <p:txBody>
          <a:bodyPr/>
          <a:lstStyle>
            <a:lvl1pPr>
              <a:defRPr/>
            </a:lvl1pPr>
          </a:lstStyle>
          <a:p>
            <a:pPr>
              <a:defRPr/>
            </a:pPr>
            <a:fld id="{E5C2ED3E-68D9-4334-AE91-6EEAC9ADA350}" type="datetimeFigureOut">
              <a:rPr lang="en-US"/>
              <a:pPr>
                <a:defRPr/>
              </a:pPr>
              <a:t>9/20/22</a:t>
            </a:fld>
            <a:endParaRPr lang="en-US"/>
          </a:p>
        </p:txBody>
      </p:sp>
      <p:sp>
        <p:nvSpPr>
          <p:cNvPr id="5" name="Footer Placeholder 4">
            <a:extLst>
              <a:ext uri="{FF2B5EF4-FFF2-40B4-BE49-F238E27FC236}">
                <a16:creationId xmlns:a16="http://schemas.microsoft.com/office/drawing/2014/main" id="{C10865C9-FE3D-4F75-A71D-3A224BB37D3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2D13018-3A2F-4C20-93E9-0B331DBAE08F}"/>
              </a:ext>
            </a:extLst>
          </p:cNvPr>
          <p:cNvSpPr>
            <a:spLocks noGrp="1"/>
          </p:cNvSpPr>
          <p:nvPr>
            <p:ph type="sldNum" sz="quarter" idx="12"/>
          </p:nvPr>
        </p:nvSpPr>
        <p:spPr/>
        <p:txBody>
          <a:bodyPr/>
          <a:lstStyle>
            <a:lvl1pPr>
              <a:defRPr/>
            </a:lvl1pPr>
          </a:lstStyle>
          <a:p>
            <a:pPr>
              <a:defRPr/>
            </a:pPr>
            <a:fld id="{CC04CF74-9E18-4E43-B5DD-3B21236ADD45}" type="slidenum">
              <a:rPr lang="en-US" altLang="en-US"/>
              <a:pPr>
                <a:defRPr/>
              </a:pPr>
              <a:t>‹#›</a:t>
            </a:fld>
            <a:endParaRPr lang="en-US" altLang="en-US"/>
          </a:p>
        </p:txBody>
      </p:sp>
    </p:spTree>
    <p:extLst>
      <p:ext uri="{BB962C8B-B14F-4D97-AF65-F5344CB8AC3E}">
        <p14:creationId xmlns:p14="http://schemas.microsoft.com/office/powerpoint/2010/main" val="2757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FC48B5-7223-490B-A100-1983FA118B48}"/>
              </a:ext>
            </a:extLst>
          </p:cNvPr>
          <p:cNvSpPr>
            <a:spLocks noGrp="1"/>
          </p:cNvSpPr>
          <p:nvPr>
            <p:ph type="dt" sz="half" idx="10"/>
          </p:nvPr>
        </p:nvSpPr>
        <p:spPr/>
        <p:txBody>
          <a:bodyPr/>
          <a:lstStyle>
            <a:lvl1pPr>
              <a:defRPr/>
            </a:lvl1pPr>
          </a:lstStyle>
          <a:p>
            <a:pPr>
              <a:defRPr/>
            </a:pPr>
            <a:fld id="{16441502-570B-4DA6-8B31-BC3467DD54F9}" type="datetimeFigureOut">
              <a:rPr lang="en-US"/>
              <a:pPr>
                <a:defRPr/>
              </a:pPr>
              <a:t>9/20/22</a:t>
            </a:fld>
            <a:endParaRPr lang="en-US"/>
          </a:p>
        </p:txBody>
      </p:sp>
      <p:sp>
        <p:nvSpPr>
          <p:cNvPr id="5" name="Footer Placeholder 4">
            <a:extLst>
              <a:ext uri="{FF2B5EF4-FFF2-40B4-BE49-F238E27FC236}">
                <a16:creationId xmlns:a16="http://schemas.microsoft.com/office/drawing/2014/main" id="{FC66AC6D-0C69-4CC5-896C-202B9DC198D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08F947E-4905-4EC1-9B8E-CFAA3DBC2313}"/>
              </a:ext>
            </a:extLst>
          </p:cNvPr>
          <p:cNvSpPr>
            <a:spLocks noGrp="1"/>
          </p:cNvSpPr>
          <p:nvPr>
            <p:ph type="sldNum" sz="quarter" idx="12"/>
          </p:nvPr>
        </p:nvSpPr>
        <p:spPr/>
        <p:txBody>
          <a:bodyPr/>
          <a:lstStyle>
            <a:lvl1pPr>
              <a:defRPr/>
            </a:lvl1pPr>
          </a:lstStyle>
          <a:p>
            <a:pPr>
              <a:defRPr/>
            </a:pPr>
            <a:fld id="{66A0DED6-39C7-4B80-A38D-3FA7C981CF21}" type="slidenum">
              <a:rPr lang="en-US" altLang="en-US"/>
              <a:pPr>
                <a:defRPr/>
              </a:pPr>
              <a:t>‹#›</a:t>
            </a:fld>
            <a:endParaRPr lang="en-US" altLang="en-US"/>
          </a:p>
        </p:txBody>
      </p:sp>
    </p:spTree>
    <p:extLst>
      <p:ext uri="{BB962C8B-B14F-4D97-AF65-F5344CB8AC3E}">
        <p14:creationId xmlns:p14="http://schemas.microsoft.com/office/powerpoint/2010/main" val="698235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0EBD4F-0890-4613-BAE4-B009A32EBE7D}"/>
              </a:ext>
            </a:extLst>
          </p:cNvPr>
          <p:cNvSpPr>
            <a:spLocks noGrp="1"/>
          </p:cNvSpPr>
          <p:nvPr>
            <p:ph type="dt" sz="half" idx="10"/>
          </p:nvPr>
        </p:nvSpPr>
        <p:spPr/>
        <p:txBody>
          <a:bodyPr/>
          <a:lstStyle>
            <a:lvl1pPr>
              <a:defRPr/>
            </a:lvl1pPr>
          </a:lstStyle>
          <a:p>
            <a:pPr>
              <a:defRPr/>
            </a:pPr>
            <a:fld id="{20EAFC6E-BAE4-4F1B-88C5-EDD4A4C86447}" type="datetimeFigureOut">
              <a:rPr lang="en-US"/>
              <a:pPr>
                <a:defRPr/>
              </a:pPr>
              <a:t>9/20/22</a:t>
            </a:fld>
            <a:endParaRPr lang="en-US"/>
          </a:p>
        </p:txBody>
      </p:sp>
      <p:sp>
        <p:nvSpPr>
          <p:cNvPr id="5" name="Footer Placeholder 4">
            <a:extLst>
              <a:ext uri="{FF2B5EF4-FFF2-40B4-BE49-F238E27FC236}">
                <a16:creationId xmlns:a16="http://schemas.microsoft.com/office/drawing/2014/main" id="{14C391B8-A1B8-4350-B022-7EF302D223E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4A04EC9-958D-4D25-BB06-EA709F3BE330}"/>
              </a:ext>
            </a:extLst>
          </p:cNvPr>
          <p:cNvSpPr>
            <a:spLocks noGrp="1"/>
          </p:cNvSpPr>
          <p:nvPr>
            <p:ph type="sldNum" sz="quarter" idx="12"/>
          </p:nvPr>
        </p:nvSpPr>
        <p:spPr/>
        <p:txBody>
          <a:bodyPr/>
          <a:lstStyle>
            <a:lvl1pPr>
              <a:defRPr/>
            </a:lvl1pPr>
          </a:lstStyle>
          <a:p>
            <a:pPr>
              <a:defRPr/>
            </a:pPr>
            <a:fld id="{61833EB8-493C-4BD3-A747-863083576F64}" type="slidenum">
              <a:rPr lang="en-US" altLang="en-US"/>
              <a:pPr>
                <a:defRPr/>
              </a:pPr>
              <a:t>‹#›</a:t>
            </a:fld>
            <a:endParaRPr lang="en-US" altLang="en-US"/>
          </a:p>
        </p:txBody>
      </p:sp>
    </p:spTree>
    <p:extLst>
      <p:ext uri="{BB962C8B-B14F-4D97-AF65-F5344CB8AC3E}">
        <p14:creationId xmlns:p14="http://schemas.microsoft.com/office/powerpoint/2010/main" val="3264036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0EB904-8777-4CBB-80A2-A4C607AD86D9}"/>
              </a:ext>
            </a:extLst>
          </p:cNvPr>
          <p:cNvSpPr>
            <a:spLocks noGrp="1"/>
          </p:cNvSpPr>
          <p:nvPr>
            <p:ph type="dt" sz="half" idx="10"/>
          </p:nvPr>
        </p:nvSpPr>
        <p:spPr/>
        <p:txBody>
          <a:bodyPr/>
          <a:lstStyle>
            <a:lvl1pPr>
              <a:defRPr/>
            </a:lvl1pPr>
          </a:lstStyle>
          <a:p>
            <a:pPr>
              <a:defRPr/>
            </a:pPr>
            <a:fld id="{319B80DD-D54D-429A-800A-4F5F4FB241C9}" type="datetimeFigureOut">
              <a:rPr lang="en-US"/>
              <a:pPr>
                <a:defRPr/>
              </a:pPr>
              <a:t>9/20/22</a:t>
            </a:fld>
            <a:endParaRPr lang="en-US"/>
          </a:p>
        </p:txBody>
      </p:sp>
      <p:sp>
        <p:nvSpPr>
          <p:cNvPr id="6" name="Footer Placeholder 4">
            <a:extLst>
              <a:ext uri="{FF2B5EF4-FFF2-40B4-BE49-F238E27FC236}">
                <a16:creationId xmlns:a16="http://schemas.microsoft.com/office/drawing/2014/main" id="{0216FD0C-571F-48F0-97E4-5D6B90868AD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9CBDC755-B6C5-408F-8162-063D7CEEC08C}"/>
              </a:ext>
            </a:extLst>
          </p:cNvPr>
          <p:cNvSpPr>
            <a:spLocks noGrp="1"/>
          </p:cNvSpPr>
          <p:nvPr>
            <p:ph type="sldNum" sz="quarter" idx="12"/>
          </p:nvPr>
        </p:nvSpPr>
        <p:spPr/>
        <p:txBody>
          <a:bodyPr/>
          <a:lstStyle>
            <a:lvl1pPr>
              <a:defRPr/>
            </a:lvl1pPr>
          </a:lstStyle>
          <a:p>
            <a:pPr>
              <a:defRPr/>
            </a:pPr>
            <a:fld id="{391F59E9-2AD9-4831-83E2-8FEE3D234A02}" type="slidenum">
              <a:rPr lang="en-US" altLang="en-US"/>
              <a:pPr>
                <a:defRPr/>
              </a:pPr>
              <a:t>‹#›</a:t>
            </a:fld>
            <a:endParaRPr lang="en-US" altLang="en-US"/>
          </a:p>
        </p:txBody>
      </p:sp>
    </p:spTree>
    <p:extLst>
      <p:ext uri="{BB962C8B-B14F-4D97-AF65-F5344CB8AC3E}">
        <p14:creationId xmlns:p14="http://schemas.microsoft.com/office/powerpoint/2010/main" val="3544191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5E2722A8-E009-4DDD-9652-1B9A4F0B097A}"/>
              </a:ext>
            </a:extLst>
          </p:cNvPr>
          <p:cNvSpPr>
            <a:spLocks noGrp="1"/>
          </p:cNvSpPr>
          <p:nvPr>
            <p:ph type="dt" sz="half" idx="10"/>
          </p:nvPr>
        </p:nvSpPr>
        <p:spPr/>
        <p:txBody>
          <a:bodyPr/>
          <a:lstStyle>
            <a:lvl1pPr>
              <a:defRPr/>
            </a:lvl1pPr>
          </a:lstStyle>
          <a:p>
            <a:pPr>
              <a:defRPr/>
            </a:pPr>
            <a:fld id="{5667641A-65B9-4702-8BC3-5778889D45AA}" type="datetimeFigureOut">
              <a:rPr lang="en-US"/>
              <a:pPr>
                <a:defRPr/>
              </a:pPr>
              <a:t>9/20/22</a:t>
            </a:fld>
            <a:endParaRPr lang="en-US"/>
          </a:p>
        </p:txBody>
      </p:sp>
      <p:sp>
        <p:nvSpPr>
          <p:cNvPr id="8" name="Footer Placeholder 4">
            <a:extLst>
              <a:ext uri="{FF2B5EF4-FFF2-40B4-BE49-F238E27FC236}">
                <a16:creationId xmlns:a16="http://schemas.microsoft.com/office/drawing/2014/main" id="{E2AFD77A-C48D-42E1-9BBB-9D7A99F85D2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5D4811C6-053F-4B55-83D5-63554F480D9E}"/>
              </a:ext>
            </a:extLst>
          </p:cNvPr>
          <p:cNvSpPr>
            <a:spLocks noGrp="1"/>
          </p:cNvSpPr>
          <p:nvPr>
            <p:ph type="sldNum" sz="quarter" idx="12"/>
          </p:nvPr>
        </p:nvSpPr>
        <p:spPr/>
        <p:txBody>
          <a:bodyPr/>
          <a:lstStyle>
            <a:lvl1pPr>
              <a:defRPr/>
            </a:lvl1pPr>
          </a:lstStyle>
          <a:p>
            <a:pPr>
              <a:defRPr/>
            </a:pPr>
            <a:fld id="{3CF99771-754A-48B5-8106-2E77D8E8F7C3}" type="slidenum">
              <a:rPr lang="en-US" altLang="en-US"/>
              <a:pPr>
                <a:defRPr/>
              </a:pPr>
              <a:t>‹#›</a:t>
            </a:fld>
            <a:endParaRPr lang="en-US" altLang="en-US"/>
          </a:p>
        </p:txBody>
      </p:sp>
    </p:spTree>
    <p:extLst>
      <p:ext uri="{BB962C8B-B14F-4D97-AF65-F5344CB8AC3E}">
        <p14:creationId xmlns:p14="http://schemas.microsoft.com/office/powerpoint/2010/main" val="1717054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2FD6D2E-8C18-47F4-9171-FF6396D00231}"/>
              </a:ext>
            </a:extLst>
          </p:cNvPr>
          <p:cNvSpPr>
            <a:spLocks noGrp="1"/>
          </p:cNvSpPr>
          <p:nvPr>
            <p:ph type="dt" sz="half" idx="10"/>
          </p:nvPr>
        </p:nvSpPr>
        <p:spPr/>
        <p:txBody>
          <a:bodyPr/>
          <a:lstStyle>
            <a:lvl1pPr>
              <a:defRPr/>
            </a:lvl1pPr>
          </a:lstStyle>
          <a:p>
            <a:pPr>
              <a:defRPr/>
            </a:pPr>
            <a:fld id="{85D7DFF5-E59F-429F-9876-8B077890F006}" type="datetimeFigureOut">
              <a:rPr lang="en-US"/>
              <a:pPr>
                <a:defRPr/>
              </a:pPr>
              <a:t>9/20/22</a:t>
            </a:fld>
            <a:endParaRPr lang="en-US"/>
          </a:p>
        </p:txBody>
      </p:sp>
      <p:sp>
        <p:nvSpPr>
          <p:cNvPr id="4" name="Footer Placeholder 4">
            <a:extLst>
              <a:ext uri="{FF2B5EF4-FFF2-40B4-BE49-F238E27FC236}">
                <a16:creationId xmlns:a16="http://schemas.microsoft.com/office/drawing/2014/main" id="{2DAA649D-399D-44BA-A25B-6CD2DDCEE64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A3C5A42A-E593-4192-A6B1-3146761E01A2}"/>
              </a:ext>
            </a:extLst>
          </p:cNvPr>
          <p:cNvSpPr>
            <a:spLocks noGrp="1"/>
          </p:cNvSpPr>
          <p:nvPr>
            <p:ph type="sldNum" sz="quarter" idx="12"/>
          </p:nvPr>
        </p:nvSpPr>
        <p:spPr/>
        <p:txBody>
          <a:bodyPr/>
          <a:lstStyle>
            <a:lvl1pPr>
              <a:defRPr/>
            </a:lvl1pPr>
          </a:lstStyle>
          <a:p>
            <a:pPr>
              <a:defRPr/>
            </a:pPr>
            <a:fld id="{31BABF64-2BB2-49DA-85DF-FB84A2C21C9E}" type="slidenum">
              <a:rPr lang="en-US" altLang="en-US"/>
              <a:pPr>
                <a:defRPr/>
              </a:pPr>
              <a:t>‹#›</a:t>
            </a:fld>
            <a:endParaRPr lang="en-US" altLang="en-US"/>
          </a:p>
        </p:txBody>
      </p:sp>
    </p:spTree>
    <p:extLst>
      <p:ext uri="{BB962C8B-B14F-4D97-AF65-F5344CB8AC3E}">
        <p14:creationId xmlns:p14="http://schemas.microsoft.com/office/powerpoint/2010/main" val="2040159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D7A9B96-E51C-4CC7-9545-537583350C32}"/>
              </a:ext>
            </a:extLst>
          </p:cNvPr>
          <p:cNvSpPr>
            <a:spLocks noGrp="1"/>
          </p:cNvSpPr>
          <p:nvPr>
            <p:ph type="dt" sz="half" idx="10"/>
          </p:nvPr>
        </p:nvSpPr>
        <p:spPr/>
        <p:txBody>
          <a:bodyPr/>
          <a:lstStyle>
            <a:lvl1pPr>
              <a:defRPr/>
            </a:lvl1pPr>
          </a:lstStyle>
          <a:p>
            <a:pPr>
              <a:defRPr/>
            </a:pPr>
            <a:fld id="{99500300-FAB8-49BE-8D37-C4A635310EE9}" type="datetimeFigureOut">
              <a:rPr lang="en-US"/>
              <a:pPr>
                <a:defRPr/>
              </a:pPr>
              <a:t>9/20/22</a:t>
            </a:fld>
            <a:endParaRPr lang="en-US"/>
          </a:p>
        </p:txBody>
      </p:sp>
      <p:sp>
        <p:nvSpPr>
          <p:cNvPr id="3" name="Footer Placeholder 4">
            <a:extLst>
              <a:ext uri="{FF2B5EF4-FFF2-40B4-BE49-F238E27FC236}">
                <a16:creationId xmlns:a16="http://schemas.microsoft.com/office/drawing/2014/main" id="{C2BD5ECC-3AE7-460F-BE60-1F13B58E7B9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D3BE3BE7-E623-441D-8B3C-8B20ED35B399}"/>
              </a:ext>
            </a:extLst>
          </p:cNvPr>
          <p:cNvSpPr>
            <a:spLocks noGrp="1"/>
          </p:cNvSpPr>
          <p:nvPr>
            <p:ph type="sldNum" sz="quarter" idx="12"/>
          </p:nvPr>
        </p:nvSpPr>
        <p:spPr/>
        <p:txBody>
          <a:bodyPr/>
          <a:lstStyle>
            <a:lvl1pPr>
              <a:defRPr/>
            </a:lvl1pPr>
          </a:lstStyle>
          <a:p>
            <a:pPr>
              <a:defRPr/>
            </a:pPr>
            <a:fld id="{FE9C6665-C99A-4E9B-82F1-5F53703F3E3C}" type="slidenum">
              <a:rPr lang="en-US" altLang="en-US"/>
              <a:pPr>
                <a:defRPr/>
              </a:pPr>
              <a:t>‹#›</a:t>
            </a:fld>
            <a:endParaRPr lang="en-US" altLang="en-US"/>
          </a:p>
        </p:txBody>
      </p:sp>
    </p:spTree>
    <p:extLst>
      <p:ext uri="{BB962C8B-B14F-4D97-AF65-F5344CB8AC3E}">
        <p14:creationId xmlns:p14="http://schemas.microsoft.com/office/powerpoint/2010/main" val="2491538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7163EF0-F4CB-4040-AE5F-8264A1A5C1CB}"/>
              </a:ext>
            </a:extLst>
          </p:cNvPr>
          <p:cNvSpPr>
            <a:spLocks noGrp="1"/>
          </p:cNvSpPr>
          <p:nvPr>
            <p:ph type="dt" sz="half" idx="10"/>
          </p:nvPr>
        </p:nvSpPr>
        <p:spPr/>
        <p:txBody>
          <a:bodyPr/>
          <a:lstStyle>
            <a:lvl1pPr>
              <a:defRPr/>
            </a:lvl1pPr>
          </a:lstStyle>
          <a:p>
            <a:pPr>
              <a:defRPr/>
            </a:pPr>
            <a:fld id="{0945557F-D1A7-4234-A4FF-EBBCB696432D}" type="datetimeFigureOut">
              <a:rPr lang="en-US"/>
              <a:pPr>
                <a:defRPr/>
              </a:pPr>
              <a:t>9/20/22</a:t>
            </a:fld>
            <a:endParaRPr lang="en-US"/>
          </a:p>
        </p:txBody>
      </p:sp>
      <p:sp>
        <p:nvSpPr>
          <p:cNvPr id="6" name="Footer Placeholder 4">
            <a:extLst>
              <a:ext uri="{FF2B5EF4-FFF2-40B4-BE49-F238E27FC236}">
                <a16:creationId xmlns:a16="http://schemas.microsoft.com/office/drawing/2014/main" id="{30680322-E5FB-445B-9CA0-84AC80FA092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8AC04CB-BB7F-4334-A3DC-3927FE65F4AD}"/>
              </a:ext>
            </a:extLst>
          </p:cNvPr>
          <p:cNvSpPr>
            <a:spLocks noGrp="1"/>
          </p:cNvSpPr>
          <p:nvPr>
            <p:ph type="sldNum" sz="quarter" idx="12"/>
          </p:nvPr>
        </p:nvSpPr>
        <p:spPr/>
        <p:txBody>
          <a:bodyPr/>
          <a:lstStyle>
            <a:lvl1pPr>
              <a:defRPr/>
            </a:lvl1pPr>
          </a:lstStyle>
          <a:p>
            <a:pPr>
              <a:defRPr/>
            </a:pPr>
            <a:fld id="{B8877613-8724-46F3-A105-16DE6FBCEEA5}" type="slidenum">
              <a:rPr lang="en-US" altLang="en-US"/>
              <a:pPr>
                <a:defRPr/>
              </a:pPr>
              <a:t>‹#›</a:t>
            </a:fld>
            <a:endParaRPr lang="en-US" altLang="en-US"/>
          </a:p>
        </p:txBody>
      </p:sp>
    </p:spTree>
    <p:extLst>
      <p:ext uri="{BB962C8B-B14F-4D97-AF65-F5344CB8AC3E}">
        <p14:creationId xmlns:p14="http://schemas.microsoft.com/office/powerpoint/2010/main" val="1199684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953B207-99F0-43D6-8B62-7D5523AE2521}"/>
              </a:ext>
            </a:extLst>
          </p:cNvPr>
          <p:cNvSpPr>
            <a:spLocks noGrp="1"/>
          </p:cNvSpPr>
          <p:nvPr>
            <p:ph type="dt" sz="half" idx="10"/>
          </p:nvPr>
        </p:nvSpPr>
        <p:spPr/>
        <p:txBody>
          <a:bodyPr/>
          <a:lstStyle>
            <a:lvl1pPr>
              <a:defRPr/>
            </a:lvl1pPr>
          </a:lstStyle>
          <a:p>
            <a:pPr>
              <a:defRPr/>
            </a:pPr>
            <a:fld id="{188161FE-9163-499A-A358-BF666FA2867E}" type="datetimeFigureOut">
              <a:rPr lang="en-US"/>
              <a:pPr>
                <a:defRPr/>
              </a:pPr>
              <a:t>9/20/22</a:t>
            </a:fld>
            <a:endParaRPr lang="en-US"/>
          </a:p>
        </p:txBody>
      </p:sp>
      <p:sp>
        <p:nvSpPr>
          <p:cNvPr id="6" name="Footer Placeholder 4">
            <a:extLst>
              <a:ext uri="{FF2B5EF4-FFF2-40B4-BE49-F238E27FC236}">
                <a16:creationId xmlns:a16="http://schemas.microsoft.com/office/drawing/2014/main" id="{0691A160-E146-4E79-AF1C-E09EE549AB3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3BBE618-57C5-4A09-833C-D31F98F68DEC}"/>
              </a:ext>
            </a:extLst>
          </p:cNvPr>
          <p:cNvSpPr>
            <a:spLocks noGrp="1"/>
          </p:cNvSpPr>
          <p:nvPr>
            <p:ph type="sldNum" sz="quarter" idx="12"/>
          </p:nvPr>
        </p:nvSpPr>
        <p:spPr/>
        <p:txBody>
          <a:bodyPr/>
          <a:lstStyle>
            <a:lvl1pPr>
              <a:defRPr/>
            </a:lvl1pPr>
          </a:lstStyle>
          <a:p>
            <a:pPr>
              <a:defRPr/>
            </a:pPr>
            <a:fld id="{05E76B42-5927-4745-A227-DE041B9149EC}" type="slidenum">
              <a:rPr lang="en-US" altLang="en-US"/>
              <a:pPr>
                <a:defRPr/>
              </a:pPr>
              <a:t>‹#›</a:t>
            </a:fld>
            <a:endParaRPr lang="en-US" altLang="en-US"/>
          </a:p>
        </p:txBody>
      </p:sp>
    </p:spTree>
    <p:extLst>
      <p:ext uri="{BB962C8B-B14F-4D97-AF65-F5344CB8AC3E}">
        <p14:creationId xmlns:p14="http://schemas.microsoft.com/office/powerpoint/2010/main" val="3190794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C3C226A-DAE8-4093-83F7-F81DDFA1E5F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771FF966-BFE8-478C-A7D9-58608AB9A45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38166D37-E425-4282-9491-3041FBAB1EC1}"/>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itchFamily="34" charset="-128"/>
              </a:defRPr>
            </a:lvl1pPr>
          </a:lstStyle>
          <a:p>
            <a:pPr>
              <a:defRPr/>
            </a:pPr>
            <a:fld id="{D0235CF1-6502-4B01-B96A-8226FE98EA34}" type="datetimeFigureOut">
              <a:rPr lang="en-US"/>
              <a:pPr>
                <a:defRPr/>
              </a:pPr>
              <a:t>9/20/22</a:t>
            </a:fld>
            <a:endParaRPr lang="en-US"/>
          </a:p>
        </p:txBody>
      </p:sp>
      <p:sp>
        <p:nvSpPr>
          <p:cNvPr id="5" name="Footer Placeholder 4">
            <a:extLst>
              <a:ext uri="{FF2B5EF4-FFF2-40B4-BE49-F238E27FC236}">
                <a16:creationId xmlns:a16="http://schemas.microsoft.com/office/drawing/2014/main" id="{0D71ED50-E557-477A-A4D1-9A878D8417B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2F717019-87CA-4D42-A45E-156EC4A55897}"/>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33DA1C6A-446E-47B3-AC12-F4102240624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www.iris.edu/hq/retm"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mailto:tkb@iris.edu" TargetMode="External"/><Relationship Id="rId5" Type="http://schemas.openxmlformats.org/officeDocument/2006/relationships/image" Target="../media/image15.pn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401789-86B9-4493-B92C-54EE91BF02D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3075" name="Picture 8" descr="IRIS_TMlogo.png">
            <a:extLst>
              <a:ext uri="{FF2B5EF4-FFF2-40B4-BE49-F238E27FC236}">
                <a16:creationId xmlns:a16="http://schemas.microsoft.com/office/drawing/2014/main" id="{263510A1-E66B-4261-9E8B-AFDE453161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7225891E-86F4-4E55-AA89-E4DD64DDB71C}"/>
              </a:ext>
            </a:extLst>
          </p:cNvPr>
          <p:cNvSpPr txBox="1"/>
          <p:nvPr/>
        </p:nvSpPr>
        <p:spPr>
          <a:xfrm>
            <a:off x="6632576" y="589002"/>
            <a:ext cx="2590800" cy="1107996"/>
          </a:xfrm>
          <a:prstGeom prst="rect">
            <a:avLst/>
          </a:prstGeom>
          <a:noFill/>
        </p:spPr>
        <p:txBody>
          <a:bodyPr>
            <a:spAutoFit/>
          </a:bodyPr>
          <a:lstStyle/>
          <a:p>
            <a:pPr eaLnBrk="1" hangingPunct="1">
              <a:defRPr/>
            </a:pPr>
            <a:r>
              <a:rPr lang="es-ES_tradnl"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Latitud </a:t>
            </a:r>
            <a:r>
              <a:rPr lang="es-ES_tradnl" altLang="en-US" sz="1600" dirty="0"/>
              <a:t>18,367°N</a:t>
            </a:r>
          </a:p>
          <a:p>
            <a:pPr eaLnBrk="1" hangingPunct="1">
              <a:defRPr/>
            </a:pPr>
            <a:r>
              <a:rPr lang="es-ES_tradnl"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Longitud </a:t>
            </a:r>
            <a:r>
              <a:rPr lang="es-ES_tradnl" altLang="en-US" sz="1600" dirty="0"/>
              <a:t>103,252°W</a:t>
            </a:r>
          </a:p>
          <a:p>
            <a:pPr eaLnBrk="1" hangingPunct="1">
              <a:defRPr/>
            </a:pPr>
            <a:r>
              <a:rPr lang="es-ES_tradnl"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Profundidad: </a:t>
            </a:r>
            <a:r>
              <a:rPr lang="es-ES_tradnl" sz="1600" dirty="0">
                <a:effectLst>
                  <a:outerShdw blurRad="38100" dist="38100" dir="2700000" algn="tl">
                    <a:srgbClr val="C0C0C0"/>
                  </a:outerShdw>
                </a:effectLst>
                <a:latin typeface="Arial" charset="0"/>
                <a:ea typeface="ＭＳ Ｐゴシック" pitchFamily="-109" charset="-128"/>
                <a:cs typeface="Arial" pitchFamily="34" charset="0"/>
              </a:rPr>
              <a:t>15,1 km</a:t>
            </a:r>
            <a:endParaRPr lang="es-ES_tradnl" sz="1600" dirty="0">
              <a:latin typeface="Arial" charset="0"/>
              <a:ea typeface="ＭＳ Ｐゴシック" pitchFamily="-109" charset="-128"/>
              <a:cs typeface="Arial" pitchFamily="34" charset="0"/>
            </a:endParaRPr>
          </a:p>
          <a:p>
            <a:pPr eaLnBrk="1" hangingPunct="1">
              <a:defRPr/>
            </a:pPr>
            <a:endParaRPr lang="es-ES_tradnl" dirty="0">
              <a:latin typeface="Arial" charset="0"/>
              <a:ea typeface="ＭＳ Ｐゴシック" pitchFamily="-109" charset="-128"/>
            </a:endParaRPr>
          </a:p>
        </p:txBody>
      </p:sp>
      <p:sp>
        <p:nvSpPr>
          <p:cNvPr id="8" name="Title 1">
            <a:extLst>
              <a:ext uri="{FF2B5EF4-FFF2-40B4-BE49-F238E27FC236}">
                <a16:creationId xmlns:a16="http://schemas.microsoft.com/office/drawing/2014/main" id="{8548E451-0A3A-40AC-9026-950BE96FD74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7,6 MÉXICO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Lunes, 19 de Septiembre, 2022 a las 18:05:06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0" name="TextBox 14">
            <a:extLst>
              <a:ext uri="{FF2B5EF4-FFF2-40B4-BE49-F238E27FC236}">
                <a16:creationId xmlns:a16="http://schemas.microsoft.com/office/drawing/2014/main" id="{A0A00242-EEB6-460B-A0B6-3DD9B4546505}"/>
              </a:ext>
            </a:extLst>
          </p:cNvPr>
          <p:cNvSpPr txBox="1">
            <a:spLocks noChangeArrowheads="1"/>
          </p:cNvSpPr>
          <p:nvPr/>
        </p:nvSpPr>
        <p:spPr bwMode="auto">
          <a:xfrm>
            <a:off x="242888" y="990600"/>
            <a:ext cx="62992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dirty="0">
                <a:latin typeface="Arial" panose="020B0604020202020204" pitchFamily="34" charset="0"/>
              </a:rPr>
              <a:t>Un terremoto de magnitud 7,6 sacudió el suroeste de México el lunes, causando la muerte a una persona y provocando evacuaciones y causando que los edificios se balanceen en la Ciudad de México. Ocurrió el mismo día en que el país conmemora los aniversarios de dos terremotos devastadores en 1985 y 2017 que mataron a miles de personas.</a:t>
            </a:r>
          </a:p>
        </p:txBody>
      </p:sp>
      <p:pic>
        <p:nvPicPr>
          <p:cNvPr id="6" name="Picture 5" descr="Map&#10;&#10;Description automatically generated">
            <a:extLst>
              <a:ext uri="{FF2B5EF4-FFF2-40B4-BE49-F238E27FC236}">
                <a16:creationId xmlns:a16="http://schemas.microsoft.com/office/drawing/2014/main" id="{67395931-DA1D-0092-6FC8-432CD94066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8255" y="2542639"/>
            <a:ext cx="5378407" cy="3507657"/>
          </a:xfrm>
          <a:prstGeom prst="rect">
            <a:avLst/>
          </a:prstGeom>
        </p:spPr>
      </p:pic>
      <p:sp>
        <p:nvSpPr>
          <p:cNvPr id="11" name="TextBox 10">
            <a:extLst>
              <a:ext uri="{FF2B5EF4-FFF2-40B4-BE49-F238E27FC236}">
                <a16:creationId xmlns:a16="http://schemas.microsoft.com/office/drawing/2014/main" id="{6DDEC943-5ED8-0EF0-82C2-7A9C2A82001D}"/>
              </a:ext>
            </a:extLst>
          </p:cNvPr>
          <p:cNvSpPr txBox="1"/>
          <p:nvPr/>
        </p:nvSpPr>
        <p:spPr>
          <a:xfrm>
            <a:off x="239713" y="2548939"/>
            <a:ext cx="3084512" cy="3785652"/>
          </a:xfrm>
          <a:prstGeom prst="rect">
            <a:avLst/>
          </a:prstGeom>
          <a:noFill/>
        </p:spPr>
        <p:txBody>
          <a:bodyPr wrap="square" rtlCol="0">
            <a:spAutoFit/>
          </a:bodyPr>
          <a:lstStyle/>
          <a:p>
            <a:r>
              <a:rPr lang="es-ES_tradnl" altLang="en-US" sz="1600" dirty="0"/>
              <a:t>El sismo ocurrió cerca de La Placita de Morelos, en el estado de Michoacán en la costa del Pacífico, a unos 475 kilómetros (295 millas) al oeste de la Ciudad de México. Las peligrosas olas de tsunami eran posible en las costas ubicadas dentro de los 300 kilómetros del epicentro, dijo el Centro de Alerta de Tsunami del Pacífico, y pidió a las personas ubicadas en las áreas costeras amenazadas que permanezcan alerta.</a:t>
            </a:r>
            <a:endParaRPr lang="es-ES_trad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31DEB51-9108-4220-9FD9-CB69CE8C1F6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sp>
        <p:nvSpPr>
          <p:cNvPr id="7173" name="TextBox 15">
            <a:extLst>
              <a:ext uri="{FF2B5EF4-FFF2-40B4-BE49-F238E27FC236}">
                <a16:creationId xmlns:a16="http://schemas.microsoft.com/office/drawing/2014/main" id="{C41A3EC3-F44C-4339-8405-C27BC9174244}"/>
              </a:ext>
            </a:extLst>
          </p:cNvPr>
          <p:cNvSpPr txBox="1">
            <a:spLocks noChangeArrowheads="1"/>
          </p:cNvSpPr>
          <p:nvPr/>
        </p:nvSpPr>
        <p:spPr bwMode="auto">
          <a:xfrm>
            <a:off x="3909804" y="6477000"/>
            <a:ext cx="52230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i="1" dirty="0">
                <a:latin typeface="Arial" panose="020B0604020202020204" pitchFamily="34" charset="0"/>
              </a:rPr>
              <a:t>USGS Intensidad de Movimiento Estimada del Terremoto M 7,6</a:t>
            </a:r>
          </a:p>
        </p:txBody>
      </p:sp>
      <p:sp>
        <p:nvSpPr>
          <p:cNvPr id="7174" name="TextBox 15">
            <a:extLst>
              <a:ext uri="{FF2B5EF4-FFF2-40B4-BE49-F238E27FC236}">
                <a16:creationId xmlns:a16="http://schemas.microsoft.com/office/drawing/2014/main" id="{43CAF0BC-18F3-40AD-8047-4E5273215377}"/>
              </a:ext>
            </a:extLst>
          </p:cNvPr>
          <p:cNvSpPr txBox="1">
            <a:spLocks noChangeArrowheads="1"/>
          </p:cNvSpPr>
          <p:nvPr/>
        </p:nvSpPr>
        <p:spPr bwMode="auto">
          <a:xfrm>
            <a:off x="228600" y="990600"/>
            <a:ext cx="307975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500" dirty="0">
                <a:latin typeface="Arial" panose="020B0604020202020204" pitchFamily="34" charset="0"/>
              </a:rPr>
              <a:t>La escala de intensidad de Mercalli modificada (MMI) es una escala de diez niveles, de I a X, que indica la severidad de los movimientos telúricos. La intensidad se basa en los efectos observados y es variable en el área afectada por un terremoto. La intensidad depende del tamaño del terremoto, la profundidad, la distancia y las condiciones locales.</a:t>
            </a:r>
          </a:p>
        </p:txBody>
      </p:sp>
      <p:pic>
        <p:nvPicPr>
          <p:cNvPr id="7175" name="Picture 8" descr="IRIS_TMlogo.png">
            <a:extLst>
              <a:ext uri="{FF2B5EF4-FFF2-40B4-BE49-F238E27FC236}">
                <a16:creationId xmlns:a16="http://schemas.microsoft.com/office/drawing/2014/main" id="{0C28D01A-98E7-4AEE-B4A8-BBC9C670E0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9">
            <a:extLst>
              <a:ext uri="{FF2B5EF4-FFF2-40B4-BE49-F238E27FC236}">
                <a16:creationId xmlns:a16="http://schemas.microsoft.com/office/drawing/2014/main" id="{763967F5-B16A-44DD-AA1A-850CC3B630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3" y="4152900"/>
            <a:ext cx="6286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Map&#10;&#10;Description automatically generated">
            <a:extLst>
              <a:ext uri="{FF2B5EF4-FFF2-40B4-BE49-F238E27FC236}">
                <a16:creationId xmlns:a16="http://schemas.microsoft.com/office/drawing/2014/main" id="{A3169860-C08A-1BF6-5996-1FED1FF470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82975" y="967734"/>
            <a:ext cx="5483119" cy="5490460"/>
          </a:xfrm>
          <a:prstGeom prst="rect">
            <a:avLst/>
          </a:prstGeom>
        </p:spPr>
      </p:pic>
      <p:sp>
        <p:nvSpPr>
          <p:cNvPr id="2" name="Title 1">
            <a:extLst>
              <a:ext uri="{FF2B5EF4-FFF2-40B4-BE49-F238E27FC236}">
                <a16:creationId xmlns:a16="http://schemas.microsoft.com/office/drawing/2014/main" id="{8837D35F-47D9-F0A6-C751-FF6FD7F003B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7,6 MÉXICO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Lunes, 19 de Septiembre, 2022 a las 18:05:06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3" name="TextBox 14">
            <a:extLst>
              <a:ext uri="{FF2B5EF4-FFF2-40B4-BE49-F238E27FC236}">
                <a16:creationId xmlns:a16="http://schemas.microsoft.com/office/drawing/2014/main" id="{DB213385-4B82-A6CD-160F-3C85A6703680}"/>
              </a:ext>
            </a:extLst>
          </p:cNvPr>
          <p:cNvSpPr txBox="1">
            <a:spLocks noChangeArrowheads="1"/>
          </p:cNvSpPr>
          <p:nvPr/>
        </p:nvSpPr>
        <p:spPr bwMode="auto">
          <a:xfrm>
            <a:off x="739775" y="4100513"/>
            <a:ext cx="2460625"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endParaRPr lang="es-VE" altLang="en-US" sz="1800" dirty="0">
              <a:latin typeface="Arial" panose="020B0604020202020204" pitchFamily="34" charset="0"/>
            </a:endParaRPr>
          </a:p>
        </p:txBody>
      </p:sp>
      <p:sp>
        <p:nvSpPr>
          <p:cNvPr id="5" name="TextBox 10">
            <a:extLst>
              <a:ext uri="{FF2B5EF4-FFF2-40B4-BE49-F238E27FC236}">
                <a16:creationId xmlns:a16="http://schemas.microsoft.com/office/drawing/2014/main" id="{67754B39-1646-79AD-925C-B499CB852B90}"/>
              </a:ext>
            </a:extLst>
          </p:cNvPr>
          <p:cNvSpPr txBox="1">
            <a:spLocks noChangeArrowheads="1"/>
          </p:cNvSpPr>
          <p:nvPr/>
        </p:nvSpPr>
        <p:spPr bwMode="auto">
          <a:xfrm>
            <a:off x="725488" y="3810000"/>
            <a:ext cx="22621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dirty="0">
                <a:latin typeface="Arial" panose="020B0604020202020204" pitchFamily="34" charset="0"/>
              </a:rPr>
              <a:t>MMI   </a:t>
            </a:r>
            <a:r>
              <a:rPr lang="es-VE" altLang="en-US" sz="1400" b="1" dirty="0">
                <a:latin typeface="Arial" panose="020B0604020202020204" pitchFamily="34" charset="0"/>
              </a:rPr>
              <a:t>Temblor Percibido</a:t>
            </a:r>
          </a:p>
          <a:p>
            <a:pPr eaLnBrk="1" hangingPunct="1">
              <a:spcBef>
                <a:spcPct val="0"/>
              </a:spcBef>
              <a:buFontTx/>
              <a:buNone/>
            </a:pPr>
            <a:endParaRPr lang="en-US" altLang="en-US" sz="1400" dirty="0">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A7EE22-D5AF-4381-84AE-99BF42E8D0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9219" name="Picture 8" descr="IRIS_TMlogo.png">
            <a:extLst>
              <a:ext uri="{FF2B5EF4-FFF2-40B4-BE49-F238E27FC236}">
                <a16:creationId xmlns:a16="http://schemas.microsoft.com/office/drawing/2014/main" id="{1817F4D8-65A5-4DF7-B6C9-2E1CEA65568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8">
            <a:extLst>
              <a:ext uri="{FF2B5EF4-FFF2-40B4-BE49-F238E27FC236}">
                <a16:creationId xmlns:a16="http://schemas.microsoft.com/office/drawing/2014/main" id="{9929321F-17E3-4DEA-B963-0B1E0DB4FB50}"/>
              </a:ext>
            </a:extLst>
          </p:cNvPr>
          <p:cNvSpPr txBox="1">
            <a:spLocks noChangeArrowheads="1"/>
          </p:cNvSpPr>
          <p:nvPr/>
        </p:nvSpPr>
        <p:spPr bwMode="auto">
          <a:xfrm>
            <a:off x="247072" y="1003518"/>
            <a:ext cx="409632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El mapa USGS PAGER muestra la población expuesta a diferentes niveles de Intensidad Mercalli Modificada (MMI).</a:t>
            </a:r>
          </a:p>
          <a:p>
            <a:pPr eaLnBrk="1" hangingPunct="1">
              <a:spcBef>
                <a:spcPct val="0"/>
              </a:spcBef>
              <a:buFontTx/>
              <a:buNone/>
            </a:pPr>
            <a:endParaRPr lang="es-ES_tradnl" altLang="en-US" sz="1600" dirty="0">
              <a:latin typeface="Arial" panose="020B0604020202020204" pitchFamily="34" charset="0"/>
            </a:endParaRPr>
          </a:p>
          <a:p>
            <a:pPr eaLnBrk="1" hangingPunct="1">
              <a:spcBef>
                <a:spcPct val="0"/>
              </a:spcBef>
              <a:buFontTx/>
              <a:buNone/>
            </a:pPr>
            <a:r>
              <a:rPr lang="es-ES_tradnl" altLang="en-US" sz="1600" dirty="0">
                <a:latin typeface="Arial" panose="020B0604020202020204" pitchFamily="34" charset="0"/>
              </a:rPr>
              <a:t>El USGS estima que 66,000 personas sintieron fuertes sacudidas como consecuencia de este terremoto.</a:t>
            </a:r>
          </a:p>
        </p:txBody>
      </p:sp>
      <p:pic>
        <p:nvPicPr>
          <p:cNvPr id="6" name="Picture 5" descr="Map&#10;&#10;Description automatically generated">
            <a:extLst>
              <a:ext uri="{FF2B5EF4-FFF2-40B4-BE49-F238E27FC236}">
                <a16:creationId xmlns:a16="http://schemas.microsoft.com/office/drawing/2014/main" id="{0BAC55D3-A94E-A978-C07A-B09DB248A5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200" y="791663"/>
            <a:ext cx="4738982" cy="4732770"/>
          </a:xfrm>
          <a:prstGeom prst="rect">
            <a:avLst/>
          </a:prstGeom>
        </p:spPr>
      </p:pic>
      <p:sp>
        <p:nvSpPr>
          <p:cNvPr id="2" name="Title 1">
            <a:extLst>
              <a:ext uri="{FF2B5EF4-FFF2-40B4-BE49-F238E27FC236}">
                <a16:creationId xmlns:a16="http://schemas.microsoft.com/office/drawing/2014/main" id="{A54FF852-4F70-B8EA-963E-6030086927F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7,6 MÉXICO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Lunes, 19 de Septiembre, 2022 a las 18:05:06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3" name="Picture 2">
            <a:extLst>
              <a:ext uri="{FF2B5EF4-FFF2-40B4-BE49-F238E27FC236}">
                <a16:creationId xmlns:a16="http://schemas.microsoft.com/office/drawing/2014/main" id="{3930A465-A8E7-AC76-5570-8A34760ABD5B}"/>
              </a:ext>
            </a:extLst>
          </p:cNvPr>
          <p:cNvPicPr>
            <a:picLocks noChangeAspect="1"/>
          </p:cNvPicPr>
          <p:nvPr/>
        </p:nvPicPr>
        <p:blipFill>
          <a:blip r:embed="rId5"/>
          <a:stretch>
            <a:fillRect/>
          </a:stretch>
        </p:blipFill>
        <p:spPr>
          <a:xfrm>
            <a:off x="270242" y="2862003"/>
            <a:ext cx="2434858" cy="3787557"/>
          </a:xfrm>
          <a:prstGeom prst="rect">
            <a:avLst/>
          </a:prstGeom>
        </p:spPr>
      </p:pic>
      <p:sp>
        <p:nvSpPr>
          <p:cNvPr id="5" name="TextBox 15">
            <a:extLst>
              <a:ext uri="{FF2B5EF4-FFF2-40B4-BE49-F238E27FC236}">
                <a16:creationId xmlns:a16="http://schemas.microsoft.com/office/drawing/2014/main" id="{F31F889F-C112-39A7-E3D6-100E13A3E655}"/>
              </a:ext>
            </a:extLst>
          </p:cNvPr>
          <p:cNvSpPr txBox="1">
            <a:spLocks noChangeArrowheads="1"/>
          </p:cNvSpPr>
          <p:nvPr/>
        </p:nvSpPr>
        <p:spPr bwMode="auto">
          <a:xfrm>
            <a:off x="4572001" y="6473825"/>
            <a:ext cx="4572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i="1" dirty="0">
                <a:latin typeface="Arial" panose="020B0604020202020204" pitchFamily="34" charset="0"/>
              </a:rPr>
              <a:t>Imagen Cortesía del Servicio Geológico de los EE.UU.</a:t>
            </a:r>
          </a:p>
        </p:txBody>
      </p:sp>
      <p:sp>
        <p:nvSpPr>
          <p:cNvPr id="7" name="TextBox 20">
            <a:extLst>
              <a:ext uri="{FF2B5EF4-FFF2-40B4-BE49-F238E27FC236}">
                <a16:creationId xmlns:a16="http://schemas.microsoft.com/office/drawing/2014/main" id="{5041F48E-7531-B1DF-183E-B5D9C677F083}"/>
              </a:ext>
            </a:extLst>
          </p:cNvPr>
          <p:cNvSpPr txBox="1">
            <a:spLocks noChangeArrowheads="1"/>
          </p:cNvSpPr>
          <p:nvPr/>
        </p:nvSpPr>
        <p:spPr bwMode="auto">
          <a:xfrm>
            <a:off x="3195003" y="5521325"/>
            <a:ext cx="590613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_tradnl" altLang="en-US" sz="135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9B5816-AD41-7445-BAC6-F78F73F2B2E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21507" name="Picture 8" descr="IRIS_TMlogo.png">
            <a:extLst>
              <a:ext uri="{FF2B5EF4-FFF2-40B4-BE49-F238E27FC236}">
                <a16:creationId xmlns:a16="http://schemas.microsoft.com/office/drawing/2014/main" id="{0B72D181-0DD1-BA4F-8A2E-FD4E45945A6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42">
            <a:extLst>
              <a:ext uri="{FF2B5EF4-FFF2-40B4-BE49-F238E27FC236}">
                <a16:creationId xmlns:a16="http://schemas.microsoft.com/office/drawing/2014/main" id="{17432140-5B35-C044-9E63-58F8C32277C6}"/>
              </a:ext>
            </a:extLst>
          </p:cNvPr>
          <p:cNvSpPr txBox="1">
            <a:spLocks noChangeArrowheads="1"/>
          </p:cNvSpPr>
          <p:nvPr/>
        </p:nvSpPr>
        <p:spPr bwMode="auto">
          <a:xfrm>
            <a:off x="392113" y="5457825"/>
            <a:ext cx="859948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500" dirty="0">
                <a:latin typeface="Arial" panose="020B0604020202020204" pitchFamily="34" charset="0"/>
              </a:rPr>
              <a:t>Como parte del “Anillo de Fuego” del Pacífico, México es una de las regiones con mayor actividad sismológica y volcánica de la Tierra. La mayor parte de México está se encuentra sobre la Placa de América del Norte. En la costa del sur de México, la Placa Oceánica de Cocos se subduce debajo de la Placa de América del Norte en la Fosa de América Central. En el área de este terremoto, la Placa de Cocos se subduce hacia el noreste a una velocidad de aproximadamente 5,2 cm/año.</a:t>
            </a:r>
          </a:p>
        </p:txBody>
      </p:sp>
      <p:sp>
        <p:nvSpPr>
          <p:cNvPr id="5" name="Title 1">
            <a:extLst>
              <a:ext uri="{FF2B5EF4-FFF2-40B4-BE49-F238E27FC236}">
                <a16:creationId xmlns:a16="http://schemas.microsoft.com/office/drawing/2014/main" id="{2860BB2D-FFA3-7700-4FBD-08F43D98BCB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7,6 MÉXICO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Lunes, 19 de Septiembre, 2022 a las 18:05:06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grpSp>
        <p:nvGrpSpPr>
          <p:cNvPr id="18" name="Group 17">
            <a:extLst>
              <a:ext uri="{FF2B5EF4-FFF2-40B4-BE49-F238E27FC236}">
                <a16:creationId xmlns:a16="http://schemas.microsoft.com/office/drawing/2014/main" id="{B972EB65-3AB1-8B76-1B2A-F064087DC693}"/>
              </a:ext>
            </a:extLst>
          </p:cNvPr>
          <p:cNvGrpSpPr/>
          <p:nvPr/>
        </p:nvGrpSpPr>
        <p:grpSpPr>
          <a:xfrm>
            <a:off x="1436687" y="748940"/>
            <a:ext cx="7132320" cy="4737460"/>
            <a:chOff x="1436687" y="748940"/>
            <a:chExt cx="7132320" cy="4737460"/>
          </a:xfrm>
        </p:grpSpPr>
        <p:pic>
          <p:nvPicPr>
            <p:cNvPr id="2" name="Picture 1">
              <a:extLst>
                <a:ext uri="{FF2B5EF4-FFF2-40B4-BE49-F238E27FC236}">
                  <a16:creationId xmlns:a16="http://schemas.microsoft.com/office/drawing/2014/main" id="{543416F8-9DFD-F4DE-3A16-BB62CB86A1D9}"/>
                </a:ext>
              </a:extLst>
            </p:cNvPr>
            <p:cNvPicPr>
              <a:picLocks noChangeAspect="1"/>
            </p:cNvPicPr>
            <p:nvPr/>
          </p:nvPicPr>
          <p:blipFill>
            <a:blip r:embed="rId4"/>
            <a:stretch>
              <a:fillRect/>
            </a:stretch>
          </p:blipFill>
          <p:spPr>
            <a:xfrm>
              <a:off x="1436687" y="748940"/>
              <a:ext cx="7132320" cy="4737460"/>
            </a:xfrm>
            <a:prstGeom prst="rect">
              <a:avLst/>
            </a:prstGeom>
          </p:spPr>
        </p:pic>
        <p:sp>
          <p:nvSpPr>
            <p:cNvPr id="13" name="TextBox 6">
              <a:extLst>
                <a:ext uri="{FF2B5EF4-FFF2-40B4-BE49-F238E27FC236}">
                  <a16:creationId xmlns:a16="http://schemas.microsoft.com/office/drawing/2014/main" id="{F802C57A-5447-F44B-BFE6-B96442B3F5DE}"/>
                </a:ext>
              </a:extLst>
            </p:cNvPr>
            <p:cNvSpPr txBox="1">
              <a:spLocks noChangeArrowheads="1"/>
            </p:cNvSpPr>
            <p:nvPr/>
          </p:nvSpPr>
          <p:spPr bwMode="auto">
            <a:xfrm rot="2358952">
              <a:off x="4011169" y="3694159"/>
              <a:ext cx="16594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s-ES_tradnl" altLang="en-US" sz="1200" dirty="0">
                  <a:solidFill>
                    <a:schemeClr val="bg1"/>
                  </a:solidFill>
                  <a:latin typeface="Arial" panose="020B0604020202020204" pitchFamily="34" charset="0"/>
                </a:rPr>
                <a:t>Fosa Mesoamericana</a:t>
              </a:r>
            </a:p>
          </p:txBody>
        </p:sp>
        <p:sp>
          <p:nvSpPr>
            <p:cNvPr id="14" name="5-Point Star 13">
              <a:extLst>
                <a:ext uri="{FF2B5EF4-FFF2-40B4-BE49-F238E27FC236}">
                  <a16:creationId xmlns:a16="http://schemas.microsoft.com/office/drawing/2014/main" id="{EA8F63EE-9167-0443-A3EE-F814A4CFF632}"/>
                </a:ext>
              </a:extLst>
            </p:cNvPr>
            <p:cNvSpPr>
              <a:spLocks noChangeAspect="1"/>
            </p:cNvSpPr>
            <p:nvPr/>
          </p:nvSpPr>
          <p:spPr>
            <a:xfrm>
              <a:off x="4228306" y="2863849"/>
              <a:ext cx="366713" cy="366713"/>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_tradnl" dirty="0"/>
            </a:p>
          </p:txBody>
        </p:sp>
        <p:sp>
          <p:nvSpPr>
            <p:cNvPr id="15" name="TextBox 12">
              <a:extLst>
                <a:ext uri="{FF2B5EF4-FFF2-40B4-BE49-F238E27FC236}">
                  <a16:creationId xmlns:a16="http://schemas.microsoft.com/office/drawing/2014/main" id="{F42FEAE0-7400-2641-B33D-2A9D048DFA72}"/>
                </a:ext>
              </a:extLst>
            </p:cNvPr>
            <p:cNvSpPr txBox="1">
              <a:spLocks noChangeArrowheads="1"/>
            </p:cNvSpPr>
            <p:nvPr/>
          </p:nvSpPr>
          <p:spPr bwMode="auto">
            <a:xfrm>
              <a:off x="3886200" y="2318553"/>
              <a:ext cx="19093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solidFill>
                    <a:srgbClr val="FFFF00"/>
                  </a:solidFill>
                  <a:latin typeface="Arial" panose="020B0604020202020204" pitchFamily="34" charset="0"/>
                </a:rPr>
                <a:t>19 Septiembre, 2022 M7,6 Terremoto</a:t>
              </a:r>
            </a:p>
          </p:txBody>
        </p:sp>
        <p:sp>
          <p:nvSpPr>
            <p:cNvPr id="7" name="TextBox 6">
              <a:extLst>
                <a:ext uri="{FF2B5EF4-FFF2-40B4-BE49-F238E27FC236}">
                  <a16:creationId xmlns:a16="http://schemas.microsoft.com/office/drawing/2014/main" id="{5362763A-DBB9-1C19-C7E7-754A19BCC5FA}"/>
                </a:ext>
              </a:extLst>
            </p:cNvPr>
            <p:cNvSpPr txBox="1"/>
            <p:nvPr/>
          </p:nvSpPr>
          <p:spPr>
            <a:xfrm rot="19392806">
              <a:off x="3409746" y="3394553"/>
              <a:ext cx="816249" cy="276999"/>
            </a:xfrm>
            <a:prstGeom prst="rect">
              <a:avLst/>
            </a:prstGeom>
            <a:noFill/>
          </p:spPr>
          <p:txBody>
            <a:bodyPr wrap="none" rtlCol="0">
              <a:spAutoFit/>
            </a:bodyPr>
            <a:lstStyle/>
            <a:p>
              <a:r>
                <a:rPr lang="es-ES_tradnl" sz="1200" dirty="0">
                  <a:solidFill>
                    <a:schemeClr val="bg1"/>
                  </a:solidFill>
                </a:rPr>
                <a:t>5 cm/año</a:t>
              </a:r>
            </a:p>
          </p:txBody>
        </p:sp>
        <p:sp>
          <p:nvSpPr>
            <p:cNvPr id="8" name="TextBox 7">
              <a:extLst>
                <a:ext uri="{FF2B5EF4-FFF2-40B4-BE49-F238E27FC236}">
                  <a16:creationId xmlns:a16="http://schemas.microsoft.com/office/drawing/2014/main" id="{089902DB-FA91-CD9C-B88D-0F852DEB70E5}"/>
                </a:ext>
              </a:extLst>
            </p:cNvPr>
            <p:cNvSpPr txBox="1"/>
            <p:nvPr/>
          </p:nvSpPr>
          <p:spPr>
            <a:xfrm rot="19392806">
              <a:off x="4432757" y="4299800"/>
              <a:ext cx="816249" cy="276999"/>
            </a:xfrm>
            <a:prstGeom prst="rect">
              <a:avLst/>
            </a:prstGeom>
            <a:noFill/>
          </p:spPr>
          <p:txBody>
            <a:bodyPr wrap="none" rtlCol="0">
              <a:spAutoFit/>
            </a:bodyPr>
            <a:lstStyle/>
            <a:p>
              <a:r>
                <a:rPr lang="es-ES_tradnl" sz="1200" dirty="0">
                  <a:solidFill>
                    <a:schemeClr val="bg1"/>
                  </a:solidFill>
                </a:rPr>
                <a:t>6 cm/año</a:t>
              </a:r>
            </a:p>
          </p:txBody>
        </p:sp>
        <p:sp>
          <p:nvSpPr>
            <p:cNvPr id="9" name="TextBox 8">
              <a:extLst>
                <a:ext uri="{FF2B5EF4-FFF2-40B4-BE49-F238E27FC236}">
                  <a16:creationId xmlns:a16="http://schemas.microsoft.com/office/drawing/2014/main" id="{8772544B-268A-946E-CC6B-333DD763B5DC}"/>
                </a:ext>
              </a:extLst>
            </p:cNvPr>
            <p:cNvSpPr txBox="1"/>
            <p:nvPr/>
          </p:nvSpPr>
          <p:spPr>
            <a:xfrm>
              <a:off x="2069418" y="3409941"/>
              <a:ext cx="1219200" cy="246221"/>
            </a:xfrm>
            <a:prstGeom prst="rect">
              <a:avLst/>
            </a:prstGeom>
            <a:solidFill>
              <a:srgbClr val="000000"/>
            </a:solidFill>
          </p:spPr>
          <p:txBody>
            <a:bodyPr wrap="square" rtlCol="0">
              <a:spAutoFit/>
            </a:bodyPr>
            <a:lstStyle/>
            <a:p>
              <a:r>
                <a:rPr lang="es-ES_tradnl" sz="1000" dirty="0">
                  <a:solidFill>
                    <a:schemeClr val="bg1"/>
                  </a:solidFill>
                </a:rPr>
                <a:t>EXPLICACIÓN</a:t>
              </a:r>
            </a:p>
          </p:txBody>
        </p:sp>
        <p:sp>
          <p:nvSpPr>
            <p:cNvPr id="10" name="TextBox 9">
              <a:extLst>
                <a:ext uri="{FF2B5EF4-FFF2-40B4-BE49-F238E27FC236}">
                  <a16:creationId xmlns:a16="http://schemas.microsoft.com/office/drawing/2014/main" id="{B879AB38-EF99-6905-BD9A-B49AB7A9005D}"/>
                </a:ext>
              </a:extLst>
            </p:cNvPr>
            <p:cNvSpPr txBox="1"/>
            <p:nvPr/>
          </p:nvSpPr>
          <p:spPr>
            <a:xfrm>
              <a:off x="2360877" y="3617214"/>
              <a:ext cx="883383" cy="215444"/>
            </a:xfrm>
            <a:prstGeom prst="rect">
              <a:avLst/>
            </a:prstGeom>
            <a:solidFill>
              <a:srgbClr val="000000"/>
            </a:solidFill>
          </p:spPr>
          <p:txBody>
            <a:bodyPr wrap="square" rtlCol="0">
              <a:spAutoFit/>
            </a:bodyPr>
            <a:lstStyle/>
            <a:p>
              <a:r>
                <a:rPr lang="es-ES_tradnl" sz="800" dirty="0">
                  <a:solidFill>
                    <a:schemeClr val="bg1"/>
                  </a:solidFill>
                </a:rPr>
                <a:t>Subducción</a:t>
              </a:r>
            </a:p>
          </p:txBody>
        </p:sp>
        <p:sp>
          <p:nvSpPr>
            <p:cNvPr id="11" name="TextBox 10">
              <a:extLst>
                <a:ext uri="{FF2B5EF4-FFF2-40B4-BE49-F238E27FC236}">
                  <a16:creationId xmlns:a16="http://schemas.microsoft.com/office/drawing/2014/main" id="{4D0BFA03-20BC-82EE-1BE0-2523DD29A49B}"/>
                </a:ext>
              </a:extLst>
            </p:cNvPr>
            <p:cNvSpPr txBox="1"/>
            <p:nvPr/>
          </p:nvSpPr>
          <p:spPr>
            <a:xfrm>
              <a:off x="2360877" y="4015822"/>
              <a:ext cx="972721" cy="215444"/>
            </a:xfrm>
            <a:prstGeom prst="rect">
              <a:avLst/>
            </a:prstGeom>
            <a:solidFill>
              <a:srgbClr val="000000"/>
            </a:solidFill>
          </p:spPr>
          <p:txBody>
            <a:bodyPr wrap="square" rtlCol="0">
              <a:spAutoFit/>
            </a:bodyPr>
            <a:lstStyle/>
            <a:p>
              <a:r>
                <a:rPr lang="es-ES_tradnl" sz="800" dirty="0">
                  <a:solidFill>
                    <a:schemeClr val="bg1"/>
                  </a:solidFill>
                </a:rPr>
                <a:t>Dorsal Oceánica</a:t>
              </a:r>
            </a:p>
          </p:txBody>
        </p:sp>
        <p:sp>
          <p:nvSpPr>
            <p:cNvPr id="12" name="TextBox 11">
              <a:extLst>
                <a:ext uri="{FF2B5EF4-FFF2-40B4-BE49-F238E27FC236}">
                  <a16:creationId xmlns:a16="http://schemas.microsoft.com/office/drawing/2014/main" id="{CA97B1B9-D5B7-2CBD-69B1-6209CA8EFFDE}"/>
                </a:ext>
              </a:extLst>
            </p:cNvPr>
            <p:cNvSpPr txBox="1"/>
            <p:nvPr/>
          </p:nvSpPr>
          <p:spPr>
            <a:xfrm>
              <a:off x="2350734" y="3797730"/>
              <a:ext cx="883383" cy="215444"/>
            </a:xfrm>
            <a:prstGeom prst="rect">
              <a:avLst/>
            </a:prstGeom>
            <a:solidFill>
              <a:srgbClr val="000000"/>
            </a:solidFill>
          </p:spPr>
          <p:txBody>
            <a:bodyPr wrap="square" rtlCol="0">
              <a:spAutoFit/>
            </a:bodyPr>
            <a:lstStyle/>
            <a:p>
              <a:r>
                <a:rPr lang="es-ES_tradnl" sz="800" dirty="0">
                  <a:solidFill>
                    <a:schemeClr val="bg1"/>
                  </a:solidFill>
                </a:rPr>
                <a:t>Transformante</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4EDE4D-82F9-4B42-A525-99C9EC9294D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s-ES_tradnl" altLang="en-US" sz="1800" dirty="0">
              <a:solidFill>
                <a:srgbClr val="FFFFFF"/>
              </a:solidFill>
              <a:ea typeface="ＭＳ Ｐゴシック" panose="020B0600070205080204" pitchFamily="34" charset="-128"/>
              <a:cs typeface="Arial" panose="020B0604020202020204" pitchFamily="34" charset="0"/>
            </a:endParaRPr>
          </a:p>
        </p:txBody>
      </p:sp>
      <p:pic>
        <p:nvPicPr>
          <p:cNvPr id="25603" name="Picture 18" descr="IRIS_TMlogo.png">
            <a:extLst>
              <a:ext uri="{FF2B5EF4-FFF2-40B4-BE49-F238E27FC236}">
                <a16:creationId xmlns:a16="http://schemas.microsoft.com/office/drawing/2014/main" id="{4B78BB25-5279-8A47-A6FC-11393AAC355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Box 6">
            <a:extLst>
              <a:ext uri="{FF2B5EF4-FFF2-40B4-BE49-F238E27FC236}">
                <a16:creationId xmlns:a16="http://schemas.microsoft.com/office/drawing/2014/main" id="{8E6B4A38-57C9-A843-B6F4-D285060F3E6B}"/>
              </a:ext>
            </a:extLst>
          </p:cNvPr>
          <p:cNvSpPr txBox="1">
            <a:spLocks noChangeArrowheads="1"/>
          </p:cNvSpPr>
          <p:nvPr/>
        </p:nvSpPr>
        <p:spPr bwMode="auto">
          <a:xfrm>
            <a:off x="914400" y="1143000"/>
            <a:ext cx="778668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s-ES_tradnl" altLang="en-US" sz="1800" dirty="0">
                <a:solidFill>
                  <a:srgbClr val="000000"/>
                </a:solidFill>
                <a:latin typeface="Arial" panose="020B0604020202020204" pitchFamily="34" charset="0"/>
              </a:rPr>
              <a:t>Animación de la tectónica regional y la historia sísmica del SO de México.</a:t>
            </a:r>
            <a:endParaRPr lang="es-ES_tradnl" altLang="en-US" sz="1400" dirty="0">
              <a:solidFill>
                <a:srgbClr val="000000"/>
              </a:solidFill>
              <a:latin typeface="Arial" panose="020B0604020202020204" pitchFamily="34" charset="0"/>
            </a:endParaRPr>
          </a:p>
        </p:txBody>
      </p:sp>
      <p:sp>
        <p:nvSpPr>
          <p:cNvPr id="2" name="Title 1">
            <a:extLst>
              <a:ext uri="{FF2B5EF4-FFF2-40B4-BE49-F238E27FC236}">
                <a16:creationId xmlns:a16="http://schemas.microsoft.com/office/drawing/2014/main" id="{52559B48-7FD2-0CA8-CBF6-0CBA26B63E3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7,6 MÉXICO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Lunes, 19 de Septiembre, 2022 a las 18:05:06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5779C50-2D08-6E19-BFAE-454E4079BFA9}"/>
              </a:ext>
            </a:extLst>
          </p:cNvPr>
          <p:cNvPicPr>
            <a:picLocks noChangeAspect="1"/>
          </p:cNvPicPr>
          <p:nvPr/>
        </p:nvPicPr>
        <p:blipFill rotWithShape="1">
          <a:blip r:embed="rId3"/>
          <a:srcRect t="12218"/>
          <a:stretch/>
        </p:blipFill>
        <p:spPr>
          <a:xfrm>
            <a:off x="1828800" y="2331446"/>
            <a:ext cx="7239000" cy="4317453"/>
          </a:xfrm>
          <a:prstGeom prst="rect">
            <a:avLst/>
          </a:prstGeom>
        </p:spPr>
      </p:pic>
      <p:sp>
        <p:nvSpPr>
          <p:cNvPr id="4" name="Rectangle 3">
            <a:extLst>
              <a:ext uri="{FF2B5EF4-FFF2-40B4-BE49-F238E27FC236}">
                <a16:creationId xmlns:a16="http://schemas.microsoft.com/office/drawing/2014/main" id="{19BB1E4A-25AE-764A-8973-F693C76CC38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23555" name="Picture 8" descr="IRIS_TMlogo.png">
            <a:extLst>
              <a:ext uri="{FF2B5EF4-FFF2-40B4-BE49-F238E27FC236}">
                <a16:creationId xmlns:a16="http://schemas.microsoft.com/office/drawing/2014/main" id="{123F9A80-8F51-EA45-83E9-F1442BBA65B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14">
            <a:extLst>
              <a:ext uri="{FF2B5EF4-FFF2-40B4-BE49-F238E27FC236}">
                <a16:creationId xmlns:a16="http://schemas.microsoft.com/office/drawing/2014/main" id="{7C2527E3-0857-4E4E-A775-5CDE71643D5F}"/>
              </a:ext>
            </a:extLst>
          </p:cNvPr>
          <p:cNvSpPr txBox="1">
            <a:spLocks noChangeArrowheads="1"/>
          </p:cNvSpPr>
          <p:nvPr/>
        </p:nvSpPr>
        <p:spPr bwMode="auto">
          <a:xfrm>
            <a:off x="1230313" y="724767"/>
            <a:ext cx="7913687"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ts val="1800"/>
              </a:lnSpc>
              <a:spcBef>
                <a:spcPct val="0"/>
              </a:spcBef>
              <a:buFontTx/>
              <a:buNone/>
            </a:pPr>
            <a:r>
              <a:rPr lang="es-ES_tradnl" altLang="en-US" sz="1450" dirty="0">
                <a:latin typeface="Arial" panose="020B0604020202020204" pitchFamily="34" charset="0"/>
              </a:rPr>
              <a:t>El siguiente mapa muestra terremotos de magnitud 5 o mayores durante los últimos 40 años. La flecha roja apunta al epicentro del terremoto de magnitud 7,6 del 19 de septiembre. Las profundidades de los terremotos aumentan de sur a norte a través de la zona de subducción a medida que la Placa de Cocos se sumerge debajo de la Placa de América del Norte en el sur de México. Dada la ubicación y el mecanismo focal de fallas de empuje del terremoto del 19 de septiembre, este terremoto ocurrió en o cerca del límite de la placa de la zona de subducción.</a:t>
            </a:r>
          </a:p>
        </p:txBody>
      </p:sp>
      <p:sp>
        <p:nvSpPr>
          <p:cNvPr id="6" name="TextBox 5">
            <a:extLst>
              <a:ext uri="{FF2B5EF4-FFF2-40B4-BE49-F238E27FC236}">
                <a16:creationId xmlns:a16="http://schemas.microsoft.com/office/drawing/2014/main" id="{4D41B5B8-D9F0-E446-93EF-C46EE9F20641}"/>
              </a:ext>
            </a:extLst>
          </p:cNvPr>
          <p:cNvSpPr txBox="1"/>
          <p:nvPr/>
        </p:nvSpPr>
        <p:spPr>
          <a:xfrm>
            <a:off x="5010591" y="5565066"/>
            <a:ext cx="1308100" cy="523220"/>
          </a:xfrm>
          <a:prstGeom prst="rect">
            <a:avLst/>
          </a:prstGeom>
          <a:noFill/>
        </p:spPr>
        <p:txBody>
          <a:bodyPr wrap="square" rtlCol="0">
            <a:spAutoFit/>
          </a:bodyPr>
          <a:lstStyle/>
          <a:p>
            <a:r>
              <a:rPr lang="es-ES_tradnl" altLang="en-US" sz="1400" dirty="0"/>
              <a:t>Placa de Cocos</a:t>
            </a:r>
            <a:endParaRPr lang="es-ES_tradnl" sz="1400" dirty="0"/>
          </a:p>
        </p:txBody>
      </p:sp>
      <p:sp>
        <p:nvSpPr>
          <p:cNvPr id="14" name="TextBox 13">
            <a:extLst>
              <a:ext uri="{FF2B5EF4-FFF2-40B4-BE49-F238E27FC236}">
                <a16:creationId xmlns:a16="http://schemas.microsoft.com/office/drawing/2014/main" id="{7767B4F2-87B9-7A45-B68F-206905AC9E63}"/>
              </a:ext>
            </a:extLst>
          </p:cNvPr>
          <p:cNvSpPr txBox="1"/>
          <p:nvPr/>
        </p:nvSpPr>
        <p:spPr>
          <a:xfrm>
            <a:off x="2530247" y="5565065"/>
            <a:ext cx="1642144" cy="307777"/>
          </a:xfrm>
          <a:prstGeom prst="rect">
            <a:avLst/>
          </a:prstGeom>
          <a:noFill/>
        </p:spPr>
        <p:txBody>
          <a:bodyPr wrap="square" rtlCol="0">
            <a:spAutoFit/>
          </a:bodyPr>
          <a:lstStyle/>
          <a:p>
            <a:r>
              <a:rPr lang="es-ES_tradnl" sz="1400" dirty="0"/>
              <a:t>Placa del Pacífico</a:t>
            </a:r>
          </a:p>
        </p:txBody>
      </p:sp>
      <p:sp>
        <p:nvSpPr>
          <p:cNvPr id="15" name="TextBox 14">
            <a:extLst>
              <a:ext uri="{FF2B5EF4-FFF2-40B4-BE49-F238E27FC236}">
                <a16:creationId xmlns:a16="http://schemas.microsoft.com/office/drawing/2014/main" id="{80444F6D-DA84-B44B-A7A8-68EFB76128D1}"/>
              </a:ext>
            </a:extLst>
          </p:cNvPr>
          <p:cNvSpPr txBox="1"/>
          <p:nvPr/>
        </p:nvSpPr>
        <p:spPr>
          <a:xfrm>
            <a:off x="5184762" y="2947795"/>
            <a:ext cx="2717307" cy="307777"/>
          </a:xfrm>
          <a:prstGeom prst="rect">
            <a:avLst/>
          </a:prstGeom>
          <a:noFill/>
        </p:spPr>
        <p:txBody>
          <a:bodyPr wrap="square" rtlCol="0">
            <a:spAutoFit/>
          </a:bodyPr>
          <a:lstStyle/>
          <a:p>
            <a:r>
              <a:rPr lang="es-ES_tradnl" altLang="en-US" sz="1400" dirty="0"/>
              <a:t>Placa Norteamericana</a:t>
            </a:r>
            <a:endParaRPr lang="es-ES_tradnl" sz="1400" dirty="0"/>
          </a:p>
        </p:txBody>
      </p:sp>
      <p:pic>
        <p:nvPicPr>
          <p:cNvPr id="7" name="Picture 6">
            <a:extLst>
              <a:ext uri="{FF2B5EF4-FFF2-40B4-BE49-F238E27FC236}">
                <a16:creationId xmlns:a16="http://schemas.microsoft.com/office/drawing/2014/main" id="{941F044A-2FA0-A648-91D5-E3931A9FD577}"/>
              </a:ext>
            </a:extLst>
          </p:cNvPr>
          <p:cNvPicPr>
            <a:picLocks noChangeAspect="1"/>
          </p:cNvPicPr>
          <p:nvPr/>
        </p:nvPicPr>
        <p:blipFill>
          <a:blip r:embed="rId5">
            <a:alphaModFix/>
          </a:blip>
          <a:stretch>
            <a:fillRect/>
          </a:stretch>
        </p:blipFill>
        <p:spPr>
          <a:xfrm>
            <a:off x="569014" y="3456067"/>
            <a:ext cx="1574924" cy="3291840"/>
          </a:xfrm>
          <a:prstGeom prst="rect">
            <a:avLst/>
          </a:prstGeom>
          <a:ln w="12700">
            <a:solidFill>
              <a:schemeClr val="tx1"/>
            </a:solidFill>
          </a:ln>
        </p:spPr>
      </p:pic>
      <p:sp>
        <p:nvSpPr>
          <p:cNvPr id="17" name="Right Arrow 16">
            <a:extLst>
              <a:ext uri="{FF2B5EF4-FFF2-40B4-BE49-F238E27FC236}">
                <a16:creationId xmlns:a16="http://schemas.microsoft.com/office/drawing/2014/main" id="{11E73AF3-935F-D345-842C-EF0A869E6463}"/>
              </a:ext>
            </a:extLst>
          </p:cNvPr>
          <p:cNvSpPr/>
          <p:nvPr/>
        </p:nvSpPr>
        <p:spPr>
          <a:xfrm rot="18370476">
            <a:off x="4125392" y="4674557"/>
            <a:ext cx="347210" cy="173326"/>
          </a:xfrm>
          <a:prstGeom prst="rightArrow">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8" name="Right Arrow 17">
            <a:extLst>
              <a:ext uri="{FF2B5EF4-FFF2-40B4-BE49-F238E27FC236}">
                <a16:creationId xmlns:a16="http://schemas.microsoft.com/office/drawing/2014/main" id="{1C73C8AD-C95B-E143-B7F5-8E070712E818}"/>
              </a:ext>
            </a:extLst>
          </p:cNvPr>
          <p:cNvSpPr/>
          <p:nvPr/>
        </p:nvSpPr>
        <p:spPr>
          <a:xfrm rot="18370476">
            <a:off x="5909804" y="5304872"/>
            <a:ext cx="347210" cy="173326"/>
          </a:xfrm>
          <a:prstGeom prst="rightArrow">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9" name="TextBox 18">
            <a:extLst>
              <a:ext uri="{FF2B5EF4-FFF2-40B4-BE49-F238E27FC236}">
                <a16:creationId xmlns:a16="http://schemas.microsoft.com/office/drawing/2014/main" id="{F18F1349-530D-FE42-AE2D-77A0ED2319CE}"/>
              </a:ext>
            </a:extLst>
          </p:cNvPr>
          <p:cNvSpPr txBox="1"/>
          <p:nvPr/>
        </p:nvSpPr>
        <p:spPr>
          <a:xfrm rot="1077156">
            <a:off x="4469910" y="4892343"/>
            <a:ext cx="1620915" cy="246221"/>
          </a:xfrm>
          <a:prstGeom prst="rect">
            <a:avLst/>
          </a:prstGeom>
          <a:noFill/>
        </p:spPr>
        <p:txBody>
          <a:bodyPr wrap="square" rtlCol="0">
            <a:spAutoFit/>
          </a:bodyPr>
          <a:lstStyle/>
          <a:p>
            <a:r>
              <a:rPr lang="es-ES_tradnl" altLang="en-US" sz="1000" dirty="0"/>
              <a:t>Fosa Mesoamericana</a:t>
            </a:r>
            <a:endParaRPr lang="es-ES_tradnl" sz="1000" dirty="0"/>
          </a:p>
        </p:txBody>
      </p:sp>
      <p:cxnSp>
        <p:nvCxnSpPr>
          <p:cNvPr id="16" name="Straight Arrow Connector 15">
            <a:extLst>
              <a:ext uri="{FF2B5EF4-FFF2-40B4-BE49-F238E27FC236}">
                <a16:creationId xmlns:a16="http://schemas.microsoft.com/office/drawing/2014/main" id="{C0614CAA-0EF4-26D6-6C4E-4402DBD227AB}"/>
              </a:ext>
            </a:extLst>
          </p:cNvPr>
          <p:cNvCxnSpPr>
            <a:cxnSpLocks/>
          </p:cNvCxnSpPr>
          <p:nvPr/>
        </p:nvCxnSpPr>
        <p:spPr>
          <a:xfrm flipH="1">
            <a:off x="4372416" y="3886200"/>
            <a:ext cx="152400" cy="457200"/>
          </a:xfrm>
          <a:prstGeom prst="straightConnector1">
            <a:avLst/>
          </a:prstGeom>
          <a:ln w="444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itle 1">
            <a:extLst>
              <a:ext uri="{FF2B5EF4-FFF2-40B4-BE49-F238E27FC236}">
                <a16:creationId xmlns:a16="http://schemas.microsoft.com/office/drawing/2014/main" id="{B92B91C6-5DB1-FA4C-85F0-2772C9561B5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7,6 MÉXICO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Lunes, 19 de Septiembre, 2022 a las 18:05:06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B278EEF-43D1-4B16-9682-07ED18D8BA6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endParaRPr lang="es-ES_tradnl" altLang="en-US" sz="1800" dirty="0">
              <a:solidFill>
                <a:srgbClr val="FFFFFF"/>
              </a:solidFill>
              <a:ea typeface="ＭＳ Ｐゴシック" panose="020B0600070205080204" pitchFamily="34" charset="-128"/>
            </a:endParaRPr>
          </a:p>
        </p:txBody>
      </p:sp>
      <p:pic>
        <p:nvPicPr>
          <p:cNvPr id="35842" name="Picture 18" descr="IRIS_TMlogo.png">
            <a:extLst>
              <a:ext uri="{FF2B5EF4-FFF2-40B4-BE49-F238E27FC236}">
                <a16:creationId xmlns:a16="http://schemas.microsoft.com/office/drawing/2014/main" id="{85981A35-2BD6-4C9B-AB34-AD3F0CB1BD8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extBox 7">
            <a:extLst>
              <a:ext uri="{FF2B5EF4-FFF2-40B4-BE49-F238E27FC236}">
                <a16:creationId xmlns:a16="http://schemas.microsoft.com/office/drawing/2014/main" id="{31A7392B-0422-4558-8C5F-E68FFA0D04CD}"/>
              </a:ext>
            </a:extLst>
          </p:cNvPr>
          <p:cNvSpPr txBox="1">
            <a:spLocks noChangeArrowheads="1"/>
          </p:cNvSpPr>
          <p:nvPr/>
        </p:nvSpPr>
        <p:spPr bwMode="auto">
          <a:xfrm>
            <a:off x="252413" y="1066800"/>
            <a:ext cx="85867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s-ES_tradnl" altLang="en-US" sz="1600" dirty="0"/>
              <a:t>El mecanismo focal es cómo los sismólogos trazan las orientaciones de estrés tridimensionales de un terremoto. Debido a que un terremoto ocurre como un deslizamiento en una falla, genera ondas primarias en los cuadrantes donde el primer pulso es de compresión (sombreado) y en los cuadrantes donde el primer pulso es de extensión (blanco). La orientación de estos cuadrantes determinada a partir de ondas sísmicas registradas identifica el tipo de falla que produjo el terremoto.</a:t>
            </a:r>
          </a:p>
        </p:txBody>
      </p:sp>
      <p:sp>
        <p:nvSpPr>
          <p:cNvPr id="35844" name="TextBox 11">
            <a:extLst>
              <a:ext uri="{FF2B5EF4-FFF2-40B4-BE49-F238E27FC236}">
                <a16:creationId xmlns:a16="http://schemas.microsoft.com/office/drawing/2014/main" id="{191ECE58-D12F-445B-A5EF-F191DBD9C21B}"/>
              </a:ext>
            </a:extLst>
          </p:cNvPr>
          <p:cNvSpPr txBox="1">
            <a:spLocks noChangeArrowheads="1"/>
          </p:cNvSpPr>
          <p:nvPr/>
        </p:nvSpPr>
        <p:spPr bwMode="auto">
          <a:xfrm>
            <a:off x="3886200" y="2505611"/>
            <a:ext cx="49530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s-ES_tradnl" altLang="en-US" sz="1400" dirty="0">
                <a:latin typeface="Arial" panose="020B0604020202020204" pitchFamily="34" charset="0"/>
              </a:rPr>
              <a:t>En este caso, el terremoto ocurrió como resultado de una falla de empuje de poca profundidad. La ubicación, la profundidad y el mecanismo del evento son ampliamente consistentes con el deslizamiento en o cerca de la interfaz límite entre la placa oceánica de Cocos en subducción y la placa de América del Norte.</a:t>
            </a:r>
            <a:endParaRPr lang="es-ES_tradnl" altLang="en-US" sz="1400" dirty="0">
              <a:solidFill>
                <a:srgbClr val="FF0000"/>
              </a:solidFill>
              <a:latin typeface="Arial" panose="020B0604020202020204" pitchFamily="34" charset="0"/>
            </a:endParaRPr>
          </a:p>
        </p:txBody>
      </p:sp>
      <p:pic>
        <p:nvPicPr>
          <p:cNvPr id="6" name="Picture 5" descr="A picture containing text, clock, vector graphics, clipart&#10;&#10;Description automatically generated">
            <a:extLst>
              <a:ext uri="{FF2B5EF4-FFF2-40B4-BE49-F238E27FC236}">
                <a16:creationId xmlns:a16="http://schemas.microsoft.com/office/drawing/2014/main" id="{8EECF8D5-A874-E311-DBE8-B4D653E0DB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115" y="2389062"/>
            <a:ext cx="2568685" cy="2545682"/>
          </a:xfrm>
          <a:prstGeom prst="rect">
            <a:avLst/>
          </a:prstGeom>
        </p:spPr>
      </p:pic>
      <p:sp>
        <p:nvSpPr>
          <p:cNvPr id="2" name="Title 1">
            <a:extLst>
              <a:ext uri="{FF2B5EF4-FFF2-40B4-BE49-F238E27FC236}">
                <a16:creationId xmlns:a16="http://schemas.microsoft.com/office/drawing/2014/main" id="{2D50DE55-A733-BA9C-7862-1DE0C1679AD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7,6 MÉXICO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Lunes, 19 de Septiembre, 2022 a las 18:05:06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3" name="TextBox 8">
            <a:extLst>
              <a:ext uri="{FF2B5EF4-FFF2-40B4-BE49-F238E27FC236}">
                <a16:creationId xmlns:a16="http://schemas.microsoft.com/office/drawing/2014/main" id="{37368FA5-DADD-2EF2-A318-DDD2AAFD1684}"/>
              </a:ext>
            </a:extLst>
          </p:cNvPr>
          <p:cNvSpPr txBox="1">
            <a:spLocks noChangeArrowheads="1"/>
          </p:cNvSpPr>
          <p:nvPr/>
        </p:nvSpPr>
        <p:spPr bwMode="auto">
          <a:xfrm>
            <a:off x="522288" y="5573713"/>
            <a:ext cx="3005137"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5" name="TextBox 4">
            <a:extLst>
              <a:ext uri="{FF2B5EF4-FFF2-40B4-BE49-F238E27FC236}">
                <a16:creationId xmlns:a16="http://schemas.microsoft.com/office/drawing/2014/main" id="{B83C7592-C906-94FF-B367-FC827CF7CE3A}"/>
              </a:ext>
            </a:extLst>
          </p:cNvPr>
          <p:cNvSpPr txBox="1">
            <a:spLocks noChangeArrowheads="1"/>
          </p:cNvSpPr>
          <p:nvPr/>
        </p:nvSpPr>
        <p:spPr bwMode="auto">
          <a:xfrm>
            <a:off x="434975" y="5105400"/>
            <a:ext cx="30051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200" dirty="0">
                <a:latin typeface="Arial" panose="020B0604020202020204" pitchFamily="34" charset="0"/>
                <a:cs typeface="Arial" panose="020B0604020202020204" pitchFamily="34" charset="0"/>
              </a:rPr>
              <a:t>Fase W Solución Tensor  Momento Sísmico, USGS</a:t>
            </a:r>
          </a:p>
        </p:txBody>
      </p:sp>
      <p:pic>
        <p:nvPicPr>
          <p:cNvPr id="7" name="Picture 6">
            <a:extLst>
              <a:ext uri="{FF2B5EF4-FFF2-40B4-BE49-F238E27FC236}">
                <a16:creationId xmlns:a16="http://schemas.microsoft.com/office/drawing/2014/main" id="{E9C231D9-E604-4A3E-8764-0C3CAF543810}"/>
              </a:ext>
            </a:extLst>
          </p:cNvPr>
          <p:cNvPicPr>
            <a:picLocks noChangeAspect="1"/>
          </p:cNvPicPr>
          <p:nvPr/>
        </p:nvPicPr>
        <p:blipFill rotWithShape="1">
          <a:blip r:embed="rId5">
            <a:extLst>
              <a:ext uri="{28A0092B-C50C-407E-A947-70E740481C1C}">
                <a14:useLocalDpi xmlns:a14="http://schemas.microsoft.com/office/drawing/2010/main" val="0"/>
              </a:ext>
            </a:extLst>
          </a:blip>
          <a:srcRect t="21387"/>
          <a:stretch/>
        </p:blipFill>
        <p:spPr bwMode="auto">
          <a:xfrm>
            <a:off x="3739829" y="4500355"/>
            <a:ext cx="4546889" cy="154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2">
            <a:extLst>
              <a:ext uri="{FF2B5EF4-FFF2-40B4-BE49-F238E27FC236}">
                <a16:creationId xmlns:a16="http://schemas.microsoft.com/office/drawing/2014/main" id="{B11660C1-337A-D044-A55B-00F64B73DC3C}"/>
              </a:ext>
            </a:extLst>
          </p:cNvPr>
          <p:cNvSpPr txBox="1"/>
          <p:nvPr/>
        </p:nvSpPr>
        <p:spPr>
          <a:xfrm>
            <a:off x="4028782" y="6137711"/>
            <a:ext cx="1478151"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_tradnl" sz="1400" b="1" dirty="0"/>
              <a:t>Bloque modelo</a:t>
            </a:r>
          </a:p>
        </p:txBody>
      </p:sp>
      <p:sp>
        <p:nvSpPr>
          <p:cNvPr id="11" name="TextBox 13">
            <a:extLst>
              <a:ext uri="{FF2B5EF4-FFF2-40B4-BE49-F238E27FC236}">
                <a16:creationId xmlns:a16="http://schemas.microsoft.com/office/drawing/2014/main" id="{6A56FE1F-5070-FB47-8599-7573228019A2}"/>
              </a:ext>
            </a:extLst>
          </p:cNvPr>
          <p:cNvSpPr txBox="1"/>
          <p:nvPr/>
        </p:nvSpPr>
        <p:spPr>
          <a:xfrm>
            <a:off x="5689744" y="6135160"/>
            <a:ext cx="810607"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_tradnl" sz="1400" b="1" dirty="0"/>
              <a:t>Esfera </a:t>
            </a:r>
          </a:p>
          <a:p>
            <a:r>
              <a:rPr lang="es-ES_tradnl" sz="1400" b="1" dirty="0"/>
              <a:t>Focal</a:t>
            </a:r>
          </a:p>
        </p:txBody>
      </p:sp>
      <p:sp>
        <p:nvSpPr>
          <p:cNvPr id="12" name="TextBox 14">
            <a:extLst>
              <a:ext uri="{FF2B5EF4-FFF2-40B4-BE49-F238E27FC236}">
                <a16:creationId xmlns:a16="http://schemas.microsoft.com/office/drawing/2014/main" id="{C8DDE467-C30D-DC4A-BA0B-6881F6895769}"/>
              </a:ext>
            </a:extLst>
          </p:cNvPr>
          <p:cNvSpPr txBox="1"/>
          <p:nvPr/>
        </p:nvSpPr>
        <p:spPr>
          <a:xfrm>
            <a:off x="6683162" y="6129644"/>
            <a:ext cx="1698838" cy="73866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_tradnl" sz="1400" b="1" dirty="0"/>
              <a:t>Proyección 2D de la Esfera Focal</a:t>
            </a:r>
          </a:p>
          <a:p>
            <a:endParaRPr lang="es-ES_tradnl" sz="1400" b="1" dirty="0"/>
          </a:p>
        </p:txBody>
      </p:sp>
      <p:sp>
        <p:nvSpPr>
          <p:cNvPr id="13" name="TextBox 4">
            <a:extLst>
              <a:ext uri="{FF2B5EF4-FFF2-40B4-BE49-F238E27FC236}">
                <a16:creationId xmlns:a16="http://schemas.microsoft.com/office/drawing/2014/main" id="{7CF92EC4-36ED-F749-9645-B3D83CA7A224}"/>
              </a:ext>
            </a:extLst>
          </p:cNvPr>
          <p:cNvSpPr txBox="1"/>
          <p:nvPr/>
        </p:nvSpPr>
        <p:spPr>
          <a:xfrm>
            <a:off x="4411665" y="4088843"/>
            <a:ext cx="3524151"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ES_tradnl" sz="1800" b="1" dirty="0">
                <a:latin typeface="Arial" panose="020B0604020202020204" pitchFamily="34" charset="0"/>
                <a:cs typeface="Arial" panose="020B0604020202020204" pitchFamily="34" charset="0"/>
              </a:rPr>
              <a:t>Inversa/Empuje</a:t>
            </a:r>
            <a:r>
              <a:rPr lang="es-ES_tradnl" sz="1800" b="1" baseline="0" dirty="0">
                <a:latin typeface="Arial" panose="020B0604020202020204" pitchFamily="34" charset="0"/>
                <a:cs typeface="Arial" panose="020B0604020202020204" pitchFamily="34" charset="0"/>
              </a:rPr>
              <a:t>/Compresión </a:t>
            </a:r>
            <a:endParaRPr lang="es-ES_tradnl"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8098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7946C9-B483-E13F-5735-1A7D6EB6408A}"/>
              </a:ext>
            </a:extLst>
          </p:cNvPr>
          <p:cNvPicPr>
            <a:picLocks noChangeAspect="1"/>
          </p:cNvPicPr>
          <p:nvPr/>
        </p:nvPicPr>
        <p:blipFill rotWithShape="1">
          <a:blip r:embed="rId3"/>
          <a:srcRect t="8878"/>
          <a:stretch/>
        </p:blipFill>
        <p:spPr>
          <a:xfrm>
            <a:off x="1197183" y="944880"/>
            <a:ext cx="7608585" cy="5760720"/>
          </a:xfrm>
          <a:prstGeom prst="rect">
            <a:avLst/>
          </a:prstGeom>
        </p:spPr>
      </p:pic>
      <p:sp>
        <p:nvSpPr>
          <p:cNvPr id="4" name="Rectangle 3">
            <a:extLst>
              <a:ext uri="{FF2B5EF4-FFF2-40B4-BE49-F238E27FC236}">
                <a16:creationId xmlns:a16="http://schemas.microsoft.com/office/drawing/2014/main" id="{5B54B9DA-CE01-F590-8C7F-5982EED49DF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s-ES_tradnl" altLang="en-US" sz="1800" dirty="0">
              <a:solidFill>
                <a:srgbClr val="FFFFFF"/>
              </a:solidFill>
              <a:cs typeface="Arial" panose="020B0604020202020204" pitchFamily="34" charset="0"/>
            </a:endParaRPr>
          </a:p>
        </p:txBody>
      </p:sp>
      <p:pic>
        <p:nvPicPr>
          <p:cNvPr id="15363" name="Picture 18" descr="IRIS_TMlogo.png">
            <a:extLst>
              <a:ext uri="{FF2B5EF4-FFF2-40B4-BE49-F238E27FC236}">
                <a16:creationId xmlns:a16="http://schemas.microsoft.com/office/drawing/2014/main" id="{EA13E758-8707-4996-CDAB-9F88DE76B90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7">
            <a:extLst>
              <a:ext uri="{FF2B5EF4-FFF2-40B4-BE49-F238E27FC236}">
                <a16:creationId xmlns:a16="http://schemas.microsoft.com/office/drawing/2014/main" id="{9EA61A34-5437-2DDC-C217-40AA62F8B2FA}"/>
              </a:ext>
            </a:extLst>
          </p:cNvPr>
          <p:cNvSpPr txBox="1">
            <a:spLocks noChangeArrowheads="1"/>
          </p:cNvSpPr>
          <p:nvPr/>
        </p:nvSpPr>
        <p:spPr bwMode="auto">
          <a:xfrm>
            <a:off x="2425700" y="946502"/>
            <a:ext cx="6478587" cy="5352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ts val="1800"/>
              </a:lnSpc>
              <a:spcBef>
                <a:spcPct val="0"/>
              </a:spcBef>
              <a:buFontTx/>
              <a:buNone/>
            </a:pPr>
            <a:r>
              <a:rPr lang="es-ES_tradnl" altLang="en-US" sz="1400" dirty="0">
                <a:solidFill>
                  <a:srgbClr val="000000"/>
                </a:solidFill>
                <a:latin typeface="Arial" panose="020B0604020202020204" pitchFamily="34" charset="0"/>
                <a:ea typeface="MS PGothic" panose="020B0600070205080204" pitchFamily="34" charset="-128"/>
              </a:rPr>
              <a:t>El registro del terremoto en Bend, Oregón (BNOR) se ilustra a continuación. Bend está a 3.314 km (2.059 millas, 29,9°) de la ubicación de este terremoto.</a:t>
            </a:r>
          </a:p>
        </p:txBody>
      </p:sp>
      <p:sp>
        <p:nvSpPr>
          <p:cNvPr id="15365" name="TextBox 4">
            <a:extLst>
              <a:ext uri="{FF2B5EF4-FFF2-40B4-BE49-F238E27FC236}">
                <a16:creationId xmlns:a16="http://schemas.microsoft.com/office/drawing/2014/main" id="{076A345F-C1C7-7F86-A222-271A1940780B}"/>
              </a:ext>
            </a:extLst>
          </p:cNvPr>
          <p:cNvSpPr txBox="1">
            <a:spLocks noChangeArrowheads="1"/>
          </p:cNvSpPr>
          <p:nvPr/>
        </p:nvSpPr>
        <p:spPr bwMode="auto">
          <a:xfrm>
            <a:off x="3186698" y="2433934"/>
            <a:ext cx="376237" cy="368300"/>
          </a:xfrm>
          <a:prstGeom prst="rect">
            <a:avLst/>
          </a:prstGeom>
          <a:solidFill>
            <a:schemeClr val="bg1"/>
          </a:solid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800" b="1" dirty="0">
                <a:latin typeface="Arial" panose="020B0604020202020204" pitchFamily="34" charset="0"/>
                <a:ea typeface="MS PGothic" panose="020B0600070205080204" pitchFamily="34" charset="-128"/>
              </a:rPr>
              <a:t>P</a:t>
            </a:r>
          </a:p>
        </p:txBody>
      </p:sp>
      <p:sp>
        <p:nvSpPr>
          <p:cNvPr id="15366" name="TextBox 11">
            <a:extLst>
              <a:ext uri="{FF2B5EF4-FFF2-40B4-BE49-F238E27FC236}">
                <a16:creationId xmlns:a16="http://schemas.microsoft.com/office/drawing/2014/main" id="{D322A332-A768-C570-FF8D-9472D5667A14}"/>
              </a:ext>
            </a:extLst>
          </p:cNvPr>
          <p:cNvSpPr txBox="1">
            <a:spLocks noChangeArrowheads="1"/>
          </p:cNvSpPr>
          <p:nvPr/>
        </p:nvSpPr>
        <p:spPr bwMode="auto">
          <a:xfrm>
            <a:off x="4419600" y="2448567"/>
            <a:ext cx="304800" cy="369887"/>
          </a:xfrm>
          <a:prstGeom prst="rect">
            <a:avLst/>
          </a:prstGeom>
          <a:solidFill>
            <a:schemeClr val="bg1"/>
          </a:solid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800" b="1" dirty="0">
                <a:latin typeface="Arial" panose="020B0604020202020204" pitchFamily="34" charset="0"/>
                <a:ea typeface="MS PGothic" panose="020B0600070205080204" pitchFamily="34" charset="-128"/>
              </a:rPr>
              <a:t>S</a:t>
            </a:r>
          </a:p>
        </p:txBody>
      </p:sp>
      <p:sp>
        <p:nvSpPr>
          <p:cNvPr id="12" name="TextBox 11">
            <a:extLst>
              <a:ext uri="{FF2B5EF4-FFF2-40B4-BE49-F238E27FC236}">
                <a16:creationId xmlns:a16="http://schemas.microsoft.com/office/drawing/2014/main" id="{894FEA69-F1F5-0389-FDEE-F0FED577A39F}"/>
              </a:ext>
            </a:extLst>
          </p:cNvPr>
          <p:cNvSpPr txBox="1"/>
          <p:nvPr/>
        </p:nvSpPr>
        <p:spPr>
          <a:xfrm>
            <a:off x="5943600" y="1997087"/>
            <a:ext cx="2809922" cy="369332"/>
          </a:xfrm>
          <a:prstGeom prst="rect">
            <a:avLst/>
          </a:prstGeom>
          <a:solidFill>
            <a:schemeClr val="bg1"/>
          </a:solidFill>
        </p:spPr>
        <p:txBody>
          <a:bodyPr wrap="square">
            <a:spAutoFit/>
          </a:bodyPr>
          <a:lstStyle/>
          <a:p>
            <a:pPr eaLnBrk="1" hangingPunct="1">
              <a:defRPr/>
            </a:pPr>
            <a:r>
              <a:rPr lang="es-ES_tradnl" spc="200" dirty="0">
                <a:latin typeface="Arial" charset="0"/>
                <a:ea typeface="MS PGothic" charset="-128"/>
              </a:rPr>
              <a:t>Ondas de Superficie</a:t>
            </a:r>
          </a:p>
        </p:txBody>
      </p:sp>
      <p:sp>
        <p:nvSpPr>
          <p:cNvPr id="15368" name="TextBox 4">
            <a:extLst>
              <a:ext uri="{FF2B5EF4-FFF2-40B4-BE49-F238E27FC236}">
                <a16:creationId xmlns:a16="http://schemas.microsoft.com/office/drawing/2014/main" id="{CB795B34-405B-1CBE-DC92-708918C42C32}"/>
              </a:ext>
            </a:extLst>
          </p:cNvPr>
          <p:cNvSpPr txBox="1">
            <a:spLocks noChangeArrowheads="1"/>
          </p:cNvSpPr>
          <p:nvPr/>
        </p:nvSpPr>
        <p:spPr bwMode="auto">
          <a:xfrm>
            <a:off x="1989185" y="3670618"/>
            <a:ext cx="6915102"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dirty="0">
                <a:solidFill>
                  <a:srgbClr val="000000"/>
                </a:solidFill>
                <a:latin typeface="Arial" panose="020B0604020202020204" pitchFamily="34" charset="0"/>
                <a:ea typeface="MS PGothic" panose="020B0600070205080204" pitchFamily="34" charset="-128"/>
              </a:rPr>
              <a:t>Después del terremoto, las ondas compresionales P tardaron 6 minutos y 9 segundos en recorrer una trayectoria curva a través del manto hasta Bend, Oregón.</a:t>
            </a:r>
          </a:p>
        </p:txBody>
      </p:sp>
      <p:sp>
        <p:nvSpPr>
          <p:cNvPr id="15369" name="TextBox 9">
            <a:extLst>
              <a:ext uri="{FF2B5EF4-FFF2-40B4-BE49-F238E27FC236}">
                <a16:creationId xmlns:a16="http://schemas.microsoft.com/office/drawing/2014/main" id="{36D653D9-5D5E-B4CE-C9A4-29999C8FF8AD}"/>
              </a:ext>
            </a:extLst>
          </p:cNvPr>
          <p:cNvSpPr txBox="1">
            <a:spLocks noChangeArrowheads="1"/>
          </p:cNvSpPr>
          <p:nvPr/>
        </p:nvSpPr>
        <p:spPr bwMode="auto">
          <a:xfrm>
            <a:off x="1942352" y="4438985"/>
            <a:ext cx="7049247"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dirty="0">
                <a:solidFill>
                  <a:srgbClr val="000000"/>
                </a:solidFill>
                <a:latin typeface="Arial" panose="020B0604020202020204" pitchFamily="34" charset="0"/>
                <a:ea typeface="MS PGothic" panose="020B0600070205080204" pitchFamily="34" charset="-128"/>
              </a:rPr>
              <a:t>Las ondas S son ondas transversales que siguen la misma trayectoria a través del manto que las ondas P. Las ondas S tardaron 11 minutos y 9 segundos en viajar desde el terremoto hasta Bend.</a:t>
            </a:r>
          </a:p>
        </p:txBody>
      </p:sp>
      <p:sp>
        <p:nvSpPr>
          <p:cNvPr id="15370" name="TextBox 6">
            <a:extLst>
              <a:ext uri="{FF2B5EF4-FFF2-40B4-BE49-F238E27FC236}">
                <a16:creationId xmlns:a16="http://schemas.microsoft.com/office/drawing/2014/main" id="{8C914977-2CF3-4533-5A53-34806F1CA862}"/>
              </a:ext>
            </a:extLst>
          </p:cNvPr>
          <p:cNvSpPr txBox="1">
            <a:spLocks noChangeArrowheads="1"/>
          </p:cNvSpPr>
          <p:nvPr/>
        </p:nvSpPr>
        <p:spPr bwMode="auto">
          <a:xfrm>
            <a:off x="1903506" y="5208939"/>
            <a:ext cx="6935694" cy="9651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es-ES_tradnl" altLang="en-US" sz="1400" dirty="0">
                <a:solidFill>
                  <a:srgbClr val="000000"/>
                </a:solidFill>
                <a:latin typeface="Arial" panose="020B0604020202020204" pitchFamily="34" charset="0"/>
                <a:ea typeface="MS PGothic" panose="020B0600070205080204" pitchFamily="34" charset="-128"/>
              </a:rPr>
              <a:t>Las ondas de superficie viajaron los 3314 km (2059 millas) a lo largo del perímetro de la Tierra desde el terremoto hasta la estación de registro. La onda de superficie comenzó a llegar a Bend unos 17 minutos después de que ocurriera el terremoto frente a las costas de México.</a:t>
            </a:r>
          </a:p>
        </p:txBody>
      </p:sp>
      <p:sp>
        <p:nvSpPr>
          <p:cNvPr id="5" name="Title 1">
            <a:extLst>
              <a:ext uri="{FF2B5EF4-FFF2-40B4-BE49-F238E27FC236}">
                <a16:creationId xmlns:a16="http://schemas.microsoft.com/office/drawing/2014/main" id="{7D75FDC2-1084-5FD7-50F8-F302BAB8A8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7,6 MÉXICO	</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Lunes, 19 de Septiembre, 2022 a las 18:05:06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380AB7-60C6-4D7D-976E-7B3FE8FD2B8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25604" name="Picture 1">
            <a:extLst>
              <a:ext uri="{FF2B5EF4-FFF2-40B4-BE49-F238E27FC236}">
                <a16:creationId xmlns:a16="http://schemas.microsoft.com/office/drawing/2014/main" id="{6AC01BE8-AC3A-4D17-91A1-870FB2910CC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83310" y="4727479"/>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1">
            <a:extLst>
              <a:ext uri="{FF2B5EF4-FFF2-40B4-BE49-F238E27FC236}">
                <a16:creationId xmlns:a16="http://schemas.microsoft.com/office/drawing/2014/main" id="{CC5E69B4-4F8C-436B-B767-96CB507A2DA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4149" y="4727479"/>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Box 1">
            <a:extLst>
              <a:ext uri="{FF2B5EF4-FFF2-40B4-BE49-F238E27FC236}">
                <a16:creationId xmlns:a16="http://schemas.microsoft.com/office/drawing/2014/main" id="{A431B2A6-E77D-43A8-BC84-BBC2927A67E6}"/>
              </a:ext>
            </a:extLst>
          </p:cNvPr>
          <p:cNvSpPr txBox="1">
            <a:spLocks noChangeArrowheads="1"/>
          </p:cNvSpPr>
          <p:nvPr/>
        </p:nvSpPr>
        <p:spPr bwMode="auto">
          <a:xfrm>
            <a:off x="3383752" y="5818389"/>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dirty="0" err="1">
                <a:solidFill>
                  <a:srgbClr val="2144AB"/>
                </a:solidFill>
                <a:latin typeface="Arial" panose="020B0604020202020204" pitchFamily="34" charset="0"/>
              </a:rPr>
              <a:t>www.iris.edu</a:t>
            </a:r>
            <a:r>
              <a:rPr lang="en-US" altLang="en-US" sz="1400" dirty="0">
                <a:solidFill>
                  <a:srgbClr val="2144AB"/>
                </a:solidFill>
                <a:latin typeface="Arial" panose="020B0604020202020204" pitchFamily="34" charset="0"/>
              </a:rPr>
              <a:t>/earthquake</a:t>
            </a:r>
          </a:p>
        </p:txBody>
      </p:sp>
      <p:pic>
        <p:nvPicPr>
          <p:cNvPr id="25607" name="Picture 1">
            <a:extLst>
              <a:ext uri="{FF2B5EF4-FFF2-40B4-BE49-F238E27FC236}">
                <a16:creationId xmlns:a16="http://schemas.microsoft.com/office/drawing/2014/main" id="{9727C59B-9A8A-48E4-A9C6-DE06B46824C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71884" y="4332837"/>
            <a:ext cx="1935162"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C19631D8-B3CA-02A3-D59A-86699C324A51}"/>
              </a:ext>
            </a:extLst>
          </p:cNvPr>
          <p:cNvSpPr txBox="1"/>
          <p:nvPr/>
        </p:nvSpPr>
        <p:spPr>
          <a:xfrm>
            <a:off x="218483" y="6248400"/>
            <a:ext cx="8850501" cy="523220"/>
          </a:xfrm>
          <a:prstGeom prst="rect">
            <a:avLst/>
          </a:prstGeom>
          <a:noFill/>
        </p:spPr>
        <p:txBody>
          <a:bodyPr wrap="none" rtlCol="0">
            <a:spAutoFit/>
          </a:bodyPr>
          <a:lstStyle/>
          <a:p>
            <a:pPr algn="ctr"/>
            <a:r>
              <a:rPr lang="es-ES_tradnl" sz="1400" dirty="0"/>
              <a:t>Estos recursos se han desarrollado como parte de la instalación SAGE operada por IRIS a través del soporte</a:t>
            </a:r>
          </a:p>
          <a:p>
            <a:pPr algn="ctr"/>
            <a:r>
              <a:rPr lang="es-ES_tradnl" sz="1400" dirty="0"/>
              <a:t>de la Fundación Nacional para la Ciencia.</a:t>
            </a:r>
            <a:endParaRPr lang="es-ES_tradnl" dirty="0"/>
          </a:p>
        </p:txBody>
      </p:sp>
      <p:sp>
        <p:nvSpPr>
          <p:cNvPr id="5" name="TextBox 9">
            <a:extLst>
              <a:ext uri="{FF2B5EF4-FFF2-40B4-BE49-F238E27FC236}">
                <a16:creationId xmlns:a16="http://schemas.microsoft.com/office/drawing/2014/main" id="{0EE10917-0E93-964F-84F6-4D6E5FA796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11479</TotalTime>
  <Words>1483</Words>
  <Application>Microsoft Macintosh PowerPoint</Application>
  <PresentationFormat>On-screen Show (4:3)</PresentationFormat>
  <Paragraphs>99</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cp:lastModifiedBy>
  <cp:revision>845</cp:revision>
  <dcterms:created xsi:type="dcterms:W3CDTF">2009-05-31T20:07:40Z</dcterms:created>
  <dcterms:modified xsi:type="dcterms:W3CDTF">2022-09-22T14:17:51Z</dcterms:modified>
</cp:coreProperties>
</file>