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4"/>
  </p:notesMasterIdLst>
  <p:sldIdLst>
    <p:sldId id="384" r:id="rId3"/>
    <p:sldId id="386" r:id="rId4"/>
    <p:sldId id="387" r:id="rId5"/>
    <p:sldId id="340" r:id="rId6"/>
    <p:sldId id="339" r:id="rId7"/>
    <p:sldId id="385" r:id="rId8"/>
    <p:sldId id="359" r:id="rId9"/>
    <p:sldId id="382" r:id="rId10"/>
    <p:sldId id="435" r:id="rId11"/>
    <p:sldId id="344" r:id="rId12"/>
    <p:sldId id="434" r:id="rId13"/>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91" autoAdjust="0"/>
    <p:restoredTop sz="86408" autoAdjust="0"/>
  </p:normalViewPr>
  <p:slideViewPr>
    <p:cSldViewPr showGuides="1">
      <p:cViewPr varScale="1">
        <p:scale>
          <a:sx n="77" d="100"/>
          <a:sy n="77" d="100"/>
        </p:scale>
        <p:origin x="1685"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11/9/2022</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aseline="0" dirty="0">
                <a:ea typeface="ＭＳ Ｐゴシック" panose="020B0600070205080204" pitchFamily="34" charset="-128"/>
              </a:rPr>
              <a:t>For more detail, visit USGS:  https://earthquake.usgs.gov/earthquakes/eventpage/us7000ingi</a:t>
            </a:r>
            <a:endParaRPr lang="en-US" altLang="en-US" dirty="0"/>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B62134FF-124A-0C4A-8F30-E8A1D1F0FB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1C42FDC-49D5-AA4A-9D41-B7A6419D9F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Travel-time Curves: How they are created:  </a:t>
            </a:r>
            <a:r>
              <a:rPr lang="en-US" altLang="en-US" dirty="0"/>
              <a:t>https://www.iris.edu/hq/inclass/animation/traveltime_curves_how_they_are_created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kern="1200" dirty="0">
              <a:solidFill>
                <a:schemeClr val="tx1"/>
              </a:solidFill>
              <a:effectLst/>
              <a:latin typeface="+mn-lt"/>
              <a:ea typeface="+mn-ea"/>
              <a:cs typeface="+mn-cs"/>
            </a:endParaRPr>
          </a:p>
        </p:txBody>
      </p:sp>
      <p:sp>
        <p:nvSpPr>
          <p:cNvPr id="15363" name="Slide Number Placeholder 3">
            <a:extLst>
              <a:ext uri="{FF2B5EF4-FFF2-40B4-BE49-F238E27FC236}">
                <a16:creationId xmlns:a16="http://schemas.microsoft.com/office/drawing/2014/main" id="{BBED6AD4-8CC5-AE42-8BF1-945D3B87D3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72841EE-242E-4647-9176-442F799DFB7B}" type="slidenum">
              <a:rPr lang="en-US" altLang="en-US">
                <a:solidFill>
                  <a:srgbClr val="000000"/>
                </a:solidFill>
                <a:latin typeface="Calibri" panose="020F0502020204030204" pitchFamily="34" charset="0"/>
                <a:ea typeface="MS PGothic" panose="020B0600070205080204" pitchFamily="34" charset="-128"/>
              </a:rPr>
              <a:pPr/>
              <a:t>10</a:t>
            </a:fld>
            <a:endParaRPr lang="en-US" altLang="en-US">
              <a:solidFill>
                <a:srgbClr val="000000"/>
              </a:solidFill>
              <a:latin typeface="Calibri" panose="020F0502020204030204" pitchFamily="34" charset="0"/>
              <a:ea typeface="MS PGothic" panose="020B0600070205080204"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Relevant animation:  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ADCBE9-9782-4A70-9829-17DC4F4D7D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60BF3C7-51BC-4095-AE27-022A40D4F6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335DD9EF-C3EC-44AC-B512-0E2FB2C5436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1682055-3675-45AA-BF01-533A3E6036F3}" type="slidenum">
              <a:rPr lang="en-US" altLang="en-US" smtClean="0">
                <a:ea typeface="MS PGothic" panose="020B0600070205080204" pitchFamily="34" charset="-128"/>
              </a:rPr>
              <a:pPr>
                <a:spcBef>
                  <a:spcPct val="0"/>
                </a:spcBef>
              </a:pPr>
              <a:t>4</a:t>
            </a:fld>
            <a:endParaRPr lang="en-US" altLang="en-US">
              <a:ea typeface="MS PGothic"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7B594471-9231-48C0-8AE5-CBC6AB45AD0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AC3BB3AD-1E60-4D58-B920-9B3EBF0E70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Explore the seismicity further:  </a:t>
            </a:r>
            <a:r>
              <a:rPr lang="en-US" altLang="en-US" dirty="0"/>
              <a:t>Image from IRIS Earthquake Browser (www.iris.edu/ieb)</a:t>
            </a:r>
          </a:p>
          <a:p>
            <a:pPr eaLnBrk="1" hangingPunct="1">
              <a:spcBef>
                <a:spcPct val="0"/>
              </a:spcBef>
            </a:pPr>
            <a:endParaRPr lang="en-US" altLang="en-US" dirty="0"/>
          </a:p>
        </p:txBody>
      </p:sp>
      <p:sp>
        <p:nvSpPr>
          <p:cNvPr id="19459" name="Slide Number Placeholder 3">
            <a:extLst>
              <a:ext uri="{FF2B5EF4-FFF2-40B4-BE49-F238E27FC236}">
                <a16:creationId xmlns:a16="http://schemas.microsoft.com/office/drawing/2014/main" id="{4CF61896-2570-4054-8AFF-3A2F1F2D0FB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01675" indent="-269875">
              <a:defRPr>
                <a:solidFill>
                  <a:schemeClr val="tx1"/>
                </a:solidFill>
                <a:latin typeface="Arial" panose="020B0604020202020204" pitchFamily="34" charset="0"/>
                <a:cs typeface="Arial" panose="020B0604020202020204" pitchFamily="34" charset="0"/>
              </a:defRPr>
            </a:lvl2pPr>
            <a:lvl3pPr marL="1081088" indent="-215900">
              <a:defRPr>
                <a:solidFill>
                  <a:schemeClr val="tx1"/>
                </a:solidFill>
                <a:latin typeface="Arial" panose="020B0604020202020204" pitchFamily="34" charset="0"/>
                <a:cs typeface="Arial" panose="020B0604020202020204" pitchFamily="34" charset="0"/>
              </a:defRPr>
            </a:lvl3pPr>
            <a:lvl4pPr marL="1512888" indent="-215900">
              <a:defRPr>
                <a:solidFill>
                  <a:schemeClr val="tx1"/>
                </a:solidFill>
                <a:latin typeface="Arial" panose="020B0604020202020204" pitchFamily="34" charset="0"/>
                <a:cs typeface="Arial" panose="020B0604020202020204" pitchFamily="34" charset="0"/>
              </a:defRPr>
            </a:lvl4pPr>
            <a:lvl5pPr marL="1944688" indent="-215900">
              <a:defRPr>
                <a:solidFill>
                  <a:schemeClr val="tx1"/>
                </a:solidFill>
                <a:latin typeface="Arial" panose="020B0604020202020204" pitchFamily="34" charset="0"/>
                <a:cs typeface="Arial" panose="020B0604020202020204" pitchFamily="34" charset="0"/>
              </a:defRPr>
            </a:lvl5pPr>
            <a:lvl6pPr marL="24018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8590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162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7734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7F4C892-9190-4AB6-AC02-BA8F751806E2}" type="slidenum">
              <a:rPr lang="en-US" altLang="en-US" sz="1200">
                <a:latin typeface="Calibri" panose="020F0502020204030204" pitchFamily="34" charset="0"/>
                <a:ea typeface="MS PGothic" panose="020B0600070205080204" pitchFamily="34" charset="-128"/>
              </a:rPr>
              <a:pPr/>
              <a:t>5</a:t>
            </a:fld>
            <a:endParaRPr lang="en-US" altLang="en-US" sz="1200">
              <a:latin typeface="Calibri" panose="020F0502020204030204" pitchFamily="34" charset="0"/>
              <a:ea typeface="MS PGothic"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0648595F-4CCF-45AE-99DC-D1BED142E5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1FCEFFAF-5450-4588-8733-0CBB922901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Explore the seismicity further:  </a:t>
            </a:r>
            <a:r>
              <a:rPr lang="en-US" altLang="en-US" dirty="0"/>
              <a:t>Image from IRIS Earthquake Browser (www.iris.edu/ieb)</a:t>
            </a:r>
          </a:p>
          <a:p>
            <a:pPr eaLnBrk="1" hangingPunct="1">
              <a:spcBef>
                <a:spcPct val="0"/>
              </a:spcBef>
            </a:pPr>
            <a:endParaRPr lang="en-US" altLang="en-US" dirty="0"/>
          </a:p>
        </p:txBody>
      </p:sp>
      <p:sp>
        <p:nvSpPr>
          <p:cNvPr id="18436" name="Slide Number Placeholder 3">
            <a:extLst>
              <a:ext uri="{FF2B5EF4-FFF2-40B4-BE49-F238E27FC236}">
                <a16:creationId xmlns:a16="http://schemas.microsoft.com/office/drawing/2014/main" id="{257A4E14-A091-426F-8268-7901F5541F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01675" indent="-269875">
              <a:defRPr>
                <a:solidFill>
                  <a:schemeClr val="tx1"/>
                </a:solidFill>
                <a:latin typeface="Arial" panose="020B0604020202020204" pitchFamily="34" charset="0"/>
                <a:ea typeface="MS PGothic" panose="020B0600070205080204" pitchFamily="34" charset="-128"/>
              </a:defRPr>
            </a:lvl2pPr>
            <a:lvl3pPr marL="1081088" indent="-215900">
              <a:defRPr>
                <a:solidFill>
                  <a:schemeClr val="tx1"/>
                </a:solidFill>
                <a:latin typeface="Arial" panose="020B0604020202020204" pitchFamily="34" charset="0"/>
                <a:ea typeface="MS PGothic" panose="020B0600070205080204" pitchFamily="34" charset="-128"/>
              </a:defRPr>
            </a:lvl3pPr>
            <a:lvl4pPr marL="1512888" indent="-215900">
              <a:defRPr>
                <a:solidFill>
                  <a:schemeClr val="tx1"/>
                </a:solidFill>
                <a:latin typeface="Arial" panose="020B0604020202020204" pitchFamily="34" charset="0"/>
                <a:ea typeface="MS PGothic" panose="020B0600070205080204" pitchFamily="34" charset="-128"/>
              </a:defRPr>
            </a:lvl4pPr>
            <a:lvl5pPr marL="1944688" indent="-215900">
              <a:defRPr>
                <a:solidFill>
                  <a:schemeClr val="tx1"/>
                </a:solidFill>
                <a:latin typeface="Arial" panose="020B0604020202020204" pitchFamily="34" charset="0"/>
                <a:ea typeface="MS PGothic"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816B2A-DC4A-4EDA-93F2-AAF319DF71F4}" type="slidenum">
              <a:rPr lang="en-US" altLang="en-US" sz="1200" smtClean="0">
                <a:latin typeface="Calibri" panose="020F0502020204030204" pitchFamily="34" charset="0"/>
              </a:rPr>
              <a:pPr/>
              <a:t>6</a:t>
            </a:fld>
            <a:endParaRPr lang="en-US" altLang="en-US" sz="1200">
              <a:latin typeface="Calibri" panose="020F0502020204030204" pitchFamily="34" charset="0"/>
            </a:endParaRPr>
          </a:p>
        </p:txBody>
      </p:sp>
    </p:spTree>
    <p:extLst>
      <p:ext uri="{BB962C8B-B14F-4D97-AF65-F5344CB8AC3E}">
        <p14:creationId xmlns:p14="http://schemas.microsoft.com/office/powerpoint/2010/main" val="1398278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DD0DD753-89DD-491C-871F-EDC7AD535A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0230D65E-1EE9-4A85-82DF-7E1737CA49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t>Explore the seismicity further:  </a:t>
            </a:r>
            <a:r>
              <a:rPr lang="en-US" altLang="en-US"/>
              <a:t>Image from IRIS Earthquake Browser (www.iris.edu/ieb)</a:t>
            </a:r>
          </a:p>
          <a:p>
            <a:pPr eaLnBrk="1" hangingPunct="1">
              <a:spcBef>
                <a:spcPct val="0"/>
              </a:spcBef>
            </a:pPr>
            <a:endParaRPr lang="en-US" altLang="en-US"/>
          </a:p>
        </p:txBody>
      </p:sp>
      <p:sp>
        <p:nvSpPr>
          <p:cNvPr id="16388" name="Slide Number Placeholder 3">
            <a:extLst>
              <a:ext uri="{FF2B5EF4-FFF2-40B4-BE49-F238E27FC236}">
                <a16:creationId xmlns:a16="http://schemas.microsoft.com/office/drawing/2014/main" id="{74EE2B97-597F-48E5-B89E-D482E6498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01675" indent="-269875">
              <a:spcBef>
                <a:spcPct val="30000"/>
              </a:spcBef>
              <a:defRPr sz="1200">
                <a:solidFill>
                  <a:schemeClr val="tx1"/>
                </a:solidFill>
                <a:latin typeface="Calibri" panose="020F0502020204030204" pitchFamily="34" charset="0"/>
                <a:ea typeface="MS PGothic" panose="020B0600070205080204" pitchFamily="34" charset="-128"/>
              </a:defRPr>
            </a:lvl2pPr>
            <a:lvl3pPr marL="1081088" indent="-215900">
              <a:spcBef>
                <a:spcPct val="30000"/>
              </a:spcBef>
              <a:defRPr sz="1200">
                <a:solidFill>
                  <a:schemeClr val="tx1"/>
                </a:solidFill>
                <a:latin typeface="Calibri" panose="020F0502020204030204" pitchFamily="34" charset="0"/>
                <a:ea typeface="MS PGothic" panose="020B0600070205080204" pitchFamily="34" charset="-128"/>
              </a:defRPr>
            </a:lvl3pPr>
            <a:lvl4pPr marL="1512888" indent="-215900">
              <a:spcBef>
                <a:spcPct val="30000"/>
              </a:spcBef>
              <a:defRPr sz="1200">
                <a:solidFill>
                  <a:schemeClr val="tx1"/>
                </a:solidFill>
                <a:latin typeface="Calibri" panose="020F0502020204030204" pitchFamily="34" charset="0"/>
                <a:ea typeface="MS PGothic" panose="020B0600070205080204" pitchFamily="34" charset="-128"/>
              </a:defRPr>
            </a:lvl4pPr>
            <a:lvl5pPr marL="1944688" indent="-215900">
              <a:spcBef>
                <a:spcPct val="30000"/>
              </a:spcBef>
              <a:defRPr sz="1200">
                <a:solidFill>
                  <a:schemeClr val="tx1"/>
                </a:solidFill>
                <a:latin typeface="Calibri" panose="020F0502020204030204" pitchFamily="34" charset="0"/>
                <a:ea typeface="MS PGothic"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0F3FD3C-1F7C-4236-A526-4EC63BD18C5A}" type="slidenum">
              <a:rPr lang="en-US" altLang="en-US" sz="1300" smtClean="0"/>
              <a:pPr>
                <a:spcBef>
                  <a:spcPct val="0"/>
                </a:spcBef>
              </a:pPr>
              <a:t>7</a:t>
            </a:fld>
            <a:endParaRPr lang="en-US" altLang="en-US" sz="1300"/>
          </a:p>
        </p:txBody>
      </p:sp>
    </p:spTree>
    <p:extLst>
      <p:ext uri="{BB962C8B-B14F-4D97-AF65-F5344CB8AC3E}">
        <p14:creationId xmlns:p14="http://schemas.microsoft.com/office/powerpoint/2010/main" val="17661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75CEB49E-ED47-5D46-8DA6-B029D403E2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Notes Placeholder 2">
            <a:extLst>
              <a:ext uri="{FF2B5EF4-FFF2-40B4-BE49-F238E27FC236}">
                <a16:creationId xmlns:a16="http://schemas.microsoft.com/office/drawing/2014/main" id="{A34753C5-9FFB-094E-BC03-86C651AD257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52227" name="Slide Number Placeholder 3">
            <a:extLst>
              <a:ext uri="{FF2B5EF4-FFF2-40B4-BE49-F238E27FC236}">
                <a16:creationId xmlns:a16="http://schemas.microsoft.com/office/drawing/2014/main" id="{AAB45B46-F0CC-2B48-9C64-57E217F4C6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9E6C646-CDD6-F047-83EF-EBF01B5D3021}" type="slidenum">
              <a:rPr lang="en-US" altLang="en-US" smtClean="0">
                <a:latin typeface="Calibri" panose="020F0502020204030204" pitchFamily="34" charset="0"/>
              </a:rPr>
              <a:pPr/>
              <a:t>8</a:t>
            </a:fld>
            <a:endParaRPr lang="en-US" altLang="en-US">
              <a:latin typeface="Calibri" panose="020F0502020204030204" pitchFamily="34" charset="0"/>
            </a:endParaRPr>
          </a:p>
        </p:txBody>
      </p:sp>
    </p:spTree>
    <p:extLst>
      <p:ext uri="{BB962C8B-B14F-4D97-AF65-F5344CB8AC3E}">
        <p14:creationId xmlns:p14="http://schemas.microsoft.com/office/powerpoint/2010/main" val="30776864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75CEB49E-ED47-5D46-8DA6-B029D403E2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Notes Placeholder 2">
            <a:extLst>
              <a:ext uri="{FF2B5EF4-FFF2-40B4-BE49-F238E27FC236}">
                <a16:creationId xmlns:a16="http://schemas.microsoft.com/office/drawing/2014/main" id="{A34753C5-9FFB-094E-BC03-86C651AD257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dirty="0"/>
              <a:t>Earthquake focal mechanisms animation:  </a:t>
            </a:r>
            <a:r>
              <a:rPr lang="en-US" altLang="en-US" dirty="0">
                <a:hlinkClick r:id="rId3"/>
              </a:rPr>
              <a:t>https://www.iris.edu/hq/inclass/animation/focal_mechanisms_explained</a:t>
            </a:r>
            <a:endParaRPr lang="en-US" altLang="en-US" dirty="0"/>
          </a:p>
          <a:p>
            <a:pPr eaLnBrk="1" hangingPunct="1">
              <a:spcBef>
                <a:spcPct val="0"/>
              </a:spcBef>
            </a:pPr>
            <a:endParaRPr lang="en-US" altLang="en-US" dirty="0"/>
          </a:p>
        </p:txBody>
      </p:sp>
      <p:sp>
        <p:nvSpPr>
          <p:cNvPr id="52227" name="Slide Number Placeholder 3">
            <a:extLst>
              <a:ext uri="{FF2B5EF4-FFF2-40B4-BE49-F238E27FC236}">
                <a16:creationId xmlns:a16="http://schemas.microsoft.com/office/drawing/2014/main" id="{AAB45B46-F0CC-2B48-9C64-57E217F4C6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9E6C646-CDD6-F047-83EF-EBF01B5D3021}" type="slidenum">
              <a:rPr lang="en-US" altLang="en-US" smtClean="0">
                <a:latin typeface="Calibri" panose="020F0502020204030204" pitchFamily="34" charset="0"/>
              </a:rPr>
              <a:pPr/>
              <a:t>9</a:t>
            </a:fld>
            <a:endParaRPr lang="en-US" altLang="en-US">
              <a:latin typeface="Calibri" panose="020F0502020204030204" pitchFamily="34" charset="0"/>
            </a:endParaRPr>
          </a:p>
        </p:txBody>
      </p:sp>
    </p:spTree>
    <p:extLst>
      <p:ext uri="{BB962C8B-B14F-4D97-AF65-F5344CB8AC3E}">
        <p14:creationId xmlns:p14="http://schemas.microsoft.com/office/powerpoint/2010/main" val="2676769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11/9/2022</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11/9/2022</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11/9/2022</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7989EFA-3169-4D41-AFB2-E3D601C6C879}"/>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C87C6F8-596F-1148-A96D-2DAE18611B71}" type="datetimeFigureOut">
              <a:rPr lang="en-US" altLang="en-US"/>
              <a:pPr>
                <a:defRPr/>
              </a:pPr>
              <a:t>11/9/2022</a:t>
            </a:fld>
            <a:endParaRPr lang="en-US" altLang="en-US"/>
          </a:p>
        </p:txBody>
      </p:sp>
      <p:sp>
        <p:nvSpPr>
          <p:cNvPr id="5" name="Footer Placeholder 4">
            <a:extLst>
              <a:ext uri="{FF2B5EF4-FFF2-40B4-BE49-F238E27FC236}">
                <a16:creationId xmlns:a16="http://schemas.microsoft.com/office/drawing/2014/main" id="{7FB5C7A5-A505-D348-B5AB-819315090A8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BF3DC262-DC5D-2D40-BCBF-FBB9FFC74C9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2D569E01-ED0C-E74B-A730-56C5B0D7993E}" type="slidenum">
              <a:rPr lang="en-US" altLang="en-US"/>
              <a:pPr>
                <a:defRPr/>
              </a:pPr>
              <a:t>‹#›</a:t>
            </a:fld>
            <a:endParaRPr lang="en-US" altLang="en-US"/>
          </a:p>
        </p:txBody>
      </p:sp>
    </p:spTree>
    <p:extLst>
      <p:ext uri="{BB962C8B-B14F-4D97-AF65-F5344CB8AC3E}">
        <p14:creationId xmlns:p14="http://schemas.microsoft.com/office/powerpoint/2010/main" val="3817343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6B7DC9-51DC-ED44-9168-821E905313C3}"/>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3D698D20-E3C1-5D43-BB6F-20ABA605E103}" type="datetimeFigureOut">
              <a:rPr lang="en-US" altLang="en-US"/>
              <a:pPr>
                <a:defRPr/>
              </a:pPr>
              <a:t>11/9/2022</a:t>
            </a:fld>
            <a:endParaRPr lang="en-US" altLang="en-US"/>
          </a:p>
        </p:txBody>
      </p:sp>
      <p:sp>
        <p:nvSpPr>
          <p:cNvPr id="5" name="Footer Placeholder 4">
            <a:extLst>
              <a:ext uri="{FF2B5EF4-FFF2-40B4-BE49-F238E27FC236}">
                <a16:creationId xmlns:a16="http://schemas.microsoft.com/office/drawing/2014/main" id="{E2FEFDF2-883E-6148-802D-BDCE7DC01BA2}"/>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0C02617A-BE62-C940-8451-5EA01BD0D229}"/>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5A409C3-1A62-A040-9F0A-F8BB19D51073}" type="slidenum">
              <a:rPr lang="en-US" altLang="en-US"/>
              <a:pPr>
                <a:defRPr/>
              </a:pPr>
              <a:t>‹#›</a:t>
            </a:fld>
            <a:endParaRPr lang="en-US" altLang="en-US"/>
          </a:p>
        </p:txBody>
      </p:sp>
    </p:spTree>
    <p:extLst>
      <p:ext uri="{BB962C8B-B14F-4D97-AF65-F5344CB8AC3E}">
        <p14:creationId xmlns:p14="http://schemas.microsoft.com/office/powerpoint/2010/main" val="100094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B17BF4-1887-A74D-9636-4491A281C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51F625B-0FBE-1A48-8C9B-4F0B5CBCD036}" type="datetimeFigureOut">
              <a:rPr lang="en-US" altLang="en-US"/>
              <a:pPr>
                <a:defRPr/>
              </a:pPr>
              <a:t>11/9/2022</a:t>
            </a:fld>
            <a:endParaRPr lang="en-US" altLang="en-US"/>
          </a:p>
        </p:txBody>
      </p:sp>
      <p:sp>
        <p:nvSpPr>
          <p:cNvPr id="5" name="Footer Placeholder 4">
            <a:extLst>
              <a:ext uri="{FF2B5EF4-FFF2-40B4-BE49-F238E27FC236}">
                <a16:creationId xmlns:a16="http://schemas.microsoft.com/office/drawing/2014/main" id="{6B3FB9F4-0D08-C04D-8449-213AB40354B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E037B6DD-4C4F-EB41-8245-573A387090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385038B0-5DC1-994F-9C2D-FF95DA979E63}" type="slidenum">
              <a:rPr lang="en-US" altLang="en-US"/>
              <a:pPr>
                <a:defRPr/>
              </a:pPr>
              <a:t>‹#›</a:t>
            </a:fld>
            <a:endParaRPr lang="en-US" altLang="en-US"/>
          </a:p>
        </p:txBody>
      </p:sp>
    </p:spTree>
    <p:extLst>
      <p:ext uri="{BB962C8B-B14F-4D97-AF65-F5344CB8AC3E}">
        <p14:creationId xmlns:p14="http://schemas.microsoft.com/office/powerpoint/2010/main" val="4096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8524AE-5F1B-4744-9C6D-A48F74DAA264}"/>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686030-E4F0-0D43-8BCD-1068B0A4E818}" type="datetimeFigureOut">
              <a:rPr lang="en-US" altLang="en-US"/>
              <a:pPr>
                <a:defRPr/>
              </a:pPr>
              <a:t>11/9/2022</a:t>
            </a:fld>
            <a:endParaRPr lang="en-US" altLang="en-US"/>
          </a:p>
        </p:txBody>
      </p:sp>
      <p:sp>
        <p:nvSpPr>
          <p:cNvPr id="6" name="Footer Placeholder 5">
            <a:extLst>
              <a:ext uri="{FF2B5EF4-FFF2-40B4-BE49-F238E27FC236}">
                <a16:creationId xmlns:a16="http://schemas.microsoft.com/office/drawing/2014/main" id="{DFFE24F7-7736-BC49-86CF-30B9257DB9C3}"/>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122441BC-FEB5-0444-86B4-D891064ACEA8}"/>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02F6E1B-72E6-2444-A64C-BC286F549B48}" type="slidenum">
              <a:rPr lang="en-US" altLang="en-US"/>
              <a:pPr>
                <a:defRPr/>
              </a:pPr>
              <a:t>‹#›</a:t>
            </a:fld>
            <a:endParaRPr lang="en-US" altLang="en-US"/>
          </a:p>
        </p:txBody>
      </p:sp>
    </p:spTree>
    <p:extLst>
      <p:ext uri="{BB962C8B-B14F-4D97-AF65-F5344CB8AC3E}">
        <p14:creationId xmlns:p14="http://schemas.microsoft.com/office/powerpoint/2010/main" val="7089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C93575-AE1A-E247-840C-352DE9A1A20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EDB95A-14AF-8242-941A-589CDA8BBF03}" type="datetimeFigureOut">
              <a:rPr lang="en-US" altLang="en-US"/>
              <a:pPr>
                <a:defRPr/>
              </a:pPr>
              <a:t>11/9/2022</a:t>
            </a:fld>
            <a:endParaRPr lang="en-US" altLang="en-US"/>
          </a:p>
        </p:txBody>
      </p:sp>
      <p:sp>
        <p:nvSpPr>
          <p:cNvPr id="8" name="Footer Placeholder 7">
            <a:extLst>
              <a:ext uri="{FF2B5EF4-FFF2-40B4-BE49-F238E27FC236}">
                <a16:creationId xmlns:a16="http://schemas.microsoft.com/office/drawing/2014/main" id="{16860B07-6D61-3547-9F73-3D10A803A03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3F81E3D6-7E90-5A49-9450-B4EBE535B4B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FB0B9CC-1F09-9142-8D45-C387BF61E676}" type="slidenum">
              <a:rPr lang="en-US" altLang="en-US"/>
              <a:pPr>
                <a:defRPr/>
              </a:pPr>
              <a:t>‹#›</a:t>
            </a:fld>
            <a:endParaRPr lang="en-US" altLang="en-US"/>
          </a:p>
        </p:txBody>
      </p:sp>
    </p:spTree>
    <p:extLst>
      <p:ext uri="{BB962C8B-B14F-4D97-AF65-F5344CB8AC3E}">
        <p14:creationId xmlns:p14="http://schemas.microsoft.com/office/powerpoint/2010/main" val="3959337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3EB71F-2735-9343-B80C-AEA7B32243F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DEFE22F-53ED-1D45-B8A2-B5DBC3C4E4C4}" type="datetimeFigureOut">
              <a:rPr lang="en-US" altLang="en-US"/>
              <a:pPr>
                <a:defRPr/>
              </a:pPr>
              <a:t>11/9/2022</a:t>
            </a:fld>
            <a:endParaRPr lang="en-US" altLang="en-US"/>
          </a:p>
        </p:txBody>
      </p:sp>
      <p:sp>
        <p:nvSpPr>
          <p:cNvPr id="4" name="Footer Placeholder 3">
            <a:extLst>
              <a:ext uri="{FF2B5EF4-FFF2-40B4-BE49-F238E27FC236}">
                <a16:creationId xmlns:a16="http://schemas.microsoft.com/office/drawing/2014/main" id="{AFE258A3-74EC-9547-BB29-BB0D93DB8DB8}"/>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79934B24-FC51-CA48-9680-2535DC91DCA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2861221-8A44-1A47-99FC-CBF21154C351}" type="slidenum">
              <a:rPr lang="en-US" altLang="en-US"/>
              <a:pPr>
                <a:defRPr/>
              </a:pPr>
              <a:t>‹#›</a:t>
            </a:fld>
            <a:endParaRPr lang="en-US" altLang="en-US"/>
          </a:p>
        </p:txBody>
      </p:sp>
    </p:spTree>
    <p:extLst>
      <p:ext uri="{BB962C8B-B14F-4D97-AF65-F5344CB8AC3E}">
        <p14:creationId xmlns:p14="http://schemas.microsoft.com/office/powerpoint/2010/main" val="1202636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06F2B-8B3E-A849-8762-B9B35A67372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4EC67FD-AB2E-854E-8CC8-E3C5BB798B6B}" type="datetimeFigureOut">
              <a:rPr lang="en-US" altLang="en-US"/>
              <a:pPr>
                <a:defRPr/>
              </a:pPr>
              <a:t>11/9/2022</a:t>
            </a:fld>
            <a:endParaRPr lang="en-US" altLang="en-US"/>
          </a:p>
        </p:txBody>
      </p:sp>
      <p:sp>
        <p:nvSpPr>
          <p:cNvPr id="3" name="Footer Placeholder 2">
            <a:extLst>
              <a:ext uri="{FF2B5EF4-FFF2-40B4-BE49-F238E27FC236}">
                <a16:creationId xmlns:a16="http://schemas.microsoft.com/office/drawing/2014/main" id="{AB842132-D786-0643-BC31-6372A38EC56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96B74AEA-729C-E041-B4AA-68987EAB1E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EA40C78-058C-2141-9C36-F98CAB7940E7}" type="slidenum">
              <a:rPr lang="en-US" altLang="en-US"/>
              <a:pPr>
                <a:defRPr/>
              </a:pPr>
              <a:t>‹#›</a:t>
            </a:fld>
            <a:endParaRPr lang="en-US" altLang="en-US"/>
          </a:p>
        </p:txBody>
      </p:sp>
    </p:spTree>
    <p:extLst>
      <p:ext uri="{BB962C8B-B14F-4D97-AF65-F5344CB8AC3E}">
        <p14:creationId xmlns:p14="http://schemas.microsoft.com/office/powerpoint/2010/main" val="114654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8ABE3837-8BEF-9A45-8B0B-E42DF5BA666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96EFC3B-690D-874C-87BE-622F1A19A009}" type="datetimeFigureOut">
              <a:rPr lang="en-US" altLang="en-US"/>
              <a:pPr>
                <a:defRPr/>
              </a:pPr>
              <a:t>11/9/2022</a:t>
            </a:fld>
            <a:endParaRPr lang="en-US" altLang="en-US"/>
          </a:p>
        </p:txBody>
      </p:sp>
      <p:sp>
        <p:nvSpPr>
          <p:cNvPr id="6" name="Footer Placeholder 5">
            <a:extLst>
              <a:ext uri="{FF2B5EF4-FFF2-40B4-BE49-F238E27FC236}">
                <a16:creationId xmlns:a16="http://schemas.microsoft.com/office/drawing/2014/main" id="{B381CF5B-A334-4D44-86CD-78D921907BAD}"/>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0AD3BFD-049E-5648-96C6-6B76F15ED81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CFE99CF0-2B38-6F43-8DDA-C6A47436E50D}" type="slidenum">
              <a:rPr lang="en-US" altLang="en-US"/>
              <a:pPr>
                <a:defRPr/>
              </a:pPr>
              <a:t>‹#›</a:t>
            </a:fld>
            <a:endParaRPr lang="en-US" altLang="en-US"/>
          </a:p>
        </p:txBody>
      </p:sp>
    </p:spTree>
    <p:extLst>
      <p:ext uri="{BB962C8B-B14F-4D97-AF65-F5344CB8AC3E}">
        <p14:creationId xmlns:p14="http://schemas.microsoft.com/office/powerpoint/2010/main" val="28822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11/9/2022</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57092D2-473A-4D4A-A97B-1512D8AECC9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6D52E30E-2BD4-ED47-8244-B83F0BFCC06E}" type="datetimeFigureOut">
              <a:rPr lang="en-US" altLang="en-US"/>
              <a:pPr>
                <a:defRPr/>
              </a:pPr>
              <a:t>11/9/2022</a:t>
            </a:fld>
            <a:endParaRPr lang="en-US" altLang="en-US"/>
          </a:p>
        </p:txBody>
      </p:sp>
      <p:sp>
        <p:nvSpPr>
          <p:cNvPr id="6" name="Footer Placeholder 5">
            <a:extLst>
              <a:ext uri="{FF2B5EF4-FFF2-40B4-BE49-F238E27FC236}">
                <a16:creationId xmlns:a16="http://schemas.microsoft.com/office/drawing/2014/main" id="{FD0D85E6-02CA-7E46-9C37-E883197F447B}"/>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6B8A6FE-6E7D-5446-A3C8-BC1C17EA27D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CF248E2-33CA-F641-8537-D477057F33BB}" type="slidenum">
              <a:rPr lang="en-US" altLang="en-US"/>
              <a:pPr>
                <a:defRPr/>
              </a:pPr>
              <a:t>‹#›</a:t>
            </a:fld>
            <a:endParaRPr lang="en-US" altLang="en-US"/>
          </a:p>
        </p:txBody>
      </p:sp>
    </p:spTree>
    <p:extLst>
      <p:ext uri="{BB962C8B-B14F-4D97-AF65-F5344CB8AC3E}">
        <p14:creationId xmlns:p14="http://schemas.microsoft.com/office/powerpoint/2010/main" val="404317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230FC-4139-7F40-B0E2-5A51301787A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B9A2FDD7-5FE7-B245-B658-39E2597869CF}" type="datetimeFigureOut">
              <a:rPr lang="en-US" altLang="en-US"/>
              <a:pPr>
                <a:defRPr/>
              </a:pPr>
              <a:t>11/9/2022</a:t>
            </a:fld>
            <a:endParaRPr lang="en-US" altLang="en-US"/>
          </a:p>
        </p:txBody>
      </p:sp>
      <p:sp>
        <p:nvSpPr>
          <p:cNvPr id="5" name="Footer Placeholder 4">
            <a:extLst>
              <a:ext uri="{FF2B5EF4-FFF2-40B4-BE49-F238E27FC236}">
                <a16:creationId xmlns:a16="http://schemas.microsoft.com/office/drawing/2014/main" id="{F30F8B71-B985-AA4D-BBEE-B723A5E08A3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FBFCC8AC-19BB-D841-8F5C-4D100E220BC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9963CCB-8A6E-4D4E-8AB6-197978B1800E}" type="slidenum">
              <a:rPr lang="en-US" altLang="en-US"/>
              <a:pPr>
                <a:defRPr/>
              </a:pPr>
              <a:t>‹#›</a:t>
            </a:fld>
            <a:endParaRPr lang="en-US" altLang="en-US"/>
          </a:p>
        </p:txBody>
      </p:sp>
    </p:spTree>
    <p:extLst>
      <p:ext uri="{BB962C8B-B14F-4D97-AF65-F5344CB8AC3E}">
        <p14:creationId xmlns:p14="http://schemas.microsoft.com/office/powerpoint/2010/main" val="2060198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7B62F-F152-CA48-B981-031FCC7871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ECC1F8-72DE-F14B-99D7-4BEEB90701AD}" type="datetimeFigureOut">
              <a:rPr lang="en-US" altLang="en-US"/>
              <a:pPr>
                <a:defRPr/>
              </a:pPr>
              <a:t>11/9/2022</a:t>
            </a:fld>
            <a:endParaRPr lang="en-US" altLang="en-US"/>
          </a:p>
        </p:txBody>
      </p:sp>
      <p:sp>
        <p:nvSpPr>
          <p:cNvPr id="5" name="Footer Placeholder 4">
            <a:extLst>
              <a:ext uri="{FF2B5EF4-FFF2-40B4-BE49-F238E27FC236}">
                <a16:creationId xmlns:a16="http://schemas.microsoft.com/office/drawing/2014/main" id="{4C156DDD-49DD-304E-BA48-5CE8823760D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EFBF7B6-7500-FE4F-9B69-AE0F8C09CA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ECFF83D-39C1-344E-B1E3-5BDBA1F9D803}" type="slidenum">
              <a:rPr lang="en-US" altLang="en-US"/>
              <a:pPr>
                <a:defRPr/>
              </a:pPr>
              <a:t>‹#›</a:t>
            </a:fld>
            <a:endParaRPr lang="en-US" altLang="en-US"/>
          </a:p>
        </p:txBody>
      </p:sp>
    </p:spTree>
    <p:extLst>
      <p:ext uri="{BB962C8B-B14F-4D97-AF65-F5344CB8AC3E}">
        <p14:creationId xmlns:p14="http://schemas.microsoft.com/office/powerpoint/2010/main" val="1823441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11/9/2022</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11/9/2022</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11/9/2022</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11/9/2022</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11/9/2022</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11/9/2022</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11/9/2022</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11/9/2022</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F526A5B3-EA7C-884E-9896-800D237ECD2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9E2F6734-8DE1-D247-87A9-3D5EBD748CE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44158BE-1226-0143-B31D-BFADA250878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F1D65EFB-16C2-6842-BBF9-5B5E45E320C7}" type="datetimeFigureOut">
              <a:rPr lang="en-US" altLang="en-US"/>
              <a:pPr>
                <a:defRPr/>
              </a:pPr>
              <a:t>11/9/2022</a:t>
            </a:fld>
            <a:endParaRPr lang="en-US" altLang="en-US"/>
          </a:p>
        </p:txBody>
      </p:sp>
      <p:sp>
        <p:nvSpPr>
          <p:cNvPr id="5" name="Footer Placeholder 4">
            <a:extLst>
              <a:ext uri="{FF2B5EF4-FFF2-40B4-BE49-F238E27FC236}">
                <a16:creationId xmlns:a16="http://schemas.microsoft.com/office/drawing/2014/main" id="{FCC7ACA7-3E10-2B4C-AFB0-0C8EBF1A117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D1E2F205-CE9F-1844-8471-7AF5CE944BB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6CBD4EC1-B4E2-7941-B878-25386FF365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hyperlink" Target="https://earthquake.usgs.gov/earthquakes/eventpage/us7000gc8r/map"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99064" y="1054767"/>
            <a:ext cx="4880950"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dirty="0">
                <a:latin typeface="Arial" panose="020B0604020202020204" pitchFamily="34" charset="0"/>
              </a:rPr>
              <a:t>A very </a:t>
            </a:r>
            <a:r>
              <a:rPr lang="en-US" altLang="en-US" sz="1800">
                <a:latin typeface="Arial" panose="020B0604020202020204" pitchFamily="34" charset="0"/>
              </a:rPr>
              <a:t>deep M6.8 </a:t>
            </a:r>
            <a:r>
              <a:rPr lang="en-US" altLang="en-US" sz="1800" dirty="0">
                <a:latin typeface="Arial" panose="020B0604020202020204" pitchFamily="34" charset="0"/>
              </a:rPr>
              <a:t>occurred south of the Fiji Islands at 09:38 UTC at a depth of 628 km (390 miles). </a:t>
            </a:r>
          </a:p>
          <a:p>
            <a:pPr>
              <a:spcBef>
                <a:spcPct val="0"/>
              </a:spcBef>
              <a:buFontTx/>
              <a:buNone/>
            </a:pPr>
            <a:endParaRPr lang="en-US" altLang="en-US" sz="1800" dirty="0">
              <a:latin typeface="Arial" panose="020B0604020202020204" pitchFamily="34" charset="0"/>
            </a:endParaRPr>
          </a:p>
          <a:p>
            <a:pPr>
              <a:spcBef>
                <a:spcPct val="0"/>
              </a:spcBef>
              <a:buFontTx/>
              <a:buNone/>
            </a:pPr>
            <a:r>
              <a:rPr lang="en-US" altLang="en-US" sz="1800" dirty="0">
                <a:latin typeface="Arial" panose="020B0604020202020204" pitchFamily="34" charset="0"/>
              </a:rPr>
              <a:t>The earthquake was followed by this M7.0 earthquake at 09:51 UTC at a depth of 665 km (413 miles). Once this larger earthquake occurred, the M6.8 is considered a foreshock.</a:t>
            </a:r>
          </a:p>
          <a:p>
            <a:pPr>
              <a:spcBef>
                <a:spcPct val="0"/>
              </a:spcBef>
              <a:buFontTx/>
              <a:buNone/>
            </a:pPr>
            <a:endParaRPr lang="en-US" altLang="en-US" sz="1800" dirty="0">
              <a:latin typeface="Arial" panose="020B0604020202020204" pitchFamily="34" charset="0"/>
            </a:endParaRPr>
          </a:p>
          <a:p>
            <a:pPr>
              <a:spcBef>
                <a:spcPct val="0"/>
              </a:spcBef>
              <a:buFontTx/>
              <a:buNone/>
            </a:pPr>
            <a:r>
              <a:rPr lang="en-US" altLang="en-US" sz="1800" dirty="0">
                <a:latin typeface="Arial" panose="020B0604020202020204" pitchFamily="34" charset="0"/>
              </a:rPr>
              <a:t>This mainshock was then followed by a M6.6 aftershock at 10:14 UTC at a depth of 623 km (387 miles).</a:t>
            </a:r>
          </a:p>
          <a:p>
            <a:pPr>
              <a:spcBef>
                <a:spcPct val="0"/>
              </a:spcBef>
              <a:buFontTx/>
              <a:buNone/>
            </a:pPr>
            <a:endParaRPr lang="en-US" altLang="en-US" sz="1800" dirty="0">
              <a:latin typeface="Arial" panose="020B0604020202020204" pitchFamily="34" charset="0"/>
            </a:endParaRPr>
          </a:p>
          <a:p>
            <a:pPr>
              <a:spcBef>
                <a:spcPct val="0"/>
              </a:spcBef>
              <a:buFontTx/>
              <a:buNone/>
            </a:pPr>
            <a:r>
              <a:rPr lang="en-US" altLang="en-US" sz="1800" dirty="0">
                <a:latin typeface="Arial" panose="020B0604020202020204" pitchFamily="34" charset="0"/>
              </a:rPr>
              <a:t>The epicenters were located about 845.4 km (525.3 miles) SW of </a:t>
            </a:r>
            <a:r>
              <a:rPr lang="en-US" altLang="en-US" sz="1800" dirty="0" err="1">
                <a:latin typeface="Arial" panose="020B0604020202020204" pitchFamily="34" charset="0"/>
              </a:rPr>
              <a:t>Vaini</a:t>
            </a:r>
            <a:r>
              <a:rPr lang="en-US" altLang="en-US" sz="1800" dirty="0">
                <a:latin typeface="Arial" panose="020B0604020202020204" pitchFamily="34" charset="0"/>
              </a:rPr>
              <a:t>, Tonga, and 870.2 km (540.7 miles) S of Suva, Fiji. </a:t>
            </a:r>
          </a:p>
          <a:p>
            <a:pPr>
              <a:spcBef>
                <a:spcPct val="0"/>
              </a:spcBef>
              <a:buFontTx/>
              <a:buNone/>
            </a:pPr>
            <a:endParaRPr lang="en-US" altLang="en-US" sz="1800" dirty="0">
              <a:latin typeface="Arial" panose="020B0604020202020204" pitchFamily="34" charset="0"/>
            </a:endParaRPr>
          </a:p>
          <a:p>
            <a:pPr>
              <a:spcBef>
                <a:spcPct val="0"/>
              </a:spcBef>
              <a:buFontTx/>
              <a:buNone/>
            </a:pPr>
            <a:r>
              <a:rPr lang="en-US" altLang="en-US" sz="1800" dirty="0">
                <a:latin typeface="Arial" panose="020B0604020202020204" pitchFamily="34" charset="0"/>
              </a:rPr>
              <a:t>There is no risk of a tsunami from earthquakes at this depth.</a:t>
            </a:r>
          </a:p>
        </p:txBody>
      </p:sp>
      <p:sp>
        <p:nvSpPr>
          <p:cNvPr id="13" name="Title 1">
            <a:extLst>
              <a:ext uri="{FF2B5EF4-FFF2-40B4-BE49-F238E27FC236}">
                <a16:creationId xmlns:a16="http://schemas.microsoft.com/office/drawing/2014/main" id="{26FB38A7-6313-4337-BC8F-19BF2734A5D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Wednesday,  November 9, 2022 at 09:51:04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pic>
        <p:nvPicPr>
          <p:cNvPr id="11" name="Picture 10" descr="A map of the world&#10;&#10;Description automatically generated with low confidence">
            <a:extLst>
              <a:ext uri="{FF2B5EF4-FFF2-40B4-BE49-F238E27FC236}">
                <a16:creationId xmlns:a16="http://schemas.microsoft.com/office/drawing/2014/main" id="{DA561FA5-2E74-E249-1B9C-5EA5E1FC65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3188" y="838200"/>
            <a:ext cx="3505198" cy="5779139"/>
          </a:xfrm>
          <a:prstGeom prst="rect">
            <a:avLst/>
          </a:prstGeom>
        </p:spPr>
      </p:pic>
      <p:sp>
        <p:nvSpPr>
          <p:cNvPr id="12" name="Text Box 5">
            <a:extLst>
              <a:ext uri="{FF2B5EF4-FFF2-40B4-BE49-F238E27FC236}">
                <a16:creationId xmlns:a16="http://schemas.microsoft.com/office/drawing/2014/main" id="{607EB397-8680-718D-A2B4-EA734CDC350A}"/>
              </a:ext>
            </a:extLst>
          </p:cNvPr>
          <p:cNvSpPr txBox="1">
            <a:spLocks noChangeArrowheads="1"/>
          </p:cNvSpPr>
          <p:nvPr/>
        </p:nvSpPr>
        <p:spPr bwMode="auto">
          <a:xfrm>
            <a:off x="6324600" y="5474422"/>
            <a:ext cx="175260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dirty="0">
                <a:solidFill>
                  <a:srgbClr val="FFFF00"/>
                </a:solidFill>
                <a:latin typeface="Arial" panose="020B0604020202020204" pitchFamily="34" charset="0"/>
                <a:ea typeface="MS PGothic" panose="020B0600070205080204" pitchFamily="34" charset="-128"/>
              </a:rPr>
              <a:t>New Zealand</a:t>
            </a:r>
            <a:endParaRPr lang="en-US" altLang="en-US" sz="2400" dirty="0">
              <a:latin typeface="Arial" panose="020B0604020202020204" pitchFamily="34" charset="0"/>
              <a:ea typeface="MS PGothic" panose="020B0600070205080204" pitchFamily="34" charset="-128"/>
            </a:endParaRPr>
          </a:p>
        </p:txBody>
      </p:sp>
      <p:sp>
        <p:nvSpPr>
          <p:cNvPr id="14" name="Text Box 5">
            <a:extLst>
              <a:ext uri="{FF2B5EF4-FFF2-40B4-BE49-F238E27FC236}">
                <a16:creationId xmlns:a16="http://schemas.microsoft.com/office/drawing/2014/main" id="{5902843A-86F6-6C8C-6B2C-2CB857D2C7B6}"/>
              </a:ext>
            </a:extLst>
          </p:cNvPr>
          <p:cNvSpPr txBox="1">
            <a:spLocks noChangeArrowheads="1"/>
          </p:cNvSpPr>
          <p:nvPr/>
        </p:nvSpPr>
        <p:spPr bwMode="auto">
          <a:xfrm>
            <a:off x="5791200" y="2209800"/>
            <a:ext cx="175260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dirty="0">
                <a:solidFill>
                  <a:srgbClr val="FFFF00"/>
                </a:solidFill>
                <a:latin typeface="Arial" panose="020B0604020202020204" pitchFamily="34" charset="0"/>
                <a:ea typeface="MS PGothic" panose="020B0600070205080204" pitchFamily="34" charset="-128"/>
              </a:rPr>
              <a:t>Fiji</a:t>
            </a:r>
            <a:endParaRPr lang="en-US" altLang="en-US" sz="2400" dirty="0">
              <a:latin typeface="Arial" panose="020B0604020202020204" pitchFamily="34" charset="0"/>
              <a:ea typeface="MS PGothic" panose="020B0600070205080204" pitchFamily="34" charset="-128"/>
            </a:endParaRPr>
          </a:p>
        </p:txBody>
      </p:sp>
      <p:sp>
        <p:nvSpPr>
          <p:cNvPr id="15" name="Text Box 5">
            <a:extLst>
              <a:ext uri="{FF2B5EF4-FFF2-40B4-BE49-F238E27FC236}">
                <a16:creationId xmlns:a16="http://schemas.microsoft.com/office/drawing/2014/main" id="{139E23A3-416C-EF81-C7C1-0982603C77DC}"/>
              </a:ext>
            </a:extLst>
          </p:cNvPr>
          <p:cNvSpPr txBox="1">
            <a:spLocks noChangeArrowheads="1"/>
          </p:cNvSpPr>
          <p:nvPr/>
        </p:nvSpPr>
        <p:spPr bwMode="auto">
          <a:xfrm>
            <a:off x="7275512" y="2494715"/>
            <a:ext cx="175260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dirty="0">
                <a:solidFill>
                  <a:srgbClr val="FFFF00"/>
                </a:solidFill>
                <a:latin typeface="Arial" panose="020B0604020202020204" pitchFamily="34" charset="0"/>
                <a:ea typeface="MS PGothic" panose="020B0600070205080204" pitchFamily="34" charset="-128"/>
              </a:rPr>
              <a:t>Tonga</a:t>
            </a:r>
            <a:endParaRPr lang="en-US" altLang="en-US" sz="2400" dirty="0">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2635612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iagram&#10;&#10;Description automatically generated">
            <a:extLst>
              <a:ext uri="{FF2B5EF4-FFF2-40B4-BE49-F238E27FC236}">
                <a16:creationId xmlns:a16="http://schemas.microsoft.com/office/drawing/2014/main" id="{EF229F6A-ED56-1D2A-6FE1-03557AFE22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9183" y="1278140"/>
            <a:ext cx="6843353" cy="5563082"/>
          </a:xfrm>
          <a:prstGeom prst="rect">
            <a:avLst/>
          </a:prstGeom>
        </p:spPr>
      </p:pic>
      <p:sp>
        <p:nvSpPr>
          <p:cNvPr id="4" name="Rectangle 3">
            <a:extLst>
              <a:ext uri="{FF2B5EF4-FFF2-40B4-BE49-F238E27FC236}">
                <a16:creationId xmlns:a16="http://schemas.microsoft.com/office/drawing/2014/main" id="{8D5DD322-AD15-4D40-ABCF-6EFFEEC2294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r>
              <a:rPr lang="en-US" altLang="en-US" sz="1800" dirty="0">
                <a:solidFill>
                  <a:srgbClr val="FFFFFF"/>
                </a:solidFill>
                <a:cs typeface="Arial" panose="020B0604020202020204" pitchFamily="34" charset="0"/>
              </a:rPr>
              <a:t>o</a:t>
            </a:r>
          </a:p>
        </p:txBody>
      </p:sp>
      <p:pic>
        <p:nvPicPr>
          <p:cNvPr id="14339" name="Picture 18" descr="IRIS_TMlogo.png">
            <a:extLst>
              <a:ext uri="{FF2B5EF4-FFF2-40B4-BE49-F238E27FC236}">
                <a16:creationId xmlns:a16="http://schemas.microsoft.com/office/drawing/2014/main" id="{4CA53C89-1B2B-E049-AFE7-0BDEE1983B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a:extLst>
              <a:ext uri="{FF2B5EF4-FFF2-40B4-BE49-F238E27FC236}">
                <a16:creationId xmlns:a16="http://schemas.microsoft.com/office/drawing/2014/main" id="{CC28D148-2578-B043-834F-04F69701ECEF}"/>
              </a:ext>
            </a:extLst>
          </p:cNvPr>
          <p:cNvSpPr txBox="1">
            <a:spLocks noChangeArrowheads="1"/>
          </p:cNvSpPr>
          <p:nvPr/>
        </p:nvSpPr>
        <p:spPr bwMode="auto">
          <a:xfrm>
            <a:off x="1905000" y="1347788"/>
            <a:ext cx="6705600"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Following the </a:t>
            </a:r>
            <a:r>
              <a:rPr lang="en-US" altLang="en-US" sz="1400" dirty="0">
                <a:latin typeface="Arial" panose="020B0604020202020204" pitchFamily="34" charset="0"/>
                <a:ea typeface="MS PGothic" panose="020B0600070205080204" pitchFamily="34" charset="-128"/>
              </a:rPr>
              <a:t>earthquake, it took 3 minutes and 10 seconds </a:t>
            </a:r>
            <a:r>
              <a:rPr lang="en-US" altLang="en-US" sz="1400" dirty="0">
                <a:solidFill>
                  <a:srgbClr val="000000"/>
                </a:solidFill>
                <a:latin typeface="Arial" panose="020B0604020202020204" pitchFamily="34" charset="0"/>
                <a:ea typeface="MS PGothic" panose="020B0600070205080204" pitchFamily="34" charset="-128"/>
              </a:rPr>
              <a:t>for the compressional P waves to travel a curved path through the mantle to New Zealand.</a:t>
            </a:r>
          </a:p>
        </p:txBody>
      </p:sp>
      <p:sp>
        <p:nvSpPr>
          <p:cNvPr id="14341" name="TextBox 7">
            <a:extLst>
              <a:ext uri="{FF2B5EF4-FFF2-40B4-BE49-F238E27FC236}">
                <a16:creationId xmlns:a16="http://schemas.microsoft.com/office/drawing/2014/main" id="{E823610A-91EF-1844-A96B-E21502F3AA9D}"/>
              </a:ext>
            </a:extLst>
          </p:cNvPr>
          <p:cNvSpPr txBox="1">
            <a:spLocks noChangeArrowheads="1"/>
          </p:cNvSpPr>
          <p:nvPr/>
        </p:nvSpPr>
        <p:spPr bwMode="auto">
          <a:xfrm>
            <a:off x="1230313" y="762000"/>
            <a:ext cx="76739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The record of the earthquake in South </a:t>
            </a:r>
            <a:r>
              <a:rPr lang="en-US" altLang="en-US" sz="1400" dirty="0" err="1">
                <a:solidFill>
                  <a:srgbClr val="000000"/>
                </a:solidFill>
                <a:latin typeface="Arial" panose="020B0604020202020204" pitchFamily="34" charset="0"/>
                <a:ea typeface="MS PGothic" panose="020B0600070205080204" pitchFamily="34" charset="-128"/>
              </a:rPr>
              <a:t>Karoni</a:t>
            </a:r>
            <a:r>
              <a:rPr lang="en-US" altLang="en-US" sz="1400" dirty="0">
                <a:solidFill>
                  <a:srgbClr val="000000"/>
                </a:solidFill>
                <a:latin typeface="Arial" panose="020B0604020202020204" pitchFamily="34" charset="0"/>
                <a:ea typeface="MS PGothic" panose="020B0600070205080204" pitchFamily="34" charset="-128"/>
              </a:rPr>
              <a:t>, New Zealand (SNZO) is illustrated below. New Zealand is 1731 km (1076 miles, 15.6°) from the location of this earthquake. </a:t>
            </a:r>
          </a:p>
        </p:txBody>
      </p:sp>
      <p:sp>
        <p:nvSpPr>
          <p:cNvPr id="14342" name="TextBox 6">
            <a:extLst>
              <a:ext uri="{FF2B5EF4-FFF2-40B4-BE49-F238E27FC236}">
                <a16:creationId xmlns:a16="http://schemas.microsoft.com/office/drawing/2014/main" id="{2CC9509E-0795-9D43-B3DB-D29D0F5B6CEF}"/>
              </a:ext>
            </a:extLst>
          </p:cNvPr>
          <p:cNvSpPr txBox="1">
            <a:spLocks noChangeArrowheads="1"/>
          </p:cNvSpPr>
          <p:nvPr/>
        </p:nvSpPr>
        <p:spPr bwMode="auto">
          <a:xfrm>
            <a:off x="4043580" y="4836632"/>
            <a:ext cx="4056491" cy="16004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400" dirty="0">
                <a:solidFill>
                  <a:srgbClr val="000000"/>
                </a:solidFill>
                <a:latin typeface="Arial" panose="020B0604020202020204" pitchFamily="34" charset="0"/>
                <a:ea typeface="MS PGothic" panose="020B0600070205080204" pitchFamily="34" charset="-128"/>
              </a:rPr>
              <a:t>Because this was a deep earthquake, little seismic energy w</a:t>
            </a:r>
            <a:r>
              <a:rPr lang="en-US" altLang="en-US" sz="1400" dirty="0">
                <a:latin typeface="Arial" panose="020B0604020202020204" pitchFamily="34" charset="0"/>
                <a:ea typeface="MS PGothic" panose="020B0600070205080204" pitchFamily="34" charset="-128"/>
              </a:rPr>
              <a:t>as partitioned into surface waves. </a:t>
            </a:r>
            <a:r>
              <a:rPr lang="en-US" altLang="en-US" sz="1400" dirty="0">
                <a:solidFill>
                  <a:srgbClr val="000000"/>
                </a:solidFill>
                <a:latin typeface="Arial" panose="020B0604020202020204" pitchFamily="34" charset="0"/>
                <a:ea typeface="MS PGothic" panose="020B0600070205080204" pitchFamily="34" charset="-128"/>
              </a:rPr>
              <a:t> </a:t>
            </a:r>
          </a:p>
          <a:p>
            <a:pPr eaLnBrk="1" hangingPunct="1">
              <a:spcBef>
                <a:spcPct val="0"/>
              </a:spcBef>
              <a:buNone/>
            </a:pPr>
            <a:endParaRPr lang="en-US" altLang="en-US" sz="1400" dirty="0">
              <a:solidFill>
                <a:srgbClr val="000000"/>
              </a:solidFill>
              <a:latin typeface="Arial" panose="020B0604020202020204" pitchFamily="34" charset="0"/>
              <a:ea typeface="MS PGothic" panose="020B0600070205080204" pitchFamily="34" charset="-128"/>
            </a:endParaRPr>
          </a:p>
          <a:p>
            <a:pPr eaLnBrk="1" hangingPunct="1">
              <a:spcBef>
                <a:spcPct val="0"/>
              </a:spcBef>
              <a:buNone/>
            </a:pPr>
            <a:endParaRPr lang="en-US" altLang="en-US" sz="1400" dirty="0">
              <a:solidFill>
                <a:srgbClr val="000000"/>
              </a:solidFill>
              <a:latin typeface="Arial" panose="020B0604020202020204" pitchFamily="34" charset="0"/>
              <a:ea typeface="MS PGothic" panose="020B0600070205080204" pitchFamily="34" charset="-128"/>
            </a:endParaRPr>
          </a:p>
          <a:p>
            <a:pPr eaLnBrk="1" hangingPunct="1">
              <a:spcBef>
                <a:spcPct val="0"/>
              </a:spcBef>
              <a:buNone/>
            </a:pPr>
            <a:endParaRPr lang="en-US" altLang="en-US" sz="1400" dirty="0">
              <a:solidFill>
                <a:srgbClr val="000000"/>
              </a:solidFill>
              <a:latin typeface="Arial" panose="020B0604020202020204" pitchFamily="34" charset="0"/>
              <a:ea typeface="MS PGothic" panose="020B0600070205080204" pitchFamily="34" charset="-128"/>
            </a:endParaRPr>
          </a:p>
          <a:p>
            <a:pPr eaLnBrk="1" hangingPunct="1">
              <a:spcBef>
                <a:spcPct val="0"/>
              </a:spcBef>
              <a:buNone/>
            </a:pPr>
            <a:endParaRPr lang="en-US" altLang="en-US" sz="1400" dirty="0">
              <a:solidFill>
                <a:srgbClr val="000000"/>
              </a:solidFill>
              <a:latin typeface="Arial" panose="020B0604020202020204" pitchFamily="34" charset="0"/>
              <a:ea typeface="MS PGothic" panose="020B0600070205080204" pitchFamily="34" charset="-128"/>
            </a:endParaRPr>
          </a:p>
        </p:txBody>
      </p:sp>
      <p:sp>
        <p:nvSpPr>
          <p:cNvPr id="14343" name="TextBox 9">
            <a:extLst>
              <a:ext uri="{FF2B5EF4-FFF2-40B4-BE49-F238E27FC236}">
                <a16:creationId xmlns:a16="http://schemas.microsoft.com/office/drawing/2014/main" id="{72AC9936-4832-754C-BC20-57D67B7C8E62}"/>
              </a:ext>
            </a:extLst>
          </p:cNvPr>
          <p:cNvSpPr txBox="1">
            <a:spLocks noChangeArrowheads="1"/>
          </p:cNvSpPr>
          <p:nvPr/>
        </p:nvSpPr>
        <p:spPr bwMode="auto">
          <a:xfrm>
            <a:off x="3868309" y="3631880"/>
            <a:ext cx="4056491"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S waves are shear waves that follow the same path through the mantle as P waves.  S waves </a:t>
            </a:r>
            <a:r>
              <a:rPr lang="en-US" altLang="en-US" sz="1400" dirty="0">
                <a:latin typeface="Arial" panose="020B0604020202020204" pitchFamily="34" charset="0"/>
                <a:ea typeface="MS PGothic" panose="020B0600070205080204" pitchFamily="34" charset="-128"/>
              </a:rPr>
              <a:t>took 5 minutes and 46 </a:t>
            </a:r>
            <a:r>
              <a:rPr lang="en-US" altLang="en-US" sz="1400" dirty="0">
                <a:solidFill>
                  <a:srgbClr val="000000"/>
                </a:solidFill>
                <a:latin typeface="Arial" panose="020B0604020202020204" pitchFamily="34" charset="0"/>
                <a:ea typeface="MS PGothic" panose="020B0600070205080204" pitchFamily="34" charset="-128"/>
              </a:rPr>
              <a:t>seconds to travel from the earthquake to New Zealand.</a:t>
            </a:r>
          </a:p>
        </p:txBody>
      </p:sp>
      <p:sp>
        <p:nvSpPr>
          <p:cNvPr id="12" name="TextBox 11">
            <a:extLst>
              <a:ext uri="{FF2B5EF4-FFF2-40B4-BE49-F238E27FC236}">
                <a16:creationId xmlns:a16="http://schemas.microsoft.com/office/drawing/2014/main" id="{32A2D248-DFCE-3F4C-809E-F44ABAB84AE5}"/>
              </a:ext>
            </a:extLst>
          </p:cNvPr>
          <p:cNvSpPr txBox="1"/>
          <p:nvPr/>
        </p:nvSpPr>
        <p:spPr>
          <a:xfrm>
            <a:off x="6454976" y="1932643"/>
            <a:ext cx="1165024" cy="646331"/>
          </a:xfrm>
          <a:prstGeom prst="rect">
            <a:avLst/>
          </a:prstGeom>
          <a:solidFill>
            <a:schemeClr val="bg1"/>
          </a:solidFill>
        </p:spPr>
        <p:txBody>
          <a:bodyPr wrap="square">
            <a:spAutoFit/>
          </a:bodyPr>
          <a:lstStyle/>
          <a:p>
            <a:pPr eaLnBrk="1" hangingPunct="1">
              <a:defRPr/>
            </a:pPr>
            <a:r>
              <a:rPr lang="en-US" spc="200" dirty="0">
                <a:latin typeface="Arial" charset="0"/>
                <a:ea typeface="MS PGothic" charset="-128"/>
              </a:rPr>
              <a:t>Surface Waves</a:t>
            </a:r>
          </a:p>
        </p:txBody>
      </p:sp>
      <p:sp>
        <p:nvSpPr>
          <p:cNvPr id="6" name="Rectangle 5">
            <a:extLst>
              <a:ext uri="{FF2B5EF4-FFF2-40B4-BE49-F238E27FC236}">
                <a16:creationId xmlns:a16="http://schemas.microsoft.com/office/drawing/2014/main" id="{1B914EDB-B23B-FF48-AED7-63497D557A53}"/>
              </a:ext>
            </a:extLst>
          </p:cNvPr>
          <p:cNvSpPr/>
          <p:nvPr/>
        </p:nvSpPr>
        <p:spPr>
          <a:xfrm>
            <a:off x="2420985" y="1939131"/>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1838804-082B-484C-9530-E0FCAB23E7F2}"/>
              </a:ext>
            </a:extLst>
          </p:cNvPr>
          <p:cNvSpPr/>
          <p:nvPr/>
        </p:nvSpPr>
        <p:spPr>
          <a:xfrm>
            <a:off x="3498218" y="1897063"/>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783BF74-C6AD-0BDA-5EE9-29DE0885830C}"/>
              </a:ext>
            </a:extLst>
          </p:cNvPr>
          <p:cNvSpPr txBox="1"/>
          <p:nvPr/>
        </p:nvSpPr>
        <p:spPr>
          <a:xfrm>
            <a:off x="3651252" y="2012951"/>
            <a:ext cx="370205" cy="368300"/>
          </a:xfrm>
          <a:prstGeom prst="rect">
            <a:avLst/>
          </a:prstGeom>
          <a:solidFill>
            <a:schemeClr val="bg1"/>
          </a:solidFill>
        </p:spPr>
        <p:txBody>
          <a:bodyPr wrap="square">
            <a:spAutoFit/>
          </a:bodyPr>
          <a:lstStyle/>
          <a:p>
            <a:pPr eaLnBrk="1" hangingPunct="1">
              <a:defRPr/>
            </a:pPr>
            <a:r>
              <a:rPr lang="en-US" spc="200" dirty="0">
                <a:latin typeface="Arial" charset="0"/>
                <a:ea typeface="MS PGothic" charset="-128"/>
              </a:rPr>
              <a:t>P</a:t>
            </a:r>
          </a:p>
        </p:txBody>
      </p:sp>
      <p:sp>
        <p:nvSpPr>
          <p:cNvPr id="7" name="TextBox 6">
            <a:extLst>
              <a:ext uri="{FF2B5EF4-FFF2-40B4-BE49-F238E27FC236}">
                <a16:creationId xmlns:a16="http://schemas.microsoft.com/office/drawing/2014/main" id="{B9415275-0BB4-D5C3-259D-039C59510415}"/>
              </a:ext>
            </a:extLst>
          </p:cNvPr>
          <p:cNvSpPr txBox="1"/>
          <p:nvPr/>
        </p:nvSpPr>
        <p:spPr>
          <a:xfrm>
            <a:off x="5226189" y="2119157"/>
            <a:ext cx="370205" cy="368300"/>
          </a:xfrm>
          <a:prstGeom prst="rect">
            <a:avLst/>
          </a:prstGeom>
          <a:solidFill>
            <a:schemeClr val="bg1"/>
          </a:solidFill>
        </p:spPr>
        <p:txBody>
          <a:bodyPr wrap="square">
            <a:spAutoFit/>
          </a:bodyPr>
          <a:lstStyle/>
          <a:p>
            <a:pPr eaLnBrk="1" hangingPunct="1">
              <a:defRPr/>
            </a:pPr>
            <a:r>
              <a:rPr lang="en-US" spc="200" dirty="0">
                <a:latin typeface="Arial" charset="0"/>
                <a:ea typeface="MS PGothic" charset="-128"/>
              </a:rPr>
              <a:t>S</a:t>
            </a:r>
          </a:p>
        </p:txBody>
      </p:sp>
      <p:pic>
        <p:nvPicPr>
          <p:cNvPr id="14" name="Picture 13" descr="A picture containing antenna&#10;&#10;Description automatically generated">
            <a:extLst>
              <a:ext uri="{FF2B5EF4-FFF2-40B4-BE49-F238E27FC236}">
                <a16:creationId xmlns:a16="http://schemas.microsoft.com/office/drawing/2014/main" id="{F6F4E6D0-A802-C333-C1CD-6E9656CBC1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0697" y="4375313"/>
            <a:ext cx="3505147" cy="2269797"/>
          </a:xfrm>
          <a:prstGeom prst="rect">
            <a:avLst/>
          </a:prstGeom>
          <a:effectLst>
            <a:outerShdw blurRad="50800" dist="63500" dir="2700000" algn="tl" rotWithShape="0">
              <a:prstClr val="black">
                <a:alpha val="40000"/>
              </a:prstClr>
            </a:outerShdw>
          </a:effectLst>
        </p:spPr>
      </p:pic>
      <p:sp>
        <p:nvSpPr>
          <p:cNvPr id="15" name="TextBox 14">
            <a:extLst>
              <a:ext uri="{FF2B5EF4-FFF2-40B4-BE49-F238E27FC236}">
                <a16:creationId xmlns:a16="http://schemas.microsoft.com/office/drawing/2014/main" id="{A15CC813-231B-EFE7-44AB-190650947BFF}"/>
              </a:ext>
            </a:extLst>
          </p:cNvPr>
          <p:cNvSpPr txBox="1"/>
          <p:nvPr/>
        </p:nvSpPr>
        <p:spPr>
          <a:xfrm>
            <a:off x="258232" y="4308988"/>
            <a:ext cx="2152650" cy="276999"/>
          </a:xfrm>
          <a:prstGeom prst="rect">
            <a:avLst/>
          </a:prstGeom>
          <a:solidFill>
            <a:schemeClr val="bg1"/>
          </a:solidFill>
        </p:spPr>
        <p:txBody>
          <a:bodyPr>
            <a:spAutoFit/>
          </a:bodyPr>
          <a:lstStyle/>
          <a:p>
            <a:pPr eaLnBrk="1" hangingPunct="1">
              <a:defRPr/>
            </a:pPr>
            <a:r>
              <a:rPr lang="en-US" sz="1200" spc="200" dirty="0">
                <a:latin typeface="Arial" charset="0"/>
                <a:ea typeface="MS PGothic" charset="-128"/>
              </a:rPr>
              <a:t>Foreshock</a:t>
            </a:r>
          </a:p>
        </p:txBody>
      </p:sp>
      <p:sp>
        <p:nvSpPr>
          <p:cNvPr id="16" name="TextBox 15">
            <a:extLst>
              <a:ext uri="{FF2B5EF4-FFF2-40B4-BE49-F238E27FC236}">
                <a16:creationId xmlns:a16="http://schemas.microsoft.com/office/drawing/2014/main" id="{1658C464-4F14-F1F8-991E-36383DE942BA}"/>
              </a:ext>
            </a:extLst>
          </p:cNvPr>
          <p:cNvSpPr txBox="1"/>
          <p:nvPr/>
        </p:nvSpPr>
        <p:spPr>
          <a:xfrm>
            <a:off x="1498602" y="6096000"/>
            <a:ext cx="2152650" cy="276999"/>
          </a:xfrm>
          <a:prstGeom prst="rect">
            <a:avLst/>
          </a:prstGeom>
          <a:solidFill>
            <a:schemeClr val="bg1"/>
          </a:solidFill>
        </p:spPr>
        <p:txBody>
          <a:bodyPr>
            <a:spAutoFit/>
          </a:bodyPr>
          <a:lstStyle/>
          <a:p>
            <a:pPr eaLnBrk="1" hangingPunct="1">
              <a:defRPr/>
            </a:pPr>
            <a:r>
              <a:rPr lang="en-US" sz="1200" spc="200" dirty="0">
                <a:latin typeface="Arial" charset="0"/>
                <a:ea typeface="MS PGothic" charset="-128"/>
              </a:rPr>
              <a:t>M7.0</a:t>
            </a:r>
          </a:p>
        </p:txBody>
      </p:sp>
      <p:sp>
        <p:nvSpPr>
          <p:cNvPr id="17" name="TextBox 16">
            <a:extLst>
              <a:ext uri="{FF2B5EF4-FFF2-40B4-BE49-F238E27FC236}">
                <a16:creationId xmlns:a16="http://schemas.microsoft.com/office/drawing/2014/main" id="{30C9DD21-06E5-FC43-9283-FE9BB4709602}"/>
              </a:ext>
            </a:extLst>
          </p:cNvPr>
          <p:cNvSpPr txBox="1"/>
          <p:nvPr/>
        </p:nvSpPr>
        <p:spPr>
          <a:xfrm>
            <a:off x="2590961" y="4486051"/>
            <a:ext cx="1224883" cy="276999"/>
          </a:xfrm>
          <a:prstGeom prst="rect">
            <a:avLst/>
          </a:prstGeom>
          <a:solidFill>
            <a:schemeClr val="bg1"/>
          </a:solidFill>
        </p:spPr>
        <p:txBody>
          <a:bodyPr wrap="square">
            <a:spAutoFit/>
          </a:bodyPr>
          <a:lstStyle/>
          <a:p>
            <a:pPr eaLnBrk="1" hangingPunct="1">
              <a:defRPr/>
            </a:pPr>
            <a:r>
              <a:rPr lang="en-US" sz="1200" spc="200" dirty="0">
                <a:latin typeface="Arial" charset="0"/>
                <a:ea typeface="MS PGothic" charset="-128"/>
              </a:rPr>
              <a:t>Aftershock</a:t>
            </a:r>
          </a:p>
        </p:txBody>
      </p:sp>
      <p:sp>
        <p:nvSpPr>
          <p:cNvPr id="18" name="TextBox 17">
            <a:extLst>
              <a:ext uri="{FF2B5EF4-FFF2-40B4-BE49-F238E27FC236}">
                <a16:creationId xmlns:a16="http://schemas.microsoft.com/office/drawing/2014/main" id="{433F8BAE-E93D-C83F-A3FA-7057FFF783B4}"/>
              </a:ext>
            </a:extLst>
          </p:cNvPr>
          <p:cNvSpPr txBox="1"/>
          <p:nvPr/>
        </p:nvSpPr>
        <p:spPr>
          <a:xfrm>
            <a:off x="766259" y="4516049"/>
            <a:ext cx="648255" cy="276999"/>
          </a:xfrm>
          <a:prstGeom prst="rect">
            <a:avLst/>
          </a:prstGeom>
          <a:solidFill>
            <a:schemeClr val="bg1"/>
          </a:solidFill>
        </p:spPr>
        <p:txBody>
          <a:bodyPr wrap="square">
            <a:spAutoFit/>
          </a:bodyPr>
          <a:lstStyle/>
          <a:p>
            <a:pPr eaLnBrk="1" hangingPunct="1">
              <a:defRPr/>
            </a:pPr>
            <a:r>
              <a:rPr lang="en-US" sz="1200" spc="200" dirty="0">
                <a:latin typeface="Arial" charset="0"/>
                <a:ea typeface="MS PGothic" charset="-128"/>
              </a:rPr>
              <a:t>M6.8</a:t>
            </a:r>
          </a:p>
        </p:txBody>
      </p:sp>
      <p:sp>
        <p:nvSpPr>
          <p:cNvPr id="19" name="TextBox 18">
            <a:extLst>
              <a:ext uri="{FF2B5EF4-FFF2-40B4-BE49-F238E27FC236}">
                <a16:creationId xmlns:a16="http://schemas.microsoft.com/office/drawing/2014/main" id="{6AA9C25D-7E4D-2040-DDB0-FC188B4605C0}"/>
              </a:ext>
            </a:extLst>
          </p:cNvPr>
          <p:cNvSpPr txBox="1"/>
          <p:nvPr/>
        </p:nvSpPr>
        <p:spPr>
          <a:xfrm>
            <a:off x="3167589" y="4685218"/>
            <a:ext cx="648255" cy="276999"/>
          </a:xfrm>
          <a:prstGeom prst="rect">
            <a:avLst/>
          </a:prstGeom>
          <a:solidFill>
            <a:schemeClr val="bg1"/>
          </a:solidFill>
        </p:spPr>
        <p:txBody>
          <a:bodyPr wrap="square">
            <a:spAutoFit/>
          </a:bodyPr>
          <a:lstStyle/>
          <a:p>
            <a:pPr eaLnBrk="1" hangingPunct="1">
              <a:defRPr/>
            </a:pPr>
            <a:r>
              <a:rPr lang="en-US" sz="1200" spc="200" dirty="0">
                <a:latin typeface="Arial" charset="0"/>
                <a:ea typeface="MS PGothic" charset="-128"/>
              </a:rPr>
              <a:t>M6.6</a:t>
            </a:r>
          </a:p>
        </p:txBody>
      </p:sp>
      <p:sp>
        <p:nvSpPr>
          <p:cNvPr id="20" name="Title 1">
            <a:extLst>
              <a:ext uri="{FF2B5EF4-FFF2-40B4-BE49-F238E27FC236}">
                <a16:creationId xmlns:a16="http://schemas.microsoft.com/office/drawing/2014/main" id="{E2A8948B-2F6A-C59D-6E96-94EC806510F1}"/>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Wednesday,  November 9, 2022 at 09:51:04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642144" y="39894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93996"/>
                </a:solidFill>
                <a:latin typeface="Arial" panose="020B0604020202020204" pitchFamily="34" charset="0"/>
              </a:rPr>
              <a:t>Teachable Moments are a service of</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Incorporated Research Institutions for Seismology</a:t>
            </a:r>
          </a:p>
          <a:p>
            <a:pPr algn="ctr" eaLnBrk="1" hangingPunct="1">
              <a:spcBef>
                <a:spcPct val="0"/>
              </a:spcBef>
              <a:buFontTx/>
              <a:buNone/>
            </a:pPr>
            <a:r>
              <a:rPr lang="en-US" altLang="en-US" sz="1800" dirty="0">
                <a:latin typeface="Arial" panose="020B0604020202020204" pitchFamily="34" charset="0"/>
              </a:rPr>
              <a:t> Education &amp; Public Outreach </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3"/>
              </a:rPr>
              <a:t>tkb@iris.edu</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subscribe at </a:t>
            </a:r>
            <a:r>
              <a:rPr lang="en-US" altLang="en-US" sz="1800" dirty="0">
                <a:latin typeface="Arial" panose="020B0604020202020204" pitchFamily="34" charset="0"/>
                <a:hlinkClick r:id="rId4"/>
              </a:rPr>
              <a:t>www.iris.edu/hq/retm</a:t>
            </a: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dirty="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83310" y="4727479"/>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04149" y="4727479"/>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83752" y="5818389"/>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err="1">
                <a:solidFill>
                  <a:srgbClr val="2144AB"/>
                </a:solidFill>
                <a:latin typeface="Arial" panose="020B0604020202020204" pitchFamily="34" charset="0"/>
              </a:rPr>
              <a:t>www.iris.edu</a:t>
            </a:r>
            <a:r>
              <a:rPr lang="en-US" altLang="en-US" sz="1400" dirty="0">
                <a:solidFill>
                  <a:srgbClr val="2144AB"/>
                </a:solidFill>
                <a:latin typeface="Arial" panose="020B0604020202020204" pitchFamily="34" charset="0"/>
              </a:rPr>
              <a:t>/earthquake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4" y="4332837"/>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B51F8B1-5AD7-0706-C006-81F3DD51DE78}"/>
              </a:ext>
            </a:extLst>
          </p:cNvPr>
          <p:cNvSpPr txBox="1"/>
          <p:nvPr/>
        </p:nvSpPr>
        <p:spPr>
          <a:xfrm>
            <a:off x="725834" y="6248400"/>
            <a:ext cx="7835799" cy="800219"/>
          </a:xfrm>
          <a:prstGeom prst="rect">
            <a:avLst/>
          </a:prstGeom>
          <a:noFill/>
        </p:spPr>
        <p:txBody>
          <a:bodyPr wrap="none" rtlCol="0">
            <a:spAutoFit/>
          </a:bodyPr>
          <a:lstStyle/>
          <a:p>
            <a:pPr algn="ctr"/>
            <a:r>
              <a:rPr lang="en-US" sz="1400" dirty="0"/>
              <a:t>These resources have been developed as part of the SAGE facility operated by IRIS via support </a:t>
            </a:r>
          </a:p>
          <a:p>
            <a:pPr algn="ctr"/>
            <a:r>
              <a:rPr lang="en-US" sz="1400" dirty="0"/>
              <a:t>from the National Science Foundation. </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739775" y="410051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297172" y="6458194"/>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7.0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43554" y="1067812"/>
            <a:ext cx="30797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1529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725488" y="381000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pic>
        <p:nvPicPr>
          <p:cNvPr id="3" name="Picture 2" descr="A hot air balloon in the sky&#10;&#10;Description automatically generated with medium confidence">
            <a:extLst>
              <a:ext uri="{FF2B5EF4-FFF2-40B4-BE49-F238E27FC236}">
                <a16:creationId xmlns:a16="http://schemas.microsoft.com/office/drawing/2014/main" id="{E29192D3-1626-6CC3-9306-F82A3A1F65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66653" y="914400"/>
            <a:ext cx="5521597" cy="5536420"/>
          </a:xfrm>
          <a:prstGeom prst="rect">
            <a:avLst/>
          </a:prstGeom>
        </p:spPr>
      </p:pic>
      <p:sp>
        <p:nvSpPr>
          <p:cNvPr id="5" name="Title 1">
            <a:extLst>
              <a:ext uri="{FF2B5EF4-FFF2-40B4-BE49-F238E27FC236}">
                <a16:creationId xmlns:a16="http://schemas.microsoft.com/office/drawing/2014/main" id="{2DF2B6B7-F7BE-AF94-E9C5-122BF533A7B7}"/>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Wednesday,  November 9, 2022 at 09:51:04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247072" y="1003518"/>
            <a:ext cx="409632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no one felt shaking from this earthquake.</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3" name="Picture 2" descr="Chart, scatter chart&#10;&#10;Description automatically generated">
            <a:extLst>
              <a:ext uri="{FF2B5EF4-FFF2-40B4-BE49-F238E27FC236}">
                <a16:creationId xmlns:a16="http://schemas.microsoft.com/office/drawing/2014/main" id="{490C05A7-FEDA-3E02-892E-4DB6BBCEE9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3400" y="885829"/>
            <a:ext cx="4640938" cy="4634308"/>
          </a:xfrm>
          <a:prstGeom prst="rect">
            <a:avLst/>
          </a:prstGeom>
        </p:spPr>
      </p:pic>
      <p:pic>
        <p:nvPicPr>
          <p:cNvPr id="7" name="Picture 6" descr="Table&#10;&#10;Description automatically generated">
            <a:extLst>
              <a:ext uri="{FF2B5EF4-FFF2-40B4-BE49-F238E27FC236}">
                <a16:creationId xmlns:a16="http://schemas.microsoft.com/office/drawing/2014/main" id="{34EA24D7-700C-AC54-F719-2E00441EB6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9368" y="2721535"/>
            <a:ext cx="2434832" cy="4060265"/>
          </a:xfrm>
          <a:prstGeom prst="rect">
            <a:avLst/>
          </a:prstGeom>
        </p:spPr>
      </p:pic>
      <p:sp>
        <p:nvSpPr>
          <p:cNvPr id="8" name="Title 1">
            <a:extLst>
              <a:ext uri="{FF2B5EF4-FFF2-40B4-BE49-F238E27FC236}">
                <a16:creationId xmlns:a16="http://schemas.microsoft.com/office/drawing/2014/main" id="{6E80227B-2AFD-FD20-A908-AE2D2213417D}"/>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Wednesday,  November 9, 2022 at 09:51:04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FADC1D3-C860-954C-A76E-6873D045752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4338" name="Picture 18" descr="IRIS_TMlogo.png">
            <a:extLst>
              <a:ext uri="{FF2B5EF4-FFF2-40B4-BE49-F238E27FC236}">
                <a16:creationId xmlns:a16="http://schemas.microsoft.com/office/drawing/2014/main" id="{FD784939-5665-4582-9F0D-5C05BBDDBE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 Box 3">
            <a:extLst>
              <a:ext uri="{FF2B5EF4-FFF2-40B4-BE49-F238E27FC236}">
                <a16:creationId xmlns:a16="http://schemas.microsoft.com/office/drawing/2014/main" id="{C9539026-43CE-444B-A24B-747A3781C6BC}"/>
              </a:ext>
            </a:extLst>
          </p:cNvPr>
          <p:cNvSpPr txBox="1">
            <a:spLocks noChangeArrowheads="1"/>
          </p:cNvSpPr>
          <p:nvPr/>
        </p:nvSpPr>
        <p:spPr bwMode="auto">
          <a:xfrm>
            <a:off x="5581650" y="2827338"/>
            <a:ext cx="1028700" cy="577850"/>
          </a:xfrm>
          <a:prstGeom prst="rect">
            <a:avLst/>
          </a:prstGeom>
          <a:solidFill>
            <a:srgbClr val="000000">
              <a:alpha val="3098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a:solidFill>
                  <a:srgbClr val="FFFF00"/>
                </a:solidFill>
                <a:latin typeface="Arial" panose="020B0604020202020204" pitchFamily="34" charset="0"/>
                <a:ea typeface="MS PGothic" panose="020B0600070205080204" pitchFamily="34" charset="-128"/>
              </a:rPr>
              <a:t>Australia</a:t>
            </a:r>
            <a:br>
              <a:rPr lang="en-US" altLang="en-US" sz="1600">
                <a:solidFill>
                  <a:srgbClr val="FFFF00"/>
                </a:solidFill>
                <a:latin typeface="Arial" panose="020B0604020202020204" pitchFamily="34" charset="0"/>
                <a:ea typeface="MS PGothic" panose="020B0600070205080204" pitchFamily="34" charset="-128"/>
              </a:rPr>
            </a:br>
            <a:r>
              <a:rPr lang="en-US" altLang="en-US" sz="1600">
                <a:solidFill>
                  <a:srgbClr val="FFFF00"/>
                </a:solidFill>
                <a:latin typeface="Arial" panose="020B0604020202020204" pitchFamily="34" charset="0"/>
                <a:ea typeface="MS PGothic" panose="020B0600070205080204" pitchFamily="34" charset="-128"/>
              </a:rPr>
              <a:t>Plate</a:t>
            </a:r>
          </a:p>
        </p:txBody>
      </p:sp>
      <p:pic>
        <p:nvPicPr>
          <p:cNvPr id="14340" name="Picture 2" descr="JV">
            <a:extLst>
              <a:ext uri="{FF2B5EF4-FFF2-40B4-BE49-F238E27FC236}">
                <a16:creationId xmlns:a16="http://schemas.microsoft.com/office/drawing/2014/main" id="{67E39617-4C91-4A0F-BE2E-CD42559C0F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1936" y="1143000"/>
            <a:ext cx="37211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 Box 5">
            <a:extLst>
              <a:ext uri="{FF2B5EF4-FFF2-40B4-BE49-F238E27FC236}">
                <a16:creationId xmlns:a16="http://schemas.microsoft.com/office/drawing/2014/main" id="{C452C10A-BF53-4F91-9F79-EBE5FD328DB2}"/>
              </a:ext>
            </a:extLst>
          </p:cNvPr>
          <p:cNvSpPr txBox="1">
            <a:spLocks noChangeArrowheads="1"/>
          </p:cNvSpPr>
          <p:nvPr/>
        </p:nvSpPr>
        <p:spPr bwMode="auto">
          <a:xfrm>
            <a:off x="7162186" y="3763962"/>
            <a:ext cx="12573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dirty="0">
                <a:solidFill>
                  <a:srgbClr val="FFFF00"/>
                </a:solidFill>
                <a:latin typeface="Arial" panose="020B0604020202020204" pitchFamily="34" charset="0"/>
                <a:ea typeface="MS PGothic" panose="020B0600070205080204" pitchFamily="34" charset="-128"/>
              </a:rPr>
              <a:t>Pacific</a:t>
            </a:r>
            <a:br>
              <a:rPr lang="en-US" altLang="en-US" sz="1600" dirty="0">
                <a:solidFill>
                  <a:srgbClr val="FFFF00"/>
                </a:solidFill>
                <a:latin typeface="Arial" panose="020B0604020202020204" pitchFamily="34" charset="0"/>
                <a:ea typeface="MS PGothic" panose="020B0600070205080204" pitchFamily="34" charset="-128"/>
              </a:rPr>
            </a:br>
            <a:r>
              <a:rPr lang="en-US" altLang="en-US" sz="1600" dirty="0">
                <a:solidFill>
                  <a:srgbClr val="FFFF00"/>
                </a:solidFill>
                <a:latin typeface="Arial" panose="020B0604020202020204" pitchFamily="34" charset="0"/>
                <a:ea typeface="MS PGothic" panose="020B0600070205080204" pitchFamily="34" charset="-128"/>
              </a:rPr>
              <a:t>Plate</a:t>
            </a:r>
            <a:endParaRPr lang="en-US" altLang="en-US" sz="2400" dirty="0">
              <a:latin typeface="Arial" panose="020B0604020202020204" pitchFamily="34" charset="0"/>
              <a:ea typeface="MS PGothic" panose="020B0600070205080204" pitchFamily="34" charset="-128"/>
            </a:endParaRPr>
          </a:p>
        </p:txBody>
      </p:sp>
      <p:sp>
        <p:nvSpPr>
          <p:cNvPr id="28674" name="AutoShape 7">
            <a:extLst>
              <a:ext uri="{FF2B5EF4-FFF2-40B4-BE49-F238E27FC236}">
                <a16:creationId xmlns:a16="http://schemas.microsoft.com/office/drawing/2014/main" id="{6E64441E-5FA2-1B46-9256-661DC02E1A00}"/>
              </a:ext>
            </a:extLst>
          </p:cNvPr>
          <p:cNvSpPr>
            <a:spLocks noChangeArrowheads="1"/>
          </p:cNvSpPr>
          <p:nvPr/>
        </p:nvSpPr>
        <p:spPr bwMode="auto">
          <a:xfrm>
            <a:off x="6607892" y="3379839"/>
            <a:ext cx="228600" cy="228600"/>
          </a:xfrm>
          <a:prstGeom prst="star5">
            <a:avLst/>
          </a:prstGeom>
          <a:solidFill>
            <a:srgbClr val="FF0000"/>
          </a:solidFill>
          <a:ln w="9525">
            <a:solidFill>
              <a:srgbClr val="FFFFFF"/>
            </a:solidFill>
            <a:miter lim="800000"/>
            <a:headEnd/>
            <a:tailEnd/>
          </a:ln>
        </p:spPr>
        <p:txBody>
          <a:bodyPr/>
          <a:lstStyle/>
          <a:p>
            <a:pPr eaLnBrk="1" hangingPunct="1">
              <a:defRPr/>
            </a:pPr>
            <a:endParaRPr lang="en-US">
              <a:cs typeface="Arial" charset="0"/>
            </a:endParaRPr>
          </a:p>
        </p:txBody>
      </p:sp>
      <p:sp>
        <p:nvSpPr>
          <p:cNvPr id="14344" name="Line 8">
            <a:extLst>
              <a:ext uri="{FF2B5EF4-FFF2-40B4-BE49-F238E27FC236}">
                <a16:creationId xmlns:a16="http://schemas.microsoft.com/office/drawing/2014/main" id="{586764ED-84A1-4015-9442-FA29A8E2467A}"/>
              </a:ext>
            </a:extLst>
          </p:cNvPr>
          <p:cNvSpPr>
            <a:spLocks noChangeShapeType="1"/>
          </p:cNvSpPr>
          <p:nvPr/>
        </p:nvSpPr>
        <p:spPr bwMode="auto">
          <a:xfrm flipV="1">
            <a:off x="7619386" y="2201862"/>
            <a:ext cx="457200" cy="152400"/>
          </a:xfrm>
          <a:prstGeom prst="line">
            <a:avLst/>
          </a:prstGeom>
          <a:noFill/>
          <a:ln w="28575">
            <a:solidFill>
              <a:srgbClr val="FFFF00"/>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14345" name="Text Box 9">
            <a:extLst>
              <a:ext uri="{FF2B5EF4-FFF2-40B4-BE49-F238E27FC236}">
                <a16:creationId xmlns:a16="http://schemas.microsoft.com/office/drawing/2014/main" id="{88EF6F43-4109-4284-82B8-4A6AE6FB25D5}"/>
              </a:ext>
            </a:extLst>
          </p:cNvPr>
          <p:cNvSpPr txBox="1">
            <a:spLocks noChangeAspect="1" noChangeArrowheads="1"/>
          </p:cNvSpPr>
          <p:nvPr/>
        </p:nvSpPr>
        <p:spPr bwMode="auto">
          <a:xfrm>
            <a:off x="7933711" y="1954212"/>
            <a:ext cx="1057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b="1">
                <a:solidFill>
                  <a:srgbClr val="FFFF00"/>
                </a:solidFill>
                <a:latin typeface="Arial" panose="020B0604020202020204" pitchFamily="34" charset="0"/>
                <a:ea typeface="MS PGothic" panose="020B0600070205080204" pitchFamily="34" charset="-128"/>
              </a:rPr>
              <a:t>Tonga</a:t>
            </a:r>
          </a:p>
          <a:p>
            <a:pPr algn="ctr" eaLnBrk="1" hangingPunct="1">
              <a:spcBef>
                <a:spcPct val="0"/>
              </a:spcBef>
              <a:buFontTx/>
              <a:buNone/>
            </a:pPr>
            <a:r>
              <a:rPr lang="en-US" altLang="en-US" sz="1600" b="1">
                <a:solidFill>
                  <a:srgbClr val="FFFF00"/>
                </a:solidFill>
                <a:latin typeface="Arial" panose="020B0604020202020204" pitchFamily="34" charset="0"/>
                <a:ea typeface="MS PGothic" panose="020B0600070205080204" pitchFamily="34" charset="-128"/>
              </a:rPr>
              <a:t>Trench</a:t>
            </a:r>
          </a:p>
          <a:p>
            <a:pPr eaLnBrk="1" hangingPunct="1">
              <a:spcBef>
                <a:spcPct val="0"/>
              </a:spcBef>
              <a:buFontTx/>
              <a:buNone/>
            </a:pPr>
            <a:endParaRPr lang="en-US" altLang="en-US" sz="2400">
              <a:latin typeface="Arial" panose="020B0604020202020204" pitchFamily="34" charset="0"/>
              <a:ea typeface="MS PGothic" panose="020B0600070205080204" pitchFamily="34" charset="-128"/>
            </a:endParaRPr>
          </a:p>
        </p:txBody>
      </p:sp>
      <p:sp>
        <p:nvSpPr>
          <p:cNvPr id="14346" name="Text Box 5">
            <a:extLst>
              <a:ext uri="{FF2B5EF4-FFF2-40B4-BE49-F238E27FC236}">
                <a16:creationId xmlns:a16="http://schemas.microsoft.com/office/drawing/2014/main" id="{8FE022A9-F43D-458E-8444-336DE8D147DD}"/>
              </a:ext>
            </a:extLst>
          </p:cNvPr>
          <p:cNvSpPr txBox="1">
            <a:spLocks noChangeArrowheads="1"/>
          </p:cNvSpPr>
          <p:nvPr/>
        </p:nvSpPr>
        <p:spPr bwMode="auto">
          <a:xfrm>
            <a:off x="5333386" y="3305175"/>
            <a:ext cx="125730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dirty="0">
                <a:solidFill>
                  <a:srgbClr val="FFFF00"/>
                </a:solidFill>
                <a:latin typeface="Arial" panose="020B0604020202020204" pitchFamily="34" charset="0"/>
                <a:ea typeface="MS PGothic" panose="020B0600070205080204" pitchFamily="34" charset="-128"/>
              </a:rPr>
              <a:t>Australian</a:t>
            </a:r>
            <a:br>
              <a:rPr lang="en-US" altLang="en-US" sz="1600" dirty="0">
                <a:solidFill>
                  <a:srgbClr val="FFFF00"/>
                </a:solidFill>
                <a:latin typeface="Arial" panose="020B0604020202020204" pitchFamily="34" charset="0"/>
                <a:ea typeface="MS PGothic" panose="020B0600070205080204" pitchFamily="34" charset="-128"/>
              </a:rPr>
            </a:br>
            <a:r>
              <a:rPr lang="en-US" altLang="en-US" sz="1600" dirty="0">
                <a:solidFill>
                  <a:srgbClr val="FFFF00"/>
                </a:solidFill>
                <a:latin typeface="Arial" panose="020B0604020202020204" pitchFamily="34" charset="0"/>
                <a:ea typeface="MS PGothic" panose="020B0600070205080204" pitchFamily="34" charset="-128"/>
              </a:rPr>
              <a:t>Plate</a:t>
            </a:r>
            <a:endParaRPr lang="en-US" altLang="en-US" sz="2400" dirty="0">
              <a:latin typeface="Arial" panose="020B0604020202020204" pitchFamily="34" charset="0"/>
              <a:ea typeface="MS PGothic" panose="020B0600070205080204" pitchFamily="34" charset="-128"/>
            </a:endParaRPr>
          </a:p>
        </p:txBody>
      </p:sp>
      <p:pic>
        <p:nvPicPr>
          <p:cNvPr id="14347" name="Picture 92" descr="unavco-logo-red-black-shadow.jpg">
            <a:extLst>
              <a:ext uri="{FF2B5EF4-FFF2-40B4-BE49-F238E27FC236}">
                <a16:creationId xmlns:a16="http://schemas.microsoft.com/office/drawing/2014/main" id="{86B54FD6-AF50-4714-B757-4651B7118B2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75563" y="6256338"/>
            <a:ext cx="1295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TextBox 28684">
            <a:extLst>
              <a:ext uri="{FF2B5EF4-FFF2-40B4-BE49-F238E27FC236}">
                <a16:creationId xmlns:a16="http://schemas.microsoft.com/office/drawing/2014/main" id="{91C15E92-611A-4CFC-A778-5D85C3D70CFE}"/>
              </a:ext>
            </a:extLst>
          </p:cNvPr>
          <p:cNvSpPr txBox="1">
            <a:spLocks noChangeArrowheads="1"/>
          </p:cNvSpPr>
          <p:nvPr/>
        </p:nvSpPr>
        <p:spPr bwMode="auto">
          <a:xfrm>
            <a:off x="242221" y="1069975"/>
            <a:ext cx="4625975"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ea typeface="MS PGothic" panose="020B0600070205080204" pitchFamily="34" charset="-128"/>
              </a:rPr>
              <a:t>The blue arrows show the motion of the Pacific Plate with respect to the Australian Plate.  The epicenter of the earthquake is shown by the red star while the white square outlines the area of historic seismicity shown on the next slide.  </a:t>
            </a:r>
          </a:p>
          <a:p>
            <a:pPr eaLnBrk="1" hangingPunct="1">
              <a:spcBef>
                <a:spcPct val="0"/>
              </a:spcBef>
              <a:buFontTx/>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FontTx/>
              <a:buNone/>
            </a:pPr>
            <a:r>
              <a:rPr lang="en-US" altLang="en-US" sz="1800" dirty="0">
                <a:latin typeface="Arial" panose="020B0604020202020204" pitchFamily="34" charset="0"/>
                <a:ea typeface="MS PGothic" panose="020B0600070205080204" pitchFamily="34" charset="-128"/>
              </a:rPr>
              <a:t>This earthquake occurred within the Pacific Plate where it subducts beneath the Australian Plate at this ocean – ocean convergent plate boundary.  </a:t>
            </a:r>
          </a:p>
          <a:p>
            <a:pPr eaLnBrk="1" hangingPunct="1">
              <a:spcBef>
                <a:spcPct val="0"/>
              </a:spcBef>
              <a:buFontTx/>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FontTx/>
              <a:buNone/>
            </a:pPr>
            <a:r>
              <a:rPr lang="en-US" altLang="ja-JP" sz="1800" dirty="0">
                <a:latin typeface="Arial" panose="020B0604020202020204" pitchFamily="34" charset="0"/>
              </a:rPr>
              <a:t>Notice that the rate and direction of motion of the Pacific Plate change with distance north from New Zealand.  These changes remind us that lithospheric plate motions are actually relative </a:t>
            </a:r>
            <a:r>
              <a:rPr lang="en-US" altLang="ja-JP" sz="1800" u="sng" dirty="0">
                <a:latin typeface="Arial" panose="020B0604020202020204" pitchFamily="34" charset="0"/>
              </a:rPr>
              <a:t>rotations</a:t>
            </a:r>
            <a:r>
              <a:rPr lang="en-US" altLang="ja-JP" sz="1800" dirty="0">
                <a:latin typeface="Arial" panose="020B0604020202020204" pitchFamily="34" charset="0"/>
              </a:rPr>
              <a:t> of spherical shells along Earth’s surface rather than linear motions of flat plates.  </a:t>
            </a:r>
            <a:endParaRPr lang="en-US" altLang="en-US" sz="1800" dirty="0">
              <a:latin typeface="Arial" panose="020B0604020202020204" pitchFamily="34" charset="0"/>
              <a:ea typeface="MS PGothic" panose="020B0600070205080204" pitchFamily="34" charset="-128"/>
            </a:endParaRPr>
          </a:p>
        </p:txBody>
      </p:sp>
      <p:sp>
        <p:nvSpPr>
          <p:cNvPr id="14349" name="Text Box 9">
            <a:extLst>
              <a:ext uri="{FF2B5EF4-FFF2-40B4-BE49-F238E27FC236}">
                <a16:creationId xmlns:a16="http://schemas.microsoft.com/office/drawing/2014/main" id="{6CCBE8AF-B87D-4269-8D3A-920B5289BFA4}"/>
              </a:ext>
            </a:extLst>
          </p:cNvPr>
          <p:cNvSpPr txBox="1">
            <a:spLocks noChangeAspect="1" noChangeArrowheads="1"/>
          </p:cNvSpPr>
          <p:nvPr/>
        </p:nvSpPr>
        <p:spPr bwMode="auto">
          <a:xfrm>
            <a:off x="5485786" y="1592262"/>
            <a:ext cx="828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b="1">
                <a:solidFill>
                  <a:srgbClr val="FFFF00"/>
                </a:solidFill>
                <a:latin typeface="Arial" panose="020B0604020202020204" pitchFamily="34" charset="0"/>
                <a:ea typeface="MS PGothic" panose="020B0600070205080204" pitchFamily="34" charset="-128"/>
              </a:rPr>
              <a:t>Fiji</a:t>
            </a:r>
          </a:p>
        </p:txBody>
      </p:sp>
      <p:sp>
        <p:nvSpPr>
          <p:cNvPr id="14350" name="Line 8">
            <a:extLst>
              <a:ext uri="{FF2B5EF4-FFF2-40B4-BE49-F238E27FC236}">
                <a16:creationId xmlns:a16="http://schemas.microsoft.com/office/drawing/2014/main" id="{A4817C6C-F97C-45FE-9DDC-1810D92C92F2}"/>
              </a:ext>
            </a:extLst>
          </p:cNvPr>
          <p:cNvSpPr>
            <a:spLocks noChangeShapeType="1"/>
          </p:cNvSpPr>
          <p:nvPr/>
        </p:nvSpPr>
        <p:spPr bwMode="auto">
          <a:xfrm flipH="1" flipV="1">
            <a:off x="6095386" y="1897062"/>
            <a:ext cx="381000" cy="381000"/>
          </a:xfrm>
          <a:prstGeom prst="line">
            <a:avLst/>
          </a:prstGeom>
          <a:noFill/>
          <a:ln w="28575">
            <a:solidFill>
              <a:srgbClr val="FFFF00"/>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2" name="Title 1">
            <a:extLst>
              <a:ext uri="{FF2B5EF4-FFF2-40B4-BE49-F238E27FC236}">
                <a16:creationId xmlns:a16="http://schemas.microsoft.com/office/drawing/2014/main" id="{D72F3568-ABF9-FBF9-5214-61532C56D131}"/>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Wednesday,  November 9, 2022 at 09:51:04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
        <p:nvSpPr>
          <p:cNvPr id="3" name="Rectangle 2">
            <a:extLst>
              <a:ext uri="{FF2B5EF4-FFF2-40B4-BE49-F238E27FC236}">
                <a16:creationId xmlns:a16="http://schemas.microsoft.com/office/drawing/2014/main" id="{AD300A75-E5F8-7BAD-C743-A29E00555B85}"/>
              </a:ext>
            </a:extLst>
          </p:cNvPr>
          <p:cNvSpPr/>
          <p:nvPr/>
        </p:nvSpPr>
        <p:spPr>
          <a:xfrm>
            <a:off x="6224115" y="1676400"/>
            <a:ext cx="1929285" cy="2759076"/>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map&#10;&#10;Description automatically generated with medium confidence">
            <a:extLst>
              <a:ext uri="{FF2B5EF4-FFF2-40B4-BE49-F238E27FC236}">
                <a16:creationId xmlns:a16="http://schemas.microsoft.com/office/drawing/2014/main" id="{FACA39E1-CBD2-5E9B-F412-C2A923A263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1594" y="824074"/>
            <a:ext cx="4628670" cy="5594806"/>
          </a:xfrm>
          <a:prstGeom prst="rect">
            <a:avLst/>
          </a:prstGeom>
        </p:spPr>
      </p:pic>
      <p:sp>
        <p:nvSpPr>
          <p:cNvPr id="4" name="Rectangle 3">
            <a:extLst>
              <a:ext uri="{FF2B5EF4-FFF2-40B4-BE49-F238E27FC236}">
                <a16:creationId xmlns:a16="http://schemas.microsoft.com/office/drawing/2014/main" id="{A0AC48E5-9076-4B0C-9048-DB9CC5A398E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tLang="en-US">
              <a:solidFill>
                <a:srgbClr val="FFFFFF"/>
              </a:solidFill>
              <a:latin typeface="Calibri" panose="020F0502020204030204" pitchFamily="34" charset="0"/>
            </a:endParaRPr>
          </a:p>
        </p:txBody>
      </p:sp>
      <p:pic>
        <p:nvPicPr>
          <p:cNvPr id="18434" name="Picture 8" descr="IRIS_TMlogo.png">
            <a:extLst>
              <a:ext uri="{FF2B5EF4-FFF2-40B4-BE49-F238E27FC236}">
                <a16:creationId xmlns:a16="http://schemas.microsoft.com/office/drawing/2014/main" id="{2176F16A-EE12-41DB-8E90-32CC6244598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9">
            <a:extLst>
              <a:ext uri="{FF2B5EF4-FFF2-40B4-BE49-F238E27FC236}">
                <a16:creationId xmlns:a16="http://schemas.microsoft.com/office/drawing/2014/main" id="{04C1864B-62ED-4D5E-A827-2E4BE96DB726}"/>
              </a:ext>
            </a:extLst>
          </p:cNvPr>
          <p:cNvSpPr txBox="1">
            <a:spLocks noChangeArrowheads="1"/>
          </p:cNvSpPr>
          <p:nvPr/>
        </p:nvSpPr>
        <p:spPr bwMode="auto">
          <a:xfrm>
            <a:off x="260350" y="1143000"/>
            <a:ext cx="3743454" cy="5373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n-US" altLang="en-US" sz="1800" dirty="0">
                <a:latin typeface="Arial" panose="020B0604020202020204" pitchFamily="34" charset="0"/>
                <a:ea typeface="MS PGothic" panose="020B0600070205080204" pitchFamily="34" charset="-128"/>
              </a:rPr>
              <a:t>Regional historical seismicity in the northern Tonga Trench is shown on the map below with earthquakes color coded by depth. </a:t>
            </a:r>
          </a:p>
          <a:p>
            <a:pPr eaLnBrk="1" hangingPunct="1">
              <a:spcBef>
                <a:spcPct val="0"/>
              </a:spcBef>
              <a:buFont typeface="Arial" panose="020B0604020202020204" pitchFamily="34" charset="0"/>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None/>
            </a:pPr>
            <a:r>
              <a:rPr lang="en-US" altLang="en-US" sz="1800" dirty="0">
                <a:latin typeface="Arial" panose="020B0604020202020204" pitchFamily="34" charset="0"/>
                <a:ea typeface="MS PGothic" panose="020B0600070205080204" pitchFamily="34" charset="-128"/>
              </a:rPr>
              <a:t>Notice that earthquakes are shallow near the Tonga Trench on the east side of the map area.  As the Pacific Plate subducts towards the west beneath the Australian Plate, earthquakes within the Pacific Plate increase in depth from east to west. </a:t>
            </a:r>
          </a:p>
          <a:p>
            <a:pPr eaLnBrk="1" hangingPunct="1">
              <a:spcBef>
                <a:spcPct val="0"/>
              </a:spcBef>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None/>
            </a:pPr>
            <a:r>
              <a:rPr lang="en-US" altLang="en-US" sz="1800" dirty="0">
                <a:latin typeface="Arial" panose="020B0604020202020204" pitchFamily="34" charset="0"/>
                <a:ea typeface="MS PGothic" panose="020B0600070205080204" pitchFamily="34" charset="-128"/>
              </a:rPr>
              <a:t>This earthquake occurred within the subducting Pacific Plate and fits this general depth pattern. </a:t>
            </a:r>
          </a:p>
          <a:p>
            <a:pPr eaLnBrk="1" hangingPunct="1">
              <a:spcBef>
                <a:spcPct val="0"/>
              </a:spcBef>
              <a:buNone/>
            </a:pPr>
            <a:endParaRPr lang="en-US" altLang="en-US" sz="1800" dirty="0">
              <a:latin typeface="Arial" panose="020B0604020202020204" pitchFamily="34" charset="0"/>
              <a:ea typeface="MS PGothic" panose="020B0600070205080204" pitchFamily="34" charset="-128"/>
            </a:endParaRPr>
          </a:p>
          <a:p>
            <a:pPr eaLnBrk="1" hangingPunct="1">
              <a:buFont typeface="Arial" panose="020B0604020202020204" pitchFamily="34" charset="0"/>
              <a:buNone/>
            </a:pPr>
            <a:endParaRPr lang="en-US" altLang="en-US" sz="1600" dirty="0">
              <a:latin typeface="Arial" panose="020B0604020202020204" pitchFamily="34" charset="0"/>
              <a:ea typeface="MS PGothic" panose="020B0600070205080204" pitchFamily="34" charset="-128"/>
            </a:endParaRPr>
          </a:p>
        </p:txBody>
      </p:sp>
      <p:sp>
        <p:nvSpPr>
          <p:cNvPr id="18436" name="Rectangle 12">
            <a:extLst>
              <a:ext uri="{FF2B5EF4-FFF2-40B4-BE49-F238E27FC236}">
                <a16:creationId xmlns:a16="http://schemas.microsoft.com/office/drawing/2014/main" id="{4DD352DB-3853-4E4A-9185-DDB05CC36D6E}"/>
              </a:ext>
            </a:extLst>
          </p:cNvPr>
          <p:cNvSpPr>
            <a:spLocks noChangeArrowheads="1"/>
          </p:cNvSpPr>
          <p:nvPr/>
        </p:nvSpPr>
        <p:spPr bwMode="auto">
          <a:xfrm>
            <a:off x="4038600" y="6476281"/>
            <a:ext cx="4953000" cy="307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rPr>
              <a:t>Image from IRIS Earthquake Browser http://www.iris.edu/ieb </a:t>
            </a:r>
          </a:p>
        </p:txBody>
      </p:sp>
      <p:sp>
        <p:nvSpPr>
          <p:cNvPr id="18440" name="TextBox 5">
            <a:extLst>
              <a:ext uri="{FF2B5EF4-FFF2-40B4-BE49-F238E27FC236}">
                <a16:creationId xmlns:a16="http://schemas.microsoft.com/office/drawing/2014/main" id="{C521D5AB-3CCC-478D-9674-668DF14325EE}"/>
              </a:ext>
            </a:extLst>
          </p:cNvPr>
          <p:cNvSpPr txBox="1">
            <a:spLocks noChangeArrowheads="1"/>
          </p:cNvSpPr>
          <p:nvPr/>
        </p:nvSpPr>
        <p:spPr bwMode="auto">
          <a:xfrm>
            <a:off x="4426771" y="3482977"/>
            <a:ext cx="1219199" cy="276999"/>
          </a:xfrm>
          <a:prstGeom prst="rect">
            <a:avLst/>
          </a:prstGeom>
          <a:noFill/>
          <a:ln w="6350">
            <a:noFill/>
            <a:miter lim="800000"/>
            <a:headEnd/>
            <a:tailEnd/>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b="1" dirty="0">
                <a:solidFill>
                  <a:schemeClr val="bg1"/>
                </a:solidFill>
              </a:rPr>
              <a:t>Earthquake</a:t>
            </a:r>
          </a:p>
        </p:txBody>
      </p:sp>
      <p:cxnSp>
        <p:nvCxnSpPr>
          <p:cNvPr id="5" name="Straight Arrow Connector 4">
            <a:extLst>
              <a:ext uri="{FF2B5EF4-FFF2-40B4-BE49-F238E27FC236}">
                <a16:creationId xmlns:a16="http://schemas.microsoft.com/office/drawing/2014/main" id="{670AA1D4-297C-4DBF-A9D8-4545A8D0AC1C}"/>
              </a:ext>
            </a:extLst>
          </p:cNvPr>
          <p:cNvCxnSpPr>
            <a:cxnSpLocks/>
          </p:cNvCxnSpPr>
          <p:nvPr/>
        </p:nvCxnSpPr>
        <p:spPr>
          <a:xfrm>
            <a:off x="4844031" y="3759976"/>
            <a:ext cx="384678" cy="451320"/>
          </a:xfrm>
          <a:prstGeom prst="straightConnector1">
            <a:avLst/>
          </a:prstGeom>
          <a:ln w="158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B08D99E-D7DB-4E07-AF91-D231FDD84282}"/>
              </a:ext>
            </a:extLst>
          </p:cNvPr>
          <p:cNvSpPr txBox="1"/>
          <p:nvPr/>
        </p:nvSpPr>
        <p:spPr>
          <a:xfrm>
            <a:off x="7284020" y="4574456"/>
            <a:ext cx="1219200" cy="276999"/>
          </a:xfrm>
          <a:prstGeom prst="rect">
            <a:avLst/>
          </a:prstGeom>
          <a:noFill/>
        </p:spPr>
        <p:txBody>
          <a:bodyPr wrap="square" rtlCol="0">
            <a:spAutoFit/>
          </a:bodyPr>
          <a:lstStyle/>
          <a:p>
            <a:r>
              <a:rPr lang="en-US" sz="1200" b="1" dirty="0">
                <a:solidFill>
                  <a:schemeClr val="bg1"/>
                </a:solidFill>
              </a:rPr>
              <a:t>Pacific Plate</a:t>
            </a:r>
          </a:p>
        </p:txBody>
      </p:sp>
      <p:sp>
        <p:nvSpPr>
          <p:cNvPr id="15" name="TextBox 14">
            <a:extLst>
              <a:ext uri="{FF2B5EF4-FFF2-40B4-BE49-F238E27FC236}">
                <a16:creationId xmlns:a16="http://schemas.microsoft.com/office/drawing/2014/main" id="{35E45532-64DC-4C5C-9752-B3571D50F259}"/>
              </a:ext>
            </a:extLst>
          </p:cNvPr>
          <p:cNvSpPr txBox="1"/>
          <p:nvPr/>
        </p:nvSpPr>
        <p:spPr>
          <a:xfrm>
            <a:off x="4662624" y="4978203"/>
            <a:ext cx="1752600" cy="461665"/>
          </a:xfrm>
          <a:prstGeom prst="rect">
            <a:avLst/>
          </a:prstGeom>
          <a:noFill/>
        </p:spPr>
        <p:txBody>
          <a:bodyPr wrap="square" rtlCol="0">
            <a:spAutoFit/>
          </a:bodyPr>
          <a:lstStyle/>
          <a:p>
            <a:r>
              <a:rPr lang="en-US" sz="1200" b="1" dirty="0">
                <a:solidFill>
                  <a:schemeClr val="bg1"/>
                </a:solidFill>
              </a:rPr>
              <a:t>Australian</a:t>
            </a:r>
          </a:p>
          <a:p>
            <a:r>
              <a:rPr lang="en-US" sz="1200" b="1" dirty="0">
                <a:solidFill>
                  <a:schemeClr val="bg1"/>
                </a:solidFill>
              </a:rPr>
              <a:t> Plate</a:t>
            </a:r>
          </a:p>
        </p:txBody>
      </p:sp>
      <p:sp>
        <p:nvSpPr>
          <p:cNvPr id="16" name="TextBox 15">
            <a:extLst>
              <a:ext uri="{FF2B5EF4-FFF2-40B4-BE49-F238E27FC236}">
                <a16:creationId xmlns:a16="http://schemas.microsoft.com/office/drawing/2014/main" id="{45A86F95-E074-4F0C-9709-86128719C3FC}"/>
              </a:ext>
            </a:extLst>
          </p:cNvPr>
          <p:cNvSpPr txBox="1"/>
          <p:nvPr/>
        </p:nvSpPr>
        <p:spPr>
          <a:xfrm>
            <a:off x="7517915" y="3259276"/>
            <a:ext cx="1219200" cy="276999"/>
          </a:xfrm>
          <a:prstGeom prst="rect">
            <a:avLst/>
          </a:prstGeom>
          <a:noFill/>
        </p:spPr>
        <p:txBody>
          <a:bodyPr wrap="square" rtlCol="0">
            <a:spAutoFit/>
          </a:bodyPr>
          <a:lstStyle/>
          <a:p>
            <a:r>
              <a:rPr lang="en-US" sz="1200" b="1" dirty="0">
                <a:solidFill>
                  <a:schemeClr val="bg1"/>
                </a:solidFill>
              </a:rPr>
              <a:t>Tonga Trench</a:t>
            </a:r>
          </a:p>
        </p:txBody>
      </p:sp>
      <p:cxnSp>
        <p:nvCxnSpPr>
          <p:cNvPr id="9" name="Straight Arrow Connector 8">
            <a:extLst>
              <a:ext uri="{FF2B5EF4-FFF2-40B4-BE49-F238E27FC236}">
                <a16:creationId xmlns:a16="http://schemas.microsoft.com/office/drawing/2014/main" id="{92DF405B-CA62-47EA-99B0-F97FB52FEE3E}"/>
              </a:ext>
            </a:extLst>
          </p:cNvPr>
          <p:cNvCxnSpPr/>
          <p:nvPr/>
        </p:nvCxnSpPr>
        <p:spPr>
          <a:xfrm flipH="1" flipV="1">
            <a:off x="7541342" y="2974256"/>
            <a:ext cx="538695" cy="276999"/>
          </a:xfrm>
          <a:prstGeom prst="straightConnector1">
            <a:avLst/>
          </a:prstGeom>
          <a:ln w="15875">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71921503-E21A-474D-9BC0-52BFD70DED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3376" y="3999192"/>
            <a:ext cx="466790" cy="2419688"/>
          </a:xfrm>
          <a:prstGeom prst="rect">
            <a:avLst/>
          </a:prstGeom>
        </p:spPr>
      </p:pic>
      <p:pic>
        <p:nvPicPr>
          <p:cNvPr id="18" name="Picture 17">
            <a:extLst>
              <a:ext uri="{FF2B5EF4-FFF2-40B4-BE49-F238E27FC236}">
                <a16:creationId xmlns:a16="http://schemas.microsoft.com/office/drawing/2014/main" id="{4DD13350-794F-4933-A9B4-F766F70F79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00143" y="5806997"/>
            <a:ext cx="1390844" cy="581106"/>
          </a:xfrm>
          <a:prstGeom prst="rect">
            <a:avLst/>
          </a:prstGeom>
        </p:spPr>
      </p:pic>
      <p:sp>
        <p:nvSpPr>
          <p:cNvPr id="11" name="Title 1">
            <a:extLst>
              <a:ext uri="{FF2B5EF4-FFF2-40B4-BE49-F238E27FC236}">
                <a16:creationId xmlns:a16="http://schemas.microsoft.com/office/drawing/2014/main" id="{13074A27-49E7-5FE7-4D4C-EEFAB5E6083D}"/>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Wednesday,  November 9, 2022 at 09:51:04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CCA3DA-0E20-40B6-A9CD-0458A58565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411" name="TextBox 9">
            <a:extLst>
              <a:ext uri="{FF2B5EF4-FFF2-40B4-BE49-F238E27FC236}">
                <a16:creationId xmlns:a16="http://schemas.microsoft.com/office/drawing/2014/main" id="{4396053B-9429-4DC6-BF7D-DF7DECEE9E14}"/>
              </a:ext>
            </a:extLst>
          </p:cNvPr>
          <p:cNvSpPr txBox="1">
            <a:spLocks noChangeArrowheads="1"/>
          </p:cNvSpPr>
          <p:nvPr/>
        </p:nvSpPr>
        <p:spPr bwMode="auto">
          <a:xfrm>
            <a:off x="219075" y="1087438"/>
            <a:ext cx="328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latin typeface="Arial" panose="020B0604020202020204" pitchFamily="34" charset="0"/>
            </a:endParaRPr>
          </a:p>
        </p:txBody>
      </p:sp>
      <p:pic>
        <p:nvPicPr>
          <p:cNvPr id="17412" name="Picture 8" descr="IRIS_TMlogo.png">
            <a:extLst>
              <a:ext uri="{FF2B5EF4-FFF2-40B4-BE49-F238E27FC236}">
                <a16:creationId xmlns:a16="http://schemas.microsoft.com/office/drawing/2014/main" id="{8B277D6D-1C9A-415D-8E54-AEE607E20DE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extBox 1">
            <a:extLst>
              <a:ext uri="{FF2B5EF4-FFF2-40B4-BE49-F238E27FC236}">
                <a16:creationId xmlns:a16="http://schemas.microsoft.com/office/drawing/2014/main" id="{CE39A9AC-F2FA-4E88-B46A-BC108A0DE538}"/>
              </a:ext>
            </a:extLst>
          </p:cNvPr>
          <p:cNvSpPr txBox="1">
            <a:spLocks noChangeArrowheads="1"/>
          </p:cNvSpPr>
          <p:nvPr/>
        </p:nvSpPr>
        <p:spPr bwMode="auto">
          <a:xfrm>
            <a:off x="330200" y="1089025"/>
            <a:ext cx="8509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dirty="0">
                <a:latin typeface="Arial" panose="020B0604020202020204" pitchFamily="34" charset="0"/>
                <a:cs typeface="Arial" panose="020B0604020202020204" pitchFamily="34" charset="0"/>
              </a:rPr>
              <a:t>Regional tectonics of this earthquake (click for animation).</a:t>
            </a:r>
          </a:p>
        </p:txBody>
      </p:sp>
      <p:sp>
        <p:nvSpPr>
          <p:cNvPr id="2" name="Title 1">
            <a:extLst>
              <a:ext uri="{FF2B5EF4-FFF2-40B4-BE49-F238E27FC236}">
                <a16:creationId xmlns:a16="http://schemas.microsoft.com/office/drawing/2014/main" id="{1E8501C8-0522-D176-EA00-3EBD458AC42C}"/>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Wednesday,  November 9, 2022 at 09:51:04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pic>
        <p:nvPicPr>
          <p:cNvPr id="5" name="Fiji 221109-Earthquakes">
            <a:hlinkClick r:id="" action="ppaction://media"/>
            <a:extLst>
              <a:ext uri="{FF2B5EF4-FFF2-40B4-BE49-F238E27FC236}">
                <a16:creationId xmlns:a16="http://schemas.microsoft.com/office/drawing/2014/main" id="{6E8CB975-58D0-E946-234D-518626979EC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152525" y="1676400"/>
            <a:ext cx="6629400" cy="4467940"/>
          </a:xfrm>
          <a:prstGeom prst="rect">
            <a:avLst/>
          </a:prstGeom>
        </p:spPr>
      </p:pic>
    </p:spTree>
    <p:extLst>
      <p:ext uri="{BB962C8B-B14F-4D97-AF65-F5344CB8AC3E}">
        <p14:creationId xmlns:p14="http://schemas.microsoft.com/office/powerpoint/2010/main" val="112516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609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FCCE9D-662E-47C5-9351-547DCAE45B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2185" y="1819275"/>
            <a:ext cx="3974603" cy="4393651"/>
          </a:xfrm>
          <a:prstGeom prst="rect">
            <a:avLst/>
          </a:prstGeom>
        </p:spPr>
      </p:pic>
      <p:sp>
        <p:nvSpPr>
          <p:cNvPr id="4" name="Rectangle 3">
            <a:extLst>
              <a:ext uri="{FF2B5EF4-FFF2-40B4-BE49-F238E27FC236}">
                <a16:creationId xmlns:a16="http://schemas.microsoft.com/office/drawing/2014/main" id="{2971982B-2CD2-4493-A000-9396C56EEE0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4" name="Picture 18" descr="IRIS_TMlogo.png">
            <a:extLst>
              <a:ext uri="{FF2B5EF4-FFF2-40B4-BE49-F238E27FC236}">
                <a16:creationId xmlns:a16="http://schemas.microsoft.com/office/drawing/2014/main" id="{A32E9870-DF22-45CF-B6FC-C14295AA993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1">
            <a:extLst>
              <a:ext uri="{FF2B5EF4-FFF2-40B4-BE49-F238E27FC236}">
                <a16:creationId xmlns:a16="http://schemas.microsoft.com/office/drawing/2014/main" id="{11A277AE-7DFB-46E9-8239-5049FDA8338D}"/>
              </a:ext>
            </a:extLst>
          </p:cNvPr>
          <p:cNvSpPr txBox="1">
            <a:spLocks noChangeArrowheads="1"/>
          </p:cNvSpPr>
          <p:nvPr/>
        </p:nvSpPr>
        <p:spPr bwMode="auto">
          <a:xfrm>
            <a:off x="268288" y="1066853"/>
            <a:ext cx="88360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A deep-focus earthquake has a hypocenter depth exceeding 300 km.  Deep earthquakes occur exclusively within subducting oceanic lithosphere, especially within old oceanic lithosphere that is subducting rapidly. To produce earthquakes</a:t>
            </a:r>
          </a:p>
        </p:txBody>
      </p:sp>
      <p:sp>
        <p:nvSpPr>
          <p:cNvPr id="15366" name="TextBox 5">
            <a:extLst>
              <a:ext uri="{FF2B5EF4-FFF2-40B4-BE49-F238E27FC236}">
                <a16:creationId xmlns:a16="http://schemas.microsoft.com/office/drawing/2014/main" id="{31B6435B-5151-47D8-979D-60C580E97FD5}"/>
              </a:ext>
            </a:extLst>
          </p:cNvPr>
          <p:cNvSpPr txBox="1">
            <a:spLocks noChangeArrowheads="1"/>
          </p:cNvSpPr>
          <p:nvPr/>
        </p:nvSpPr>
        <p:spPr bwMode="auto">
          <a:xfrm>
            <a:off x="269082" y="1812094"/>
            <a:ext cx="4302918"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None/>
            </a:pPr>
            <a:r>
              <a:rPr lang="en-US" altLang="en-US" sz="1600" dirty="0">
                <a:latin typeface="Arial" panose="020B0604020202020204" pitchFamily="34" charset="0"/>
              </a:rPr>
              <a:t>rocks must be brittle. Brittle rock accumulates elastic energy as they bend then rapidly releases that energy during earthquake rupture.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With the exception of subducting oceanic plates, rock in Earth</a:t>
            </a:r>
            <a:r>
              <a:rPr lang="ja-JP" altLang="en-US" sz="1600" dirty="0">
                <a:latin typeface="Arial" panose="020B0604020202020204" pitchFamily="34" charset="0"/>
              </a:rPr>
              <a:t>’</a:t>
            </a:r>
            <a:r>
              <a:rPr lang="en-US" altLang="en-US" sz="1600" dirty="0">
                <a:latin typeface="Arial" panose="020B0604020202020204" pitchFamily="34" charset="0"/>
              </a:rPr>
              <a:t>s mantle below about 100 km depth is viscoelastic and cannot rupture to produce earthquakes. Rocks are brittle at low temperatures but become viscoelastic when they reach temperatures of about 600</a:t>
            </a:r>
            <a:r>
              <a:rPr lang="en-US" altLang="en-US" sz="1600" dirty="0">
                <a:latin typeface="Myriad Pro" pitchFamily="34" charset="0"/>
              </a:rPr>
              <a:t>°</a:t>
            </a:r>
            <a:r>
              <a:rPr lang="en-US" altLang="en-US" sz="1600" dirty="0">
                <a:latin typeface="Arial" panose="020B0604020202020204" pitchFamily="34" charset="0"/>
              </a:rPr>
              <a:t>C.  Rapidly subducting cool oceanic plates, however, can remain brittle up to about 700 km in the hot mantle.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deepest earthquakes are thought </a:t>
            </a:r>
          </a:p>
          <a:p>
            <a:pPr eaLnBrk="1" hangingPunct="1">
              <a:spcBef>
                <a:spcPct val="0"/>
              </a:spcBef>
              <a:buFontTx/>
              <a:buNone/>
            </a:pPr>
            <a:r>
              <a:rPr lang="en-US" altLang="en-US" sz="1600" dirty="0">
                <a:latin typeface="Arial" panose="020B0604020202020204" pitchFamily="34" charset="0"/>
              </a:rPr>
              <a:t>to be due to phase changes of minerals in the high pressure and temperature conditions at those depths.</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endParaRPr lang="en-US" altLang="en-US" sz="1800" dirty="0">
              <a:latin typeface="Arial" panose="020B0604020202020204" pitchFamily="34" charset="0"/>
            </a:endParaRPr>
          </a:p>
        </p:txBody>
      </p:sp>
      <p:sp>
        <p:nvSpPr>
          <p:cNvPr id="15367" name="TextBox 6">
            <a:extLst>
              <a:ext uri="{FF2B5EF4-FFF2-40B4-BE49-F238E27FC236}">
                <a16:creationId xmlns:a16="http://schemas.microsoft.com/office/drawing/2014/main" id="{C8E76BBF-A8DC-4EC7-9774-CB238F8798E2}"/>
              </a:ext>
            </a:extLst>
          </p:cNvPr>
          <p:cNvSpPr txBox="1">
            <a:spLocks noChangeArrowheads="1"/>
          </p:cNvSpPr>
          <p:nvPr/>
        </p:nvSpPr>
        <p:spPr bwMode="auto">
          <a:xfrm>
            <a:off x="2955925" y="6477000"/>
            <a:ext cx="6148388" cy="4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Exploring a three-dimensional view from the IRIS Earthquake Browser.  </a:t>
            </a:r>
          </a:p>
        </p:txBody>
      </p:sp>
      <p:pic>
        <p:nvPicPr>
          <p:cNvPr id="15368" name="Picture 9" descr="IEBDepthLegend.tiff">
            <a:extLst>
              <a:ext uri="{FF2B5EF4-FFF2-40B4-BE49-F238E27FC236}">
                <a16:creationId xmlns:a16="http://schemas.microsoft.com/office/drawing/2014/main" id="{89994EDD-1CA0-4A09-A123-F4CC78D75DEB}"/>
              </a:ext>
            </a:extLst>
          </p:cNvPr>
          <p:cNvPicPr>
            <a:picLocks noChangeAspect="1"/>
          </p:cNvPicPr>
          <p:nvPr/>
        </p:nvPicPr>
        <p:blipFill>
          <a:blip r:embed="rId5">
            <a:extLst>
              <a:ext uri="{28A0092B-C50C-407E-A947-70E740481C1C}">
                <a14:useLocalDpi xmlns:a14="http://schemas.microsoft.com/office/drawing/2010/main" val="0"/>
              </a:ext>
            </a:extLst>
          </a:blip>
          <a:srcRect l="5733" t="996" r="6801" b="595"/>
          <a:stretch>
            <a:fillRect/>
          </a:stretch>
        </p:blipFill>
        <p:spPr bwMode="auto">
          <a:xfrm>
            <a:off x="8586788" y="3944938"/>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372" name="Picture 7" descr="MagLegend.tiff">
            <a:extLst>
              <a:ext uri="{FF2B5EF4-FFF2-40B4-BE49-F238E27FC236}">
                <a16:creationId xmlns:a16="http://schemas.microsoft.com/office/drawing/2014/main" id="{FEAADAE7-1211-4B0F-9372-34986186E5B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45338" y="5741988"/>
            <a:ext cx="14271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E4E337C6-C0BA-4199-07CB-27628F385F18}"/>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Wednesday,  November 9, 2022 at 09:51:04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837147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Box 7">
            <a:extLst>
              <a:ext uri="{FF2B5EF4-FFF2-40B4-BE49-F238E27FC236}">
                <a16:creationId xmlns:a16="http://schemas.microsoft.com/office/drawing/2014/main" id="{6EE2C63A-89E6-4445-9058-F701A038280D}"/>
              </a:ext>
            </a:extLst>
          </p:cNvPr>
          <p:cNvSpPr txBox="1">
            <a:spLocks noChangeArrowheads="1"/>
          </p:cNvSpPr>
          <p:nvPr/>
        </p:nvSpPr>
        <p:spPr bwMode="auto">
          <a:xfrm>
            <a:off x="268877" y="1038989"/>
            <a:ext cx="4090254"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None/>
            </a:pPr>
            <a:r>
              <a:rPr lang="en-US" altLang="en-US" sz="1600" dirty="0">
                <a:latin typeface="Arial" panose="020B0604020202020204" pitchFamily="34" charset="0"/>
                <a:ea typeface="Arial" charset="0"/>
                <a:cs typeface="Arial" panose="020B0604020202020204" pitchFamily="34" charset="0"/>
              </a:rPr>
              <a:t>The Tonga Subduction Zone, where today’s M7 deep earthquake occurred, stretches across a wide area of the southwest Pacific Ocean.  Earthquakes are common there within the down-going Pacific plate as it subducts beneath the Australian plate to the west.</a:t>
            </a:r>
          </a:p>
          <a:p>
            <a:pPr eaLnBrk="1" hangingPunct="1">
              <a:lnSpc>
                <a:spcPts val="1800"/>
              </a:lnSpc>
              <a:spcBef>
                <a:spcPct val="0"/>
              </a:spcBef>
              <a:buNone/>
            </a:pPr>
            <a:endParaRPr lang="en-US" altLang="en-US" sz="1600" dirty="0">
              <a:latin typeface="Arial" panose="020B0604020202020204" pitchFamily="34" charset="0"/>
              <a:ea typeface="Arial" charset="0"/>
              <a:cs typeface="Arial" panose="020B0604020202020204" pitchFamily="34" charset="0"/>
            </a:endParaRPr>
          </a:p>
          <a:p>
            <a:pPr eaLnBrk="1" hangingPunct="1">
              <a:lnSpc>
                <a:spcPts val="1800"/>
              </a:lnSpc>
              <a:spcBef>
                <a:spcPct val="0"/>
              </a:spcBef>
              <a:buNone/>
            </a:pPr>
            <a:r>
              <a:rPr lang="en-US" altLang="en-US" sz="1600" dirty="0">
                <a:latin typeface="Arial" panose="020B0604020202020204" pitchFamily="34" charset="0"/>
                <a:ea typeface="Arial" charset="0"/>
                <a:cs typeface="Arial" panose="020B0604020202020204" pitchFamily="34" charset="0"/>
              </a:rPr>
              <a:t>The most remarkable recent event in the Tonga Subduction Zone was the massive January 2022 eruption of the shallow submarine volcano named </a:t>
            </a:r>
            <a:r>
              <a:rPr lang="en-US" altLang="en-US" sz="1600" dirty="0" err="1">
                <a:latin typeface="Arial" panose="020B0604020202020204" pitchFamily="34" charset="0"/>
                <a:ea typeface="Arial" charset="0"/>
                <a:cs typeface="Arial" panose="020B0604020202020204" pitchFamily="34" charset="0"/>
              </a:rPr>
              <a:t>Hunga</a:t>
            </a:r>
            <a:r>
              <a:rPr lang="en-US" altLang="en-US" sz="1600" dirty="0">
                <a:latin typeface="Arial" panose="020B0604020202020204" pitchFamily="34" charset="0"/>
                <a:ea typeface="Arial" charset="0"/>
                <a:cs typeface="Arial" panose="020B0604020202020204" pitchFamily="34" charset="0"/>
              </a:rPr>
              <a:t> Tonga.</a:t>
            </a:r>
          </a:p>
        </p:txBody>
      </p:sp>
      <p:sp>
        <p:nvSpPr>
          <p:cNvPr id="15" name="Rectangle 14">
            <a:extLst>
              <a:ext uri="{FF2B5EF4-FFF2-40B4-BE49-F238E27FC236}">
                <a16:creationId xmlns:a16="http://schemas.microsoft.com/office/drawing/2014/main" id="{D21695E1-F5AD-FE40-8FA9-1EC541273CE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06" name="Picture 8" descr="IRIS_TMlogo.png">
            <a:extLst>
              <a:ext uri="{FF2B5EF4-FFF2-40B4-BE49-F238E27FC236}">
                <a16:creationId xmlns:a16="http://schemas.microsoft.com/office/drawing/2014/main" id="{09AC40E5-46CB-5541-9AA5-70A88F00B0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Rectangle 7">
            <a:extLst>
              <a:ext uri="{FF2B5EF4-FFF2-40B4-BE49-F238E27FC236}">
                <a16:creationId xmlns:a16="http://schemas.microsoft.com/office/drawing/2014/main" id="{935535F3-0BA4-7148-9702-D38424BB1453}"/>
              </a:ext>
            </a:extLst>
          </p:cNvPr>
          <p:cNvSpPr>
            <a:spLocks noChangeArrowheads="1"/>
          </p:cNvSpPr>
          <p:nvPr/>
        </p:nvSpPr>
        <p:spPr bwMode="auto">
          <a:xfrm>
            <a:off x="3602446" y="685800"/>
            <a:ext cx="5562601"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300" i="1" dirty="0">
                <a:latin typeface="Arial" panose="020B0604020202020204" pitchFamily="34" charset="0"/>
              </a:rPr>
              <a:t>Map showing </a:t>
            </a:r>
            <a:r>
              <a:rPr lang="en-US" altLang="en-US" sz="1300" i="1" dirty="0" err="1">
                <a:latin typeface="Arial" panose="020B0604020202020204" pitchFamily="34" charset="0"/>
              </a:rPr>
              <a:t>Hunga</a:t>
            </a:r>
            <a:r>
              <a:rPr lang="en-US" altLang="en-US" sz="1300" i="1" dirty="0">
                <a:latin typeface="Arial" panose="020B0604020202020204" pitchFamily="34" charset="0"/>
              </a:rPr>
              <a:t> Tonga Volcano (yellow star) and historical seismicity (darker colors are deeper events) in the Tonga Subduction Zone</a:t>
            </a:r>
          </a:p>
          <a:p>
            <a:pPr algn="r" eaLnBrk="1" hangingPunct="1">
              <a:spcBef>
                <a:spcPct val="0"/>
              </a:spcBef>
              <a:buFontTx/>
              <a:buNone/>
            </a:pPr>
            <a:r>
              <a:rPr lang="en-US" altLang="en-US" sz="1300" i="1" dirty="0">
                <a:latin typeface="Arial" panose="020B0604020202020204" pitchFamily="34" charset="0"/>
                <a:hlinkClick r:id="rId4"/>
              </a:rPr>
              <a:t>https://earthquake.usgs.gov/earthquakes/eventpage/us7000gc8r/map</a:t>
            </a:r>
            <a:r>
              <a:rPr lang="en-US" altLang="en-US" sz="1300" i="1" dirty="0">
                <a:latin typeface="Arial" panose="020B0604020202020204" pitchFamily="34" charset="0"/>
              </a:rPr>
              <a:t> </a:t>
            </a:r>
          </a:p>
        </p:txBody>
      </p:sp>
      <p:pic>
        <p:nvPicPr>
          <p:cNvPr id="4" name="Picture 3" descr="A map of the world&#10;&#10;Description automatically generated with low confidence">
            <a:extLst>
              <a:ext uri="{FF2B5EF4-FFF2-40B4-BE49-F238E27FC236}">
                <a16:creationId xmlns:a16="http://schemas.microsoft.com/office/drawing/2014/main" id="{70BBFE1A-9E4D-0B64-82BB-1BB287EEB6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0036" y="1391856"/>
            <a:ext cx="4562106" cy="5389944"/>
          </a:xfrm>
          <a:prstGeom prst="rect">
            <a:avLst/>
          </a:prstGeom>
          <a:ln>
            <a:solidFill>
              <a:srgbClr val="002060"/>
            </a:solidFill>
          </a:ln>
        </p:spPr>
      </p:pic>
      <p:pic>
        <p:nvPicPr>
          <p:cNvPr id="6" name="Picture 5" descr="A picture containing graphical user interface&#10;&#10;Description automatically generated">
            <a:extLst>
              <a:ext uri="{FF2B5EF4-FFF2-40B4-BE49-F238E27FC236}">
                <a16:creationId xmlns:a16="http://schemas.microsoft.com/office/drawing/2014/main" id="{5CED5410-7D1B-F465-CD1E-E062CD0951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49847" y="5867400"/>
            <a:ext cx="1473200" cy="723900"/>
          </a:xfrm>
          <a:prstGeom prst="rect">
            <a:avLst/>
          </a:prstGeom>
        </p:spPr>
      </p:pic>
      <p:pic>
        <p:nvPicPr>
          <p:cNvPr id="8" name="Main graphic">
            <a:extLst>
              <a:ext uri="{FF2B5EF4-FFF2-40B4-BE49-F238E27FC236}">
                <a16:creationId xmlns:a16="http://schemas.microsoft.com/office/drawing/2014/main" id="{A9B864B6-B34B-D4DB-972E-14A4DE39079B}"/>
              </a:ext>
            </a:extLst>
          </p:cNvPr>
          <p:cNvPicPr/>
          <p:nvPr/>
        </p:nvPicPr>
        <p:blipFill rotWithShape="1">
          <a:blip r:embed="rId7"/>
          <a:srcRect l="2017" r="49524" b="61068"/>
          <a:stretch/>
        </p:blipFill>
        <p:spPr>
          <a:xfrm>
            <a:off x="381000" y="3888772"/>
            <a:ext cx="3313428" cy="2576121"/>
          </a:xfrm>
          <a:prstGeom prst="rect">
            <a:avLst/>
          </a:prstGeom>
          <a:ln>
            <a:noFill/>
          </a:ln>
        </p:spPr>
      </p:pic>
      <p:sp>
        <p:nvSpPr>
          <p:cNvPr id="9" name="Rectangle 7">
            <a:extLst>
              <a:ext uri="{FF2B5EF4-FFF2-40B4-BE49-F238E27FC236}">
                <a16:creationId xmlns:a16="http://schemas.microsoft.com/office/drawing/2014/main" id="{AF85B7A6-5E0D-2307-AE92-C80099A2A9C2}"/>
              </a:ext>
            </a:extLst>
          </p:cNvPr>
          <p:cNvSpPr>
            <a:spLocks noChangeArrowheads="1"/>
          </p:cNvSpPr>
          <p:nvPr/>
        </p:nvSpPr>
        <p:spPr bwMode="auto">
          <a:xfrm>
            <a:off x="-122015" y="6365557"/>
            <a:ext cx="48720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300" i="1" dirty="0">
                <a:latin typeface="Arial" panose="020B0604020202020204" pitchFamily="34" charset="0"/>
              </a:rPr>
              <a:t>JGR Solid Earth, Volume: 123, Issue: 5, Pages: 3762-3779, First published: 15 May 2018, DOI: (10.1029/2017JB015357) </a:t>
            </a:r>
          </a:p>
        </p:txBody>
      </p:sp>
      <p:sp>
        <p:nvSpPr>
          <p:cNvPr id="2" name="Title 1">
            <a:extLst>
              <a:ext uri="{FF2B5EF4-FFF2-40B4-BE49-F238E27FC236}">
                <a16:creationId xmlns:a16="http://schemas.microsoft.com/office/drawing/2014/main" id="{2965881B-BAFC-F380-02BD-6E3762C738D0}"/>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Wednesday,  November 9, 2022 at 09:51:04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576576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Box 7">
            <a:extLst>
              <a:ext uri="{FF2B5EF4-FFF2-40B4-BE49-F238E27FC236}">
                <a16:creationId xmlns:a16="http://schemas.microsoft.com/office/drawing/2014/main" id="{6EE2C63A-89E6-4445-9058-F701A038280D}"/>
              </a:ext>
            </a:extLst>
          </p:cNvPr>
          <p:cNvSpPr txBox="1">
            <a:spLocks noChangeArrowheads="1"/>
          </p:cNvSpPr>
          <p:nvPr/>
        </p:nvSpPr>
        <p:spPr bwMode="auto">
          <a:xfrm>
            <a:off x="268877" y="1211054"/>
            <a:ext cx="2957950"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None/>
            </a:pPr>
            <a:r>
              <a:rPr lang="en-US" altLang="en-US" sz="1600" dirty="0">
                <a:latin typeface="Arial" panose="020B0604020202020204" pitchFamily="34" charset="0"/>
                <a:ea typeface="Arial" charset="0"/>
                <a:cs typeface="Arial" panose="020B0604020202020204" pitchFamily="34" charset="0"/>
              </a:rPr>
              <a:t>The blast from </a:t>
            </a:r>
            <a:r>
              <a:rPr lang="en-US" altLang="en-US" sz="1600" dirty="0" err="1">
                <a:latin typeface="Arial" panose="020B0604020202020204" pitchFamily="34" charset="0"/>
                <a:ea typeface="Arial" charset="0"/>
                <a:cs typeface="Arial" panose="020B0604020202020204" pitchFamily="34" charset="0"/>
              </a:rPr>
              <a:t>Hunga</a:t>
            </a:r>
            <a:r>
              <a:rPr lang="en-US" altLang="en-US" sz="1600" dirty="0">
                <a:latin typeface="Arial" panose="020B0604020202020204" pitchFamily="34" charset="0"/>
                <a:ea typeface="Arial" charset="0"/>
                <a:cs typeface="Arial" panose="020B0604020202020204" pitchFamily="34" charset="0"/>
              </a:rPr>
              <a:t> Tonga not only generated a tsunami that spread across the Pacific Ocean but was strong enough to jiggle the atmosphere from the surface to the ionosphere (48 km (30 miles) above the surface) creating atmospheric waves that propagated around the planet several times!</a:t>
            </a:r>
          </a:p>
          <a:p>
            <a:pPr eaLnBrk="1" hangingPunct="1">
              <a:lnSpc>
                <a:spcPts val="1800"/>
              </a:lnSpc>
              <a:spcBef>
                <a:spcPct val="0"/>
              </a:spcBef>
              <a:buNone/>
            </a:pPr>
            <a:endParaRPr lang="en-US" altLang="en-US" sz="1600" dirty="0">
              <a:latin typeface="Arial" panose="020B0604020202020204" pitchFamily="34" charset="0"/>
              <a:ea typeface="Arial" charset="0"/>
              <a:cs typeface="Arial" panose="020B0604020202020204" pitchFamily="34" charset="0"/>
            </a:endParaRPr>
          </a:p>
          <a:p>
            <a:pPr eaLnBrk="1" hangingPunct="1">
              <a:lnSpc>
                <a:spcPts val="1800"/>
              </a:lnSpc>
              <a:spcBef>
                <a:spcPct val="0"/>
              </a:spcBef>
              <a:buNone/>
            </a:pPr>
            <a:r>
              <a:rPr lang="en-US" altLang="en-US" sz="1600" dirty="0">
                <a:latin typeface="Arial" panose="020B0604020202020204" pitchFamily="34" charset="0"/>
                <a:ea typeface="Arial" charset="0"/>
                <a:cs typeface="Arial" panose="020B0604020202020204" pitchFamily="34" charset="0"/>
              </a:rPr>
              <a:t>NASA scientists estimated that the Tongan eruption was 500 times as powerful as the nuclear bomb dropped on Hiroshima, Japan.  The sound of the eruption was reportedly heard by people in Alaska, over 10,000 km from the volcano.</a:t>
            </a:r>
          </a:p>
        </p:txBody>
      </p:sp>
      <p:sp>
        <p:nvSpPr>
          <p:cNvPr id="15" name="Rectangle 14">
            <a:extLst>
              <a:ext uri="{FF2B5EF4-FFF2-40B4-BE49-F238E27FC236}">
                <a16:creationId xmlns:a16="http://schemas.microsoft.com/office/drawing/2014/main" id="{D21695E1-F5AD-FE40-8FA9-1EC541273CE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06" name="Picture 8" descr="IRIS_TMlogo.png">
            <a:extLst>
              <a:ext uri="{FF2B5EF4-FFF2-40B4-BE49-F238E27FC236}">
                <a16:creationId xmlns:a16="http://schemas.microsoft.com/office/drawing/2014/main" id="{09AC40E5-46CB-5541-9AA5-70A88F00B0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Diagram&#10;&#10;Description automatically generated">
            <a:extLst>
              <a:ext uri="{FF2B5EF4-FFF2-40B4-BE49-F238E27FC236}">
                <a16:creationId xmlns:a16="http://schemas.microsoft.com/office/drawing/2014/main" id="{1FADFCDD-5989-5C75-2E28-1D0A05A132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6827" y="879231"/>
            <a:ext cx="5906061" cy="4711700"/>
          </a:xfrm>
          <a:prstGeom prst="rect">
            <a:avLst/>
          </a:prstGeom>
        </p:spPr>
      </p:pic>
      <p:sp>
        <p:nvSpPr>
          <p:cNvPr id="6" name="Rectangle 7">
            <a:extLst>
              <a:ext uri="{FF2B5EF4-FFF2-40B4-BE49-F238E27FC236}">
                <a16:creationId xmlns:a16="http://schemas.microsoft.com/office/drawing/2014/main" id="{867125AA-5F1E-7D05-B91F-64FEA91CD274}"/>
              </a:ext>
            </a:extLst>
          </p:cNvPr>
          <p:cNvSpPr>
            <a:spLocks noChangeArrowheads="1"/>
          </p:cNvSpPr>
          <p:nvPr/>
        </p:nvSpPr>
        <p:spPr bwMode="auto">
          <a:xfrm>
            <a:off x="239713" y="5943600"/>
            <a:ext cx="3570288"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300" i="1" dirty="0">
                <a:latin typeface="Arial" panose="020B0604020202020204" pitchFamily="34" charset="0"/>
              </a:rPr>
              <a:t>Duncombe, J. (2022), The surprising reach of Tonga’s giant atmospheric waves, Eos, 103, https://</a:t>
            </a:r>
            <a:r>
              <a:rPr lang="en-US" altLang="en-US" sz="1300" i="1" dirty="0" err="1">
                <a:latin typeface="Arial" panose="020B0604020202020204" pitchFamily="34" charset="0"/>
              </a:rPr>
              <a:t>doi.org</a:t>
            </a:r>
            <a:r>
              <a:rPr lang="en-US" altLang="en-US" sz="1300" i="1" dirty="0">
                <a:latin typeface="Arial" panose="020B0604020202020204" pitchFamily="34" charset="0"/>
              </a:rPr>
              <a:t>/10.1029/2022EO220050. Published on 21 January 2022.</a:t>
            </a:r>
          </a:p>
        </p:txBody>
      </p:sp>
      <p:sp>
        <p:nvSpPr>
          <p:cNvPr id="7" name="Rectangle 7">
            <a:extLst>
              <a:ext uri="{FF2B5EF4-FFF2-40B4-BE49-F238E27FC236}">
                <a16:creationId xmlns:a16="http://schemas.microsoft.com/office/drawing/2014/main" id="{7237DAA8-D8FF-4491-4B12-669016ACFF95}"/>
              </a:ext>
            </a:extLst>
          </p:cNvPr>
          <p:cNvSpPr>
            <a:spLocks noChangeArrowheads="1"/>
          </p:cNvSpPr>
          <p:nvPr/>
        </p:nvSpPr>
        <p:spPr bwMode="auto">
          <a:xfrm>
            <a:off x="4191000" y="5486400"/>
            <a:ext cx="4865688"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300" i="1" dirty="0" err="1">
                <a:latin typeface="Arial" panose="020B0604020202020204" pitchFamily="34" charset="0"/>
              </a:rPr>
              <a:t>Lynett</a:t>
            </a:r>
            <a:r>
              <a:rPr lang="en-US" altLang="en-US" sz="1300" i="1" dirty="0">
                <a:latin typeface="Arial" panose="020B0604020202020204" pitchFamily="34" charset="0"/>
              </a:rPr>
              <a:t>, P., McCann, M., Zhou, Z. et al. Diverse </a:t>
            </a:r>
            <a:r>
              <a:rPr lang="en-US" altLang="en-US" sz="1300" i="1" dirty="0" err="1">
                <a:latin typeface="Arial" panose="020B0604020202020204" pitchFamily="34" charset="0"/>
              </a:rPr>
              <a:t>tsunamigenesis</a:t>
            </a:r>
            <a:r>
              <a:rPr lang="en-US" altLang="en-US" sz="1300" i="1" dirty="0">
                <a:latin typeface="Arial" panose="020B0604020202020204" pitchFamily="34" charset="0"/>
              </a:rPr>
              <a:t> triggered by the </a:t>
            </a:r>
            <a:r>
              <a:rPr lang="en-US" altLang="en-US" sz="1300" i="1" dirty="0" err="1">
                <a:latin typeface="Arial" panose="020B0604020202020204" pitchFamily="34" charset="0"/>
              </a:rPr>
              <a:t>Hunga</a:t>
            </a:r>
            <a:r>
              <a:rPr lang="en-US" altLang="en-US" sz="1300" i="1" dirty="0">
                <a:latin typeface="Arial" panose="020B0604020202020204" pitchFamily="34" charset="0"/>
              </a:rPr>
              <a:t> Tonga-</a:t>
            </a:r>
            <a:r>
              <a:rPr lang="en-US" altLang="en-US" sz="1300" i="1" dirty="0" err="1">
                <a:latin typeface="Arial" panose="020B0604020202020204" pitchFamily="34" charset="0"/>
              </a:rPr>
              <a:t>Hunga</a:t>
            </a:r>
            <a:r>
              <a:rPr lang="en-US" altLang="en-US" sz="1300" i="1" dirty="0">
                <a:latin typeface="Arial" panose="020B0604020202020204" pitchFamily="34" charset="0"/>
              </a:rPr>
              <a:t> </a:t>
            </a:r>
            <a:r>
              <a:rPr lang="en-US" altLang="en-US" sz="1300" i="1" dirty="0" err="1">
                <a:latin typeface="Arial" panose="020B0604020202020204" pitchFamily="34" charset="0"/>
              </a:rPr>
              <a:t>Ha’apai</a:t>
            </a:r>
            <a:r>
              <a:rPr lang="en-US" altLang="en-US" sz="1300" i="1" dirty="0">
                <a:latin typeface="Arial" panose="020B0604020202020204" pitchFamily="34" charset="0"/>
              </a:rPr>
              <a:t> eruption. Nature 609, 728–733 (2022). https://</a:t>
            </a:r>
            <a:r>
              <a:rPr lang="en-US" altLang="en-US" sz="1300" i="1" dirty="0" err="1">
                <a:latin typeface="Arial" panose="020B0604020202020204" pitchFamily="34" charset="0"/>
              </a:rPr>
              <a:t>doi.org</a:t>
            </a:r>
            <a:r>
              <a:rPr lang="en-US" altLang="en-US" sz="1300" i="1" dirty="0">
                <a:latin typeface="Arial" panose="020B0604020202020204" pitchFamily="34" charset="0"/>
              </a:rPr>
              <a:t>/10.1038/s41586-022-05170-6</a:t>
            </a:r>
          </a:p>
        </p:txBody>
      </p:sp>
      <p:sp>
        <p:nvSpPr>
          <p:cNvPr id="2" name="Title 1">
            <a:extLst>
              <a:ext uri="{FF2B5EF4-FFF2-40B4-BE49-F238E27FC236}">
                <a16:creationId xmlns:a16="http://schemas.microsoft.com/office/drawing/2014/main" id="{2C9D054A-1CAC-5FA8-59B8-2F7D89FF722D}"/>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7.0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Wednesday,  November 9, 2022 at 09:51:04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34129980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11037</TotalTime>
  <Words>1581</Words>
  <Application>Microsoft Office PowerPoint</Application>
  <PresentationFormat>On-screen Show (4:3)</PresentationFormat>
  <Paragraphs>146</Paragraphs>
  <Slides>11</Slides>
  <Notes>11</Notes>
  <HiddenSlides>0</HiddenSlides>
  <MMClips>1</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11</vt:i4>
      </vt:variant>
    </vt:vector>
  </HeadingPairs>
  <TitlesOfParts>
    <vt:vector size="16" baseType="lpstr">
      <vt:lpstr>Arial</vt:lpstr>
      <vt:lpstr>Calibri</vt:lpstr>
      <vt:lpstr>Myriad Pro</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831</cp:revision>
  <cp:lastPrinted>2018-05-05T19:31:49Z</cp:lastPrinted>
  <dcterms:created xsi:type="dcterms:W3CDTF">2009-05-31T20:07:40Z</dcterms:created>
  <dcterms:modified xsi:type="dcterms:W3CDTF">2022-11-10T01:42:27Z</dcterms:modified>
</cp:coreProperties>
</file>