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384" r:id="rId3"/>
    <p:sldId id="386" r:id="rId4"/>
    <p:sldId id="387" r:id="rId5"/>
    <p:sldId id="340" r:id="rId6"/>
    <p:sldId id="339" r:id="rId7"/>
    <p:sldId id="385" r:id="rId8"/>
    <p:sldId id="359" r:id="rId9"/>
    <p:sldId id="382" r:id="rId10"/>
    <p:sldId id="435" r:id="rId11"/>
    <p:sldId id="344" r:id="rId12"/>
    <p:sldId id="434"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81" autoAdjust="0"/>
    <p:restoredTop sz="86276" autoAdjust="0"/>
  </p:normalViewPr>
  <p:slideViewPr>
    <p:cSldViewPr showGuides="1">
      <p:cViewPr>
        <p:scale>
          <a:sx n="90" d="100"/>
          <a:sy n="90" d="100"/>
        </p:scale>
        <p:origin x="2264" y="15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11/11/22</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ingi"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Para más detalles, visite USGS: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https://earthquake.usgs.gov/earthquakes/eventpage/us7000ingi</a:t>
            </a:r>
            <a:endPar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10</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s-ES_tradnl" altLang="en-US" b="1" noProof="0" dirty="0"/>
              <a:t>Explore más la sismicidad: </a:t>
            </a:r>
            <a:r>
              <a:rPr lang="es-ES_tradnl" sz="1200" dirty="0">
                <a:effectLst/>
                <a:latin typeface="Arial" panose="020B0604020202020204" pitchFamily="34" charset="0"/>
                <a:ea typeface="Calibri" panose="020F0502020204030204" pitchFamily="34" charset="0"/>
                <a:cs typeface="Arial" panose="020B0604020202020204" pitchFamily="34" charset="0"/>
              </a:rPr>
              <a:t>Imagen extraída del Navegador de terremotos de IRIS: </a:t>
            </a:r>
            <a:r>
              <a:rPr lang="es-ES_tradnl"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http://ds.iris.edu/ieb</a:t>
            </a:r>
            <a:endParaRPr lang="es-ES_tradnl" altLang="en-US" sz="1200" i="1" dirty="0">
              <a:latin typeface="Arial" panose="020B0604020202020204" pitchFamily="34" charset="0"/>
              <a:cs typeface="Arial" panose="020B0604020202020204" pitchFamily="34" charset="0"/>
            </a:endParaRPr>
          </a:p>
          <a:p>
            <a:pPr eaLnBrk="1" hangingPunct="1">
              <a:spcBef>
                <a:spcPct val="0"/>
              </a:spcBef>
            </a:pPr>
            <a:endParaRPr lang="es-ES_tradnl" altLang="en-US" noProof="0" dirty="0"/>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5</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s-ES_tradnl" altLang="en-US" b="1" noProof="0" dirty="0"/>
              <a:t>Explore más la sismicidad: </a:t>
            </a:r>
            <a:r>
              <a:rPr lang="es-ES_tradnl" sz="1200" dirty="0">
                <a:effectLst/>
                <a:latin typeface="Arial" panose="020B0604020202020204" pitchFamily="34" charset="0"/>
                <a:ea typeface="Calibri" panose="020F0502020204030204" pitchFamily="34" charset="0"/>
                <a:cs typeface="Arial" panose="020B0604020202020204" pitchFamily="34" charset="0"/>
              </a:rPr>
              <a:t>Imagen extraída del Navegador de terremotos de IRIS: </a:t>
            </a:r>
            <a:r>
              <a:rPr lang="es-ES_tradnl"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http://ds.iris.edu/ieb</a:t>
            </a:r>
            <a:endParaRPr lang="es-ES_tradnl" altLang="en-US" sz="1200" i="1" dirty="0">
              <a:latin typeface="Arial" panose="020B0604020202020204" pitchFamily="34" charset="0"/>
              <a:cs typeface="Arial" panose="020B0604020202020204" pitchFamily="34" charset="0"/>
            </a:endParaRPr>
          </a:p>
          <a:p>
            <a:pPr eaLnBrk="1" hangingPunct="1">
              <a:spcBef>
                <a:spcPct val="0"/>
              </a:spcBef>
            </a:pPr>
            <a:endParaRPr lang="es-ES_tradnl" altLang="en-US" noProof="0" dirty="0"/>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6</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s-ES_tradnl" altLang="en-US" b="1" noProof="0" dirty="0">
                <a:latin typeface="Arial" panose="020B0604020202020204" pitchFamily="34" charset="0"/>
                <a:cs typeface="Arial" panose="020B0604020202020204" pitchFamily="34" charset="0"/>
              </a:rPr>
              <a:t>Explore más la sismicidad: </a:t>
            </a:r>
            <a:r>
              <a:rPr lang="es-ES_tradnl" sz="1200" dirty="0">
                <a:effectLst/>
                <a:latin typeface="Arial" panose="020B0604020202020204" pitchFamily="34" charset="0"/>
                <a:ea typeface="Calibri" panose="020F0502020204030204" pitchFamily="34" charset="0"/>
                <a:cs typeface="Arial" panose="020B0604020202020204" pitchFamily="34" charset="0"/>
              </a:rPr>
              <a:t>Imagen extraída del Navegador de terremotos de IRIS: </a:t>
            </a:r>
            <a:r>
              <a:rPr lang="es-ES_tradnl" sz="12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http://ds.iris.edu/ieb</a:t>
            </a:r>
            <a:endParaRPr lang="es-ES_tradnl" altLang="en-US" sz="1200" i="1" dirty="0">
              <a:latin typeface="Arial" panose="020B0604020202020204" pitchFamily="34" charset="0"/>
              <a:cs typeface="Arial" panose="020B0604020202020204" pitchFamily="34" charset="0"/>
            </a:endParaRPr>
          </a:p>
          <a:p>
            <a:pPr eaLnBrk="1" hangingPunct="1">
              <a:spcBef>
                <a:spcPct val="0"/>
              </a:spcBef>
            </a:pPr>
            <a:endParaRPr lang="es-ES_tradnl" altLang="en-US" noProof="0" dirty="0">
              <a:latin typeface="Arial" panose="020B0604020202020204" pitchFamily="34" charset="0"/>
              <a:cs typeface="Arial" panose="020B0604020202020204" pitchFamily="34" charset="0"/>
            </a:endParaRPr>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5CEB49E-ED47-5D46-8DA6-B029D403E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a16="http://schemas.microsoft.com/office/drawing/2014/main" id="{A34753C5-9FFB-094E-BC03-86C651AD25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2227" name="Slide Number Placeholder 3">
            <a:extLst>
              <a:ext uri="{FF2B5EF4-FFF2-40B4-BE49-F238E27FC236}">
                <a16:creationId xmlns:a16="http://schemas.microsoft.com/office/drawing/2014/main" id="{AAB45B46-F0CC-2B48-9C64-57E217F4C6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E6C646-CDD6-F047-83EF-EBF01B5D3021}"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3077686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5CEB49E-ED47-5D46-8DA6-B029D403E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a16="http://schemas.microsoft.com/office/drawing/2014/main" id="{A34753C5-9FFB-094E-BC03-86C651AD25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Explicación de los mecanismos focales: </a:t>
            </a:r>
            <a:r>
              <a:rPr lang="es-E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https://www.iris.edu/hq/inclass/animation/focal_mechanisms_explained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2227" name="Slide Number Placeholder 3">
            <a:extLst>
              <a:ext uri="{FF2B5EF4-FFF2-40B4-BE49-F238E27FC236}">
                <a16:creationId xmlns:a16="http://schemas.microsoft.com/office/drawing/2014/main" id="{AAB45B46-F0CC-2B48-9C64-57E217F4C6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E6C646-CDD6-F047-83EF-EBF01B5D3021}"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2676769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11/11/22</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11/11/22</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11/11/22</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11/11/22</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11/11/22</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11/11/22</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11/11/22</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11/11/22</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11/11/22</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11/11/22</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11/11/22</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11/11/22</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11/11/22</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24.pn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ds.iris.edu/ieb"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earthquake.usgs.gov/earthquakes/eventpage/us7000gc8r/ma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doi.org/10.1029/2022EO220050" TargetMode="Externa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99064" y="1054767"/>
            <a:ext cx="4880950"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dirty="0">
                <a:latin typeface="Arial" panose="020B0604020202020204" pitchFamily="34" charset="0"/>
              </a:rPr>
              <a:t>Un M6,8 muy profundo ocurrió al sur de las Islas </a:t>
            </a:r>
            <a:r>
              <a:rPr lang="es-ES_tradnl" altLang="en-US" sz="1800" dirty="0" err="1">
                <a:latin typeface="Arial" panose="020B0604020202020204" pitchFamily="34" charset="0"/>
              </a:rPr>
              <a:t>Fiji</a:t>
            </a:r>
            <a:r>
              <a:rPr lang="es-ES_tradnl" altLang="en-US" sz="1800" dirty="0">
                <a:latin typeface="Arial" panose="020B0604020202020204" pitchFamily="34" charset="0"/>
              </a:rPr>
              <a:t> a las 09:38 UTC a una profundidad de 628 km (390 millas).</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El terremoto fue seguido por este terremoto M7,0 a las 09:51 UTC a una profundidad de 665 km (413 millas). Una vez que ocurrió este terremoto de mayor magnitud, el M6,8 es considerado un sismo inicial.</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Este sismo principal fue seguido por una réplica M6,6 a las 10:14 UTC a una profundidad de 623 km (387 millas).</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Los epicentros se ubicaron a unos 845,4 km (525,3 millas) al SO de </a:t>
            </a:r>
            <a:r>
              <a:rPr lang="es-ES_tradnl" altLang="en-US" sz="1800" dirty="0" err="1">
                <a:latin typeface="Arial" panose="020B0604020202020204" pitchFamily="34" charset="0"/>
              </a:rPr>
              <a:t>Vaini</a:t>
            </a:r>
            <a:r>
              <a:rPr lang="es-ES_tradnl" altLang="en-US" sz="1800" dirty="0">
                <a:latin typeface="Arial" panose="020B0604020202020204" pitchFamily="34" charset="0"/>
              </a:rPr>
              <a:t>, Tonga, y 870,2 km (540,7 millas) al S de Suva, </a:t>
            </a:r>
            <a:r>
              <a:rPr lang="es-ES_tradnl" altLang="en-US" sz="1800" dirty="0" err="1">
                <a:latin typeface="Arial" panose="020B0604020202020204" pitchFamily="34" charset="0"/>
              </a:rPr>
              <a:t>Fiji</a:t>
            </a:r>
            <a:r>
              <a:rPr lang="es-ES_tradnl" altLang="en-US" sz="1800" dirty="0">
                <a:latin typeface="Arial" panose="020B0604020202020204" pitchFamily="34" charset="0"/>
              </a:rPr>
              <a:t>.</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No existen riesgos de un tsunami como consecuencia de terremotos a esta profundidad.</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11" name="Picture 10" descr="A map of the world&#10;&#10;Description automatically generated with low confidence">
            <a:extLst>
              <a:ext uri="{FF2B5EF4-FFF2-40B4-BE49-F238E27FC236}">
                <a16:creationId xmlns:a16="http://schemas.microsoft.com/office/drawing/2014/main" id="{DA561FA5-2E74-E249-1B9C-5EA5E1FC6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3188" y="838200"/>
            <a:ext cx="3505198" cy="5779139"/>
          </a:xfrm>
          <a:prstGeom prst="rect">
            <a:avLst/>
          </a:prstGeom>
        </p:spPr>
      </p:pic>
      <p:sp>
        <p:nvSpPr>
          <p:cNvPr id="12" name="Text Box 5">
            <a:extLst>
              <a:ext uri="{FF2B5EF4-FFF2-40B4-BE49-F238E27FC236}">
                <a16:creationId xmlns:a16="http://schemas.microsoft.com/office/drawing/2014/main" id="{607EB397-8680-718D-A2B4-EA734CDC350A}"/>
              </a:ext>
            </a:extLst>
          </p:cNvPr>
          <p:cNvSpPr txBox="1">
            <a:spLocks noChangeArrowheads="1"/>
          </p:cNvSpPr>
          <p:nvPr/>
        </p:nvSpPr>
        <p:spPr bwMode="auto">
          <a:xfrm>
            <a:off x="6324600" y="5474422"/>
            <a:ext cx="1752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dirty="0">
                <a:solidFill>
                  <a:srgbClr val="FFFF00"/>
                </a:solidFill>
                <a:latin typeface="Arial" panose="020B0604020202020204" pitchFamily="34" charset="0"/>
                <a:ea typeface="MS PGothic" panose="020B0600070205080204" pitchFamily="34" charset="-128"/>
              </a:rPr>
              <a:t>Nueva Zelanda</a:t>
            </a:r>
            <a:endParaRPr lang="es-ES_tradnl" altLang="en-US" sz="2400" dirty="0">
              <a:latin typeface="Arial" panose="020B0604020202020204" pitchFamily="34" charset="0"/>
              <a:ea typeface="MS PGothic" panose="020B0600070205080204" pitchFamily="34" charset="-128"/>
            </a:endParaRPr>
          </a:p>
        </p:txBody>
      </p:sp>
      <p:sp>
        <p:nvSpPr>
          <p:cNvPr id="14" name="Text Box 5">
            <a:extLst>
              <a:ext uri="{FF2B5EF4-FFF2-40B4-BE49-F238E27FC236}">
                <a16:creationId xmlns:a16="http://schemas.microsoft.com/office/drawing/2014/main" id="{5902843A-86F6-6C8C-6B2C-2CB857D2C7B6}"/>
              </a:ext>
            </a:extLst>
          </p:cNvPr>
          <p:cNvSpPr txBox="1">
            <a:spLocks noChangeArrowheads="1"/>
          </p:cNvSpPr>
          <p:nvPr/>
        </p:nvSpPr>
        <p:spPr bwMode="auto">
          <a:xfrm>
            <a:off x="5791200" y="2209800"/>
            <a:ext cx="1752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Fiji</a:t>
            </a:r>
            <a:endParaRPr lang="en-US" altLang="en-US" sz="2400" dirty="0">
              <a:latin typeface="Arial" panose="020B0604020202020204" pitchFamily="34" charset="0"/>
              <a:ea typeface="MS PGothic" panose="020B0600070205080204" pitchFamily="34" charset="-128"/>
            </a:endParaRPr>
          </a:p>
        </p:txBody>
      </p:sp>
      <p:sp>
        <p:nvSpPr>
          <p:cNvPr id="15" name="Text Box 5">
            <a:extLst>
              <a:ext uri="{FF2B5EF4-FFF2-40B4-BE49-F238E27FC236}">
                <a16:creationId xmlns:a16="http://schemas.microsoft.com/office/drawing/2014/main" id="{139E23A3-416C-EF81-C7C1-0982603C77DC}"/>
              </a:ext>
            </a:extLst>
          </p:cNvPr>
          <p:cNvSpPr txBox="1">
            <a:spLocks noChangeArrowheads="1"/>
          </p:cNvSpPr>
          <p:nvPr/>
        </p:nvSpPr>
        <p:spPr bwMode="auto">
          <a:xfrm>
            <a:off x="7275512" y="2494715"/>
            <a:ext cx="1752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Tonga</a:t>
            </a:r>
            <a:endParaRPr lang="en-US" altLang="en-US" sz="2400"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10;&#10;Description automatically generated">
            <a:extLst>
              <a:ext uri="{FF2B5EF4-FFF2-40B4-BE49-F238E27FC236}">
                <a16:creationId xmlns:a16="http://schemas.microsoft.com/office/drawing/2014/main" id="{EF229F6A-ED56-1D2A-6FE1-03557AFE2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183" y="1278140"/>
            <a:ext cx="6843353" cy="5563082"/>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800" dirty="0">
                <a:solidFill>
                  <a:srgbClr val="FFFFFF"/>
                </a:solidFill>
                <a:cs typeface="Arial" panose="020B0604020202020204" pitchFamily="34" charset="0"/>
              </a:rPr>
              <a:t>o</a:t>
            </a: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904999" y="1347788"/>
            <a:ext cx="6843353" cy="5078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350" dirty="0">
                <a:solidFill>
                  <a:srgbClr val="000000"/>
                </a:solidFill>
                <a:latin typeface="Arial" panose="020B0604020202020204" pitchFamily="34" charset="0"/>
                <a:ea typeface="MS PGothic" panose="020B0600070205080204" pitchFamily="34" charset="-128"/>
              </a:rPr>
              <a:t>Después del terremoto, las ondas compresionales P tardaron 3 minutos y 10 segundos en recorrer una trayectoria curva a través del manto hasta Nueva Zelanda.</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230313" y="762000"/>
            <a:ext cx="7673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El registro del terremoto en South </a:t>
            </a:r>
            <a:r>
              <a:rPr lang="es-ES_tradnl" altLang="en-US" sz="1400" dirty="0" err="1">
                <a:solidFill>
                  <a:srgbClr val="000000"/>
                </a:solidFill>
                <a:latin typeface="Arial" panose="020B0604020202020204" pitchFamily="34" charset="0"/>
                <a:ea typeface="MS PGothic" panose="020B0600070205080204" pitchFamily="34" charset="-128"/>
              </a:rPr>
              <a:t>Karori</a:t>
            </a:r>
            <a:r>
              <a:rPr lang="es-ES_tradnl" altLang="en-US" sz="1400" dirty="0">
                <a:solidFill>
                  <a:srgbClr val="000000"/>
                </a:solidFill>
                <a:latin typeface="Arial" panose="020B0604020202020204" pitchFamily="34" charset="0"/>
                <a:ea typeface="MS PGothic" panose="020B0600070205080204" pitchFamily="34" charset="-128"/>
              </a:rPr>
              <a:t>, Nueva Zelanda (SNZO) se ilustra a continuación. Nueva Zelanda está a 1731 km (1076 millas, 15,6°) de la ubicación de este terremoto.</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4043580" y="4836632"/>
            <a:ext cx="4056491"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400" dirty="0">
                <a:solidFill>
                  <a:srgbClr val="000000"/>
                </a:solidFill>
                <a:latin typeface="Arial" panose="020B0604020202020204" pitchFamily="34" charset="0"/>
                <a:ea typeface="MS PGothic" panose="020B0600070205080204" pitchFamily="34" charset="-128"/>
              </a:rPr>
              <a:t>Debido a que se trataba de un terremoto profundo, se dividió poca energía sísmica en ondas superficiales.</a:t>
            </a: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3868309" y="3631880"/>
            <a:ext cx="4056491"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350" dirty="0">
                <a:solidFill>
                  <a:srgbClr val="000000"/>
                </a:solidFill>
                <a:latin typeface="Arial" panose="020B0604020202020204" pitchFamily="34" charset="0"/>
                <a:ea typeface="MS PGothic" panose="020B0600070205080204" pitchFamily="34" charset="-128"/>
              </a:rPr>
              <a:t>Las ondas S son ondas de corte que siguen la misma trayectoria a través del manto que las ondas P. Las ondas S tardaron 5 minutos y 46 segundos en viajar desde el terremoto hasta Nueva Zelanda.</a:t>
            </a:r>
          </a:p>
        </p:txBody>
      </p:sp>
      <p:sp>
        <p:nvSpPr>
          <p:cNvPr id="12" name="TextBox 11">
            <a:extLst>
              <a:ext uri="{FF2B5EF4-FFF2-40B4-BE49-F238E27FC236}">
                <a16:creationId xmlns:a16="http://schemas.microsoft.com/office/drawing/2014/main" id="{32A2D248-DFCE-3F4C-809E-F44ABAB84AE5}"/>
              </a:ext>
            </a:extLst>
          </p:cNvPr>
          <p:cNvSpPr txBox="1"/>
          <p:nvPr/>
        </p:nvSpPr>
        <p:spPr>
          <a:xfrm>
            <a:off x="5743252" y="2197101"/>
            <a:ext cx="2785159" cy="369332"/>
          </a:xfrm>
          <a:prstGeom prst="rect">
            <a:avLst/>
          </a:prstGeom>
          <a:solidFill>
            <a:schemeClr val="bg1"/>
          </a:solidFill>
        </p:spPr>
        <p:txBody>
          <a:bodyPr wrap="square">
            <a:spAutoFit/>
          </a:bodyPr>
          <a:lstStyle/>
          <a:p>
            <a:pPr eaLnBrk="1" hangingPunct="1">
              <a:defRPr/>
            </a:pPr>
            <a:r>
              <a:rPr lang="es-ES_tradnl" spc="200">
                <a:latin typeface="Arial" charset="0"/>
                <a:ea typeface="MS PGothic" charset="-128"/>
              </a:rPr>
              <a:t>Ondas Superficiales</a:t>
            </a:r>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783BF74-C6AD-0BDA-5EE9-29DE0885830C}"/>
              </a:ext>
            </a:extLst>
          </p:cNvPr>
          <p:cNvSpPr txBox="1"/>
          <p:nvPr/>
        </p:nvSpPr>
        <p:spPr>
          <a:xfrm>
            <a:off x="3651252" y="2012951"/>
            <a:ext cx="370205" cy="368300"/>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P</a:t>
            </a:r>
          </a:p>
        </p:txBody>
      </p:sp>
      <p:sp>
        <p:nvSpPr>
          <p:cNvPr id="7" name="TextBox 6">
            <a:extLst>
              <a:ext uri="{FF2B5EF4-FFF2-40B4-BE49-F238E27FC236}">
                <a16:creationId xmlns:a16="http://schemas.microsoft.com/office/drawing/2014/main" id="{B9415275-0BB4-D5C3-259D-039C59510415}"/>
              </a:ext>
            </a:extLst>
          </p:cNvPr>
          <p:cNvSpPr txBox="1"/>
          <p:nvPr/>
        </p:nvSpPr>
        <p:spPr>
          <a:xfrm>
            <a:off x="5226189" y="2119157"/>
            <a:ext cx="370205" cy="368300"/>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S</a:t>
            </a:r>
          </a:p>
        </p:txBody>
      </p:sp>
      <p:pic>
        <p:nvPicPr>
          <p:cNvPr id="14" name="Picture 13" descr="A picture containing antenna&#10;&#10;Description automatically generated">
            <a:extLst>
              <a:ext uri="{FF2B5EF4-FFF2-40B4-BE49-F238E27FC236}">
                <a16:creationId xmlns:a16="http://schemas.microsoft.com/office/drawing/2014/main" id="{F6F4E6D0-A802-C333-C1CD-6E9656CBC1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697" y="4375313"/>
            <a:ext cx="3505147" cy="2269797"/>
          </a:xfrm>
          <a:prstGeom prst="rect">
            <a:avLst/>
          </a:prstGeom>
          <a:effectLst>
            <a:outerShdw blurRad="50800" dist="63500" dir="2700000" algn="tl" rotWithShape="0">
              <a:prstClr val="black">
                <a:alpha val="40000"/>
              </a:prstClr>
            </a:outerShdw>
          </a:effectLst>
        </p:spPr>
      </p:pic>
      <p:sp>
        <p:nvSpPr>
          <p:cNvPr id="15" name="TextBox 14">
            <a:extLst>
              <a:ext uri="{FF2B5EF4-FFF2-40B4-BE49-F238E27FC236}">
                <a16:creationId xmlns:a16="http://schemas.microsoft.com/office/drawing/2014/main" id="{A15CC813-231B-EFE7-44AB-190650947BFF}"/>
              </a:ext>
            </a:extLst>
          </p:cNvPr>
          <p:cNvSpPr txBox="1"/>
          <p:nvPr/>
        </p:nvSpPr>
        <p:spPr>
          <a:xfrm>
            <a:off x="258232" y="4308988"/>
            <a:ext cx="2152650" cy="276999"/>
          </a:xfrm>
          <a:prstGeom prst="rect">
            <a:avLst/>
          </a:prstGeom>
          <a:solidFill>
            <a:schemeClr val="bg1"/>
          </a:solidFill>
        </p:spPr>
        <p:txBody>
          <a:bodyPr>
            <a:spAutoFit/>
          </a:bodyPr>
          <a:lstStyle/>
          <a:p>
            <a:pPr eaLnBrk="1" hangingPunct="1">
              <a:defRPr/>
            </a:pPr>
            <a:r>
              <a:rPr lang="es-ES_tradnl" sz="1200" spc="200">
                <a:latin typeface="Arial" charset="0"/>
                <a:ea typeface="MS PGothic" charset="-128"/>
              </a:rPr>
              <a:t>Sismo Inicial</a:t>
            </a:r>
          </a:p>
        </p:txBody>
      </p:sp>
      <p:sp>
        <p:nvSpPr>
          <p:cNvPr id="16" name="TextBox 15">
            <a:extLst>
              <a:ext uri="{FF2B5EF4-FFF2-40B4-BE49-F238E27FC236}">
                <a16:creationId xmlns:a16="http://schemas.microsoft.com/office/drawing/2014/main" id="{1658C464-4F14-F1F8-991E-36383DE942BA}"/>
              </a:ext>
            </a:extLst>
          </p:cNvPr>
          <p:cNvSpPr txBox="1"/>
          <p:nvPr/>
        </p:nvSpPr>
        <p:spPr>
          <a:xfrm>
            <a:off x="1498602" y="6096000"/>
            <a:ext cx="2152650" cy="276999"/>
          </a:xfrm>
          <a:prstGeom prst="rect">
            <a:avLst/>
          </a:prstGeom>
          <a:solidFill>
            <a:schemeClr val="bg1"/>
          </a:solidFill>
        </p:spPr>
        <p:txBody>
          <a:bodyPr>
            <a:spAutoFit/>
          </a:bodyPr>
          <a:lstStyle/>
          <a:p>
            <a:pPr eaLnBrk="1" hangingPunct="1">
              <a:defRPr/>
            </a:pPr>
            <a:r>
              <a:rPr lang="en-US" sz="1200" spc="200" dirty="0">
                <a:latin typeface="Arial" charset="0"/>
                <a:ea typeface="MS PGothic" charset="-128"/>
              </a:rPr>
              <a:t>M7,0</a:t>
            </a:r>
          </a:p>
        </p:txBody>
      </p:sp>
      <p:sp>
        <p:nvSpPr>
          <p:cNvPr id="17" name="TextBox 16">
            <a:extLst>
              <a:ext uri="{FF2B5EF4-FFF2-40B4-BE49-F238E27FC236}">
                <a16:creationId xmlns:a16="http://schemas.microsoft.com/office/drawing/2014/main" id="{30C9DD21-06E5-FC43-9283-FE9BB4709602}"/>
              </a:ext>
            </a:extLst>
          </p:cNvPr>
          <p:cNvSpPr txBox="1"/>
          <p:nvPr/>
        </p:nvSpPr>
        <p:spPr>
          <a:xfrm>
            <a:off x="2590961" y="4486051"/>
            <a:ext cx="1224883" cy="276999"/>
          </a:xfrm>
          <a:prstGeom prst="rect">
            <a:avLst/>
          </a:prstGeom>
          <a:solidFill>
            <a:schemeClr val="bg1"/>
          </a:solidFill>
        </p:spPr>
        <p:txBody>
          <a:bodyPr wrap="square">
            <a:spAutoFit/>
          </a:bodyPr>
          <a:lstStyle/>
          <a:p>
            <a:pPr eaLnBrk="1" hangingPunct="1">
              <a:defRPr/>
            </a:pPr>
            <a:r>
              <a:rPr lang="es-ES_tradnl" sz="1200" spc="200" dirty="0">
                <a:latin typeface="Arial" charset="0"/>
                <a:ea typeface="MS PGothic" charset="-128"/>
              </a:rPr>
              <a:t>Réplica</a:t>
            </a:r>
          </a:p>
        </p:txBody>
      </p:sp>
      <p:sp>
        <p:nvSpPr>
          <p:cNvPr id="18" name="TextBox 17">
            <a:extLst>
              <a:ext uri="{FF2B5EF4-FFF2-40B4-BE49-F238E27FC236}">
                <a16:creationId xmlns:a16="http://schemas.microsoft.com/office/drawing/2014/main" id="{433F8BAE-E93D-C83F-A3FA-7057FFF783B4}"/>
              </a:ext>
            </a:extLst>
          </p:cNvPr>
          <p:cNvSpPr txBox="1"/>
          <p:nvPr/>
        </p:nvSpPr>
        <p:spPr>
          <a:xfrm>
            <a:off x="766259" y="4516049"/>
            <a:ext cx="648255" cy="276999"/>
          </a:xfrm>
          <a:prstGeom prst="rect">
            <a:avLst/>
          </a:prstGeom>
          <a:solidFill>
            <a:schemeClr val="bg1"/>
          </a:solidFill>
        </p:spPr>
        <p:txBody>
          <a:bodyPr wrap="square">
            <a:spAutoFit/>
          </a:bodyPr>
          <a:lstStyle/>
          <a:p>
            <a:pPr eaLnBrk="1" hangingPunct="1">
              <a:defRPr/>
            </a:pPr>
            <a:r>
              <a:rPr lang="en-US" sz="1200" spc="200" dirty="0">
                <a:latin typeface="Arial" charset="0"/>
                <a:ea typeface="MS PGothic" charset="-128"/>
              </a:rPr>
              <a:t>M6,8</a:t>
            </a:r>
          </a:p>
        </p:txBody>
      </p:sp>
      <p:sp>
        <p:nvSpPr>
          <p:cNvPr id="19" name="TextBox 18">
            <a:extLst>
              <a:ext uri="{FF2B5EF4-FFF2-40B4-BE49-F238E27FC236}">
                <a16:creationId xmlns:a16="http://schemas.microsoft.com/office/drawing/2014/main" id="{6AA9C25D-7E4D-2040-DDB0-FC188B4605C0}"/>
              </a:ext>
            </a:extLst>
          </p:cNvPr>
          <p:cNvSpPr txBox="1"/>
          <p:nvPr/>
        </p:nvSpPr>
        <p:spPr>
          <a:xfrm>
            <a:off x="3167589" y="4685218"/>
            <a:ext cx="648255" cy="276999"/>
          </a:xfrm>
          <a:prstGeom prst="rect">
            <a:avLst/>
          </a:prstGeom>
          <a:solidFill>
            <a:schemeClr val="bg1"/>
          </a:solidFill>
        </p:spPr>
        <p:txBody>
          <a:bodyPr wrap="square">
            <a:spAutoFit/>
          </a:bodyPr>
          <a:lstStyle/>
          <a:p>
            <a:pPr eaLnBrk="1" hangingPunct="1">
              <a:defRPr/>
            </a:pPr>
            <a:r>
              <a:rPr lang="en-US" sz="1200" spc="200" dirty="0">
                <a:latin typeface="Arial" charset="0"/>
                <a:ea typeface="MS PGothic" charset="-128"/>
              </a:rPr>
              <a:t>M6,6</a:t>
            </a:r>
          </a:p>
        </p:txBody>
      </p:sp>
      <p:sp>
        <p:nvSpPr>
          <p:cNvPr id="2" name="Title 1">
            <a:extLst>
              <a:ext uri="{FF2B5EF4-FFF2-40B4-BE49-F238E27FC236}">
                <a16:creationId xmlns:a16="http://schemas.microsoft.com/office/drawing/2014/main" id="{FCB55A85-7445-E074-CFE4-E68606055B0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0EFA9A5-0EDC-D626-D7ED-D61E2D6C2499}"/>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5" name="TextBox 9">
            <a:extLst>
              <a:ext uri="{FF2B5EF4-FFF2-40B4-BE49-F238E27FC236}">
                <a16:creationId xmlns:a16="http://schemas.microsoft.com/office/drawing/2014/main" id="{57861DA0-C5A7-B389-7F07-16875622ACE4}"/>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hot air balloon in the sky&#10;&#10;Description automatically generated with medium confidence">
            <a:extLst>
              <a:ext uri="{FF2B5EF4-FFF2-40B4-BE49-F238E27FC236}">
                <a16:creationId xmlns:a16="http://schemas.microsoft.com/office/drawing/2014/main" id="{E29192D3-1626-6CC3-9306-F82A3A1F65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66653" y="914400"/>
            <a:ext cx="5521597" cy="5536420"/>
          </a:xfrm>
          <a:prstGeom prst="rect">
            <a:avLst/>
          </a:prstGeom>
        </p:spPr>
      </p:pic>
      <p:sp>
        <p:nvSpPr>
          <p:cNvPr id="2" name="Title 1">
            <a:extLst>
              <a:ext uri="{FF2B5EF4-FFF2-40B4-BE49-F238E27FC236}">
                <a16:creationId xmlns:a16="http://schemas.microsoft.com/office/drawing/2014/main" id="{079DDE50-693B-9D9A-43EA-5B5E98E285C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6" name="TextBox 15">
            <a:extLst>
              <a:ext uri="{FF2B5EF4-FFF2-40B4-BE49-F238E27FC236}">
                <a16:creationId xmlns:a16="http://schemas.microsoft.com/office/drawing/2014/main" id="{9228DEE7-C62B-5EFC-BD5F-DE0F402302B9}"/>
              </a:ext>
            </a:extLst>
          </p:cNvPr>
          <p:cNvSpPr txBox="1">
            <a:spLocks noChangeArrowheads="1"/>
          </p:cNvSpPr>
          <p:nvPr/>
        </p:nvSpPr>
        <p:spPr bwMode="auto">
          <a:xfrm>
            <a:off x="228600" y="990600"/>
            <a:ext cx="30797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de I a X, que indica la severidad de los movimientos telúricos. La intensidad se basa en los efectos observados y es variable en el área afectada por un terremoto. La intensidad depende del tamaño del terremoto, la profundidad, la distancia y las condiciones locales.</a:t>
            </a:r>
          </a:p>
        </p:txBody>
      </p:sp>
      <p:sp>
        <p:nvSpPr>
          <p:cNvPr id="7" name="TextBox 15">
            <a:extLst>
              <a:ext uri="{FF2B5EF4-FFF2-40B4-BE49-F238E27FC236}">
                <a16:creationId xmlns:a16="http://schemas.microsoft.com/office/drawing/2014/main" id="{7AADE037-DB0C-94F1-F060-2FE498465C1A}"/>
              </a:ext>
            </a:extLst>
          </p:cNvPr>
          <p:cNvSpPr txBox="1">
            <a:spLocks noChangeArrowheads="1"/>
          </p:cNvSpPr>
          <p:nvPr/>
        </p:nvSpPr>
        <p:spPr bwMode="auto">
          <a:xfrm>
            <a:off x="3733800" y="6477000"/>
            <a:ext cx="52230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7,0</a:t>
            </a:r>
          </a:p>
        </p:txBody>
      </p:sp>
      <p:sp>
        <p:nvSpPr>
          <p:cNvPr id="8" name="TextBox 14">
            <a:extLst>
              <a:ext uri="{FF2B5EF4-FFF2-40B4-BE49-F238E27FC236}">
                <a16:creationId xmlns:a16="http://schemas.microsoft.com/office/drawing/2014/main" id="{41B5D119-6F15-5E71-E074-DA47AEC53A48}"/>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9" name="TextBox 10">
            <a:extLst>
              <a:ext uri="{FF2B5EF4-FFF2-40B4-BE49-F238E27FC236}">
                <a16:creationId xmlns:a16="http://schemas.microsoft.com/office/drawing/2014/main" id="{3030EE9C-CDB7-1C8B-B512-818215C35D33}"/>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409632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marL="0" marR="0">
              <a:spcBef>
                <a:spcPts val="0"/>
              </a:spcBef>
              <a:spcAft>
                <a:spcPts val="0"/>
              </a:spcAft>
              <a:buNone/>
            </a:pPr>
            <a:r>
              <a:rPr lang="es-ES" sz="1600" dirty="0">
                <a:effectLst/>
                <a:latin typeface="Arial" panose="020B0604020202020204" pitchFamily="34" charset="0"/>
                <a:ea typeface="Calibri" panose="020F0502020204030204" pitchFamily="34" charset="0"/>
                <a:cs typeface="Arial" panose="020B0604020202020204" pitchFamily="34" charset="0"/>
              </a:rPr>
              <a:t>El USGS estima que nadie sintió temblores como consecuencia de este terremoto.</a:t>
            </a:r>
            <a:endParaRPr lang="en-US" sz="16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3" name="Picture 2" descr="Chart, scatter chart&#10;&#10;Description automatically generated">
            <a:extLst>
              <a:ext uri="{FF2B5EF4-FFF2-40B4-BE49-F238E27FC236}">
                <a16:creationId xmlns:a16="http://schemas.microsoft.com/office/drawing/2014/main" id="{490C05A7-FEDA-3E02-892E-4DB6BBCEE9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885829"/>
            <a:ext cx="4640938" cy="4634308"/>
          </a:xfrm>
          <a:prstGeom prst="rect">
            <a:avLst/>
          </a:prstGeom>
        </p:spPr>
      </p:pic>
      <p:sp>
        <p:nvSpPr>
          <p:cNvPr id="2" name="Title 1">
            <a:extLst>
              <a:ext uri="{FF2B5EF4-FFF2-40B4-BE49-F238E27FC236}">
                <a16:creationId xmlns:a16="http://schemas.microsoft.com/office/drawing/2014/main" id="{AF536DB3-2073-D071-4B2B-F45B282E835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5" name="TextBox 15">
            <a:extLst>
              <a:ext uri="{FF2B5EF4-FFF2-40B4-BE49-F238E27FC236}">
                <a16:creationId xmlns:a16="http://schemas.microsoft.com/office/drawing/2014/main" id="{02678054-2BCD-31C5-4CC7-906BB2D0653A}"/>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sp>
        <p:nvSpPr>
          <p:cNvPr id="6" name="TextBox 20">
            <a:extLst>
              <a:ext uri="{FF2B5EF4-FFF2-40B4-BE49-F238E27FC236}">
                <a16:creationId xmlns:a16="http://schemas.microsoft.com/office/drawing/2014/main" id="{22D7D8A9-F432-B142-F6D5-6CCE6BEE2B54}"/>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9" name="Picture 8">
            <a:extLst>
              <a:ext uri="{FF2B5EF4-FFF2-40B4-BE49-F238E27FC236}">
                <a16:creationId xmlns:a16="http://schemas.microsoft.com/office/drawing/2014/main" id="{BC098DC0-34E5-EB07-04A0-D79A6A1879DE}"/>
              </a:ext>
            </a:extLst>
          </p:cNvPr>
          <p:cNvPicPr>
            <a:picLocks noChangeAspect="1"/>
          </p:cNvPicPr>
          <p:nvPr/>
        </p:nvPicPr>
        <p:blipFill>
          <a:blip r:embed="rId5"/>
          <a:stretch>
            <a:fillRect/>
          </a:stretch>
        </p:blipFill>
        <p:spPr>
          <a:xfrm>
            <a:off x="684660" y="2820012"/>
            <a:ext cx="2366962" cy="368194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a:extLst>
              <a:ext uri="{FF2B5EF4-FFF2-40B4-BE49-F238E27FC236}">
                <a16:creationId xmlns:a16="http://schemas.microsoft.com/office/drawing/2014/main" id="{C9539026-43CE-444B-A24B-747A3781C6BC}"/>
              </a:ext>
            </a:extLst>
          </p:cNvPr>
          <p:cNvSpPr txBox="1">
            <a:spLocks noChangeArrowheads="1"/>
          </p:cNvSpPr>
          <p:nvPr/>
        </p:nvSpPr>
        <p:spPr bwMode="auto">
          <a:xfrm>
            <a:off x="5581650" y="28273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dirty="0">
                <a:solidFill>
                  <a:srgbClr val="FFFF00"/>
                </a:solidFill>
                <a:latin typeface="Arial" panose="020B0604020202020204" pitchFamily="34" charset="0"/>
                <a:ea typeface="MS PGothic" panose="020B0600070205080204" pitchFamily="34" charset="-128"/>
              </a:rPr>
              <a:t>Australia</a:t>
            </a:r>
            <a:br>
              <a:rPr lang="es-ES_tradnl" altLang="en-US" sz="1600" dirty="0">
                <a:solidFill>
                  <a:srgbClr val="FFFF00"/>
                </a:solidFill>
                <a:latin typeface="Arial" panose="020B0604020202020204" pitchFamily="34" charset="0"/>
                <a:ea typeface="MS PGothic" panose="020B0600070205080204" pitchFamily="34" charset="-128"/>
              </a:rPr>
            </a:br>
            <a:r>
              <a:rPr lang="es-ES_tradnl" altLang="en-US" sz="1600" dirty="0" err="1">
                <a:solidFill>
                  <a:srgbClr val="FFFF00"/>
                </a:solidFill>
                <a:latin typeface="Arial" panose="020B0604020202020204" pitchFamily="34" charset="0"/>
                <a:ea typeface="MS PGothic" panose="020B0600070205080204" pitchFamily="34" charset="-128"/>
              </a:rPr>
              <a:t>Plate</a:t>
            </a:r>
            <a:endParaRPr lang="es-ES_tradnl" altLang="en-US" sz="1600" dirty="0">
              <a:solidFill>
                <a:srgbClr val="FFFF00"/>
              </a:solidFill>
              <a:latin typeface="Arial" panose="020B0604020202020204" pitchFamily="34" charset="0"/>
              <a:ea typeface="MS PGothic" panose="020B0600070205080204" pitchFamily="34" charset="-128"/>
            </a:endParaRPr>
          </a:p>
        </p:txBody>
      </p:sp>
      <p:pic>
        <p:nvPicPr>
          <p:cNvPr id="14340" name="Picture 2" descr="JV">
            <a:extLst>
              <a:ext uri="{FF2B5EF4-FFF2-40B4-BE49-F238E27FC236}">
                <a16:creationId xmlns:a16="http://schemas.microsoft.com/office/drawing/2014/main" id="{67E39617-4C91-4A0F-BE2E-CD42559C0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1936" y="1143000"/>
            <a:ext cx="37211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5">
            <a:extLst>
              <a:ext uri="{FF2B5EF4-FFF2-40B4-BE49-F238E27FC236}">
                <a16:creationId xmlns:a16="http://schemas.microsoft.com/office/drawing/2014/main" id="{C452C10A-BF53-4F91-9F79-EBE5FD328DB2}"/>
              </a:ext>
            </a:extLst>
          </p:cNvPr>
          <p:cNvSpPr txBox="1">
            <a:spLocks noChangeArrowheads="1"/>
          </p:cNvSpPr>
          <p:nvPr/>
        </p:nvSpPr>
        <p:spPr bwMode="auto">
          <a:xfrm>
            <a:off x="7162186" y="3763962"/>
            <a:ext cx="12573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dirty="0">
                <a:solidFill>
                  <a:srgbClr val="FFFF00"/>
                </a:solidFill>
                <a:latin typeface="Arial" panose="020B0604020202020204" pitchFamily="34" charset="0"/>
                <a:ea typeface="MS PGothic" panose="020B0600070205080204" pitchFamily="34" charset="-128"/>
              </a:rPr>
              <a:t>Placa del Pacífico</a:t>
            </a:r>
            <a:endParaRPr lang="es-ES_tradnl" altLang="en-US" sz="2400" dirty="0">
              <a:latin typeface="Arial" panose="020B0604020202020204" pitchFamily="34" charset="0"/>
              <a:ea typeface="MS PGothic" panose="020B0600070205080204" pitchFamily="34" charset="-128"/>
            </a:endParaRPr>
          </a:p>
        </p:txBody>
      </p:sp>
      <p:sp>
        <p:nvSpPr>
          <p:cNvPr id="28674" name="AutoShape 7">
            <a:extLst>
              <a:ext uri="{FF2B5EF4-FFF2-40B4-BE49-F238E27FC236}">
                <a16:creationId xmlns:a16="http://schemas.microsoft.com/office/drawing/2014/main" id="{6E64441E-5FA2-1B46-9256-661DC02E1A00}"/>
              </a:ext>
            </a:extLst>
          </p:cNvPr>
          <p:cNvSpPr>
            <a:spLocks noChangeArrowheads="1"/>
          </p:cNvSpPr>
          <p:nvPr/>
        </p:nvSpPr>
        <p:spPr bwMode="auto">
          <a:xfrm>
            <a:off x="6607892" y="3379839"/>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s-ES_tradnl" dirty="0">
              <a:cs typeface="Arial" charset="0"/>
            </a:endParaRPr>
          </a:p>
        </p:txBody>
      </p:sp>
      <p:sp>
        <p:nvSpPr>
          <p:cNvPr id="14344" name="Line 8">
            <a:extLst>
              <a:ext uri="{FF2B5EF4-FFF2-40B4-BE49-F238E27FC236}">
                <a16:creationId xmlns:a16="http://schemas.microsoft.com/office/drawing/2014/main" id="{586764ED-84A1-4015-9442-FA29A8E2467A}"/>
              </a:ext>
            </a:extLst>
          </p:cNvPr>
          <p:cNvSpPr>
            <a:spLocks noChangeShapeType="1"/>
          </p:cNvSpPr>
          <p:nvPr/>
        </p:nvSpPr>
        <p:spPr bwMode="auto">
          <a:xfrm flipV="1">
            <a:off x="7619386" y="2201862"/>
            <a:ext cx="457200" cy="1524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s-ES_tradnl" dirty="0"/>
          </a:p>
        </p:txBody>
      </p:sp>
      <p:sp>
        <p:nvSpPr>
          <p:cNvPr id="14345" name="Text Box 9">
            <a:extLst>
              <a:ext uri="{FF2B5EF4-FFF2-40B4-BE49-F238E27FC236}">
                <a16:creationId xmlns:a16="http://schemas.microsoft.com/office/drawing/2014/main" id="{88EF6F43-4109-4284-82B8-4A6AE6FB25D5}"/>
              </a:ext>
            </a:extLst>
          </p:cNvPr>
          <p:cNvSpPr txBox="1">
            <a:spLocks noChangeAspect="1" noChangeArrowheads="1"/>
          </p:cNvSpPr>
          <p:nvPr/>
        </p:nvSpPr>
        <p:spPr bwMode="auto">
          <a:xfrm>
            <a:off x="7933711" y="1954212"/>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b="1" dirty="0">
                <a:solidFill>
                  <a:srgbClr val="FFFF00"/>
                </a:solidFill>
                <a:latin typeface="Arial" panose="020B0604020202020204" pitchFamily="34" charset="0"/>
                <a:ea typeface="MS PGothic" panose="020B0600070205080204" pitchFamily="34" charset="-128"/>
              </a:rPr>
              <a:t>Fosa de Tonga</a:t>
            </a:r>
            <a:endParaRPr lang="es-ES_tradnl" altLang="en-US" sz="2400" dirty="0">
              <a:latin typeface="Arial" panose="020B0604020202020204" pitchFamily="34" charset="0"/>
              <a:ea typeface="MS PGothic" panose="020B0600070205080204" pitchFamily="34" charset="-128"/>
            </a:endParaRPr>
          </a:p>
        </p:txBody>
      </p:sp>
      <p:sp>
        <p:nvSpPr>
          <p:cNvPr id="14346" name="Text Box 5">
            <a:extLst>
              <a:ext uri="{FF2B5EF4-FFF2-40B4-BE49-F238E27FC236}">
                <a16:creationId xmlns:a16="http://schemas.microsoft.com/office/drawing/2014/main" id="{8FE022A9-F43D-458E-8444-336DE8D147DD}"/>
              </a:ext>
            </a:extLst>
          </p:cNvPr>
          <p:cNvSpPr txBox="1">
            <a:spLocks noChangeArrowheads="1"/>
          </p:cNvSpPr>
          <p:nvPr/>
        </p:nvSpPr>
        <p:spPr bwMode="auto">
          <a:xfrm>
            <a:off x="5333386" y="3305175"/>
            <a:ext cx="12573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dirty="0">
                <a:solidFill>
                  <a:srgbClr val="FFFF00"/>
                </a:solidFill>
                <a:latin typeface="Arial" panose="020B0604020202020204" pitchFamily="34" charset="0"/>
                <a:ea typeface="MS PGothic" panose="020B0600070205080204" pitchFamily="34" charset="-128"/>
              </a:rPr>
              <a:t>Placa Australiana</a:t>
            </a:r>
            <a:endParaRPr lang="es-ES_tradnl" altLang="en-US" sz="2400" dirty="0">
              <a:latin typeface="Arial" panose="020B0604020202020204" pitchFamily="34" charset="0"/>
              <a:ea typeface="MS PGothic" panose="020B0600070205080204" pitchFamily="34" charset="-128"/>
            </a:endParaRPr>
          </a:p>
        </p:txBody>
      </p:sp>
      <p:pic>
        <p:nvPicPr>
          <p:cNvPr id="14347" name="Picture 92" descr="unavco-logo-red-black-shadow.jpg">
            <a:extLst>
              <a:ext uri="{FF2B5EF4-FFF2-40B4-BE49-F238E27FC236}">
                <a16:creationId xmlns:a16="http://schemas.microsoft.com/office/drawing/2014/main" id="{86B54FD6-AF50-4714-B757-4651B7118B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75563" y="625633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42221" y="1069975"/>
            <a:ext cx="4625975"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50" dirty="0">
                <a:latin typeface="Arial" panose="020B0604020202020204" pitchFamily="34" charset="0"/>
                <a:ea typeface="MS PGothic" panose="020B0600070205080204" pitchFamily="34" charset="-128"/>
              </a:rPr>
              <a:t>Las flechas azules muestran el movimiento de la Placa del Pacífico con respecto a la Placa de Australia. El epicentro del terremoto se muestra con la estrella roja, mientras que el cuadrado blanco delinea el área de sismicidad histórica que se muestra en la siguiente diapositiva.</a:t>
            </a:r>
          </a:p>
          <a:p>
            <a:pPr eaLnBrk="1" hangingPunct="1">
              <a:spcBef>
                <a:spcPct val="0"/>
              </a:spcBef>
              <a:buFontTx/>
              <a:buNone/>
            </a:pPr>
            <a:endParaRPr lang="es-ES_tradnl" altLang="en-US" sz="1650" dirty="0">
              <a:latin typeface="Arial" panose="020B0604020202020204" pitchFamily="34" charset="0"/>
              <a:ea typeface="MS PGothic" panose="020B0600070205080204" pitchFamily="34" charset="-128"/>
            </a:endParaRPr>
          </a:p>
          <a:p>
            <a:pPr eaLnBrk="1" hangingPunct="1">
              <a:spcBef>
                <a:spcPct val="0"/>
              </a:spcBef>
              <a:buFontTx/>
              <a:buNone/>
            </a:pPr>
            <a:r>
              <a:rPr lang="es-ES_tradnl" altLang="en-US" sz="1650" dirty="0">
                <a:latin typeface="Arial" panose="020B0604020202020204" pitchFamily="34" charset="0"/>
                <a:ea typeface="MS PGothic" panose="020B0600070205080204" pitchFamily="34" charset="-128"/>
              </a:rPr>
              <a:t>Este terremoto ocurrió dentro de la Placa del Pacífico donde se subduce debajo de la Placa Australiana en este límite de placa convergente océano-océano.</a:t>
            </a:r>
          </a:p>
          <a:p>
            <a:pPr eaLnBrk="1" hangingPunct="1">
              <a:spcBef>
                <a:spcPct val="0"/>
              </a:spcBef>
              <a:buFontTx/>
              <a:buNone/>
            </a:pPr>
            <a:endParaRPr lang="es-ES_tradnl" altLang="en-US" sz="1650" dirty="0">
              <a:latin typeface="Arial" panose="020B0604020202020204" pitchFamily="34" charset="0"/>
              <a:ea typeface="MS PGothic" panose="020B0600070205080204" pitchFamily="34" charset="-128"/>
            </a:endParaRPr>
          </a:p>
          <a:p>
            <a:pPr eaLnBrk="1" hangingPunct="1">
              <a:spcBef>
                <a:spcPct val="0"/>
              </a:spcBef>
              <a:buFontTx/>
              <a:buNone/>
            </a:pPr>
            <a:r>
              <a:rPr lang="es-ES_tradnl" altLang="en-US" sz="1650" dirty="0">
                <a:latin typeface="Arial" panose="020B0604020202020204" pitchFamily="34" charset="0"/>
                <a:ea typeface="MS PGothic" panose="020B0600070205080204" pitchFamily="34" charset="-128"/>
              </a:rPr>
              <a:t>Se puede notar que la velocidad y la dirección del movimiento de la Placa del Pacífico cambian con la distancia al norte de Nueva Zelanda. Estos cambios nos recuerdan que los movimientos de las placas litosféricas son en realidad rotaciones relativas de capas esféricas a lo largo de la superficie de la Tierra en lugar de movimientos lineales de placas planas.</a:t>
            </a:r>
          </a:p>
        </p:txBody>
      </p:sp>
      <p:sp>
        <p:nvSpPr>
          <p:cNvPr id="14349" name="Text Box 9">
            <a:extLst>
              <a:ext uri="{FF2B5EF4-FFF2-40B4-BE49-F238E27FC236}">
                <a16:creationId xmlns:a16="http://schemas.microsoft.com/office/drawing/2014/main" id="{6CCBE8AF-B87D-4269-8D3A-920B5289BFA4}"/>
              </a:ext>
            </a:extLst>
          </p:cNvPr>
          <p:cNvSpPr txBox="1">
            <a:spLocks noChangeAspect="1" noChangeArrowheads="1"/>
          </p:cNvSpPr>
          <p:nvPr/>
        </p:nvSpPr>
        <p:spPr bwMode="auto">
          <a:xfrm>
            <a:off x="5485786" y="1592262"/>
            <a:ext cx="828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b="1" dirty="0" err="1">
                <a:solidFill>
                  <a:srgbClr val="FFFF00"/>
                </a:solidFill>
                <a:latin typeface="Arial" panose="020B0604020202020204" pitchFamily="34" charset="0"/>
                <a:ea typeface="MS PGothic" panose="020B0600070205080204" pitchFamily="34" charset="-128"/>
              </a:rPr>
              <a:t>Fiji</a:t>
            </a:r>
            <a:endParaRPr lang="es-ES_tradnl" altLang="en-US" sz="1600" b="1" dirty="0">
              <a:solidFill>
                <a:srgbClr val="FFFF00"/>
              </a:solidFill>
              <a:latin typeface="Arial" panose="020B0604020202020204" pitchFamily="34" charset="0"/>
              <a:ea typeface="MS PGothic" panose="020B0600070205080204" pitchFamily="34" charset="-128"/>
            </a:endParaRPr>
          </a:p>
        </p:txBody>
      </p:sp>
      <p:sp>
        <p:nvSpPr>
          <p:cNvPr id="14350" name="Line 8">
            <a:extLst>
              <a:ext uri="{FF2B5EF4-FFF2-40B4-BE49-F238E27FC236}">
                <a16:creationId xmlns:a16="http://schemas.microsoft.com/office/drawing/2014/main" id="{A4817C6C-F97C-45FE-9DDC-1810D92C92F2}"/>
              </a:ext>
            </a:extLst>
          </p:cNvPr>
          <p:cNvSpPr>
            <a:spLocks noChangeShapeType="1"/>
          </p:cNvSpPr>
          <p:nvPr/>
        </p:nvSpPr>
        <p:spPr bwMode="auto">
          <a:xfrm flipH="1" flipV="1">
            <a:off x="6095386" y="1897062"/>
            <a:ext cx="381000" cy="3810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s-ES_tradnl" dirty="0"/>
          </a:p>
        </p:txBody>
      </p:sp>
      <p:sp>
        <p:nvSpPr>
          <p:cNvPr id="3" name="Rectangle 2">
            <a:extLst>
              <a:ext uri="{FF2B5EF4-FFF2-40B4-BE49-F238E27FC236}">
                <a16:creationId xmlns:a16="http://schemas.microsoft.com/office/drawing/2014/main" id="{AD300A75-E5F8-7BAD-C743-A29E00555B85}"/>
              </a:ext>
            </a:extLst>
          </p:cNvPr>
          <p:cNvSpPr/>
          <p:nvPr/>
        </p:nvSpPr>
        <p:spPr>
          <a:xfrm>
            <a:off x="6224115" y="1676400"/>
            <a:ext cx="1929285" cy="2759076"/>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5" name="Title 1">
            <a:extLst>
              <a:ext uri="{FF2B5EF4-FFF2-40B4-BE49-F238E27FC236}">
                <a16:creationId xmlns:a16="http://schemas.microsoft.com/office/drawing/2014/main" id="{06EA75AC-845C-DCF9-4619-8F12D1DCE58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map&#10;&#10;Description automatically generated with medium confidence">
            <a:extLst>
              <a:ext uri="{FF2B5EF4-FFF2-40B4-BE49-F238E27FC236}">
                <a16:creationId xmlns:a16="http://schemas.microsoft.com/office/drawing/2014/main" id="{FACA39E1-CBD2-5E9B-F412-C2A923A26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1594" y="824074"/>
            <a:ext cx="4628670" cy="5594806"/>
          </a:xfrm>
          <a:prstGeom prst="rect">
            <a:avLst/>
          </a:prstGeom>
        </p:spPr>
      </p:pic>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3743454"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_tradnl" altLang="en-US" sz="1650" dirty="0">
                <a:latin typeface="Arial" panose="020B0604020202020204" pitchFamily="34" charset="0"/>
                <a:ea typeface="MS PGothic" panose="020B0600070205080204" pitchFamily="34" charset="-128"/>
              </a:rPr>
              <a:t>La sismicidad histórica regional en el norte de la Fosa de Tonga se muestra en el siguiente mapa con los terremotos codificados por colores según la profundidad.</a:t>
            </a:r>
          </a:p>
          <a:p>
            <a:pPr eaLnBrk="1" hangingPunct="1">
              <a:spcBef>
                <a:spcPct val="0"/>
              </a:spcBef>
              <a:buFont typeface="Arial" panose="020B0604020202020204" pitchFamily="34" charset="0"/>
              <a:buNone/>
            </a:pPr>
            <a:endParaRPr lang="es-ES_tradnl" altLang="en-US" sz="1650" dirty="0">
              <a:latin typeface="Arial" panose="020B0604020202020204" pitchFamily="34" charset="0"/>
              <a:ea typeface="MS PGothic" panose="020B0600070205080204" pitchFamily="34" charset="-128"/>
            </a:endParaRPr>
          </a:p>
          <a:p>
            <a:pPr eaLnBrk="1" hangingPunct="1">
              <a:spcBef>
                <a:spcPct val="0"/>
              </a:spcBef>
              <a:buFont typeface="Arial" panose="020B0604020202020204" pitchFamily="34" charset="0"/>
              <a:buNone/>
            </a:pPr>
            <a:r>
              <a:rPr lang="es-ES_tradnl" altLang="en-US" sz="1650" dirty="0">
                <a:latin typeface="Arial" panose="020B0604020202020204" pitchFamily="34" charset="0"/>
                <a:ea typeface="MS PGothic" panose="020B0600070205080204" pitchFamily="34" charset="-128"/>
              </a:rPr>
              <a:t>Se puede observar que los terremotos son poco profundos cerca de la fosa de Tonga en el lado este del área del mapa. A medida que la Placa del Pacífico se subduce hacia el oeste por debajo de la Placa Australiana, los terremotos dentro de la Placa del Pacífico aumentan en profundidad de este a oeste.</a:t>
            </a:r>
          </a:p>
          <a:p>
            <a:pPr eaLnBrk="1" hangingPunct="1">
              <a:spcBef>
                <a:spcPct val="0"/>
              </a:spcBef>
              <a:buFont typeface="Arial" panose="020B0604020202020204" pitchFamily="34" charset="0"/>
              <a:buNone/>
            </a:pPr>
            <a:endParaRPr lang="es-ES_tradnl" altLang="en-US" sz="1650" dirty="0">
              <a:latin typeface="Arial" panose="020B0604020202020204" pitchFamily="34" charset="0"/>
              <a:ea typeface="MS PGothic" panose="020B0600070205080204" pitchFamily="34" charset="-128"/>
            </a:endParaRPr>
          </a:p>
          <a:p>
            <a:pPr eaLnBrk="1" hangingPunct="1">
              <a:spcBef>
                <a:spcPct val="0"/>
              </a:spcBef>
              <a:buFont typeface="Arial" panose="020B0604020202020204" pitchFamily="34" charset="0"/>
              <a:buNone/>
            </a:pPr>
            <a:r>
              <a:rPr lang="es-ES_tradnl" altLang="en-US" sz="1650" dirty="0">
                <a:latin typeface="Arial" panose="020B0604020202020204" pitchFamily="34" charset="0"/>
                <a:ea typeface="MS PGothic" panose="020B0600070205080204" pitchFamily="34" charset="-128"/>
              </a:rPr>
              <a:t>Este terremoto ocurrió dentro de la Placa del Pacífico en subducción y se ajusta a este patrón de profundidad general.</a:t>
            </a: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2895600" y="6476281"/>
            <a:ext cx="6096000" cy="3077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dirty="0">
                <a:effectLst/>
                <a:latin typeface="Arial" panose="020B0604020202020204" pitchFamily="34" charset="0"/>
                <a:ea typeface="Calibri" panose="020F0502020204030204" pitchFamily="34" charset="0"/>
                <a:cs typeface="Arial" panose="020B0604020202020204" pitchFamily="34" charset="0"/>
              </a:rPr>
              <a:t>Imagen extraída del Navegador de terremotos de IRIS: </a:t>
            </a:r>
            <a:r>
              <a:rPr lang="es-ES_tradnl" sz="1400"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5"/>
              </a:rPr>
              <a:t>http://ds.iris.edu/ieb</a:t>
            </a:r>
            <a:endParaRPr lang="es-ES_tradnl" altLang="en-US" sz="1400" i="1" dirty="0">
              <a:latin typeface="Arial" panose="020B0604020202020204" pitchFamily="34" charset="0"/>
              <a:cs typeface="Arial" panose="020B0604020202020204" pitchFamily="34" charset="0"/>
            </a:endParaRPr>
          </a:p>
        </p:txBody>
      </p:sp>
      <p:sp>
        <p:nvSpPr>
          <p:cNvPr id="18440" name="TextBox 5">
            <a:extLst>
              <a:ext uri="{FF2B5EF4-FFF2-40B4-BE49-F238E27FC236}">
                <a16:creationId xmlns:a16="http://schemas.microsoft.com/office/drawing/2014/main" id="{C521D5AB-3CCC-478D-9674-668DF14325EE}"/>
              </a:ext>
            </a:extLst>
          </p:cNvPr>
          <p:cNvSpPr txBox="1">
            <a:spLocks noChangeArrowheads="1"/>
          </p:cNvSpPr>
          <p:nvPr/>
        </p:nvSpPr>
        <p:spPr bwMode="auto">
          <a:xfrm>
            <a:off x="4426771" y="3482977"/>
            <a:ext cx="1219199" cy="276999"/>
          </a:xfrm>
          <a:prstGeom prst="rect">
            <a:avLst/>
          </a:prstGeom>
          <a:noFill/>
          <a:ln w="6350">
            <a:noFill/>
            <a:miter lim="800000"/>
            <a:headEnd/>
            <a:tailEnd/>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_tradnl" altLang="en-US" sz="1200" b="1">
                <a:solidFill>
                  <a:schemeClr val="bg1"/>
                </a:solidFill>
              </a:rPr>
              <a:t>Terremoto</a:t>
            </a:r>
          </a:p>
        </p:txBody>
      </p:sp>
      <p:cxnSp>
        <p:nvCxnSpPr>
          <p:cNvPr id="5" name="Straight Arrow Connector 4">
            <a:extLst>
              <a:ext uri="{FF2B5EF4-FFF2-40B4-BE49-F238E27FC236}">
                <a16:creationId xmlns:a16="http://schemas.microsoft.com/office/drawing/2014/main" id="{670AA1D4-297C-4DBF-A9D8-4545A8D0AC1C}"/>
              </a:ext>
            </a:extLst>
          </p:cNvPr>
          <p:cNvCxnSpPr>
            <a:cxnSpLocks/>
          </p:cNvCxnSpPr>
          <p:nvPr/>
        </p:nvCxnSpPr>
        <p:spPr>
          <a:xfrm>
            <a:off x="4844031" y="3759976"/>
            <a:ext cx="384678" cy="451320"/>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B08D99E-D7DB-4E07-AF91-D231FDD84282}"/>
              </a:ext>
            </a:extLst>
          </p:cNvPr>
          <p:cNvSpPr txBox="1"/>
          <p:nvPr/>
        </p:nvSpPr>
        <p:spPr>
          <a:xfrm>
            <a:off x="7284019" y="4574456"/>
            <a:ext cx="1510543" cy="276999"/>
          </a:xfrm>
          <a:prstGeom prst="rect">
            <a:avLst/>
          </a:prstGeom>
          <a:noFill/>
        </p:spPr>
        <p:txBody>
          <a:bodyPr wrap="square" rtlCol="0">
            <a:spAutoFit/>
          </a:bodyPr>
          <a:lstStyle/>
          <a:p>
            <a:r>
              <a:rPr lang="es-ES_tradnl" sz="1200" b="1">
                <a:solidFill>
                  <a:schemeClr val="bg1"/>
                </a:solidFill>
              </a:rPr>
              <a:t>Placa del Pacifico</a:t>
            </a:r>
          </a:p>
        </p:txBody>
      </p:sp>
      <p:sp>
        <p:nvSpPr>
          <p:cNvPr id="15" name="TextBox 14">
            <a:extLst>
              <a:ext uri="{FF2B5EF4-FFF2-40B4-BE49-F238E27FC236}">
                <a16:creationId xmlns:a16="http://schemas.microsoft.com/office/drawing/2014/main" id="{35E45532-64DC-4C5C-9752-B3571D50F259}"/>
              </a:ext>
            </a:extLst>
          </p:cNvPr>
          <p:cNvSpPr txBox="1"/>
          <p:nvPr/>
        </p:nvSpPr>
        <p:spPr>
          <a:xfrm>
            <a:off x="4662624" y="4978203"/>
            <a:ext cx="1752600" cy="276999"/>
          </a:xfrm>
          <a:prstGeom prst="rect">
            <a:avLst/>
          </a:prstGeom>
          <a:noFill/>
        </p:spPr>
        <p:txBody>
          <a:bodyPr wrap="square" rtlCol="0">
            <a:spAutoFit/>
          </a:bodyPr>
          <a:lstStyle/>
          <a:p>
            <a:r>
              <a:rPr lang="es-ES_tradnl" sz="1200" b="1">
                <a:solidFill>
                  <a:schemeClr val="bg1"/>
                </a:solidFill>
              </a:rPr>
              <a:t>Placa Australiana</a:t>
            </a:r>
          </a:p>
        </p:txBody>
      </p:sp>
      <p:sp>
        <p:nvSpPr>
          <p:cNvPr id="16" name="TextBox 15">
            <a:extLst>
              <a:ext uri="{FF2B5EF4-FFF2-40B4-BE49-F238E27FC236}">
                <a16:creationId xmlns:a16="http://schemas.microsoft.com/office/drawing/2014/main" id="{45A86F95-E074-4F0C-9709-86128719C3FC}"/>
              </a:ext>
            </a:extLst>
          </p:cNvPr>
          <p:cNvSpPr txBox="1"/>
          <p:nvPr/>
        </p:nvSpPr>
        <p:spPr>
          <a:xfrm>
            <a:off x="7517914" y="3259276"/>
            <a:ext cx="1276649" cy="276999"/>
          </a:xfrm>
          <a:prstGeom prst="rect">
            <a:avLst/>
          </a:prstGeom>
          <a:noFill/>
        </p:spPr>
        <p:txBody>
          <a:bodyPr wrap="square" rtlCol="0">
            <a:spAutoFit/>
          </a:bodyPr>
          <a:lstStyle/>
          <a:p>
            <a:r>
              <a:rPr lang="es-ES_tradnl" sz="1200" b="1">
                <a:solidFill>
                  <a:schemeClr val="bg1"/>
                </a:solidFill>
              </a:rPr>
              <a:t>Fosa de Tonga</a:t>
            </a:r>
          </a:p>
        </p:txBody>
      </p:sp>
      <p:cxnSp>
        <p:nvCxnSpPr>
          <p:cNvPr id="9" name="Straight Arrow Connector 8">
            <a:extLst>
              <a:ext uri="{FF2B5EF4-FFF2-40B4-BE49-F238E27FC236}">
                <a16:creationId xmlns:a16="http://schemas.microsoft.com/office/drawing/2014/main" id="{92DF405B-CA62-47EA-99B0-F97FB52FEE3E}"/>
              </a:ext>
            </a:extLst>
          </p:cNvPr>
          <p:cNvCxnSpPr/>
          <p:nvPr/>
        </p:nvCxnSpPr>
        <p:spPr>
          <a:xfrm flipH="1" flipV="1">
            <a:off x="7541342" y="2974256"/>
            <a:ext cx="538695" cy="276999"/>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71921503-E21A-474D-9BC0-52BFD70DED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3376" y="3999192"/>
            <a:ext cx="466790" cy="2419688"/>
          </a:xfrm>
          <a:prstGeom prst="rect">
            <a:avLst/>
          </a:prstGeom>
        </p:spPr>
      </p:pic>
      <p:pic>
        <p:nvPicPr>
          <p:cNvPr id="18" name="Picture 17">
            <a:extLst>
              <a:ext uri="{FF2B5EF4-FFF2-40B4-BE49-F238E27FC236}">
                <a16:creationId xmlns:a16="http://schemas.microsoft.com/office/drawing/2014/main" id="{4DD13350-794F-4933-A9B4-F766F70F79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00143" y="5806997"/>
            <a:ext cx="1390844" cy="581106"/>
          </a:xfrm>
          <a:prstGeom prst="rect">
            <a:avLst/>
          </a:prstGeom>
        </p:spPr>
      </p:pic>
      <p:sp>
        <p:nvSpPr>
          <p:cNvPr id="2" name="Title 1">
            <a:extLst>
              <a:ext uri="{FF2B5EF4-FFF2-40B4-BE49-F238E27FC236}">
                <a16:creationId xmlns:a16="http://schemas.microsoft.com/office/drawing/2014/main" id="{761660C4-7F24-DDDB-B3FC-383B1E392C6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dirty="0">
                <a:latin typeface="Arial" panose="020B0604020202020204" pitchFamily="34" charset="0"/>
                <a:cs typeface="Arial" panose="020B0604020202020204" pitchFamily="34" charset="0"/>
              </a:rPr>
              <a:t>Tectónica regional de este terremoto (haga clic para ver la animación).</a:t>
            </a:r>
          </a:p>
        </p:txBody>
      </p:sp>
      <p:pic>
        <p:nvPicPr>
          <p:cNvPr id="5" name="Fiji 221109-Earthquakes">
            <a:hlinkClick r:id="" action="ppaction://media"/>
            <a:extLst>
              <a:ext uri="{FF2B5EF4-FFF2-40B4-BE49-F238E27FC236}">
                <a16:creationId xmlns:a16="http://schemas.microsoft.com/office/drawing/2014/main" id="{6E8CB975-58D0-E946-234D-518626979EC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52525" y="1676400"/>
            <a:ext cx="6629400" cy="4467940"/>
          </a:xfrm>
          <a:prstGeom prst="rect">
            <a:avLst/>
          </a:prstGeom>
        </p:spPr>
      </p:pic>
      <p:sp>
        <p:nvSpPr>
          <p:cNvPr id="3" name="Title 1">
            <a:extLst>
              <a:ext uri="{FF2B5EF4-FFF2-40B4-BE49-F238E27FC236}">
                <a16:creationId xmlns:a16="http://schemas.microsoft.com/office/drawing/2014/main" id="{9EB96D82-8B06-4D07-F13E-EDEE15BD7D3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12516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0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185" y="1819275"/>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
            <a:extLst>
              <a:ext uri="{FF2B5EF4-FFF2-40B4-BE49-F238E27FC236}">
                <a16:creationId xmlns:a16="http://schemas.microsoft.com/office/drawing/2014/main" id="{11A277AE-7DFB-46E9-8239-5049FDA8338D}"/>
              </a:ext>
            </a:extLst>
          </p:cNvPr>
          <p:cNvSpPr txBox="1">
            <a:spLocks noChangeArrowheads="1"/>
          </p:cNvSpPr>
          <p:nvPr/>
        </p:nvSpPr>
        <p:spPr bwMode="auto">
          <a:xfrm>
            <a:off x="268288" y="1066853"/>
            <a:ext cx="8836025"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Un terremoto de foco profundo tiene una </a:t>
            </a:r>
            <a:r>
              <a:rPr lang="es-ES_tradnl" altLang="en-US" sz="1450" dirty="0">
                <a:latin typeface="Arial" panose="020B0604020202020204" pitchFamily="34" charset="0"/>
              </a:rPr>
              <a:t>profundidad</a:t>
            </a:r>
            <a:r>
              <a:rPr lang="es-ES_tradnl" altLang="en-US" sz="1400" dirty="0">
                <a:latin typeface="Arial" panose="020B0604020202020204" pitchFamily="34" charset="0"/>
              </a:rPr>
              <a:t> de hipocentro superior a 300 km. Los terremotos profundos ocurren exclusivamente dentro de la litósfera oceánica en subducción, especialmente dentro de la antigua litósfera oceánica que se está subduciendo rápidamente. Para producir terremotos las rocas deben </a:t>
            </a:r>
          </a:p>
        </p:txBody>
      </p:sp>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269082" y="1812094"/>
            <a:ext cx="4302918" cy="477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s-ES_tradnl" altLang="en-US" sz="1450" dirty="0">
                <a:latin typeface="Arial" panose="020B0604020202020204" pitchFamily="34" charset="0"/>
              </a:rPr>
              <a:t>ser quebradizas. La roca quebradiza acumula energía elástica a medida que se dobla y luego libera rápidamente esa energía durante la ruptura del terremoto.</a:t>
            </a:r>
          </a:p>
          <a:p>
            <a:pPr eaLnBrk="1" hangingPunct="1">
              <a:spcBef>
                <a:spcPct val="0"/>
              </a:spcBef>
              <a:buNone/>
            </a:pPr>
            <a:endParaRPr lang="es-ES_tradnl" altLang="en-US" sz="1450" dirty="0">
              <a:latin typeface="Arial" panose="020B0604020202020204" pitchFamily="34" charset="0"/>
            </a:endParaRPr>
          </a:p>
          <a:p>
            <a:pPr eaLnBrk="1" hangingPunct="1">
              <a:spcBef>
                <a:spcPct val="0"/>
              </a:spcBef>
              <a:buNone/>
            </a:pPr>
            <a:r>
              <a:rPr lang="es-ES_tradnl" altLang="en-US" sz="1450" dirty="0">
                <a:latin typeface="Arial" panose="020B0604020202020204" pitchFamily="34" charset="0"/>
              </a:rPr>
              <a:t>Con la excepción de las placas oceánicas en subducción, la roca del manto terrestre por debajo de los 100 km de profundidad es viscoelástica y no puede romperse para producir terremotos. Las rocas son quebradizas a bajas temperaturas, pero se vuelven viscoelásticas cuando alcanzan temperaturas de alrededor de 600°C. Sin embargo, las placas oceánicas frías que se subducen rápidamente pueden permanecer frágiles hasta unos 700 km en el manto caliente.</a:t>
            </a:r>
          </a:p>
          <a:p>
            <a:pPr eaLnBrk="1" hangingPunct="1">
              <a:spcBef>
                <a:spcPct val="0"/>
              </a:spcBef>
              <a:buNone/>
            </a:pPr>
            <a:endParaRPr lang="es-ES_tradnl" altLang="en-US" sz="1450" dirty="0">
              <a:latin typeface="Arial" panose="020B0604020202020204" pitchFamily="34" charset="0"/>
            </a:endParaRPr>
          </a:p>
          <a:p>
            <a:pPr eaLnBrk="1" hangingPunct="1">
              <a:spcBef>
                <a:spcPct val="0"/>
              </a:spcBef>
              <a:buNone/>
            </a:pPr>
            <a:r>
              <a:rPr lang="es-ES_tradnl" altLang="en-US" sz="1450" dirty="0">
                <a:latin typeface="Arial" panose="020B0604020202020204" pitchFamily="34" charset="0"/>
              </a:rPr>
              <a:t>Se cree que los terremotos más profundos se deben a los cambios de fase de los minerales en las condiciones de alta presión y temperatura a esas profundidades.</a:t>
            </a: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2514600" y="6477000"/>
            <a:ext cx="6589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_tradnl" altLang="en-US" sz="1400" dirty="0">
                <a:latin typeface="Arial" panose="020B0604020202020204" pitchFamily="34" charset="0"/>
              </a:rPr>
              <a:t>Explorando una vista tridimensional usando el Navegador de terremotos de IRIS.</a:t>
            </a: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5338" y="5741988"/>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8FFB3D8D-1764-B374-5EF5-9F5648B0F6D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7">
            <a:extLst>
              <a:ext uri="{FF2B5EF4-FFF2-40B4-BE49-F238E27FC236}">
                <a16:creationId xmlns:a16="http://schemas.microsoft.com/office/drawing/2014/main" id="{6EE2C63A-89E6-4445-9058-F701A038280D}"/>
              </a:ext>
            </a:extLst>
          </p:cNvPr>
          <p:cNvSpPr txBox="1">
            <a:spLocks noChangeArrowheads="1"/>
          </p:cNvSpPr>
          <p:nvPr/>
        </p:nvSpPr>
        <p:spPr bwMode="auto">
          <a:xfrm>
            <a:off x="268877" y="1038989"/>
            <a:ext cx="4090254" cy="284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s-ES_tradnl" altLang="en-US" sz="1400" dirty="0">
                <a:latin typeface="Arial" panose="020B0604020202020204" pitchFamily="34" charset="0"/>
                <a:ea typeface="Arial" charset="0"/>
                <a:cs typeface="Arial" panose="020B0604020202020204" pitchFamily="34" charset="0"/>
              </a:rPr>
              <a:t>La Zona de Subducción de Tonga, donde ocurrió el terremoto profundo M7 de hoy, se extiende a lo largo de una amplia área del suroeste del Océano Pacífico. Los terremotos son comunes allí dentro de la Placa del Pacífico descendente a medida que se subduce debajo de la Placa Australiana hacia el oeste.</a:t>
            </a:r>
          </a:p>
          <a:p>
            <a:pPr eaLnBrk="1" hangingPunct="1">
              <a:lnSpc>
                <a:spcPts val="1800"/>
              </a:lnSpc>
              <a:spcBef>
                <a:spcPct val="0"/>
              </a:spcBef>
              <a:buNone/>
            </a:pPr>
            <a:endParaRPr lang="es-ES_tradnl" altLang="en-US" sz="1400" dirty="0">
              <a:latin typeface="Arial" panose="020B0604020202020204" pitchFamily="34" charset="0"/>
              <a:ea typeface="Arial" charset="0"/>
              <a:cs typeface="Arial" panose="020B0604020202020204" pitchFamily="34" charset="0"/>
            </a:endParaRPr>
          </a:p>
          <a:p>
            <a:pPr eaLnBrk="1" hangingPunct="1">
              <a:lnSpc>
                <a:spcPts val="1800"/>
              </a:lnSpc>
              <a:spcBef>
                <a:spcPct val="0"/>
              </a:spcBef>
              <a:buNone/>
            </a:pPr>
            <a:r>
              <a:rPr lang="es-ES_tradnl" altLang="en-US" sz="1400" dirty="0">
                <a:latin typeface="Arial" panose="020B0604020202020204" pitchFamily="34" charset="0"/>
                <a:ea typeface="Arial" charset="0"/>
                <a:cs typeface="Arial" panose="020B0604020202020204" pitchFamily="34" charset="0"/>
              </a:rPr>
              <a:t>El evento reciente más notable en la zona de subducción de Tonga fue la erupción masiva de enero de 2022 del volcán submarino poco profundo llamado </a:t>
            </a:r>
            <a:r>
              <a:rPr lang="es-ES_tradnl" altLang="en-US" sz="1400" dirty="0" err="1">
                <a:latin typeface="Arial" panose="020B0604020202020204" pitchFamily="34" charset="0"/>
                <a:ea typeface="Arial" charset="0"/>
                <a:cs typeface="Arial" panose="020B0604020202020204" pitchFamily="34" charset="0"/>
              </a:rPr>
              <a:t>Hunga</a:t>
            </a:r>
            <a:r>
              <a:rPr lang="es-ES_tradnl" altLang="en-US" sz="1400" dirty="0">
                <a:latin typeface="Arial" panose="020B0604020202020204" pitchFamily="34" charset="0"/>
                <a:ea typeface="Arial" charset="0"/>
                <a:cs typeface="Arial" panose="020B0604020202020204" pitchFamily="34" charset="0"/>
              </a:rPr>
              <a:t> Tonga.</a:t>
            </a:r>
          </a:p>
        </p:txBody>
      </p:sp>
      <p:sp>
        <p:nvSpPr>
          <p:cNvPr id="15" name="Rectangle 14">
            <a:extLst>
              <a:ext uri="{FF2B5EF4-FFF2-40B4-BE49-F238E27FC236}">
                <a16:creationId xmlns:a16="http://schemas.microsoft.com/office/drawing/2014/main" id="{D21695E1-F5AD-FE40-8FA9-1EC541273CE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06" name="Picture 8" descr="IRIS_TMlogo.png">
            <a:extLst>
              <a:ext uri="{FF2B5EF4-FFF2-40B4-BE49-F238E27FC236}">
                <a16:creationId xmlns:a16="http://schemas.microsoft.com/office/drawing/2014/main" id="{09AC40E5-46CB-5541-9AA5-70A88F00B0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Rectangle 7">
            <a:extLst>
              <a:ext uri="{FF2B5EF4-FFF2-40B4-BE49-F238E27FC236}">
                <a16:creationId xmlns:a16="http://schemas.microsoft.com/office/drawing/2014/main" id="{935535F3-0BA4-7148-9702-D38424BB1453}"/>
              </a:ext>
            </a:extLst>
          </p:cNvPr>
          <p:cNvSpPr>
            <a:spLocks noChangeArrowheads="1"/>
          </p:cNvSpPr>
          <p:nvPr/>
        </p:nvSpPr>
        <p:spPr bwMode="auto">
          <a:xfrm>
            <a:off x="3352800" y="685800"/>
            <a:ext cx="573604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100" i="1" dirty="0">
                <a:latin typeface="Arial" panose="020B0604020202020204" pitchFamily="34" charset="0"/>
              </a:rPr>
              <a:t>Mapa que muestra el volcán </a:t>
            </a:r>
            <a:r>
              <a:rPr lang="es-ES_tradnl" altLang="en-US" sz="1100" i="1" dirty="0" err="1">
                <a:latin typeface="Arial" panose="020B0604020202020204" pitchFamily="34" charset="0"/>
              </a:rPr>
              <a:t>Hunga</a:t>
            </a:r>
            <a:r>
              <a:rPr lang="es-ES_tradnl" altLang="en-US" sz="1100" i="1" dirty="0">
                <a:latin typeface="Arial" panose="020B0604020202020204" pitchFamily="34" charset="0"/>
              </a:rPr>
              <a:t> Tonga (estrella amarilla) y la sismicidad histórica (los colores más oscuros son eventos más profundos) en la zona de subducción de Tonga</a:t>
            </a:r>
          </a:p>
          <a:p>
            <a:pPr algn="r" eaLnBrk="1" hangingPunct="1">
              <a:spcBef>
                <a:spcPct val="0"/>
              </a:spcBef>
              <a:buFontTx/>
              <a:buNone/>
            </a:pPr>
            <a:r>
              <a:rPr lang="es-ES_tradnl" altLang="en-US" sz="1100" i="1" dirty="0">
                <a:latin typeface="Arial" panose="020B0604020202020204" pitchFamily="34" charset="0"/>
                <a:hlinkClick r:id="rId4"/>
              </a:rPr>
              <a:t>https://earthquake.usgs.gov/earthquakes/eventpage/us7000gc8r/map</a:t>
            </a:r>
            <a:endParaRPr lang="es-ES_tradnl" altLang="en-US" sz="1100" i="1" dirty="0">
              <a:latin typeface="Arial" panose="020B0604020202020204" pitchFamily="34" charset="0"/>
            </a:endParaRPr>
          </a:p>
        </p:txBody>
      </p:sp>
      <p:pic>
        <p:nvPicPr>
          <p:cNvPr id="4" name="Picture 3" descr="A map of the world&#10;&#10;Description automatically generated with low confidence">
            <a:extLst>
              <a:ext uri="{FF2B5EF4-FFF2-40B4-BE49-F238E27FC236}">
                <a16:creationId xmlns:a16="http://schemas.microsoft.com/office/drawing/2014/main" id="{70BBFE1A-9E4D-0B64-82BB-1BB287EEB6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0036" y="1391856"/>
            <a:ext cx="4562106" cy="5389944"/>
          </a:xfrm>
          <a:prstGeom prst="rect">
            <a:avLst/>
          </a:prstGeom>
          <a:ln>
            <a:solidFill>
              <a:srgbClr val="002060"/>
            </a:solidFill>
          </a:ln>
        </p:spPr>
      </p:pic>
      <p:pic>
        <p:nvPicPr>
          <p:cNvPr id="6" name="Picture 5" descr="A picture containing graphical user interface&#10;&#10;Description automatically generated">
            <a:extLst>
              <a:ext uri="{FF2B5EF4-FFF2-40B4-BE49-F238E27FC236}">
                <a16:creationId xmlns:a16="http://schemas.microsoft.com/office/drawing/2014/main" id="{5CED5410-7D1B-F465-CD1E-E062CD0951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49847" y="5867400"/>
            <a:ext cx="1473200" cy="723900"/>
          </a:xfrm>
          <a:prstGeom prst="rect">
            <a:avLst/>
          </a:prstGeom>
        </p:spPr>
      </p:pic>
      <p:pic>
        <p:nvPicPr>
          <p:cNvPr id="8" name="Main graphic">
            <a:extLst>
              <a:ext uri="{FF2B5EF4-FFF2-40B4-BE49-F238E27FC236}">
                <a16:creationId xmlns:a16="http://schemas.microsoft.com/office/drawing/2014/main" id="{A9B864B6-B34B-D4DB-972E-14A4DE39079B}"/>
              </a:ext>
            </a:extLst>
          </p:cNvPr>
          <p:cNvPicPr/>
          <p:nvPr/>
        </p:nvPicPr>
        <p:blipFill rotWithShape="1">
          <a:blip r:embed="rId7"/>
          <a:srcRect l="2017" r="49524" b="61068"/>
          <a:stretch/>
        </p:blipFill>
        <p:spPr>
          <a:xfrm>
            <a:off x="381000" y="3888772"/>
            <a:ext cx="3313428" cy="2576121"/>
          </a:xfrm>
          <a:prstGeom prst="rect">
            <a:avLst/>
          </a:prstGeom>
          <a:ln>
            <a:noFill/>
          </a:ln>
        </p:spPr>
      </p:pic>
      <p:sp>
        <p:nvSpPr>
          <p:cNvPr id="9" name="Rectangle 7">
            <a:extLst>
              <a:ext uri="{FF2B5EF4-FFF2-40B4-BE49-F238E27FC236}">
                <a16:creationId xmlns:a16="http://schemas.microsoft.com/office/drawing/2014/main" id="{AF85B7A6-5E0D-2307-AE92-C80099A2A9C2}"/>
              </a:ext>
            </a:extLst>
          </p:cNvPr>
          <p:cNvSpPr>
            <a:spLocks noChangeArrowheads="1"/>
          </p:cNvSpPr>
          <p:nvPr/>
        </p:nvSpPr>
        <p:spPr bwMode="auto">
          <a:xfrm>
            <a:off x="-71437" y="6365557"/>
            <a:ext cx="48720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100" i="1" dirty="0">
                <a:latin typeface="Arial" panose="020B0604020202020204" pitchFamily="34" charset="0"/>
              </a:rPr>
              <a:t>JGR Solid </a:t>
            </a:r>
            <a:r>
              <a:rPr lang="es-ES_tradnl" altLang="en-US" sz="1100" i="1" dirty="0" err="1">
                <a:latin typeface="Arial" panose="020B0604020202020204" pitchFamily="34" charset="0"/>
              </a:rPr>
              <a:t>Earth</a:t>
            </a:r>
            <a:r>
              <a:rPr lang="es-ES_tradnl" altLang="en-US" sz="1100" i="1" dirty="0">
                <a:latin typeface="Arial" panose="020B0604020202020204" pitchFamily="34" charset="0"/>
              </a:rPr>
              <a:t>, volumen: 123, número: 5, páginas: 3762-3779, primera publicación: 15 de mayo de 2018, DOI: (10.1029/2017JB015357)</a:t>
            </a:r>
          </a:p>
        </p:txBody>
      </p:sp>
      <p:sp>
        <p:nvSpPr>
          <p:cNvPr id="3" name="Title 1">
            <a:extLst>
              <a:ext uri="{FF2B5EF4-FFF2-40B4-BE49-F238E27FC236}">
                <a16:creationId xmlns:a16="http://schemas.microsoft.com/office/drawing/2014/main" id="{1BB7413B-4F0A-73C0-2740-740D855591B2}"/>
              </a:ext>
            </a:extLst>
          </p:cNvPr>
          <p:cNvSpPr txBox="1">
            <a:spLocks/>
          </p:cNvSpPr>
          <p:nvPr/>
        </p:nvSpPr>
        <p:spPr>
          <a:xfrm>
            <a:off x="1230313" y="12107"/>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576576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7">
            <a:extLst>
              <a:ext uri="{FF2B5EF4-FFF2-40B4-BE49-F238E27FC236}">
                <a16:creationId xmlns:a16="http://schemas.microsoft.com/office/drawing/2014/main" id="{6EE2C63A-89E6-4445-9058-F701A038280D}"/>
              </a:ext>
            </a:extLst>
          </p:cNvPr>
          <p:cNvSpPr txBox="1">
            <a:spLocks noChangeArrowheads="1"/>
          </p:cNvSpPr>
          <p:nvPr/>
        </p:nvSpPr>
        <p:spPr bwMode="auto">
          <a:xfrm>
            <a:off x="268877" y="1066800"/>
            <a:ext cx="2957950" cy="4922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s-ES_tradnl" altLang="en-US" sz="1400" dirty="0">
                <a:latin typeface="Arial" panose="020B0604020202020204" pitchFamily="34" charset="0"/>
                <a:ea typeface="Arial" charset="0"/>
                <a:cs typeface="Arial" panose="020B0604020202020204" pitchFamily="34" charset="0"/>
              </a:rPr>
              <a:t>La explosión de </a:t>
            </a:r>
            <a:r>
              <a:rPr lang="es-ES_tradnl" altLang="en-US" sz="1400" dirty="0" err="1">
                <a:latin typeface="Arial" panose="020B0604020202020204" pitchFamily="34" charset="0"/>
                <a:ea typeface="Arial" charset="0"/>
                <a:cs typeface="Arial" panose="020B0604020202020204" pitchFamily="34" charset="0"/>
              </a:rPr>
              <a:t>Hunga</a:t>
            </a:r>
            <a:r>
              <a:rPr lang="es-ES_tradnl" altLang="en-US" sz="1400" dirty="0">
                <a:latin typeface="Arial" panose="020B0604020202020204" pitchFamily="34" charset="0"/>
                <a:ea typeface="Arial" charset="0"/>
                <a:cs typeface="Arial" panose="020B0604020202020204" pitchFamily="34" charset="0"/>
              </a:rPr>
              <a:t> Tonga no solo generó un tsunami que se extendió por el Océano Pacífico, sino que fue lo suficientemente fuerte como para sacudir la atmósfera desde la superficie hasta la ionosfera (48 km (30 millas) sobre la superficie) creando ondas atmosféricas que se propagaron alrededor del planeta varias ¡veces!</a:t>
            </a:r>
          </a:p>
          <a:p>
            <a:pPr eaLnBrk="1" hangingPunct="1">
              <a:lnSpc>
                <a:spcPts val="1800"/>
              </a:lnSpc>
              <a:spcBef>
                <a:spcPct val="0"/>
              </a:spcBef>
              <a:buNone/>
            </a:pPr>
            <a:endParaRPr lang="es-ES_tradnl" altLang="en-US" sz="1400" dirty="0">
              <a:latin typeface="Arial" panose="020B0604020202020204" pitchFamily="34" charset="0"/>
              <a:ea typeface="Arial" charset="0"/>
              <a:cs typeface="Arial" panose="020B0604020202020204" pitchFamily="34" charset="0"/>
            </a:endParaRPr>
          </a:p>
          <a:p>
            <a:pPr eaLnBrk="1" hangingPunct="1">
              <a:lnSpc>
                <a:spcPts val="1800"/>
              </a:lnSpc>
              <a:spcBef>
                <a:spcPct val="0"/>
              </a:spcBef>
              <a:buNone/>
            </a:pPr>
            <a:r>
              <a:rPr lang="es-ES_tradnl" altLang="en-US" sz="1400" dirty="0">
                <a:latin typeface="Arial" panose="020B0604020202020204" pitchFamily="34" charset="0"/>
                <a:ea typeface="Arial" charset="0"/>
                <a:cs typeface="Arial" panose="020B0604020202020204" pitchFamily="34" charset="0"/>
              </a:rPr>
              <a:t>Los científicos de la NASA estimaron que la erupción de Tonga fue 500 veces más poderosa que la bomba nuclear lanzada sobre Hiroshima, Japón. Según los informes, el sonido de la erupción fue escuchado por personas en Alaska, a más de 10,000 km del volcán.</a:t>
            </a:r>
          </a:p>
        </p:txBody>
      </p:sp>
      <p:sp>
        <p:nvSpPr>
          <p:cNvPr id="15" name="Rectangle 14">
            <a:extLst>
              <a:ext uri="{FF2B5EF4-FFF2-40B4-BE49-F238E27FC236}">
                <a16:creationId xmlns:a16="http://schemas.microsoft.com/office/drawing/2014/main" id="{D21695E1-F5AD-FE40-8FA9-1EC541273CE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06" name="Picture 8" descr="IRIS_TMlogo.png">
            <a:extLst>
              <a:ext uri="{FF2B5EF4-FFF2-40B4-BE49-F238E27FC236}">
                <a16:creationId xmlns:a16="http://schemas.microsoft.com/office/drawing/2014/main" id="{09AC40E5-46CB-5541-9AA5-70A88F00B0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Diagram&#10;&#10;Description automatically generated">
            <a:extLst>
              <a:ext uri="{FF2B5EF4-FFF2-40B4-BE49-F238E27FC236}">
                <a16:creationId xmlns:a16="http://schemas.microsoft.com/office/drawing/2014/main" id="{1FADFCDD-5989-5C75-2E28-1D0A05A132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827" y="879231"/>
            <a:ext cx="5906061" cy="4711700"/>
          </a:xfrm>
          <a:prstGeom prst="rect">
            <a:avLst/>
          </a:prstGeom>
        </p:spPr>
      </p:pic>
      <p:sp>
        <p:nvSpPr>
          <p:cNvPr id="6" name="Rectangle 7">
            <a:extLst>
              <a:ext uri="{FF2B5EF4-FFF2-40B4-BE49-F238E27FC236}">
                <a16:creationId xmlns:a16="http://schemas.microsoft.com/office/drawing/2014/main" id="{867125AA-5F1E-7D05-B91F-64FEA91CD274}"/>
              </a:ext>
            </a:extLst>
          </p:cNvPr>
          <p:cNvSpPr>
            <a:spLocks noChangeArrowheads="1"/>
          </p:cNvSpPr>
          <p:nvPr/>
        </p:nvSpPr>
        <p:spPr bwMode="auto">
          <a:xfrm>
            <a:off x="239713" y="5943600"/>
            <a:ext cx="35702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100" i="1" dirty="0" err="1">
                <a:latin typeface="Arial" panose="020B0604020202020204" pitchFamily="34" charset="0"/>
              </a:rPr>
              <a:t>Duncombe</a:t>
            </a:r>
            <a:r>
              <a:rPr lang="es-ES_tradnl" altLang="en-US" sz="1100" i="1" dirty="0">
                <a:latin typeface="Arial" panose="020B0604020202020204" pitchFamily="34" charset="0"/>
              </a:rPr>
              <a:t>, J. (2022), El sorprendente alcance de las ondas atmosféricas gigantes de Tonga, </a:t>
            </a:r>
            <a:r>
              <a:rPr lang="es-ES_tradnl" altLang="en-US" sz="1100" i="1" dirty="0" err="1">
                <a:latin typeface="Arial" panose="020B0604020202020204" pitchFamily="34" charset="0"/>
              </a:rPr>
              <a:t>Eos</a:t>
            </a:r>
            <a:r>
              <a:rPr lang="es-ES_tradnl" altLang="en-US" sz="1100" i="1" dirty="0">
                <a:latin typeface="Arial" panose="020B0604020202020204" pitchFamily="34" charset="0"/>
              </a:rPr>
              <a:t>, 103, </a:t>
            </a:r>
            <a:r>
              <a:rPr lang="es-ES_tradnl" altLang="en-US" sz="1100" i="1" dirty="0">
                <a:latin typeface="Arial" panose="020B0604020202020204" pitchFamily="34" charset="0"/>
                <a:hlinkClick r:id="rId5"/>
              </a:rPr>
              <a:t>https://</a:t>
            </a:r>
            <a:r>
              <a:rPr lang="es-ES_tradnl" altLang="en-US" sz="1100" i="1" dirty="0" err="1">
                <a:latin typeface="Arial" panose="020B0604020202020204" pitchFamily="34" charset="0"/>
                <a:hlinkClick r:id="rId5"/>
              </a:rPr>
              <a:t>doi.org</a:t>
            </a:r>
            <a:r>
              <a:rPr lang="es-ES_tradnl" altLang="en-US" sz="1100" i="1" dirty="0">
                <a:latin typeface="Arial" panose="020B0604020202020204" pitchFamily="34" charset="0"/>
                <a:hlinkClick r:id="rId5"/>
              </a:rPr>
              <a:t>/10.1029/2022EO220050</a:t>
            </a:r>
            <a:r>
              <a:rPr lang="es-ES_tradnl" altLang="en-US" sz="1100" i="1" dirty="0">
                <a:latin typeface="Arial" panose="020B0604020202020204" pitchFamily="34" charset="0"/>
              </a:rPr>
              <a:t>. Publicado el 21 de enero de 2022.</a:t>
            </a:r>
          </a:p>
        </p:txBody>
      </p:sp>
      <p:sp>
        <p:nvSpPr>
          <p:cNvPr id="7" name="Rectangle 7">
            <a:extLst>
              <a:ext uri="{FF2B5EF4-FFF2-40B4-BE49-F238E27FC236}">
                <a16:creationId xmlns:a16="http://schemas.microsoft.com/office/drawing/2014/main" id="{7237DAA8-D8FF-4491-4B12-669016ACFF95}"/>
              </a:ext>
            </a:extLst>
          </p:cNvPr>
          <p:cNvSpPr>
            <a:spLocks noChangeArrowheads="1"/>
          </p:cNvSpPr>
          <p:nvPr/>
        </p:nvSpPr>
        <p:spPr bwMode="auto">
          <a:xfrm>
            <a:off x="4724400" y="5569803"/>
            <a:ext cx="4332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200" i="1" dirty="0" err="1">
                <a:latin typeface="Arial" panose="020B0604020202020204" pitchFamily="34" charset="0"/>
              </a:rPr>
              <a:t>Lynett</a:t>
            </a:r>
            <a:r>
              <a:rPr lang="es-ES_tradnl" altLang="en-US" sz="1200" i="1" dirty="0">
                <a:latin typeface="Arial" panose="020B0604020202020204" pitchFamily="34" charset="0"/>
              </a:rPr>
              <a:t>, P., McCann, M., Zhou, Z. et al. Tsunami génesis diversa desencadenada por la erupción </a:t>
            </a:r>
            <a:r>
              <a:rPr lang="es-ES_tradnl" altLang="en-US" sz="1200" i="1" dirty="0" err="1">
                <a:latin typeface="Arial" panose="020B0604020202020204" pitchFamily="34" charset="0"/>
              </a:rPr>
              <a:t>Hunga</a:t>
            </a:r>
            <a:r>
              <a:rPr lang="es-ES_tradnl" altLang="en-US" sz="1200" i="1" dirty="0">
                <a:latin typeface="Arial" panose="020B0604020202020204" pitchFamily="34" charset="0"/>
              </a:rPr>
              <a:t> Tonga-</a:t>
            </a:r>
            <a:r>
              <a:rPr lang="es-ES_tradnl" altLang="en-US" sz="1200" i="1" dirty="0" err="1">
                <a:latin typeface="Arial" panose="020B0604020202020204" pitchFamily="34" charset="0"/>
              </a:rPr>
              <a:t>Hunga</a:t>
            </a:r>
            <a:r>
              <a:rPr lang="es-ES_tradnl" altLang="en-US" sz="1200" i="1" dirty="0">
                <a:latin typeface="Arial" panose="020B0604020202020204" pitchFamily="34" charset="0"/>
              </a:rPr>
              <a:t> </a:t>
            </a:r>
            <a:r>
              <a:rPr lang="es-ES_tradnl" altLang="en-US" sz="1200" i="1" dirty="0" err="1">
                <a:latin typeface="Arial" panose="020B0604020202020204" pitchFamily="34" charset="0"/>
              </a:rPr>
              <a:t>Ha'apai</a:t>
            </a:r>
            <a:r>
              <a:rPr lang="es-ES_tradnl" altLang="en-US" sz="1200" i="1" dirty="0">
                <a:latin typeface="Arial" panose="020B0604020202020204" pitchFamily="34" charset="0"/>
              </a:rPr>
              <a:t>. Naturaleza 609, 728–733 (2022). </a:t>
            </a:r>
            <a:r>
              <a:rPr lang="es-ES_tradnl" altLang="en-US" sz="1200" i="1" dirty="0">
                <a:latin typeface="Arial" panose="020B0604020202020204" pitchFamily="34" charset="0"/>
                <a:hlinkClick r:id="rId5"/>
              </a:rPr>
              <a:t>https://</a:t>
            </a:r>
            <a:r>
              <a:rPr lang="es-ES_tradnl" altLang="en-US" sz="1200" i="1" dirty="0" err="1">
                <a:latin typeface="Arial" panose="020B0604020202020204" pitchFamily="34" charset="0"/>
                <a:hlinkClick r:id="rId5"/>
              </a:rPr>
              <a:t>doi.org</a:t>
            </a:r>
            <a:r>
              <a:rPr lang="es-ES_tradnl" altLang="en-US" sz="1200" i="1" dirty="0">
                <a:latin typeface="Arial" panose="020B0604020202020204" pitchFamily="34" charset="0"/>
                <a:hlinkClick r:id="rId5"/>
              </a:rPr>
              <a:t>/10.1038/s41586-022-05170-6</a:t>
            </a:r>
            <a:endParaRPr lang="es-ES_tradnl" altLang="en-US" sz="1200" i="1" dirty="0">
              <a:latin typeface="Arial" panose="020B0604020202020204" pitchFamily="34" charset="0"/>
            </a:endParaRPr>
          </a:p>
        </p:txBody>
      </p:sp>
      <p:sp>
        <p:nvSpPr>
          <p:cNvPr id="3" name="Title 1">
            <a:extLst>
              <a:ext uri="{FF2B5EF4-FFF2-40B4-BE49-F238E27FC236}">
                <a16:creationId xmlns:a16="http://schemas.microsoft.com/office/drawing/2014/main" id="{226DCF85-F28E-F957-73A3-582D064B45C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7,0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Miércoles, 9 de Noviembre, 2022 a las  09:51:04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412998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11637</TotalTime>
  <Words>1837</Words>
  <Application>Microsoft Macintosh PowerPoint</Application>
  <PresentationFormat>On-screen Show (4:3)</PresentationFormat>
  <Paragraphs>139</Paragraphs>
  <Slides>11</Slides>
  <Notes>11</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11</vt:i4>
      </vt:variant>
    </vt:vector>
  </HeadingPairs>
  <TitlesOfParts>
    <vt:vector size="15" baseType="lpstr">
      <vt:lpstr>Arial</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836</cp:revision>
  <cp:lastPrinted>2018-05-05T19:31:49Z</cp:lastPrinted>
  <dcterms:created xsi:type="dcterms:W3CDTF">2009-05-31T20:07:40Z</dcterms:created>
  <dcterms:modified xsi:type="dcterms:W3CDTF">2022-11-12T04:25:13Z</dcterms:modified>
</cp:coreProperties>
</file>