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2"/>
  </p:notesMasterIdLst>
  <p:sldIdLst>
    <p:sldId id="384" r:id="rId3"/>
    <p:sldId id="386" r:id="rId4"/>
    <p:sldId id="387" r:id="rId5"/>
    <p:sldId id="385" r:id="rId6"/>
    <p:sldId id="340" r:id="rId7"/>
    <p:sldId id="359" r:id="rId8"/>
    <p:sldId id="393" r:id="rId9"/>
    <p:sldId id="344" r:id="rId10"/>
    <p:sldId id="434" r:id="rId11"/>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50" autoAdjust="0"/>
    <p:restoredTop sz="95388" autoAdjust="0"/>
  </p:normalViewPr>
  <p:slideViewPr>
    <p:cSldViewPr showGuides="1">
      <p:cViewPr varScale="1">
        <p:scale>
          <a:sx n="85" d="100"/>
          <a:sy n="85" d="100"/>
        </p:scale>
        <p:origin x="1454" y="5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8BBC8D-86FA-C44E-A86B-27E39ACCD70D}"/>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BF58DB0E-43A6-1543-B42C-345AC8E32F9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E2D9D5F3-8836-6045-8D1A-4FDE8272CE84}" type="datetimeFigureOut">
              <a:rPr lang="en-US" altLang="en-US"/>
              <a:pPr>
                <a:defRPr/>
              </a:pPr>
              <a:t>11/12/2022</a:t>
            </a:fld>
            <a:endParaRPr lang="en-US" altLang="en-US"/>
          </a:p>
        </p:txBody>
      </p:sp>
      <p:sp>
        <p:nvSpPr>
          <p:cNvPr id="4" name="Slide Image Placeholder 3">
            <a:extLst>
              <a:ext uri="{FF2B5EF4-FFF2-40B4-BE49-F238E27FC236}">
                <a16:creationId xmlns:a16="http://schemas.microsoft.com/office/drawing/2014/main" id="{D6B743B9-47CE-9B48-AA06-EB26DE5212E0}"/>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9317AA9A-D8C9-654F-9DB5-C6A1D77AECBA}"/>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6E91720-A9D5-5A40-972F-E27A07E58B65}"/>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426FF993-5FDB-1446-BF55-41E4481B917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CD3FD737-2CE4-CF4D-9079-42F31C32BFB1}" type="slidenum">
              <a:rPr lang="en-US" altLang="en-US"/>
              <a:pPr>
                <a:defRPr/>
              </a:pPr>
              <a:t>‹#›</a:t>
            </a:fld>
            <a:endParaRPr lang="en-US" altLang="en-US"/>
          </a:p>
        </p:txBody>
      </p:sp>
    </p:spTree>
    <p:extLst>
      <p:ext uri="{BB962C8B-B14F-4D97-AF65-F5344CB8AC3E}">
        <p14:creationId xmlns:p14="http://schemas.microsoft.com/office/powerpoint/2010/main" val="588081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B5B61BE7-CB9D-4E87-8A63-5CD91C364A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A90E095-7650-467D-A97D-7422ADFD90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aseline="0" dirty="0">
                <a:ea typeface="ＭＳ Ｐゴシック" panose="020B0600070205080204" pitchFamily="34" charset="-128"/>
              </a:rPr>
              <a:t>For more detail, visit USGS:  https://earthquake.usgs.gov/earthquakes/eventpage/us7000ip8h</a:t>
            </a:r>
            <a:endParaRPr lang="en-US" altLang="en-US" dirty="0"/>
          </a:p>
        </p:txBody>
      </p:sp>
      <p:sp>
        <p:nvSpPr>
          <p:cNvPr id="4100" name="Slide Number Placeholder 3">
            <a:extLst>
              <a:ext uri="{FF2B5EF4-FFF2-40B4-BE49-F238E27FC236}">
                <a16:creationId xmlns:a16="http://schemas.microsoft.com/office/drawing/2014/main" id="{21148487-708B-4ECE-9ED2-2E47C1350A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1805AFF-1C0A-4F7E-96CB-1EB0F9C7956A}" type="slidenum">
              <a:rPr lang="en-US" altLang="en-US" sz="1300" smtClean="0"/>
              <a:pPr>
                <a:spcBef>
                  <a:spcPct val="0"/>
                </a:spcBef>
              </a:pPr>
              <a:t>1</a:t>
            </a:fld>
            <a:endParaRPr lang="en-US" altLang="en-US" sz="1300"/>
          </a:p>
        </p:txBody>
      </p:sp>
    </p:spTree>
    <p:extLst>
      <p:ext uri="{BB962C8B-B14F-4D97-AF65-F5344CB8AC3E}">
        <p14:creationId xmlns:p14="http://schemas.microsoft.com/office/powerpoint/2010/main" val="20983103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ten-stage scale, from I to X.  Lower numbers represent imperceptible shaking while X represents extreme shaking.</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r>
              <a:rPr lang="en-US" altLang="en-US" dirty="0">
                <a:ea typeface="ＭＳ Ｐゴシック" panose="020B0600070205080204" pitchFamily="34" charset="-128"/>
              </a:rPr>
              <a:t>Relevant animation:  Earthquake Intensity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0648595F-4CCF-45AE-99DC-D1BED142E5C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1FCEFFAF-5450-4588-8733-0CBB922901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Image courtesy of the USGS:  https://earthquake.usgs.gov/earthquakes/tectonic/images/emaustralia_tsum.pdf</a:t>
            </a:r>
          </a:p>
        </p:txBody>
      </p:sp>
      <p:sp>
        <p:nvSpPr>
          <p:cNvPr id="18436" name="Slide Number Placeholder 3">
            <a:extLst>
              <a:ext uri="{FF2B5EF4-FFF2-40B4-BE49-F238E27FC236}">
                <a16:creationId xmlns:a16="http://schemas.microsoft.com/office/drawing/2014/main" id="{257A4E14-A091-426F-8268-7901F5541F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01675" indent="-269875">
              <a:defRPr>
                <a:solidFill>
                  <a:schemeClr val="tx1"/>
                </a:solidFill>
                <a:latin typeface="Arial" panose="020B0604020202020204" pitchFamily="34" charset="0"/>
                <a:ea typeface="MS PGothic" panose="020B0600070205080204" pitchFamily="34" charset="-128"/>
              </a:defRPr>
            </a:lvl2pPr>
            <a:lvl3pPr marL="1081088" indent="-215900">
              <a:defRPr>
                <a:solidFill>
                  <a:schemeClr val="tx1"/>
                </a:solidFill>
                <a:latin typeface="Arial" panose="020B0604020202020204" pitchFamily="34" charset="0"/>
                <a:ea typeface="MS PGothic" panose="020B0600070205080204" pitchFamily="34" charset="-128"/>
              </a:defRPr>
            </a:lvl3pPr>
            <a:lvl4pPr marL="1512888" indent="-215900">
              <a:defRPr>
                <a:solidFill>
                  <a:schemeClr val="tx1"/>
                </a:solidFill>
                <a:latin typeface="Arial" panose="020B0604020202020204" pitchFamily="34" charset="0"/>
                <a:ea typeface="MS PGothic" panose="020B0600070205080204" pitchFamily="34" charset="-128"/>
              </a:defRPr>
            </a:lvl4pPr>
            <a:lvl5pPr marL="1944688" indent="-215900">
              <a:defRPr>
                <a:solidFill>
                  <a:schemeClr val="tx1"/>
                </a:solidFill>
                <a:latin typeface="Arial" panose="020B0604020202020204" pitchFamily="34" charset="0"/>
                <a:ea typeface="MS PGothic"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816B2A-DC4A-4EDA-93F2-AAF319DF71F4}" type="slidenum">
              <a:rPr lang="en-US" altLang="en-US" sz="1200" smtClean="0">
                <a:latin typeface="Calibri" panose="020F0502020204030204" pitchFamily="34" charset="0"/>
              </a:rPr>
              <a:pPr/>
              <a:t>4</a:t>
            </a:fld>
            <a:endParaRPr lang="en-US" altLang="en-US" sz="1200">
              <a:latin typeface="Calibri" panose="020F0502020204030204" pitchFamily="34" charset="0"/>
            </a:endParaRPr>
          </a:p>
        </p:txBody>
      </p:sp>
    </p:spTree>
    <p:extLst>
      <p:ext uri="{BB962C8B-B14F-4D97-AF65-F5344CB8AC3E}">
        <p14:creationId xmlns:p14="http://schemas.microsoft.com/office/powerpoint/2010/main" val="13982785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ADCBE9-9782-4A70-9829-17DC4F4D7D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60BF3C7-51BC-4095-AE27-022A40D4F6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335DD9EF-C3EC-44AC-B512-0E2FB2C5436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1682055-3675-45AA-BF01-533A3E6036F3}" type="slidenum">
              <a:rPr lang="en-US" altLang="en-US" smtClean="0">
                <a:ea typeface="MS PGothic" panose="020B0600070205080204" pitchFamily="34" charset="-128"/>
              </a:rPr>
              <a:pPr>
                <a:spcBef>
                  <a:spcPct val="0"/>
                </a:spcBef>
              </a:pPr>
              <a:t>5</a:t>
            </a:fld>
            <a:endParaRPr lang="en-US" altLang="en-US">
              <a:ea typeface="MS PGothic" panose="020B0600070205080204"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DD0DD753-89DD-491C-871F-EDC7AD535A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0230D65E-1EE9-4A85-82DF-7E1737CA49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t>Explore the seismicity further:  </a:t>
            </a:r>
            <a:r>
              <a:rPr lang="en-US" altLang="en-US" dirty="0"/>
              <a:t>Image from IRIS Earthquake Browser www.iris.edu/ieb</a:t>
            </a:r>
          </a:p>
          <a:p>
            <a:pPr eaLnBrk="1" hangingPunct="1">
              <a:spcBef>
                <a:spcPct val="0"/>
              </a:spcBef>
            </a:pPr>
            <a:endParaRPr lang="en-US" altLang="en-US" dirty="0"/>
          </a:p>
        </p:txBody>
      </p:sp>
      <p:sp>
        <p:nvSpPr>
          <p:cNvPr id="16388" name="Slide Number Placeholder 3">
            <a:extLst>
              <a:ext uri="{FF2B5EF4-FFF2-40B4-BE49-F238E27FC236}">
                <a16:creationId xmlns:a16="http://schemas.microsoft.com/office/drawing/2014/main" id="{74EE2B97-597F-48E5-B89E-D482E64980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01675" indent="-269875">
              <a:spcBef>
                <a:spcPct val="30000"/>
              </a:spcBef>
              <a:defRPr sz="1200">
                <a:solidFill>
                  <a:schemeClr val="tx1"/>
                </a:solidFill>
                <a:latin typeface="Calibri" panose="020F0502020204030204" pitchFamily="34" charset="0"/>
                <a:ea typeface="MS PGothic" panose="020B0600070205080204" pitchFamily="34" charset="-128"/>
              </a:defRPr>
            </a:lvl2pPr>
            <a:lvl3pPr marL="1081088" indent="-215900">
              <a:spcBef>
                <a:spcPct val="30000"/>
              </a:spcBef>
              <a:defRPr sz="1200">
                <a:solidFill>
                  <a:schemeClr val="tx1"/>
                </a:solidFill>
                <a:latin typeface="Calibri" panose="020F0502020204030204" pitchFamily="34" charset="0"/>
                <a:ea typeface="MS PGothic" panose="020B0600070205080204" pitchFamily="34" charset="-128"/>
              </a:defRPr>
            </a:lvl3pPr>
            <a:lvl4pPr marL="1512888" indent="-215900">
              <a:spcBef>
                <a:spcPct val="30000"/>
              </a:spcBef>
              <a:defRPr sz="1200">
                <a:solidFill>
                  <a:schemeClr val="tx1"/>
                </a:solidFill>
                <a:latin typeface="Calibri" panose="020F0502020204030204" pitchFamily="34" charset="0"/>
                <a:ea typeface="MS PGothic" panose="020B0600070205080204" pitchFamily="34" charset="-128"/>
              </a:defRPr>
            </a:lvl4pPr>
            <a:lvl5pPr marL="1944688" indent="-215900">
              <a:spcBef>
                <a:spcPct val="30000"/>
              </a:spcBef>
              <a:defRPr sz="1200">
                <a:solidFill>
                  <a:schemeClr val="tx1"/>
                </a:solidFill>
                <a:latin typeface="Calibri" panose="020F0502020204030204" pitchFamily="34" charset="0"/>
                <a:ea typeface="MS PGothic"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70F3FD3C-1F7C-4236-A526-4EC63BD18C5A}" type="slidenum">
              <a:rPr lang="en-US" altLang="en-US" sz="1300" smtClean="0"/>
              <a:pPr>
                <a:spcBef>
                  <a:spcPct val="0"/>
                </a:spcBef>
              </a:pPr>
              <a:t>6</a:t>
            </a:fld>
            <a:endParaRPr lang="en-US" altLang="en-US" sz="1300"/>
          </a:p>
        </p:txBody>
      </p:sp>
    </p:spTree>
    <p:extLst>
      <p:ext uri="{BB962C8B-B14F-4D97-AF65-F5344CB8AC3E}">
        <p14:creationId xmlns:p14="http://schemas.microsoft.com/office/powerpoint/2010/main" val="17661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C74D905A-1991-1129-39C5-19FC50F59EB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1CC04FA2-717F-E801-83F1-5F3E7B050E6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t>Explore the seismicity further:  </a:t>
            </a:r>
            <a:r>
              <a:rPr lang="en-US" altLang="en-US" dirty="0"/>
              <a:t>Explore aftershocks in the IRIS Earthquake Browser www.iris.edu/ieb</a:t>
            </a:r>
          </a:p>
          <a:p>
            <a:pPr eaLnBrk="1" hangingPunct="1">
              <a:spcBef>
                <a:spcPct val="0"/>
              </a:spcBef>
            </a:pPr>
            <a:endParaRPr lang="en-US" altLang="en-US" dirty="0"/>
          </a:p>
        </p:txBody>
      </p:sp>
      <p:sp>
        <p:nvSpPr>
          <p:cNvPr id="30724" name="Slide Number Placeholder 3">
            <a:extLst>
              <a:ext uri="{FF2B5EF4-FFF2-40B4-BE49-F238E27FC236}">
                <a16:creationId xmlns:a16="http://schemas.microsoft.com/office/drawing/2014/main" id="{FD485065-F868-608B-7970-B38DC8462DC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0C2C3A2-EF15-4858-9427-72E88E4FDCD3}" type="slidenum">
              <a:rPr lang="en-US" altLang="en-US" sz="1300"/>
              <a:pPr>
                <a:spcBef>
                  <a:spcPct val="0"/>
                </a:spcBef>
              </a:pPr>
              <a:t>7</a:t>
            </a:fld>
            <a:endParaRPr lang="en-US" altLang="en-US" sz="13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B62134FF-124A-0C4A-8F30-E8A1D1F0FB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1C42FDC-49D5-AA4A-9D41-B7A6419D9F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Travel-time Curves: How they are created:  </a:t>
            </a:r>
            <a:r>
              <a:rPr lang="en-US" altLang="en-US" dirty="0"/>
              <a:t>https://www.iris.edu/hq/inclass/animation/traveltime_curves_how_they_are_created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i="0" kern="1200" dirty="0">
              <a:solidFill>
                <a:schemeClr val="tx1"/>
              </a:solidFill>
              <a:effectLst/>
              <a:latin typeface="+mn-lt"/>
              <a:ea typeface="+mn-ea"/>
              <a:cs typeface="+mn-cs"/>
            </a:endParaRPr>
          </a:p>
        </p:txBody>
      </p:sp>
      <p:sp>
        <p:nvSpPr>
          <p:cNvPr id="15363" name="Slide Number Placeholder 3">
            <a:extLst>
              <a:ext uri="{FF2B5EF4-FFF2-40B4-BE49-F238E27FC236}">
                <a16:creationId xmlns:a16="http://schemas.microsoft.com/office/drawing/2014/main" id="{BBED6AD4-8CC5-AE42-8BF1-945D3B87D3F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72841EE-242E-4647-9176-442F799DFB7B}" type="slidenum">
              <a:rPr lang="en-US" altLang="en-US">
                <a:solidFill>
                  <a:srgbClr val="000000"/>
                </a:solidFill>
                <a:latin typeface="Calibri" panose="020F0502020204030204" pitchFamily="34" charset="0"/>
                <a:ea typeface="MS PGothic" panose="020B0600070205080204" pitchFamily="34" charset="-128"/>
              </a:rPr>
              <a:pPr/>
              <a:t>8</a:t>
            </a:fld>
            <a:endParaRPr lang="en-US" altLang="en-US">
              <a:solidFill>
                <a:srgbClr val="000000"/>
              </a:solidFill>
              <a:latin typeface="Calibri" panose="020F0502020204030204" pitchFamily="34" charset="0"/>
              <a:ea typeface="MS PGothic" panose="020B0600070205080204"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9</a:t>
            </a:fld>
            <a:endParaRPr lang="en-US" altLang="en-US"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B8B9A2F-3A98-704B-A964-C77DE96E00AF}"/>
              </a:ext>
            </a:extLst>
          </p:cNvPr>
          <p:cNvSpPr>
            <a:spLocks noGrp="1"/>
          </p:cNvSpPr>
          <p:nvPr>
            <p:ph type="dt" sz="half" idx="10"/>
          </p:nvPr>
        </p:nvSpPr>
        <p:spPr/>
        <p:txBody>
          <a:bodyPr/>
          <a:lstStyle>
            <a:lvl1pPr>
              <a:defRPr/>
            </a:lvl1pPr>
          </a:lstStyle>
          <a:p>
            <a:pPr>
              <a:defRPr/>
            </a:pPr>
            <a:fld id="{B6210B02-DE1D-8947-B91F-5D49AE3A0327}" type="datetimeFigureOut">
              <a:rPr lang="en-US" altLang="en-US"/>
              <a:pPr>
                <a:defRPr/>
              </a:pPr>
              <a:t>11/12/2022</a:t>
            </a:fld>
            <a:endParaRPr lang="en-US" altLang="en-US"/>
          </a:p>
        </p:txBody>
      </p:sp>
      <p:sp>
        <p:nvSpPr>
          <p:cNvPr id="5" name="Footer Placeholder 4">
            <a:extLst>
              <a:ext uri="{FF2B5EF4-FFF2-40B4-BE49-F238E27FC236}">
                <a16:creationId xmlns:a16="http://schemas.microsoft.com/office/drawing/2014/main" id="{3499B872-5DC1-8441-8A4F-093599D55F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D061F49-D9CA-EB46-A0A4-ADAB08DA8EE6}"/>
              </a:ext>
            </a:extLst>
          </p:cNvPr>
          <p:cNvSpPr>
            <a:spLocks noGrp="1"/>
          </p:cNvSpPr>
          <p:nvPr>
            <p:ph type="sldNum" sz="quarter" idx="12"/>
          </p:nvPr>
        </p:nvSpPr>
        <p:spPr/>
        <p:txBody>
          <a:bodyPr/>
          <a:lstStyle>
            <a:lvl1pPr>
              <a:defRPr/>
            </a:lvl1pPr>
          </a:lstStyle>
          <a:p>
            <a:pPr>
              <a:defRPr/>
            </a:pPr>
            <a:fld id="{4BC95964-D245-6D46-8C59-ABD4A7CB1F5D}" type="slidenum">
              <a:rPr lang="en-US" altLang="en-US"/>
              <a:pPr>
                <a:defRPr/>
              </a:pPr>
              <a:t>‹#›</a:t>
            </a:fld>
            <a:endParaRPr lang="en-US" altLang="en-US"/>
          </a:p>
        </p:txBody>
      </p:sp>
    </p:spTree>
    <p:extLst>
      <p:ext uri="{BB962C8B-B14F-4D97-AF65-F5344CB8AC3E}">
        <p14:creationId xmlns:p14="http://schemas.microsoft.com/office/powerpoint/2010/main" val="186894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35C51B-E291-814D-B100-4713817F7DD0}"/>
              </a:ext>
            </a:extLst>
          </p:cNvPr>
          <p:cNvSpPr>
            <a:spLocks noGrp="1"/>
          </p:cNvSpPr>
          <p:nvPr>
            <p:ph type="dt" sz="half" idx="10"/>
          </p:nvPr>
        </p:nvSpPr>
        <p:spPr/>
        <p:txBody>
          <a:bodyPr/>
          <a:lstStyle>
            <a:lvl1pPr>
              <a:defRPr/>
            </a:lvl1pPr>
          </a:lstStyle>
          <a:p>
            <a:pPr>
              <a:defRPr/>
            </a:pPr>
            <a:fld id="{92FE05C0-86DD-3A4F-B784-2C171F526570}" type="datetimeFigureOut">
              <a:rPr lang="en-US" altLang="en-US"/>
              <a:pPr>
                <a:defRPr/>
              </a:pPr>
              <a:t>11/12/2022</a:t>
            </a:fld>
            <a:endParaRPr lang="en-US" altLang="en-US"/>
          </a:p>
        </p:txBody>
      </p:sp>
      <p:sp>
        <p:nvSpPr>
          <p:cNvPr id="5" name="Footer Placeholder 4">
            <a:extLst>
              <a:ext uri="{FF2B5EF4-FFF2-40B4-BE49-F238E27FC236}">
                <a16:creationId xmlns:a16="http://schemas.microsoft.com/office/drawing/2014/main" id="{947ED8AE-3FF7-F342-B42B-A3BF198AD5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1D44EE-5CB6-C642-8D8C-586B65AD0D27}"/>
              </a:ext>
            </a:extLst>
          </p:cNvPr>
          <p:cNvSpPr>
            <a:spLocks noGrp="1"/>
          </p:cNvSpPr>
          <p:nvPr>
            <p:ph type="sldNum" sz="quarter" idx="12"/>
          </p:nvPr>
        </p:nvSpPr>
        <p:spPr/>
        <p:txBody>
          <a:bodyPr/>
          <a:lstStyle>
            <a:lvl1pPr>
              <a:defRPr/>
            </a:lvl1pPr>
          </a:lstStyle>
          <a:p>
            <a:pPr>
              <a:defRPr/>
            </a:pPr>
            <a:fld id="{A142A5A4-DFDA-034B-B610-E63A5C4130A3}" type="slidenum">
              <a:rPr lang="en-US" altLang="en-US"/>
              <a:pPr>
                <a:defRPr/>
              </a:pPr>
              <a:t>‹#›</a:t>
            </a:fld>
            <a:endParaRPr lang="en-US" altLang="en-US"/>
          </a:p>
        </p:txBody>
      </p:sp>
    </p:spTree>
    <p:extLst>
      <p:ext uri="{BB962C8B-B14F-4D97-AF65-F5344CB8AC3E}">
        <p14:creationId xmlns:p14="http://schemas.microsoft.com/office/powerpoint/2010/main" val="205269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CCCC5-D401-C74E-8853-6B38FC863E07}"/>
              </a:ext>
            </a:extLst>
          </p:cNvPr>
          <p:cNvSpPr>
            <a:spLocks noGrp="1"/>
          </p:cNvSpPr>
          <p:nvPr>
            <p:ph type="dt" sz="half" idx="10"/>
          </p:nvPr>
        </p:nvSpPr>
        <p:spPr/>
        <p:txBody>
          <a:bodyPr/>
          <a:lstStyle>
            <a:lvl1pPr>
              <a:defRPr/>
            </a:lvl1pPr>
          </a:lstStyle>
          <a:p>
            <a:pPr>
              <a:defRPr/>
            </a:pPr>
            <a:fld id="{D69387FA-EDDA-C04F-8D13-D222995D17FC}" type="datetimeFigureOut">
              <a:rPr lang="en-US" altLang="en-US"/>
              <a:pPr>
                <a:defRPr/>
              </a:pPr>
              <a:t>11/12/2022</a:t>
            </a:fld>
            <a:endParaRPr lang="en-US" altLang="en-US"/>
          </a:p>
        </p:txBody>
      </p:sp>
      <p:sp>
        <p:nvSpPr>
          <p:cNvPr id="5" name="Footer Placeholder 4">
            <a:extLst>
              <a:ext uri="{FF2B5EF4-FFF2-40B4-BE49-F238E27FC236}">
                <a16:creationId xmlns:a16="http://schemas.microsoft.com/office/drawing/2014/main" id="{1A3986EA-7CD4-EC48-B78E-DB3DD48FA2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FA5F47-B878-2F47-BBB1-82C51E82605D}"/>
              </a:ext>
            </a:extLst>
          </p:cNvPr>
          <p:cNvSpPr>
            <a:spLocks noGrp="1"/>
          </p:cNvSpPr>
          <p:nvPr>
            <p:ph type="sldNum" sz="quarter" idx="12"/>
          </p:nvPr>
        </p:nvSpPr>
        <p:spPr/>
        <p:txBody>
          <a:bodyPr/>
          <a:lstStyle>
            <a:lvl1pPr>
              <a:defRPr/>
            </a:lvl1pPr>
          </a:lstStyle>
          <a:p>
            <a:pPr>
              <a:defRPr/>
            </a:pPr>
            <a:fld id="{C3F0B41C-35A6-5A49-A02A-0C0E99E8A473}" type="slidenum">
              <a:rPr lang="en-US" altLang="en-US"/>
              <a:pPr>
                <a:defRPr/>
              </a:pPr>
              <a:t>‹#›</a:t>
            </a:fld>
            <a:endParaRPr lang="en-US" altLang="en-US"/>
          </a:p>
        </p:txBody>
      </p:sp>
    </p:spTree>
    <p:extLst>
      <p:ext uri="{BB962C8B-B14F-4D97-AF65-F5344CB8AC3E}">
        <p14:creationId xmlns:p14="http://schemas.microsoft.com/office/powerpoint/2010/main" val="1391282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7989EFA-3169-4D41-AFB2-E3D601C6C879}"/>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C87C6F8-596F-1148-A96D-2DAE18611B71}" type="datetimeFigureOut">
              <a:rPr lang="en-US" altLang="en-US"/>
              <a:pPr>
                <a:defRPr/>
              </a:pPr>
              <a:t>11/12/2022</a:t>
            </a:fld>
            <a:endParaRPr lang="en-US" altLang="en-US"/>
          </a:p>
        </p:txBody>
      </p:sp>
      <p:sp>
        <p:nvSpPr>
          <p:cNvPr id="5" name="Footer Placeholder 4">
            <a:extLst>
              <a:ext uri="{FF2B5EF4-FFF2-40B4-BE49-F238E27FC236}">
                <a16:creationId xmlns:a16="http://schemas.microsoft.com/office/drawing/2014/main" id="{7FB5C7A5-A505-D348-B5AB-819315090A8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BF3DC262-DC5D-2D40-BCBF-FBB9FFC74C9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2D569E01-ED0C-E74B-A730-56C5B0D7993E}" type="slidenum">
              <a:rPr lang="en-US" altLang="en-US"/>
              <a:pPr>
                <a:defRPr/>
              </a:pPr>
              <a:t>‹#›</a:t>
            </a:fld>
            <a:endParaRPr lang="en-US" altLang="en-US"/>
          </a:p>
        </p:txBody>
      </p:sp>
    </p:spTree>
    <p:extLst>
      <p:ext uri="{BB962C8B-B14F-4D97-AF65-F5344CB8AC3E}">
        <p14:creationId xmlns:p14="http://schemas.microsoft.com/office/powerpoint/2010/main" val="3817343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6B7DC9-51DC-ED44-9168-821E905313C3}"/>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3D698D20-E3C1-5D43-BB6F-20ABA605E103}" type="datetimeFigureOut">
              <a:rPr lang="en-US" altLang="en-US"/>
              <a:pPr>
                <a:defRPr/>
              </a:pPr>
              <a:t>11/12/2022</a:t>
            </a:fld>
            <a:endParaRPr lang="en-US" altLang="en-US"/>
          </a:p>
        </p:txBody>
      </p:sp>
      <p:sp>
        <p:nvSpPr>
          <p:cNvPr id="5" name="Footer Placeholder 4">
            <a:extLst>
              <a:ext uri="{FF2B5EF4-FFF2-40B4-BE49-F238E27FC236}">
                <a16:creationId xmlns:a16="http://schemas.microsoft.com/office/drawing/2014/main" id="{E2FEFDF2-883E-6148-802D-BDCE7DC01BA2}"/>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0C02617A-BE62-C940-8451-5EA01BD0D229}"/>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5A409C3-1A62-A040-9F0A-F8BB19D51073}" type="slidenum">
              <a:rPr lang="en-US" altLang="en-US"/>
              <a:pPr>
                <a:defRPr/>
              </a:pPr>
              <a:t>‹#›</a:t>
            </a:fld>
            <a:endParaRPr lang="en-US" altLang="en-US"/>
          </a:p>
        </p:txBody>
      </p:sp>
    </p:spTree>
    <p:extLst>
      <p:ext uri="{BB962C8B-B14F-4D97-AF65-F5344CB8AC3E}">
        <p14:creationId xmlns:p14="http://schemas.microsoft.com/office/powerpoint/2010/main" val="1000944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B17BF4-1887-A74D-9636-4491A281C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51F625B-0FBE-1A48-8C9B-4F0B5CBCD036}" type="datetimeFigureOut">
              <a:rPr lang="en-US" altLang="en-US"/>
              <a:pPr>
                <a:defRPr/>
              </a:pPr>
              <a:t>11/12/2022</a:t>
            </a:fld>
            <a:endParaRPr lang="en-US" altLang="en-US"/>
          </a:p>
        </p:txBody>
      </p:sp>
      <p:sp>
        <p:nvSpPr>
          <p:cNvPr id="5" name="Footer Placeholder 4">
            <a:extLst>
              <a:ext uri="{FF2B5EF4-FFF2-40B4-BE49-F238E27FC236}">
                <a16:creationId xmlns:a16="http://schemas.microsoft.com/office/drawing/2014/main" id="{6B3FB9F4-0D08-C04D-8449-213AB40354B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E037B6DD-4C4F-EB41-8245-573A387090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385038B0-5DC1-994F-9C2D-FF95DA979E63}" type="slidenum">
              <a:rPr lang="en-US" altLang="en-US"/>
              <a:pPr>
                <a:defRPr/>
              </a:pPr>
              <a:t>‹#›</a:t>
            </a:fld>
            <a:endParaRPr lang="en-US" altLang="en-US"/>
          </a:p>
        </p:txBody>
      </p:sp>
    </p:spTree>
    <p:extLst>
      <p:ext uri="{BB962C8B-B14F-4D97-AF65-F5344CB8AC3E}">
        <p14:creationId xmlns:p14="http://schemas.microsoft.com/office/powerpoint/2010/main" val="4096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08524AE-5F1B-4744-9C6D-A48F74DAA264}"/>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686030-E4F0-0D43-8BCD-1068B0A4E818}" type="datetimeFigureOut">
              <a:rPr lang="en-US" altLang="en-US"/>
              <a:pPr>
                <a:defRPr/>
              </a:pPr>
              <a:t>11/12/2022</a:t>
            </a:fld>
            <a:endParaRPr lang="en-US" altLang="en-US"/>
          </a:p>
        </p:txBody>
      </p:sp>
      <p:sp>
        <p:nvSpPr>
          <p:cNvPr id="6" name="Footer Placeholder 5">
            <a:extLst>
              <a:ext uri="{FF2B5EF4-FFF2-40B4-BE49-F238E27FC236}">
                <a16:creationId xmlns:a16="http://schemas.microsoft.com/office/drawing/2014/main" id="{DFFE24F7-7736-BC49-86CF-30B9257DB9C3}"/>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122441BC-FEB5-0444-86B4-D891064ACEA8}"/>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02F6E1B-72E6-2444-A64C-BC286F549B48}" type="slidenum">
              <a:rPr lang="en-US" altLang="en-US"/>
              <a:pPr>
                <a:defRPr/>
              </a:pPr>
              <a:t>‹#›</a:t>
            </a:fld>
            <a:endParaRPr lang="en-US" altLang="en-US"/>
          </a:p>
        </p:txBody>
      </p:sp>
    </p:spTree>
    <p:extLst>
      <p:ext uri="{BB962C8B-B14F-4D97-AF65-F5344CB8AC3E}">
        <p14:creationId xmlns:p14="http://schemas.microsoft.com/office/powerpoint/2010/main" val="7089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DC93575-AE1A-E247-840C-352DE9A1A20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EDB95A-14AF-8242-941A-589CDA8BBF03}" type="datetimeFigureOut">
              <a:rPr lang="en-US" altLang="en-US"/>
              <a:pPr>
                <a:defRPr/>
              </a:pPr>
              <a:t>11/12/2022</a:t>
            </a:fld>
            <a:endParaRPr lang="en-US" altLang="en-US"/>
          </a:p>
        </p:txBody>
      </p:sp>
      <p:sp>
        <p:nvSpPr>
          <p:cNvPr id="8" name="Footer Placeholder 7">
            <a:extLst>
              <a:ext uri="{FF2B5EF4-FFF2-40B4-BE49-F238E27FC236}">
                <a16:creationId xmlns:a16="http://schemas.microsoft.com/office/drawing/2014/main" id="{16860B07-6D61-3547-9F73-3D10A803A03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3F81E3D6-7E90-5A49-9450-B4EBE535B4B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FB0B9CC-1F09-9142-8D45-C387BF61E676}" type="slidenum">
              <a:rPr lang="en-US" altLang="en-US"/>
              <a:pPr>
                <a:defRPr/>
              </a:pPr>
              <a:t>‹#›</a:t>
            </a:fld>
            <a:endParaRPr lang="en-US" altLang="en-US"/>
          </a:p>
        </p:txBody>
      </p:sp>
    </p:spTree>
    <p:extLst>
      <p:ext uri="{BB962C8B-B14F-4D97-AF65-F5344CB8AC3E}">
        <p14:creationId xmlns:p14="http://schemas.microsoft.com/office/powerpoint/2010/main" val="3959337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03EB71F-2735-9343-B80C-AEA7B32243F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DEFE22F-53ED-1D45-B8A2-B5DBC3C4E4C4}" type="datetimeFigureOut">
              <a:rPr lang="en-US" altLang="en-US"/>
              <a:pPr>
                <a:defRPr/>
              </a:pPr>
              <a:t>11/12/2022</a:t>
            </a:fld>
            <a:endParaRPr lang="en-US" altLang="en-US"/>
          </a:p>
        </p:txBody>
      </p:sp>
      <p:sp>
        <p:nvSpPr>
          <p:cNvPr id="4" name="Footer Placeholder 3">
            <a:extLst>
              <a:ext uri="{FF2B5EF4-FFF2-40B4-BE49-F238E27FC236}">
                <a16:creationId xmlns:a16="http://schemas.microsoft.com/office/drawing/2014/main" id="{AFE258A3-74EC-9547-BB29-BB0D93DB8DB8}"/>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79934B24-FC51-CA48-9680-2535DC91DCA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2861221-8A44-1A47-99FC-CBF21154C351}" type="slidenum">
              <a:rPr lang="en-US" altLang="en-US"/>
              <a:pPr>
                <a:defRPr/>
              </a:pPr>
              <a:t>‹#›</a:t>
            </a:fld>
            <a:endParaRPr lang="en-US" altLang="en-US"/>
          </a:p>
        </p:txBody>
      </p:sp>
    </p:spTree>
    <p:extLst>
      <p:ext uri="{BB962C8B-B14F-4D97-AF65-F5344CB8AC3E}">
        <p14:creationId xmlns:p14="http://schemas.microsoft.com/office/powerpoint/2010/main" val="12026369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606F2B-8B3E-A849-8762-B9B35A67372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4EC67FD-AB2E-854E-8CC8-E3C5BB798B6B}" type="datetimeFigureOut">
              <a:rPr lang="en-US" altLang="en-US"/>
              <a:pPr>
                <a:defRPr/>
              </a:pPr>
              <a:t>11/12/2022</a:t>
            </a:fld>
            <a:endParaRPr lang="en-US" altLang="en-US"/>
          </a:p>
        </p:txBody>
      </p:sp>
      <p:sp>
        <p:nvSpPr>
          <p:cNvPr id="3" name="Footer Placeholder 2">
            <a:extLst>
              <a:ext uri="{FF2B5EF4-FFF2-40B4-BE49-F238E27FC236}">
                <a16:creationId xmlns:a16="http://schemas.microsoft.com/office/drawing/2014/main" id="{AB842132-D786-0643-BC31-6372A38EC56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96B74AEA-729C-E041-B4AA-68987EAB1E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EA40C78-058C-2141-9C36-F98CAB7940E7}" type="slidenum">
              <a:rPr lang="en-US" altLang="en-US"/>
              <a:pPr>
                <a:defRPr/>
              </a:pPr>
              <a:t>‹#›</a:t>
            </a:fld>
            <a:endParaRPr lang="en-US" altLang="en-US"/>
          </a:p>
        </p:txBody>
      </p:sp>
    </p:spTree>
    <p:extLst>
      <p:ext uri="{BB962C8B-B14F-4D97-AF65-F5344CB8AC3E}">
        <p14:creationId xmlns:p14="http://schemas.microsoft.com/office/powerpoint/2010/main" val="114654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8ABE3837-8BEF-9A45-8B0B-E42DF5BA666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96EFC3B-690D-874C-87BE-622F1A19A009}" type="datetimeFigureOut">
              <a:rPr lang="en-US" altLang="en-US"/>
              <a:pPr>
                <a:defRPr/>
              </a:pPr>
              <a:t>11/12/2022</a:t>
            </a:fld>
            <a:endParaRPr lang="en-US" altLang="en-US"/>
          </a:p>
        </p:txBody>
      </p:sp>
      <p:sp>
        <p:nvSpPr>
          <p:cNvPr id="6" name="Footer Placeholder 5">
            <a:extLst>
              <a:ext uri="{FF2B5EF4-FFF2-40B4-BE49-F238E27FC236}">
                <a16:creationId xmlns:a16="http://schemas.microsoft.com/office/drawing/2014/main" id="{B381CF5B-A334-4D44-86CD-78D921907BAD}"/>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0AD3BFD-049E-5648-96C6-6B76F15ED81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CFE99CF0-2B38-6F43-8DDA-C6A47436E50D}" type="slidenum">
              <a:rPr lang="en-US" altLang="en-US"/>
              <a:pPr>
                <a:defRPr/>
              </a:pPr>
              <a:t>‹#›</a:t>
            </a:fld>
            <a:endParaRPr lang="en-US" altLang="en-US"/>
          </a:p>
        </p:txBody>
      </p:sp>
    </p:spTree>
    <p:extLst>
      <p:ext uri="{BB962C8B-B14F-4D97-AF65-F5344CB8AC3E}">
        <p14:creationId xmlns:p14="http://schemas.microsoft.com/office/powerpoint/2010/main" val="288220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752EC-2C3D-AB49-8101-856B82EC70FB}"/>
              </a:ext>
            </a:extLst>
          </p:cNvPr>
          <p:cNvSpPr>
            <a:spLocks noGrp="1"/>
          </p:cNvSpPr>
          <p:nvPr>
            <p:ph type="dt" sz="half" idx="10"/>
          </p:nvPr>
        </p:nvSpPr>
        <p:spPr/>
        <p:txBody>
          <a:bodyPr/>
          <a:lstStyle>
            <a:lvl1pPr>
              <a:defRPr/>
            </a:lvl1pPr>
          </a:lstStyle>
          <a:p>
            <a:pPr>
              <a:defRPr/>
            </a:pPr>
            <a:fld id="{DC38BFB2-5669-0C43-8B94-BC69F4AEB3D0}" type="datetimeFigureOut">
              <a:rPr lang="en-US" altLang="en-US"/>
              <a:pPr>
                <a:defRPr/>
              </a:pPr>
              <a:t>11/12/2022</a:t>
            </a:fld>
            <a:endParaRPr lang="en-US" altLang="en-US"/>
          </a:p>
        </p:txBody>
      </p:sp>
      <p:sp>
        <p:nvSpPr>
          <p:cNvPr id="5" name="Footer Placeholder 4">
            <a:extLst>
              <a:ext uri="{FF2B5EF4-FFF2-40B4-BE49-F238E27FC236}">
                <a16:creationId xmlns:a16="http://schemas.microsoft.com/office/drawing/2014/main" id="{3B399BCE-D9FC-194C-ADDA-F10A12EADE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E11767-5870-2941-A235-37F57775CA0C}"/>
              </a:ext>
            </a:extLst>
          </p:cNvPr>
          <p:cNvSpPr>
            <a:spLocks noGrp="1"/>
          </p:cNvSpPr>
          <p:nvPr>
            <p:ph type="sldNum" sz="quarter" idx="12"/>
          </p:nvPr>
        </p:nvSpPr>
        <p:spPr/>
        <p:txBody>
          <a:bodyPr/>
          <a:lstStyle>
            <a:lvl1pPr>
              <a:defRPr/>
            </a:lvl1pPr>
          </a:lstStyle>
          <a:p>
            <a:pPr>
              <a:defRPr/>
            </a:pPr>
            <a:fld id="{613F9D58-0B1F-6E4F-8D54-52066A64D740}" type="slidenum">
              <a:rPr lang="en-US" altLang="en-US"/>
              <a:pPr>
                <a:defRPr/>
              </a:pPr>
              <a:t>‹#›</a:t>
            </a:fld>
            <a:endParaRPr lang="en-US" altLang="en-US"/>
          </a:p>
        </p:txBody>
      </p:sp>
    </p:spTree>
    <p:extLst>
      <p:ext uri="{BB962C8B-B14F-4D97-AF65-F5344CB8AC3E}">
        <p14:creationId xmlns:p14="http://schemas.microsoft.com/office/powerpoint/2010/main" val="628743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B57092D2-473A-4D4A-A97B-1512D8AECC9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6D52E30E-2BD4-ED47-8244-B83F0BFCC06E}" type="datetimeFigureOut">
              <a:rPr lang="en-US" altLang="en-US"/>
              <a:pPr>
                <a:defRPr/>
              </a:pPr>
              <a:t>11/12/2022</a:t>
            </a:fld>
            <a:endParaRPr lang="en-US" altLang="en-US"/>
          </a:p>
        </p:txBody>
      </p:sp>
      <p:sp>
        <p:nvSpPr>
          <p:cNvPr id="6" name="Footer Placeholder 5">
            <a:extLst>
              <a:ext uri="{FF2B5EF4-FFF2-40B4-BE49-F238E27FC236}">
                <a16:creationId xmlns:a16="http://schemas.microsoft.com/office/drawing/2014/main" id="{FD0D85E6-02CA-7E46-9C37-E883197F447B}"/>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6B8A6FE-6E7D-5446-A3C8-BC1C17EA27D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CF248E2-33CA-F641-8537-D477057F33BB}" type="slidenum">
              <a:rPr lang="en-US" altLang="en-US"/>
              <a:pPr>
                <a:defRPr/>
              </a:pPr>
              <a:t>‹#›</a:t>
            </a:fld>
            <a:endParaRPr lang="en-US" altLang="en-US"/>
          </a:p>
        </p:txBody>
      </p:sp>
    </p:spTree>
    <p:extLst>
      <p:ext uri="{BB962C8B-B14F-4D97-AF65-F5344CB8AC3E}">
        <p14:creationId xmlns:p14="http://schemas.microsoft.com/office/powerpoint/2010/main" val="4043173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F230FC-4139-7F40-B0E2-5A51301787A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B9A2FDD7-5FE7-B245-B658-39E2597869CF}" type="datetimeFigureOut">
              <a:rPr lang="en-US" altLang="en-US"/>
              <a:pPr>
                <a:defRPr/>
              </a:pPr>
              <a:t>11/12/2022</a:t>
            </a:fld>
            <a:endParaRPr lang="en-US" altLang="en-US"/>
          </a:p>
        </p:txBody>
      </p:sp>
      <p:sp>
        <p:nvSpPr>
          <p:cNvPr id="5" name="Footer Placeholder 4">
            <a:extLst>
              <a:ext uri="{FF2B5EF4-FFF2-40B4-BE49-F238E27FC236}">
                <a16:creationId xmlns:a16="http://schemas.microsoft.com/office/drawing/2014/main" id="{F30F8B71-B985-AA4D-BBEE-B723A5E08A3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FBFCC8AC-19BB-D841-8F5C-4D100E220BC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9963CCB-8A6E-4D4E-8AB6-197978B1800E}" type="slidenum">
              <a:rPr lang="en-US" altLang="en-US"/>
              <a:pPr>
                <a:defRPr/>
              </a:pPr>
              <a:t>‹#›</a:t>
            </a:fld>
            <a:endParaRPr lang="en-US" altLang="en-US"/>
          </a:p>
        </p:txBody>
      </p:sp>
    </p:spTree>
    <p:extLst>
      <p:ext uri="{BB962C8B-B14F-4D97-AF65-F5344CB8AC3E}">
        <p14:creationId xmlns:p14="http://schemas.microsoft.com/office/powerpoint/2010/main" val="2060198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87B62F-F152-CA48-B981-031FCC7871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ECC1F8-72DE-F14B-99D7-4BEEB90701AD}" type="datetimeFigureOut">
              <a:rPr lang="en-US" altLang="en-US"/>
              <a:pPr>
                <a:defRPr/>
              </a:pPr>
              <a:t>11/12/2022</a:t>
            </a:fld>
            <a:endParaRPr lang="en-US" altLang="en-US"/>
          </a:p>
        </p:txBody>
      </p:sp>
      <p:sp>
        <p:nvSpPr>
          <p:cNvPr id="5" name="Footer Placeholder 4">
            <a:extLst>
              <a:ext uri="{FF2B5EF4-FFF2-40B4-BE49-F238E27FC236}">
                <a16:creationId xmlns:a16="http://schemas.microsoft.com/office/drawing/2014/main" id="{4C156DDD-49DD-304E-BA48-5CE8823760D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EFBF7B6-7500-FE4F-9B69-AE0F8C09CA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ECFF83D-39C1-344E-B1E3-5BDBA1F9D803}" type="slidenum">
              <a:rPr lang="en-US" altLang="en-US"/>
              <a:pPr>
                <a:defRPr/>
              </a:pPr>
              <a:t>‹#›</a:t>
            </a:fld>
            <a:endParaRPr lang="en-US" altLang="en-US"/>
          </a:p>
        </p:txBody>
      </p:sp>
    </p:spTree>
    <p:extLst>
      <p:ext uri="{BB962C8B-B14F-4D97-AF65-F5344CB8AC3E}">
        <p14:creationId xmlns:p14="http://schemas.microsoft.com/office/powerpoint/2010/main" val="1823441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7A70F2-0D5A-9847-89E0-2E25B387382F}"/>
              </a:ext>
            </a:extLst>
          </p:cNvPr>
          <p:cNvSpPr>
            <a:spLocks noGrp="1"/>
          </p:cNvSpPr>
          <p:nvPr>
            <p:ph type="dt" sz="half" idx="10"/>
          </p:nvPr>
        </p:nvSpPr>
        <p:spPr/>
        <p:txBody>
          <a:bodyPr/>
          <a:lstStyle>
            <a:lvl1pPr>
              <a:defRPr/>
            </a:lvl1pPr>
          </a:lstStyle>
          <a:p>
            <a:pPr>
              <a:defRPr/>
            </a:pPr>
            <a:fld id="{BCB0F9F3-6FC5-8B4D-8426-E6FAC5B80987}" type="datetimeFigureOut">
              <a:rPr lang="en-US" altLang="en-US"/>
              <a:pPr>
                <a:defRPr/>
              </a:pPr>
              <a:t>11/12/2022</a:t>
            </a:fld>
            <a:endParaRPr lang="en-US" altLang="en-US"/>
          </a:p>
        </p:txBody>
      </p:sp>
      <p:sp>
        <p:nvSpPr>
          <p:cNvPr id="5" name="Footer Placeholder 4">
            <a:extLst>
              <a:ext uri="{FF2B5EF4-FFF2-40B4-BE49-F238E27FC236}">
                <a16:creationId xmlns:a16="http://schemas.microsoft.com/office/drawing/2014/main" id="{A3BE6DF3-AC56-BD4B-9B8B-F11F6C90B66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D30FC43-0659-A048-B9D6-EAC45D6EE521}"/>
              </a:ext>
            </a:extLst>
          </p:cNvPr>
          <p:cNvSpPr>
            <a:spLocks noGrp="1"/>
          </p:cNvSpPr>
          <p:nvPr>
            <p:ph type="sldNum" sz="quarter" idx="12"/>
          </p:nvPr>
        </p:nvSpPr>
        <p:spPr/>
        <p:txBody>
          <a:bodyPr/>
          <a:lstStyle>
            <a:lvl1pPr>
              <a:defRPr/>
            </a:lvl1pPr>
          </a:lstStyle>
          <a:p>
            <a:pPr>
              <a:defRPr/>
            </a:pPr>
            <a:fld id="{43F8F70A-557F-C740-9B6C-C7587C99AA41}" type="slidenum">
              <a:rPr lang="en-US" altLang="en-US"/>
              <a:pPr>
                <a:defRPr/>
              </a:pPr>
              <a:t>‹#›</a:t>
            </a:fld>
            <a:endParaRPr lang="en-US" altLang="en-US"/>
          </a:p>
        </p:txBody>
      </p:sp>
    </p:spTree>
    <p:extLst>
      <p:ext uri="{BB962C8B-B14F-4D97-AF65-F5344CB8AC3E}">
        <p14:creationId xmlns:p14="http://schemas.microsoft.com/office/powerpoint/2010/main" val="1848591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2472AC8-3F65-4D42-9703-BED15BB6C72B}"/>
              </a:ext>
            </a:extLst>
          </p:cNvPr>
          <p:cNvSpPr>
            <a:spLocks noGrp="1"/>
          </p:cNvSpPr>
          <p:nvPr>
            <p:ph type="dt" sz="half" idx="10"/>
          </p:nvPr>
        </p:nvSpPr>
        <p:spPr/>
        <p:txBody>
          <a:bodyPr/>
          <a:lstStyle>
            <a:lvl1pPr>
              <a:defRPr/>
            </a:lvl1pPr>
          </a:lstStyle>
          <a:p>
            <a:pPr>
              <a:defRPr/>
            </a:pPr>
            <a:fld id="{8C971E2D-B245-C249-94DC-34D0FFD7F66F}" type="datetimeFigureOut">
              <a:rPr lang="en-US" altLang="en-US"/>
              <a:pPr>
                <a:defRPr/>
              </a:pPr>
              <a:t>11/12/2022</a:t>
            </a:fld>
            <a:endParaRPr lang="en-US" altLang="en-US"/>
          </a:p>
        </p:txBody>
      </p:sp>
      <p:sp>
        <p:nvSpPr>
          <p:cNvPr id="6" name="Footer Placeholder 4">
            <a:extLst>
              <a:ext uri="{FF2B5EF4-FFF2-40B4-BE49-F238E27FC236}">
                <a16:creationId xmlns:a16="http://schemas.microsoft.com/office/drawing/2014/main" id="{7CD04AE9-7CCA-0045-A706-F55AB7B9F5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3CD5DED-47BF-5F42-8486-EB8CB2E6C06A}"/>
              </a:ext>
            </a:extLst>
          </p:cNvPr>
          <p:cNvSpPr>
            <a:spLocks noGrp="1"/>
          </p:cNvSpPr>
          <p:nvPr>
            <p:ph type="sldNum" sz="quarter" idx="12"/>
          </p:nvPr>
        </p:nvSpPr>
        <p:spPr/>
        <p:txBody>
          <a:bodyPr/>
          <a:lstStyle>
            <a:lvl1pPr>
              <a:defRPr/>
            </a:lvl1pPr>
          </a:lstStyle>
          <a:p>
            <a:pPr>
              <a:defRPr/>
            </a:pPr>
            <a:fld id="{D29386C5-2837-7347-A4AA-EFE1BAAEE640}" type="slidenum">
              <a:rPr lang="en-US" altLang="en-US"/>
              <a:pPr>
                <a:defRPr/>
              </a:pPr>
              <a:t>‹#›</a:t>
            </a:fld>
            <a:endParaRPr lang="en-US" altLang="en-US"/>
          </a:p>
        </p:txBody>
      </p:sp>
    </p:spTree>
    <p:extLst>
      <p:ext uri="{BB962C8B-B14F-4D97-AF65-F5344CB8AC3E}">
        <p14:creationId xmlns:p14="http://schemas.microsoft.com/office/powerpoint/2010/main" val="134557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55097A4-0CCF-9343-9743-568F88941D80}"/>
              </a:ext>
            </a:extLst>
          </p:cNvPr>
          <p:cNvSpPr>
            <a:spLocks noGrp="1"/>
          </p:cNvSpPr>
          <p:nvPr>
            <p:ph type="dt" sz="half" idx="10"/>
          </p:nvPr>
        </p:nvSpPr>
        <p:spPr/>
        <p:txBody>
          <a:bodyPr/>
          <a:lstStyle>
            <a:lvl1pPr>
              <a:defRPr/>
            </a:lvl1pPr>
          </a:lstStyle>
          <a:p>
            <a:pPr>
              <a:defRPr/>
            </a:pPr>
            <a:fld id="{23827D50-074B-1049-85EA-EE9C59FA3570}" type="datetimeFigureOut">
              <a:rPr lang="en-US" altLang="en-US"/>
              <a:pPr>
                <a:defRPr/>
              </a:pPr>
              <a:t>11/12/2022</a:t>
            </a:fld>
            <a:endParaRPr lang="en-US" altLang="en-US"/>
          </a:p>
        </p:txBody>
      </p:sp>
      <p:sp>
        <p:nvSpPr>
          <p:cNvPr id="8" name="Footer Placeholder 4">
            <a:extLst>
              <a:ext uri="{FF2B5EF4-FFF2-40B4-BE49-F238E27FC236}">
                <a16:creationId xmlns:a16="http://schemas.microsoft.com/office/drawing/2014/main" id="{559F3544-13F8-6346-9C2D-008956708C8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0DEAA70-82E0-CC49-B04C-A3E68D3F72E9}"/>
              </a:ext>
            </a:extLst>
          </p:cNvPr>
          <p:cNvSpPr>
            <a:spLocks noGrp="1"/>
          </p:cNvSpPr>
          <p:nvPr>
            <p:ph type="sldNum" sz="quarter" idx="12"/>
          </p:nvPr>
        </p:nvSpPr>
        <p:spPr/>
        <p:txBody>
          <a:bodyPr/>
          <a:lstStyle>
            <a:lvl1pPr>
              <a:defRPr/>
            </a:lvl1pPr>
          </a:lstStyle>
          <a:p>
            <a:pPr>
              <a:defRPr/>
            </a:pPr>
            <a:fld id="{C9708ACB-82A4-8145-AE0E-0C29FC9B453F}" type="slidenum">
              <a:rPr lang="en-US" altLang="en-US"/>
              <a:pPr>
                <a:defRPr/>
              </a:pPr>
              <a:t>‹#›</a:t>
            </a:fld>
            <a:endParaRPr lang="en-US" altLang="en-US"/>
          </a:p>
        </p:txBody>
      </p:sp>
    </p:spTree>
    <p:extLst>
      <p:ext uri="{BB962C8B-B14F-4D97-AF65-F5344CB8AC3E}">
        <p14:creationId xmlns:p14="http://schemas.microsoft.com/office/powerpoint/2010/main" val="266029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112A05E-7B02-154C-AE31-595458B3D956}"/>
              </a:ext>
            </a:extLst>
          </p:cNvPr>
          <p:cNvSpPr>
            <a:spLocks noGrp="1"/>
          </p:cNvSpPr>
          <p:nvPr>
            <p:ph type="dt" sz="half" idx="10"/>
          </p:nvPr>
        </p:nvSpPr>
        <p:spPr/>
        <p:txBody>
          <a:bodyPr/>
          <a:lstStyle>
            <a:lvl1pPr>
              <a:defRPr/>
            </a:lvl1pPr>
          </a:lstStyle>
          <a:p>
            <a:pPr>
              <a:defRPr/>
            </a:pPr>
            <a:fld id="{23343684-C1A7-AA48-87EB-C50A5B4E780D}" type="datetimeFigureOut">
              <a:rPr lang="en-US" altLang="en-US"/>
              <a:pPr>
                <a:defRPr/>
              </a:pPr>
              <a:t>11/12/2022</a:t>
            </a:fld>
            <a:endParaRPr lang="en-US" altLang="en-US"/>
          </a:p>
        </p:txBody>
      </p:sp>
      <p:sp>
        <p:nvSpPr>
          <p:cNvPr id="4" name="Footer Placeholder 4">
            <a:extLst>
              <a:ext uri="{FF2B5EF4-FFF2-40B4-BE49-F238E27FC236}">
                <a16:creationId xmlns:a16="http://schemas.microsoft.com/office/drawing/2014/main" id="{AEEAC63D-F935-E647-B02B-DBBD652D329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F5093E5-6B9E-8246-8A4E-8E09D415511D}"/>
              </a:ext>
            </a:extLst>
          </p:cNvPr>
          <p:cNvSpPr>
            <a:spLocks noGrp="1"/>
          </p:cNvSpPr>
          <p:nvPr>
            <p:ph type="sldNum" sz="quarter" idx="12"/>
          </p:nvPr>
        </p:nvSpPr>
        <p:spPr/>
        <p:txBody>
          <a:bodyPr/>
          <a:lstStyle>
            <a:lvl1pPr>
              <a:defRPr/>
            </a:lvl1pPr>
          </a:lstStyle>
          <a:p>
            <a:pPr>
              <a:defRPr/>
            </a:pPr>
            <a:fld id="{08BE3E36-320D-6147-864C-A6F8F6B99571}" type="slidenum">
              <a:rPr lang="en-US" altLang="en-US"/>
              <a:pPr>
                <a:defRPr/>
              </a:pPr>
              <a:t>‹#›</a:t>
            </a:fld>
            <a:endParaRPr lang="en-US" altLang="en-US"/>
          </a:p>
        </p:txBody>
      </p:sp>
    </p:spTree>
    <p:extLst>
      <p:ext uri="{BB962C8B-B14F-4D97-AF65-F5344CB8AC3E}">
        <p14:creationId xmlns:p14="http://schemas.microsoft.com/office/powerpoint/2010/main" val="25117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676AD91-BBC5-3845-ADE2-0BDBF4332BDF}"/>
              </a:ext>
            </a:extLst>
          </p:cNvPr>
          <p:cNvSpPr>
            <a:spLocks noGrp="1"/>
          </p:cNvSpPr>
          <p:nvPr>
            <p:ph type="dt" sz="half" idx="10"/>
          </p:nvPr>
        </p:nvSpPr>
        <p:spPr/>
        <p:txBody>
          <a:bodyPr/>
          <a:lstStyle>
            <a:lvl1pPr>
              <a:defRPr/>
            </a:lvl1pPr>
          </a:lstStyle>
          <a:p>
            <a:pPr>
              <a:defRPr/>
            </a:pPr>
            <a:fld id="{58C6DD0F-3864-A540-BD71-8CDD5C419F88}" type="datetimeFigureOut">
              <a:rPr lang="en-US" altLang="en-US"/>
              <a:pPr>
                <a:defRPr/>
              </a:pPr>
              <a:t>11/12/2022</a:t>
            </a:fld>
            <a:endParaRPr lang="en-US" altLang="en-US"/>
          </a:p>
        </p:txBody>
      </p:sp>
      <p:sp>
        <p:nvSpPr>
          <p:cNvPr id="3" name="Footer Placeholder 4">
            <a:extLst>
              <a:ext uri="{FF2B5EF4-FFF2-40B4-BE49-F238E27FC236}">
                <a16:creationId xmlns:a16="http://schemas.microsoft.com/office/drawing/2014/main" id="{C22F8138-B09B-8E43-B782-9F120869D1E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A602D87-97D6-1C47-B6AD-1AE41FC20EAC}"/>
              </a:ext>
            </a:extLst>
          </p:cNvPr>
          <p:cNvSpPr>
            <a:spLocks noGrp="1"/>
          </p:cNvSpPr>
          <p:nvPr>
            <p:ph type="sldNum" sz="quarter" idx="12"/>
          </p:nvPr>
        </p:nvSpPr>
        <p:spPr/>
        <p:txBody>
          <a:bodyPr/>
          <a:lstStyle>
            <a:lvl1pPr>
              <a:defRPr/>
            </a:lvl1pPr>
          </a:lstStyle>
          <a:p>
            <a:pPr>
              <a:defRPr/>
            </a:pPr>
            <a:fld id="{0957BE8A-2DF6-AB4A-BB53-58D059E016E0}" type="slidenum">
              <a:rPr lang="en-US" altLang="en-US"/>
              <a:pPr>
                <a:defRPr/>
              </a:pPr>
              <a:t>‹#›</a:t>
            </a:fld>
            <a:endParaRPr lang="en-US" altLang="en-US"/>
          </a:p>
        </p:txBody>
      </p:sp>
    </p:spTree>
    <p:extLst>
      <p:ext uri="{BB962C8B-B14F-4D97-AF65-F5344CB8AC3E}">
        <p14:creationId xmlns:p14="http://schemas.microsoft.com/office/powerpoint/2010/main" val="218394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5708104-B19B-EF47-99FA-0155CCE472BE}"/>
              </a:ext>
            </a:extLst>
          </p:cNvPr>
          <p:cNvSpPr>
            <a:spLocks noGrp="1"/>
          </p:cNvSpPr>
          <p:nvPr>
            <p:ph type="dt" sz="half" idx="10"/>
          </p:nvPr>
        </p:nvSpPr>
        <p:spPr/>
        <p:txBody>
          <a:bodyPr/>
          <a:lstStyle>
            <a:lvl1pPr>
              <a:defRPr/>
            </a:lvl1pPr>
          </a:lstStyle>
          <a:p>
            <a:pPr>
              <a:defRPr/>
            </a:pPr>
            <a:fld id="{371759EF-6B8D-354B-9D7A-CB463520E7B4}" type="datetimeFigureOut">
              <a:rPr lang="en-US" altLang="en-US"/>
              <a:pPr>
                <a:defRPr/>
              </a:pPr>
              <a:t>11/12/2022</a:t>
            </a:fld>
            <a:endParaRPr lang="en-US" altLang="en-US"/>
          </a:p>
        </p:txBody>
      </p:sp>
      <p:sp>
        <p:nvSpPr>
          <p:cNvPr id="6" name="Footer Placeholder 4">
            <a:extLst>
              <a:ext uri="{FF2B5EF4-FFF2-40B4-BE49-F238E27FC236}">
                <a16:creationId xmlns:a16="http://schemas.microsoft.com/office/drawing/2014/main" id="{8F26D501-ED0C-494F-842C-C6CC2CF0FFB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0D69119-0848-A64A-A9BB-6A9F992E7355}"/>
              </a:ext>
            </a:extLst>
          </p:cNvPr>
          <p:cNvSpPr>
            <a:spLocks noGrp="1"/>
          </p:cNvSpPr>
          <p:nvPr>
            <p:ph type="sldNum" sz="quarter" idx="12"/>
          </p:nvPr>
        </p:nvSpPr>
        <p:spPr/>
        <p:txBody>
          <a:bodyPr/>
          <a:lstStyle>
            <a:lvl1pPr>
              <a:defRPr/>
            </a:lvl1pPr>
          </a:lstStyle>
          <a:p>
            <a:pPr>
              <a:defRPr/>
            </a:pPr>
            <a:fld id="{6368AC76-B55A-6C4F-B702-A41F45277F7B}" type="slidenum">
              <a:rPr lang="en-US" altLang="en-US"/>
              <a:pPr>
                <a:defRPr/>
              </a:pPr>
              <a:t>‹#›</a:t>
            </a:fld>
            <a:endParaRPr lang="en-US" altLang="en-US"/>
          </a:p>
        </p:txBody>
      </p:sp>
    </p:spTree>
    <p:extLst>
      <p:ext uri="{BB962C8B-B14F-4D97-AF65-F5344CB8AC3E}">
        <p14:creationId xmlns:p14="http://schemas.microsoft.com/office/powerpoint/2010/main" val="3729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F512597-FEF3-564F-BF85-059462A9CD48}"/>
              </a:ext>
            </a:extLst>
          </p:cNvPr>
          <p:cNvSpPr>
            <a:spLocks noGrp="1"/>
          </p:cNvSpPr>
          <p:nvPr>
            <p:ph type="dt" sz="half" idx="10"/>
          </p:nvPr>
        </p:nvSpPr>
        <p:spPr/>
        <p:txBody>
          <a:bodyPr/>
          <a:lstStyle>
            <a:lvl1pPr>
              <a:defRPr/>
            </a:lvl1pPr>
          </a:lstStyle>
          <a:p>
            <a:pPr>
              <a:defRPr/>
            </a:pPr>
            <a:fld id="{443C3B47-2F1E-3847-A2F0-26F0EAACA193}" type="datetimeFigureOut">
              <a:rPr lang="en-US" altLang="en-US"/>
              <a:pPr>
                <a:defRPr/>
              </a:pPr>
              <a:t>11/12/2022</a:t>
            </a:fld>
            <a:endParaRPr lang="en-US" altLang="en-US"/>
          </a:p>
        </p:txBody>
      </p:sp>
      <p:sp>
        <p:nvSpPr>
          <p:cNvPr id="6" name="Footer Placeholder 4">
            <a:extLst>
              <a:ext uri="{FF2B5EF4-FFF2-40B4-BE49-F238E27FC236}">
                <a16:creationId xmlns:a16="http://schemas.microsoft.com/office/drawing/2014/main" id="{295D4F33-FBBE-CE40-AE14-CDB22427097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F394229-14B0-E54C-8585-096BD8FD8C80}"/>
              </a:ext>
            </a:extLst>
          </p:cNvPr>
          <p:cNvSpPr>
            <a:spLocks noGrp="1"/>
          </p:cNvSpPr>
          <p:nvPr>
            <p:ph type="sldNum" sz="quarter" idx="12"/>
          </p:nvPr>
        </p:nvSpPr>
        <p:spPr/>
        <p:txBody>
          <a:bodyPr/>
          <a:lstStyle>
            <a:lvl1pPr>
              <a:defRPr/>
            </a:lvl1pPr>
          </a:lstStyle>
          <a:p>
            <a:pPr>
              <a:defRPr/>
            </a:pPr>
            <a:fld id="{8EE7A7B5-DD72-3F41-88B0-3D209811E55F}" type="slidenum">
              <a:rPr lang="en-US" altLang="en-US"/>
              <a:pPr>
                <a:defRPr/>
              </a:pPr>
              <a:t>‹#›</a:t>
            </a:fld>
            <a:endParaRPr lang="en-US" altLang="en-US"/>
          </a:p>
        </p:txBody>
      </p:sp>
    </p:spTree>
    <p:extLst>
      <p:ext uri="{BB962C8B-B14F-4D97-AF65-F5344CB8AC3E}">
        <p14:creationId xmlns:p14="http://schemas.microsoft.com/office/powerpoint/2010/main" val="257245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D5B106C-37B4-ED4B-BE46-5D66C7AD5DD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D056B79-231B-AE4D-BDC0-6403962E35E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E5561BF-E9D7-604F-8A0C-106004B4E82C}"/>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C7016EA-52B9-A84A-BDCF-502A68EDDBD0}" type="datetimeFigureOut">
              <a:rPr lang="en-US" altLang="en-US"/>
              <a:pPr>
                <a:defRPr/>
              </a:pPr>
              <a:t>11/12/2022</a:t>
            </a:fld>
            <a:endParaRPr lang="en-US" altLang="en-US"/>
          </a:p>
        </p:txBody>
      </p:sp>
      <p:sp>
        <p:nvSpPr>
          <p:cNvPr id="5" name="Footer Placeholder 4">
            <a:extLst>
              <a:ext uri="{FF2B5EF4-FFF2-40B4-BE49-F238E27FC236}">
                <a16:creationId xmlns:a16="http://schemas.microsoft.com/office/drawing/2014/main" id="{BE29A684-5D4F-8849-93AF-8D840E27ACE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7ED0216D-550C-7447-BDA6-1948AA58DA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D4408D6-80D8-A243-B95E-ABAEAB74E8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F526A5B3-EA7C-884E-9896-800D237ECD2A}"/>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9E2F6734-8DE1-D247-87A9-3D5EBD748CE7}"/>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E44158BE-1226-0143-B31D-BFADA2508785}"/>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F1D65EFB-16C2-6842-BBF9-5B5E45E320C7}" type="datetimeFigureOut">
              <a:rPr lang="en-US" altLang="en-US"/>
              <a:pPr>
                <a:defRPr/>
              </a:pPr>
              <a:t>11/12/2022</a:t>
            </a:fld>
            <a:endParaRPr lang="en-US" altLang="en-US"/>
          </a:p>
        </p:txBody>
      </p:sp>
      <p:sp>
        <p:nvSpPr>
          <p:cNvPr id="5" name="Footer Placeholder 4">
            <a:extLst>
              <a:ext uri="{FF2B5EF4-FFF2-40B4-BE49-F238E27FC236}">
                <a16:creationId xmlns:a16="http://schemas.microsoft.com/office/drawing/2014/main" id="{FCC7ACA7-3E10-2B4C-AFB0-0C8EBF1A117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D1E2F205-CE9F-1844-8471-7AF5CE944BB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6CBD4EC1-B4E2-7941-B878-25386FF3652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31" r:id="rId1"/>
    <p:sldLayoutId id="2147484532" r:id="rId2"/>
    <p:sldLayoutId id="2147484533" r:id="rId3"/>
    <p:sldLayoutId id="2147484534" r:id="rId4"/>
    <p:sldLayoutId id="2147484535" r:id="rId5"/>
    <p:sldLayoutId id="2147484536" r:id="rId6"/>
    <p:sldLayoutId id="2147484537" r:id="rId7"/>
    <p:sldLayoutId id="2147484538" r:id="rId8"/>
    <p:sldLayoutId id="2147484539" r:id="rId9"/>
    <p:sldLayoutId id="2147484540" r:id="rId10"/>
    <p:sldLayoutId id="214748454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hyperlink" Target="http://www.iris.edu/hq/re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Map&#10;&#10;Description automatically generated">
            <a:extLst>
              <a:ext uri="{FF2B5EF4-FFF2-40B4-BE49-F238E27FC236}">
                <a16:creationId xmlns:a16="http://schemas.microsoft.com/office/drawing/2014/main" id="{C594E7A2-9C33-AED8-FFEE-8E604DFC56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1000" y="914400"/>
            <a:ext cx="4724400" cy="5734872"/>
          </a:xfrm>
          <a:prstGeom prst="rect">
            <a:avLst/>
          </a:prstGeom>
        </p:spPr>
      </p:pic>
      <p:sp>
        <p:nvSpPr>
          <p:cNvPr id="4" name="Rectangle 3">
            <a:extLst>
              <a:ext uri="{FF2B5EF4-FFF2-40B4-BE49-F238E27FC236}">
                <a16:creationId xmlns:a16="http://schemas.microsoft.com/office/drawing/2014/main" id="{4C22A115-711C-41DB-B59A-E4165FF8B49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1591406A-5C05-4096-8E30-9A4DD014C0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53632324-FF4D-4FA4-8430-7096BFF0CB0C}"/>
              </a:ext>
            </a:extLst>
          </p:cNvPr>
          <p:cNvSpPr txBox="1">
            <a:spLocks noChangeArrowheads="1"/>
          </p:cNvSpPr>
          <p:nvPr/>
        </p:nvSpPr>
        <p:spPr bwMode="auto">
          <a:xfrm>
            <a:off x="299064" y="1054767"/>
            <a:ext cx="3510936"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800" dirty="0">
                <a:latin typeface="Arial" panose="020B0604020202020204" pitchFamily="34" charset="0"/>
              </a:rPr>
              <a:t>Another very deep M7.0 earthquake occurred south of the Fiji Islands at a depth of 578.2 km (359 miles). The earthquake was followed by a few aftershocks (M4.4 - M5.1).</a:t>
            </a:r>
          </a:p>
          <a:p>
            <a:pPr>
              <a:spcBef>
                <a:spcPct val="0"/>
              </a:spcBef>
              <a:buFontTx/>
              <a:buNone/>
            </a:pPr>
            <a:endParaRPr lang="en-US" altLang="en-US" sz="1800" dirty="0">
              <a:latin typeface="Arial" panose="020B0604020202020204" pitchFamily="34" charset="0"/>
            </a:endParaRPr>
          </a:p>
          <a:p>
            <a:pPr>
              <a:spcBef>
                <a:spcPct val="0"/>
              </a:spcBef>
              <a:buFontTx/>
              <a:buNone/>
            </a:pPr>
            <a:r>
              <a:rPr lang="en-US" altLang="en-US" sz="1800" dirty="0">
                <a:latin typeface="Arial" panose="020B0604020202020204" pitchFamily="34" charset="0"/>
              </a:rPr>
              <a:t>This is the third cluster of earthquakes that have occurred in this region in the past week.</a:t>
            </a:r>
          </a:p>
          <a:p>
            <a:pPr>
              <a:spcBef>
                <a:spcPct val="0"/>
              </a:spcBef>
              <a:buFontTx/>
              <a:buNone/>
            </a:pPr>
            <a:endParaRPr lang="en-US" altLang="en-US" sz="1800" dirty="0">
              <a:latin typeface="Arial" panose="020B0604020202020204" pitchFamily="34" charset="0"/>
            </a:endParaRPr>
          </a:p>
          <a:p>
            <a:pPr>
              <a:spcBef>
                <a:spcPct val="0"/>
              </a:spcBef>
              <a:buFontTx/>
              <a:buNone/>
            </a:pPr>
            <a:r>
              <a:rPr lang="en-US" altLang="en-US" sz="1800" dirty="0">
                <a:latin typeface="Arial" panose="020B0604020202020204" pitchFamily="34" charset="0"/>
              </a:rPr>
              <a:t>The epicenters were located about 334 km (207 miles) SE of </a:t>
            </a:r>
            <a:r>
              <a:rPr lang="es-ES" altLang="en-US" sz="1800" dirty="0" err="1">
                <a:latin typeface="Arial" panose="020B0604020202020204" pitchFamily="34" charset="0"/>
              </a:rPr>
              <a:t>Levuka</a:t>
            </a:r>
            <a:r>
              <a:rPr lang="es-ES" altLang="en-US" sz="1800" dirty="0">
                <a:latin typeface="Arial" panose="020B0604020202020204" pitchFamily="34" charset="0"/>
              </a:rPr>
              <a:t>, </a:t>
            </a:r>
            <a:r>
              <a:rPr lang="es-ES" altLang="en-US" sz="1800" dirty="0" err="1">
                <a:latin typeface="Arial" panose="020B0604020202020204" pitchFamily="34" charset="0"/>
              </a:rPr>
              <a:t>Fiji</a:t>
            </a:r>
            <a:r>
              <a:rPr lang="es-ES" altLang="en-US" sz="1800" dirty="0">
                <a:latin typeface="Arial" panose="020B0604020202020204" pitchFamily="34" charset="0"/>
              </a:rPr>
              <a:t> and 348 km (216 miles) WNW </a:t>
            </a:r>
            <a:r>
              <a:rPr lang="es-ES" altLang="en-US" sz="1800" dirty="0" err="1">
                <a:latin typeface="Arial" panose="020B0604020202020204" pitchFamily="34" charset="0"/>
              </a:rPr>
              <a:t>of</a:t>
            </a:r>
            <a:r>
              <a:rPr lang="es-ES" altLang="en-US" sz="1800" dirty="0">
                <a:latin typeface="Arial" panose="020B0604020202020204" pitchFamily="34" charset="0"/>
              </a:rPr>
              <a:t> Nuku‘alofa, </a:t>
            </a:r>
            <a:r>
              <a:rPr lang="es-ES" altLang="en-US" sz="1800" dirty="0" err="1">
                <a:latin typeface="Arial" panose="020B0604020202020204" pitchFamily="34" charset="0"/>
              </a:rPr>
              <a:t>Tongatapu</a:t>
            </a:r>
            <a:r>
              <a:rPr lang="es-ES" altLang="en-US" sz="1800" dirty="0">
                <a:latin typeface="Arial" panose="020B0604020202020204" pitchFamily="34" charset="0"/>
              </a:rPr>
              <a:t>, Tonga.</a:t>
            </a:r>
          </a:p>
          <a:p>
            <a:pPr>
              <a:spcBef>
                <a:spcPct val="0"/>
              </a:spcBef>
              <a:buFontTx/>
              <a:buNone/>
            </a:pPr>
            <a:endParaRPr lang="en-US" altLang="en-US" sz="1800" dirty="0">
              <a:latin typeface="Arial" panose="020B0604020202020204" pitchFamily="34" charset="0"/>
            </a:endParaRPr>
          </a:p>
          <a:p>
            <a:pPr>
              <a:spcBef>
                <a:spcPct val="0"/>
              </a:spcBef>
              <a:buFontTx/>
              <a:buNone/>
            </a:pPr>
            <a:r>
              <a:rPr lang="en-US" altLang="en-US" sz="1800" dirty="0">
                <a:latin typeface="Arial" panose="020B0604020202020204" pitchFamily="34" charset="0"/>
              </a:rPr>
              <a:t>There is no risk of a tsunami from earthquakes at this depth.</a:t>
            </a:r>
          </a:p>
        </p:txBody>
      </p:sp>
      <p:sp>
        <p:nvSpPr>
          <p:cNvPr id="13" name="Title 1">
            <a:extLst>
              <a:ext uri="{FF2B5EF4-FFF2-40B4-BE49-F238E27FC236}">
                <a16:creationId xmlns:a16="http://schemas.microsoft.com/office/drawing/2014/main" id="{26FB38A7-6313-4337-BC8F-19BF2734A5D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7.0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November 12, 2022 at 07:09:14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
        <p:nvSpPr>
          <p:cNvPr id="18" name="TextBox 17">
            <a:extLst>
              <a:ext uri="{FF2B5EF4-FFF2-40B4-BE49-F238E27FC236}">
                <a16:creationId xmlns:a16="http://schemas.microsoft.com/office/drawing/2014/main" id="{61BC3614-DB2C-28B0-95B5-CDCE427E3997}"/>
              </a:ext>
            </a:extLst>
          </p:cNvPr>
          <p:cNvSpPr txBox="1"/>
          <p:nvPr/>
        </p:nvSpPr>
        <p:spPr>
          <a:xfrm>
            <a:off x="7538064" y="3058180"/>
            <a:ext cx="1377336" cy="461665"/>
          </a:xfrm>
          <a:prstGeom prst="rect">
            <a:avLst/>
          </a:prstGeom>
          <a:noFill/>
        </p:spPr>
        <p:txBody>
          <a:bodyPr wrap="square" rtlCol="0">
            <a:spAutoFit/>
          </a:bodyPr>
          <a:lstStyle/>
          <a:p>
            <a:r>
              <a:rPr lang="en-US" sz="1200" dirty="0">
                <a:solidFill>
                  <a:schemeClr val="bg1"/>
                </a:solidFill>
              </a:rPr>
              <a:t>M7.3 Tonga</a:t>
            </a:r>
          </a:p>
          <a:p>
            <a:r>
              <a:rPr lang="en-US" sz="1200" dirty="0">
                <a:solidFill>
                  <a:schemeClr val="bg1"/>
                </a:solidFill>
              </a:rPr>
              <a:t>Nov 11</a:t>
            </a:r>
          </a:p>
        </p:txBody>
      </p:sp>
      <p:sp>
        <p:nvSpPr>
          <p:cNvPr id="19" name="TextBox 18">
            <a:extLst>
              <a:ext uri="{FF2B5EF4-FFF2-40B4-BE49-F238E27FC236}">
                <a16:creationId xmlns:a16="http://schemas.microsoft.com/office/drawing/2014/main" id="{060B49C8-A5EA-4555-6DE3-6D1C29C61250}"/>
              </a:ext>
            </a:extLst>
          </p:cNvPr>
          <p:cNvSpPr txBox="1"/>
          <p:nvPr/>
        </p:nvSpPr>
        <p:spPr>
          <a:xfrm>
            <a:off x="4556449" y="4267200"/>
            <a:ext cx="1377336" cy="461665"/>
          </a:xfrm>
          <a:prstGeom prst="rect">
            <a:avLst/>
          </a:prstGeom>
          <a:noFill/>
        </p:spPr>
        <p:txBody>
          <a:bodyPr wrap="square" rtlCol="0">
            <a:spAutoFit/>
          </a:bodyPr>
          <a:lstStyle/>
          <a:p>
            <a:r>
              <a:rPr lang="en-US" sz="1200" dirty="0">
                <a:solidFill>
                  <a:schemeClr val="bg1"/>
                </a:solidFill>
              </a:rPr>
              <a:t>M7.0 Fiji</a:t>
            </a:r>
          </a:p>
          <a:p>
            <a:r>
              <a:rPr lang="en-US" sz="1200" dirty="0">
                <a:solidFill>
                  <a:schemeClr val="bg1"/>
                </a:solidFill>
              </a:rPr>
              <a:t>Nov 9</a:t>
            </a:r>
          </a:p>
        </p:txBody>
      </p:sp>
      <p:sp>
        <p:nvSpPr>
          <p:cNvPr id="20" name="TextBox 19">
            <a:extLst>
              <a:ext uri="{FF2B5EF4-FFF2-40B4-BE49-F238E27FC236}">
                <a16:creationId xmlns:a16="http://schemas.microsoft.com/office/drawing/2014/main" id="{2139E1E8-63EA-1273-CEC2-09316A8A36DD}"/>
              </a:ext>
            </a:extLst>
          </p:cNvPr>
          <p:cNvSpPr txBox="1"/>
          <p:nvPr/>
        </p:nvSpPr>
        <p:spPr>
          <a:xfrm>
            <a:off x="5245117" y="3256728"/>
            <a:ext cx="1377336" cy="523220"/>
          </a:xfrm>
          <a:prstGeom prst="rect">
            <a:avLst/>
          </a:prstGeom>
          <a:noFill/>
        </p:spPr>
        <p:txBody>
          <a:bodyPr wrap="square" rtlCol="0">
            <a:spAutoFit/>
          </a:bodyPr>
          <a:lstStyle/>
          <a:p>
            <a:r>
              <a:rPr lang="en-US" sz="1400" b="1" dirty="0">
                <a:solidFill>
                  <a:srgbClr val="FF0000"/>
                </a:solidFill>
              </a:rPr>
              <a:t>M7.0 Fiji</a:t>
            </a:r>
          </a:p>
          <a:p>
            <a:r>
              <a:rPr lang="en-US" sz="1400" b="1" dirty="0">
                <a:solidFill>
                  <a:srgbClr val="FF0000"/>
                </a:solidFill>
              </a:rPr>
              <a:t>Nov 12</a:t>
            </a:r>
          </a:p>
        </p:txBody>
      </p:sp>
    </p:spTree>
    <p:extLst>
      <p:ext uri="{BB962C8B-B14F-4D97-AF65-F5344CB8AC3E}">
        <p14:creationId xmlns:p14="http://schemas.microsoft.com/office/powerpoint/2010/main" val="26356128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2" name="TextBox 14">
            <a:extLst>
              <a:ext uri="{FF2B5EF4-FFF2-40B4-BE49-F238E27FC236}">
                <a16:creationId xmlns:a16="http://schemas.microsoft.com/office/drawing/2014/main" id="{514BAA71-EA87-4C10-B0A4-184B8A2A1E57}"/>
              </a:ext>
            </a:extLst>
          </p:cNvPr>
          <p:cNvSpPr txBox="1">
            <a:spLocks noChangeArrowheads="1"/>
          </p:cNvSpPr>
          <p:nvPr/>
        </p:nvSpPr>
        <p:spPr bwMode="auto">
          <a:xfrm>
            <a:off x="739775" y="410051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rPr>
              <a:t>Not Felt</a:t>
            </a:r>
            <a:endParaRPr lang="en-US" altLang="en-US" sz="1800" dirty="0">
              <a:latin typeface="Arial" panose="020B0604020202020204" pitchFamily="34" charset="0"/>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4297172" y="6458194"/>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7.0 Earthquake</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43554" y="1067812"/>
            <a:ext cx="307975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based on observed effects and is variable over the area affected by an earthquake. Intensity is dependent on earthquake size, depth, distance, and local conditions.  </a:t>
            </a:r>
          </a:p>
          <a:p>
            <a:pPr eaLnBrk="1" hangingPunct="1">
              <a:spcBef>
                <a:spcPct val="0"/>
              </a:spcBef>
              <a:buFontTx/>
              <a:buNone/>
            </a:pPr>
            <a:endParaRPr lang="en-US" altLang="en-US" sz="1600" dirty="0">
              <a:latin typeface="Arial" panose="020B0604020202020204" pitchFamily="34" charset="0"/>
            </a:endParaRP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13" y="415290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TextBox 10">
            <a:extLst>
              <a:ext uri="{FF2B5EF4-FFF2-40B4-BE49-F238E27FC236}">
                <a16:creationId xmlns:a16="http://schemas.microsoft.com/office/drawing/2014/main" id="{DBD0A588-2257-40F2-9E83-1FB41B13CE98}"/>
              </a:ext>
            </a:extLst>
          </p:cNvPr>
          <p:cNvSpPr txBox="1">
            <a:spLocks noChangeArrowheads="1"/>
          </p:cNvSpPr>
          <p:nvPr/>
        </p:nvSpPr>
        <p:spPr bwMode="auto">
          <a:xfrm>
            <a:off x="725488" y="381000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pic>
        <p:nvPicPr>
          <p:cNvPr id="8" name="Picture 7" descr="A blue sky with a hot air balloon in the air&#10;&#10;Description automatically generated with low confidence">
            <a:extLst>
              <a:ext uri="{FF2B5EF4-FFF2-40B4-BE49-F238E27FC236}">
                <a16:creationId xmlns:a16="http://schemas.microsoft.com/office/drawing/2014/main" id="{B7D4D8DE-1AFB-C3F9-5536-CC36D7A7CF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52800" y="914400"/>
            <a:ext cx="5538791" cy="5486889"/>
          </a:xfrm>
          <a:prstGeom prst="rect">
            <a:avLst/>
          </a:prstGeom>
        </p:spPr>
      </p:pic>
      <p:sp>
        <p:nvSpPr>
          <p:cNvPr id="9" name="Title 1">
            <a:extLst>
              <a:ext uri="{FF2B5EF4-FFF2-40B4-BE49-F238E27FC236}">
                <a16:creationId xmlns:a16="http://schemas.microsoft.com/office/drawing/2014/main" id="{706FECAF-E49C-6C99-493D-651EB3F43073}"/>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7.0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November 12, 2022 at 07:09:14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247072" y="1003518"/>
            <a:ext cx="391046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USGS estimates that 5,000 people felt weak shaking from this earthquake.</a:t>
            </a:r>
          </a:p>
        </p:txBody>
      </p:sp>
      <p:sp>
        <p:nvSpPr>
          <p:cNvPr id="9221" name="TextBox 15">
            <a:extLst>
              <a:ext uri="{FF2B5EF4-FFF2-40B4-BE49-F238E27FC236}">
                <a16:creationId xmlns:a16="http://schemas.microsoft.com/office/drawing/2014/main" id="{1BBCA3FA-165B-4FA3-AD8C-A5105F8A9710}"/>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9222" name="TextBox 20">
            <a:extLst>
              <a:ext uri="{FF2B5EF4-FFF2-40B4-BE49-F238E27FC236}">
                <a16:creationId xmlns:a16="http://schemas.microsoft.com/office/drawing/2014/main" id="{B59A3062-D1CD-4698-A49A-AD55336199F4}"/>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5" name="Picture 4" descr="Table&#10;&#10;Description automatically generated">
            <a:extLst>
              <a:ext uri="{FF2B5EF4-FFF2-40B4-BE49-F238E27FC236}">
                <a16:creationId xmlns:a16="http://schemas.microsoft.com/office/drawing/2014/main" id="{9B13E5C0-878B-087D-BD27-1AA13F4689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4487" y="2587564"/>
            <a:ext cx="2566402" cy="4194235"/>
          </a:xfrm>
          <a:prstGeom prst="rect">
            <a:avLst/>
          </a:prstGeom>
        </p:spPr>
      </p:pic>
      <p:pic>
        <p:nvPicPr>
          <p:cNvPr id="9" name="Picture 8" descr="Chart, scatter chart&#10;&#10;Description automatically generated">
            <a:extLst>
              <a:ext uri="{FF2B5EF4-FFF2-40B4-BE49-F238E27FC236}">
                <a16:creationId xmlns:a16="http://schemas.microsoft.com/office/drawing/2014/main" id="{B9FD1755-7EDE-DC49-8552-F6EC2FD093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52212" y="780337"/>
            <a:ext cx="4743729" cy="4736952"/>
          </a:xfrm>
          <a:prstGeom prst="rect">
            <a:avLst/>
          </a:prstGeom>
        </p:spPr>
      </p:pic>
      <p:sp>
        <p:nvSpPr>
          <p:cNvPr id="10" name="Title 1">
            <a:extLst>
              <a:ext uri="{FF2B5EF4-FFF2-40B4-BE49-F238E27FC236}">
                <a16:creationId xmlns:a16="http://schemas.microsoft.com/office/drawing/2014/main" id="{6D036EB5-3371-EDB7-FDAB-01B4B1905424}"/>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7.0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November 12, 2022 at 07:09:14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CCA3DA-0E20-40B6-A9CD-0458A585655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411" name="TextBox 9">
            <a:extLst>
              <a:ext uri="{FF2B5EF4-FFF2-40B4-BE49-F238E27FC236}">
                <a16:creationId xmlns:a16="http://schemas.microsoft.com/office/drawing/2014/main" id="{4396053B-9429-4DC6-BF7D-DF7DECEE9E14}"/>
              </a:ext>
            </a:extLst>
          </p:cNvPr>
          <p:cNvSpPr txBox="1">
            <a:spLocks noChangeArrowheads="1"/>
          </p:cNvSpPr>
          <p:nvPr/>
        </p:nvSpPr>
        <p:spPr bwMode="auto">
          <a:xfrm>
            <a:off x="219075" y="1087438"/>
            <a:ext cx="3286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latin typeface="Arial" panose="020B0604020202020204" pitchFamily="34" charset="0"/>
            </a:endParaRPr>
          </a:p>
        </p:txBody>
      </p:sp>
      <p:pic>
        <p:nvPicPr>
          <p:cNvPr id="17412" name="Picture 8" descr="IRIS_TMlogo.png">
            <a:extLst>
              <a:ext uri="{FF2B5EF4-FFF2-40B4-BE49-F238E27FC236}">
                <a16:creationId xmlns:a16="http://schemas.microsoft.com/office/drawing/2014/main" id="{8B277D6D-1C9A-415D-8E54-AEE607E20DE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5" name="TextBox 1">
            <a:extLst>
              <a:ext uri="{FF2B5EF4-FFF2-40B4-BE49-F238E27FC236}">
                <a16:creationId xmlns:a16="http://schemas.microsoft.com/office/drawing/2014/main" id="{CE39A9AC-F2FA-4E88-B46A-BC108A0DE538}"/>
              </a:ext>
            </a:extLst>
          </p:cNvPr>
          <p:cNvSpPr txBox="1">
            <a:spLocks noChangeArrowheads="1"/>
          </p:cNvSpPr>
          <p:nvPr/>
        </p:nvSpPr>
        <p:spPr bwMode="auto">
          <a:xfrm>
            <a:off x="228600" y="1053411"/>
            <a:ext cx="3597403"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800" dirty="0">
                <a:latin typeface="Arial" panose="020B0604020202020204" pitchFamily="34" charset="0"/>
                <a:cs typeface="Arial" panose="020B0604020202020204" pitchFamily="34" charset="0"/>
              </a:rPr>
              <a:t>The eastern margin of the Australian Plate is one of the most seismically active areas of the world due to high rates of convergence between the Australian and Pacific Plates. </a:t>
            </a:r>
          </a:p>
          <a:p>
            <a:pPr>
              <a:spcBef>
                <a:spcPct val="0"/>
              </a:spcBef>
              <a:buFontTx/>
              <a:buNone/>
            </a:pPr>
            <a:endParaRPr lang="en-US" altLang="en-US" sz="1800" dirty="0">
              <a:latin typeface="Arial" panose="020B0604020202020204" pitchFamily="34" charset="0"/>
              <a:cs typeface="Arial" panose="020B0604020202020204" pitchFamily="34" charset="0"/>
            </a:endParaRPr>
          </a:p>
          <a:p>
            <a:pPr>
              <a:spcBef>
                <a:spcPct val="0"/>
              </a:spcBef>
              <a:buFontTx/>
              <a:buNone/>
            </a:pPr>
            <a:r>
              <a:rPr lang="en-US" altLang="en-US" sz="1800" dirty="0">
                <a:latin typeface="Arial" panose="020B0604020202020204" pitchFamily="34" charset="0"/>
                <a:cs typeface="Arial" panose="020B0604020202020204" pitchFamily="34" charset="0"/>
              </a:rPr>
              <a:t>Earthquakes are shallow near the Tonga Trench on the east side of the map area.  As the Pacific Plate subducts towards the west beneath the Australian Plate, earthquakes within the Pacific Plate increase in depth from east to west. </a:t>
            </a:r>
          </a:p>
          <a:p>
            <a:pPr>
              <a:spcBef>
                <a:spcPct val="0"/>
              </a:spcBef>
              <a:buFontTx/>
              <a:buNone/>
            </a:pPr>
            <a:endParaRPr lang="en-US" altLang="en-US" sz="1800" dirty="0">
              <a:latin typeface="Arial" panose="020B0604020202020204" pitchFamily="34" charset="0"/>
              <a:cs typeface="Arial" panose="020B0604020202020204" pitchFamily="34" charset="0"/>
            </a:endParaRPr>
          </a:p>
          <a:p>
            <a:pPr>
              <a:spcBef>
                <a:spcPct val="0"/>
              </a:spcBef>
              <a:buFontTx/>
              <a:buNone/>
            </a:pPr>
            <a:r>
              <a:rPr lang="en-US" altLang="en-US" sz="1800" dirty="0">
                <a:latin typeface="Arial" panose="020B0604020202020204" pitchFamily="34" charset="0"/>
                <a:cs typeface="Arial" panose="020B0604020202020204" pitchFamily="34" charset="0"/>
              </a:rPr>
              <a:t>Since 1900, 40 M7.5+ earthquakes have been recorded in this region.</a:t>
            </a:r>
          </a:p>
        </p:txBody>
      </p:sp>
      <p:pic>
        <p:nvPicPr>
          <p:cNvPr id="8" name="Picture 7" descr="Map&#10;&#10;Description automatically generated">
            <a:extLst>
              <a:ext uri="{FF2B5EF4-FFF2-40B4-BE49-F238E27FC236}">
                <a16:creationId xmlns:a16="http://schemas.microsoft.com/office/drawing/2014/main" id="{5F0A18D9-08E0-3EDB-8ADC-16212D3290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02203" y="914399"/>
            <a:ext cx="5192102" cy="5645781"/>
          </a:xfrm>
          <a:prstGeom prst="rect">
            <a:avLst/>
          </a:prstGeom>
        </p:spPr>
      </p:pic>
      <p:pic>
        <p:nvPicPr>
          <p:cNvPr id="10" name="Picture 9" descr="Diagram&#10;&#10;Description automatically generated">
            <a:extLst>
              <a:ext uri="{FF2B5EF4-FFF2-40B4-BE49-F238E27FC236}">
                <a16:creationId xmlns:a16="http://schemas.microsoft.com/office/drawing/2014/main" id="{318F6CE8-712B-74A7-1436-444BD7698F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95444" y="3452191"/>
            <a:ext cx="1153112" cy="1917945"/>
          </a:xfrm>
          <a:prstGeom prst="rect">
            <a:avLst/>
          </a:prstGeom>
        </p:spPr>
      </p:pic>
      <p:sp>
        <p:nvSpPr>
          <p:cNvPr id="11" name="Title 1">
            <a:extLst>
              <a:ext uri="{FF2B5EF4-FFF2-40B4-BE49-F238E27FC236}">
                <a16:creationId xmlns:a16="http://schemas.microsoft.com/office/drawing/2014/main" id="{9D062D2D-699C-16DB-1232-2A4450258718}"/>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7.0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November 12, 2022 at 07:09:14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1125165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FADC1D3-C860-954C-A76E-6873D045752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4338" name="Picture 18" descr="IRIS_TMlogo.png">
            <a:extLst>
              <a:ext uri="{FF2B5EF4-FFF2-40B4-BE49-F238E27FC236}">
                <a16:creationId xmlns:a16="http://schemas.microsoft.com/office/drawing/2014/main" id="{FD784939-5665-4582-9F0D-5C05BBDDBE5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8" name="TextBox 28684">
            <a:extLst>
              <a:ext uri="{FF2B5EF4-FFF2-40B4-BE49-F238E27FC236}">
                <a16:creationId xmlns:a16="http://schemas.microsoft.com/office/drawing/2014/main" id="{91C15E92-611A-4CFC-A778-5D85C3D70CFE}"/>
              </a:ext>
            </a:extLst>
          </p:cNvPr>
          <p:cNvSpPr txBox="1">
            <a:spLocks noChangeArrowheads="1"/>
          </p:cNvSpPr>
          <p:nvPr/>
        </p:nvSpPr>
        <p:spPr bwMode="auto">
          <a:xfrm>
            <a:off x="242221" y="1069975"/>
            <a:ext cx="8673179"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Arial" panose="020B0604020202020204" pitchFamily="34" charset="0"/>
                <a:ea typeface="MS PGothic" panose="020B0600070205080204" pitchFamily="34" charset="-128"/>
              </a:rPr>
              <a:t>This deep earthquake occurred within the Pacific Plate where it subducts beneath the Australian Plate. This animation allows us to watch the regional seismicity over the last few days, both on a map, but also in 3D, where the seismicity even over this short time window, highlights the location of the subducting Pacific Plate.</a:t>
            </a:r>
          </a:p>
          <a:p>
            <a:pPr eaLnBrk="1" hangingPunct="1">
              <a:spcBef>
                <a:spcPct val="0"/>
              </a:spcBef>
              <a:buFontTx/>
              <a:buNone/>
            </a:pPr>
            <a:endParaRPr lang="en-US" altLang="en-US" sz="1800" dirty="0">
              <a:latin typeface="Arial" panose="020B0604020202020204" pitchFamily="34" charset="0"/>
              <a:ea typeface="MS PGothic" panose="020B0600070205080204" pitchFamily="34" charset="-128"/>
            </a:endParaRPr>
          </a:p>
        </p:txBody>
      </p:sp>
      <p:sp>
        <p:nvSpPr>
          <p:cNvPr id="6" name="Title 1">
            <a:extLst>
              <a:ext uri="{FF2B5EF4-FFF2-40B4-BE49-F238E27FC236}">
                <a16:creationId xmlns:a16="http://schemas.microsoft.com/office/drawing/2014/main" id="{EAC2AD14-5EBE-222D-8963-5DCEE6D12AB1}"/>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7.0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November 12, 2022 at 07:09:14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pic>
        <p:nvPicPr>
          <p:cNvPr id="2" name="Tonga_221112_Map-IEB 3D">
            <a:hlinkClick r:id="" action="ppaction://media"/>
            <a:extLst>
              <a:ext uri="{FF2B5EF4-FFF2-40B4-BE49-F238E27FC236}">
                <a16:creationId xmlns:a16="http://schemas.microsoft.com/office/drawing/2014/main" id="{5A4641BE-A1B6-502E-C7FF-1FFFE8150083}"/>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111624" y="2438400"/>
            <a:ext cx="6858000" cy="411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410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9FCCE9D-662E-47C5-9351-547DCAE45B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5041" y="1256367"/>
            <a:ext cx="3974603" cy="4393651"/>
          </a:xfrm>
          <a:prstGeom prst="rect">
            <a:avLst/>
          </a:prstGeom>
        </p:spPr>
      </p:pic>
      <p:sp>
        <p:nvSpPr>
          <p:cNvPr id="4" name="Rectangle 3">
            <a:extLst>
              <a:ext uri="{FF2B5EF4-FFF2-40B4-BE49-F238E27FC236}">
                <a16:creationId xmlns:a16="http://schemas.microsoft.com/office/drawing/2014/main" id="{2971982B-2CD2-4493-A000-9396C56EEE0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4" name="Picture 18" descr="IRIS_TMlogo.png">
            <a:extLst>
              <a:ext uri="{FF2B5EF4-FFF2-40B4-BE49-F238E27FC236}">
                <a16:creationId xmlns:a16="http://schemas.microsoft.com/office/drawing/2014/main" id="{A32E9870-DF22-45CF-B6FC-C14295AA993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6" name="TextBox 5">
            <a:extLst>
              <a:ext uri="{FF2B5EF4-FFF2-40B4-BE49-F238E27FC236}">
                <a16:creationId xmlns:a16="http://schemas.microsoft.com/office/drawing/2014/main" id="{31B6435B-5151-47D8-979D-60C580E97FD5}"/>
              </a:ext>
            </a:extLst>
          </p:cNvPr>
          <p:cNvSpPr txBox="1">
            <a:spLocks noChangeArrowheads="1"/>
          </p:cNvSpPr>
          <p:nvPr/>
        </p:nvSpPr>
        <p:spPr bwMode="auto">
          <a:xfrm>
            <a:off x="302123" y="1095732"/>
            <a:ext cx="4236837" cy="578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None/>
            </a:pPr>
            <a:r>
              <a:rPr lang="en-US" altLang="en-US" sz="1600" dirty="0">
                <a:latin typeface="Arial" panose="020B0604020202020204" pitchFamily="34" charset="0"/>
              </a:rPr>
              <a:t>A deep-focus earthquake has a hypocenter depth exceeding 300 km.  Deep earthquakes occur exclusively within subducting oceanic lithosphere, especially within old oceanic lithosphere that is subducting rapidly. </a:t>
            </a:r>
          </a:p>
          <a:p>
            <a:pPr eaLnBrk="1" hangingPunct="1">
              <a:spcBef>
                <a:spcPct val="0"/>
              </a:spcBef>
              <a:buNone/>
            </a:pPr>
            <a:endParaRPr lang="en-US" altLang="en-US" sz="1600" dirty="0">
              <a:latin typeface="Arial" panose="020B0604020202020204" pitchFamily="34" charset="0"/>
            </a:endParaRPr>
          </a:p>
          <a:p>
            <a:pPr eaLnBrk="1" hangingPunct="1">
              <a:spcBef>
                <a:spcPct val="0"/>
              </a:spcBef>
              <a:buNone/>
            </a:pPr>
            <a:r>
              <a:rPr lang="en-US" altLang="en-US" sz="1600" dirty="0">
                <a:latin typeface="Arial" panose="020B0604020202020204" pitchFamily="34" charset="0"/>
              </a:rPr>
              <a:t>To produce earthquakes rocks must be brittle. Brittle rock accumulates elastic energy as they bend then rapidly releases that energy during earthquake rupture.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With the exception of subducting oceanic plates, rock in Earth</a:t>
            </a:r>
            <a:r>
              <a:rPr lang="ja-JP" altLang="en-US" sz="1600" dirty="0">
                <a:latin typeface="Arial" panose="020B0604020202020204" pitchFamily="34" charset="0"/>
              </a:rPr>
              <a:t>’</a:t>
            </a:r>
            <a:r>
              <a:rPr lang="en-US" altLang="en-US" sz="1600" dirty="0">
                <a:latin typeface="Arial" panose="020B0604020202020204" pitchFamily="34" charset="0"/>
              </a:rPr>
              <a:t>s mantle below about 100 km depth is viscoelastic and cannot rupture to produce earthquakes. Rocks are brittle at low temperatures but become viscoelastic when they reach temperatures of about 600</a:t>
            </a:r>
            <a:r>
              <a:rPr lang="en-US" altLang="en-US" sz="1600" dirty="0">
                <a:latin typeface="Myriad Pro" pitchFamily="34" charset="0"/>
              </a:rPr>
              <a:t>°</a:t>
            </a:r>
            <a:r>
              <a:rPr lang="en-US" altLang="en-US" sz="1600" dirty="0">
                <a:latin typeface="Arial" panose="020B0604020202020204" pitchFamily="34" charset="0"/>
              </a:rPr>
              <a:t>C.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Rapidly subducting cool oceanic plates, however, can remain brittle up to about </a:t>
            </a:r>
          </a:p>
          <a:p>
            <a:pPr eaLnBrk="1" hangingPunct="1">
              <a:spcBef>
                <a:spcPct val="0"/>
              </a:spcBef>
              <a:buFontTx/>
              <a:buNone/>
            </a:pPr>
            <a:r>
              <a:rPr lang="en-US" altLang="en-US" sz="1600" dirty="0">
                <a:latin typeface="Arial" panose="020B0604020202020204" pitchFamily="34" charset="0"/>
              </a:rPr>
              <a:t>700 km in the hot mantle.  </a:t>
            </a:r>
          </a:p>
          <a:p>
            <a:pPr eaLnBrk="1" hangingPunct="1">
              <a:spcBef>
                <a:spcPct val="0"/>
              </a:spcBef>
              <a:buFontTx/>
              <a:buNone/>
            </a:pPr>
            <a:endParaRPr lang="en-US" altLang="en-US" sz="1800" dirty="0">
              <a:latin typeface="Arial" panose="020B0604020202020204" pitchFamily="34" charset="0"/>
            </a:endParaRPr>
          </a:p>
        </p:txBody>
      </p:sp>
      <p:sp>
        <p:nvSpPr>
          <p:cNvPr id="15367" name="TextBox 6">
            <a:extLst>
              <a:ext uri="{FF2B5EF4-FFF2-40B4-BE49-F238E27FC236}">
                <a16:creationId xmlns:a16="http://schemas.microsoft.com/office/drawing/2014/main" id="{C8E76BBF-A8DC-4EC7-9774-CB238F8798E2}"/>
              </a:ext>
            </a:extLst>
          </p:cNvPr>
          <p:cNvSpPr txBox="1">
            <a:spLocks noChangeArrowheads="1"/>
          </p:cNvSpPr>
          <p:nvPr/>
        </p:nvSpPr>
        <p:spPr bwMode="auto">
          <a:xfrm>
            <a:off x="4337284" y="5725180"/>
            <a:ext cx="42370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eaLnBrk="1" hangingPunct="1">
              <a:spcBef>
                <a:spcPct val="0"/>
              </a:spcBef>
              <a:buFontTx/>
              <a:buNone/>
            </a:pPr>
            <a:r>
              <a:rPr lang="en-US" altLang="en-US" sz="1400" dirty="0">
                <a:latin typeface="Arial" panose="020B0604020202020204" pitchFamily="34" charset="0"/>
              </a:rPr>
              <a:t>Exploring a three-dimensional view from the IRIS Earthquake Browser.  </a:t>
            </a:r>
          </a:p>
        </p:txBody>
      </p:sp>
      <p:pic>
        <p:nvPicPr>
          <p:cNvPr id="15368" name="Picture 9" descr="IEBDepthLegend.tiff">
            <a:extLst>
              <a:ext uri="{FF2B5EF4-FFF2-40B4-BE49-F238E27FC236}">
                <a16:creationId xmlns:a16="http://schemas.microsoft.com/office/drawing/2014/main" id="{89994EDD-1CA0-4A09-A123-F4CC78D75DEB}"/>
              </a:ext>
            </a:extLst>
          </p:cNvPr>
          <p:cNvPicPr>
            <a:picLocks noChangeAspect="1"/>
          </p:cNvPicPr>
          <p:nvPr/>
        </p:nvPicPr>
        <p:blipFill>
          <a:blip r:embed="rId5">
            <a:extLst>
              <a:ext uri="{28A0092B-C50C-407E-A947-70E740481C1C}">
                <a14:useLocalDpi xmlns:a14="http://schemas.microsoft.com/office/drawing/2010/main" val="0"/>
              </a:ext>
            </a:extLst>
          </a:blip>
          <a:srcRect l="5733" t="996" r="6801" b="595"/>
          <a:stretch>
            <a:fillRect/>
          </a:stretch>
        </p:blipFill>
        <p:spPr bwMode="auto">
          <a:xfrm>
            <a:off x="8579644" y="3382030"/>
            <a:ext cx="404812" cy="2343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372" name="Picture 7" descr="MagLegend.tiff">
            <a:extLst>
              <a:ext uri="{FF2B5EF4-FFF2-40B4-BE49-F238E27FC236}">
                <a16:creationId xmlns:a16="http://schemas.microsoft.com/office/drawing/2014/main" id="{FEAADAE7-1211-4B0F-9372-34986186E5B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138194" y="5179080"/>
            <a:ext cx="142716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A14732A7-F6F8-5172-4501-366DEF6BA891}"/>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7.0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November 12, 2022 at 07:09:14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8371473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72CAF21-3725-A525-99AA-5E8E223BCB6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9700" name="Picture 8" descr="IRIS_TMlogo.png">
            <a:extLst>
              <a:ext uri="{FF2B5EF4-FFF2-40B4-BE49-F238E27FC236}">
                <a16:creationId xmlns:a16="http://schemas.microsoft.com/office/drawing/2014/main" id="{D621DDA9-E7A6-B355-E6CF-E3CEA095CF4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TextBox 7">
            <a:extLst>
              <a:ext uri="{FF2B5EF4-FFF2-40B4-BE49-F238E27FC236}">
                <a16:creationId xmlns:a16="http://schemas.microsoft.com/office/drawing/2014/main" id="{F82F7BC6-8D1D-F80C-36EB-8A4D651C651E}"/>
              </a:ext>
            </a:extLst>
          </p:cNvPr>
          <p:cNvSpPr txBox="1">
            <a:spLocks noChangeArrowheads="1"/>
          </p:cNvSpPr>
          <p:nvPr/>
        </p:nvSpPr>
        <p:spPr bwMode="auto">
          <a:xfrm>
            <a:off x="319088" y="1066800"/>
            <a:ext cx="8520112" cy="2850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cs typeface="Arial" panose="020B0604020202020204" pitchFamily="34" charset="0"/>
              </a:rPr>
              <a:t>A </a:t>
            </a:r>
            <a:r>
              <a:rPr lang="en-US" altLang="en-US" sz="1600" b="1" dirty="0">
                <a:latin typeface="Arial" panose="020B0604020202020204" pitchFamily="34" charset="0"/>
                <a:cs typeface="Arial" panose="020B0604020202020204" pitchFamily="34" charset="0"/>
              </a:rPr>
              <a:t>foreshock</a:t>
            </a:r>
            <a:r>
              <a:rPr lang="en-US" altLang="en-US" sz="1600" dirty="0">
                <a:latin typeface="Arial" panose="020B0604020202020204" pitchFamily="34" charset="0"/>
                <a:cs typeface="Arial" panose="020B0604020202020204" pitchFamily="34" charset="0"/>
              </a:rPr>
              <a:t> is a smaller magnitude earthquake that precedes the mainshock. There are no special characteristics of a foreshock that let us know it is a foreshock until the mainshock occurs.</a:t>
            </a:r>
          </a:p>
          <a:p>
            <a:pPr eaLnBrk="1" hangingPunct="1">
              <a:spcBef>
                <a:spcPct val="0"/>
              </a:spcBef>
              <a:buFontTx/>
              <a:buNone/>
            </a:pPr>
            <a:endParaRPr lang="en-US" altLang="en-US" sz="1600" dirty="0">
              <a:latin typeface="Arial" panose="020B0604020202020204" pitchFamily="34" charset="0"/>
              <a:cs typeface="Arial" panose="020B0604020202020204" pitchFamily="34" charset="0"/>
            </a:endParaRPr>
          </a:p>
          <a:p>
            <a:pPr eaLnBrk="1" hangingPunct="1">
              <a:spcBef>
                <a:spcPct val="0"/>
              </a:spcBef>
              <a:buFontTx/>
              <a:buNone/>
            </a:pPr>
            <a:r>
              <a:rPr lang="en-US" altLang="en-US" sz="1600" dirty="0">
                <a:latin typeface="Arial" panose="020B0604020202020204" pitchFamily="34" charset="0"/>
                <a:cs typeface="Arial" panose="020B0604020202020204" pitchFamily="34" charset="0"/>
              </a:rPr>
              <a:t>A </a:t>
            </a:r>
            <a:r>
              <a:rPr lang="en-US" altLang="en-US" sz="1600" b="1" dirty="0">
                <a:latin typeface="Arial" panose="020B0604020202020204" pitchFamily="34" charset="0"/>
                <a:cs typeface="Arial" panose="020B0604020202020204" pitchFamily="34" charset="0"/>
              </a:rPr>
              <a:t>mainshock</a:t>
            </a:r>
            <a:r>
              <a:rPr lang="en-US" altLang="en-US" sz="1600" dirty="0">
                <a:latin typeface="Arial" panose="020B0604020202020204" pitchFamily="34" charset="0"/>
                <a:cs typeface="Arial" panose="020B0604020202020204" pitchFamily="34" charset="0"/>
              </a:rPr>
              <a:t> is largest magnitude earthquake during an earthquake sequence.</a:t>
            </a:r>
          </a:p>
          <a:p>
            <a:pPr eaLnBrk="1" hangingPunct="1">
              <a:spcBef>
                <a:spcPct val="0"/>
              </a:spcBef>
              <a:buFontTx/>
              <a:buNone/>
            </a:pPr>
            <a:endParaRPr lang="en-US" altLang="en-US" sz="1600" dirty="0">
              <a:latin typeface="Arial" panose="020B0604020202020204" pitchFamily="34" charset="0"/>
              <a:cs typeface="Arial" panose="020B0604020202020204" pitchFamily="34" charset="0"/>
            </a:endParaRPr>
          </a:p>
          <a:p>
            <a:pPr eaLnBrk="1" hangingPunct="1">
              <a:spcBef>
                <a:spcPct val="0"/>
              </a:spcBef>
              <a:buNone/>
            </a:pPr>
            <a:r>
              <a:rPr lang="en-US" altLang="en-US" sz="1600" b="1" dirty="0">
                <a:latin typeface="Arial" panose="020B0604020202020204" pitchFamily="34" charset="0"/>
                <a:cs typeface="Arial" panose="020B0604020202020204" pitchFamily="34" charset="0"/>
              </a:rPr>
              <a:t>Aftershocks</a:t>
            </a:r>
            <a:r>
              <a:rPr lang="en-US" altLang="en-US" sz="1600" dirty="0">
                <a:latin typeface="Arial" panose="020B0604020202020204" pitchFamily="34" charset="0"/>
                <a:cs typeface="Arial" panose="020B0604020202020204" pitchFamily="34" charset="0"/>
              </a:rPr>
              <a:t> are smaller earthquakes occurring after a large earthquake as the fault adjusts to the new state of stress. Aftershock sequences follow predictable patterns as a group, although the individual earthquakes are themselves not predictable. Aftershocks often define the full area of fault rupture.</a:t>
            </a:r>
          </a:p>
          <a:p>
            <a:pPr eaLnBrk="1" hangingPunct="1">
              <a:spcBef>
                <a:spcPct val="0"/>
              </a:spcBef>
              <a:buFontTx/>
              <a:buNone/>
            </a:pPr>
            <a:endParaRPr lang="en-US" altLang="en-US" sz="1600" dirty="0">
              <a:latin typeface="Arial" panose="020B0604020202020204" pitchFamily="34" charset="0"/>
              <a:cs typeface="Arial" panose="020B0604020202020204" pitchFamily="34" charset="0"/>
            </a:endParaRPr>
          </a:p>
        </p:txBody>
      </p:sp>
      <p:pic>
        <p:nvPicPr>
          <p:cNvPr id="5" name="Picture 4" descr="Chart, scatter chart&#10;&#10;Description automatically generated">
            <a:extLst>
              <a:ext uri="{FF2B5EF4-FFF2-40B4-BE49-F238E27FC236}">
                <a16:creationId xmlns:a16="http://schemas.microsoft.com/office/drawing/2014/main" id="{5E9462E9-D742-CDE7-471C-E2A6EF3CAA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0835" y="3761916"/>
            <a:ext cx="7509018" cy="2990067"/>
          </a:xfrm>
          <a:prstGeom prst="rect">
            <a:avLst/>
          </a:prstGeom>
        </p:spPr>
      </p:pic>
      <p:sp>
        <p:nvSpPr>
          <p:cNvPr id="6" name="TextBox 5">
            <a:extLst>
              <a:ext uri="{FF2B5EF4-FFF2-40B4-BE49-F238E27FC236}">
                <a16:creationId xmlns:a16="http://schemas.microsoft.com/office/drawing/2014/main" id="{DC0CE2CA-84F9-1B26-6C87-ACE75D0B2E2E}"/>
              </a:ext>
            </a:extLst>
          </p:cNvPr>
          <p:cNvSpPr txBox="1"/>
          <p:nvPr/>
        </p:nvSpPr>
        <p:spPr>
          <a:xfrm>
            <a:off x="2216944" y="5867400"/>
            <a:ext cx="2438400" cy="523220"/>
          </a:xfrm>
          <a:prstGeom prst="rect">
            <a:avLst/>
          </a:prstGeom>
          <a:noFill/>
        </p:spPr>
        <p:txBody>
          <a:bodyPr wrap="square" rtlCol="0">
            <a:spAutoFit/>
          </a:bodyPr>
          <a:lstStyle/>
          <a:p>
            <a:r>
              <a:rPr lang="en-US" sz="1400" b="1" dirty="0"/>
              <a:t>M 7.0 Mainshock</a:t>
            </a:r>
          </a:p>
          <a:p>
            <a:r>
              <a:rPr lang="en-US" sz="1400" b="1" dirty="0"/>
              <a:t>Nov 12</a:t>
            </a:r>
          </a:p>
        </p:txBody>
      </p:sp>
      <p:sp>
        <p:nvSpPr>
          <p:cNvPr id="7" name="TextBox 6">
            <a:extLst>
              <a:ext uri="{FF2B5EF4-FFF2-40B4-BE49-F238E27FC236}">
                <a16:creationId xmlns:a16="http://schemas.microsoft.com/office/drawing/2014/main" id="{410626AA-F0C8-284A-220D-17879856994B}"/>
              </a:ext>
            </a:extLst>
          </p:cNvPr>
          <p:cNvSpPr txBox="1"/>
          <p:nvPr/>
        </p:nvSpPr>
        <p:spPr>
          <a:xfrm>
            <a:off x="3733800" y="5105400"/>
            <a:ext cx="2438400" cy="307777"/>
          </a:xfrm>
          <a:prstGeom prst="rect">
            <a:avLst/>
          </a:prstGeom>
          <a:noFill/>
        </p:spPr>
        <p:txBody>
          <a:bodyPr wrap="square" rtlCol="0">
            <a:spAutoFit/>
          </a:bodyPr>
          <a:lstStyle/>
          <a:p>
            <a:r>
              <a:rPr lang="en-US" sz="1400" b="1" dirty="0"/>
              <a:t>Aftershocks</a:t>
            </a:r>
          </a:p>
        </p:txBody>
      </p:sp>
      <p:cxnSp>
        <p:nvCxnSpPr>
          <p:cNvPr id="9" name="Straight Connector 8">
            <a:extLst>
              <a:ext uri="{FF2B5EF4-FFF2-40B4-BE49-F238E27FC236}">
                <a16:creationId xmlns:a16="http://schemas.microsoft.com/office/drawing/2014/main" id="{E2753869-F3E4-97B7-D657-785361A353F2}"/>
              </a:ext>
            </a:extLst>
          </p:cNvPr>
          <p:cNvCxnSpPr/>
          <p:nvPr/>
        </p:nvCxnSpPr>
        <p:spPr>
          <a:xfrm flipV="1">
            <a:off x="3733800" y="5791200"/>
            <a:ext cx="152400" cy="2300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883C6B5-013E-33AF-95B7-56ABF163FFAF}"/>
              </a:ext>
            </a:extLst>
          </p:cNvPr>
          <p:cNvCxnSpPr/>
          <p:nvPr/>
        </p:nvCxnSpPr>
        <p:spPr>
          <a:xfrm flipV="1">
            <a:off x="3962400" y="5373121"/>
            <a:ext cx="152400" cy="2300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F95D261-3304-F73D-F5C7-E2E381068E79}"/>
              </a:ext>
            </a:extLst>
          </p:cNvPr>
          <p:cNvCxnSpPr>
            <a:cxnSpLocks/>
          </p:cNvCxnSpPr>
          <p:nvPr/>
        </p:nvCxnSpPr>
        <p:spPr>
          <a:xfrm flipV="1">
            <a:off x="4114800" y="5373121"/>
            <a:ext cx="92766" cy="2300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6ED0F70-55D9-9B7E-73AD-8A73CF4E1592}"/>
              </a:ext>
            </a:extLst>
          </p:cNvPr>
          <p:cNvCxnSpPr>
            <a:cxnSpLocks/>
          </p:cNvCxnSpPr>
          <p:nvPr/>
        </p:nvCxnSpPr>
        <p:spPr>
          <a:xfrm flipV="1">
            <a:off x="4131366" y="5413177"/>
            <a:ext cx="152400" cy="3780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E63F5AF-73D4-23D8-19D2-564CD8607F91}"/>
              </a:ext>
            </a:extLst>
          </p:cNvPr>
          <p:cNvSpPr txBox="1"/>
          <p:nvPr/>
        </p:nvSpPr>
        <p:spPr>
          <a:xfrm>
            <a:off x="6787082" y="5316824"/>
            <a:ext cx="1631054" cy="523220"/>
          </a:xfrm>
          <a:prstGeom prst="rect">
            <a:avLst/>
          </a:prstGeom>
          <a:noFill/>
        </p:spPr>
        <p:txBody>
          <a:bodyPr wrap="square" rtlCol="0">
            <a:spAutoFit/>
          </a:bodyPr>
          <a:lstStyle/>
          <a:p>
            <a:r>
              <a:rPr lang="en-US" sz="1400" b="1" dirty="0"/>
              <a:t>M 7.3 Mainshock</a:t>
            </a:r>
          </a:p>
          <a:p>
            <a:r>
              <a:rPr lang="en-US" sz="1400" b="1" dirty="0"/>
              <a:t>Nov 11</a:t>
            </a:r>
          </a:p>
        </p:txBody>
      </p:sp>
      <p:cxnSp>
        <p:nvCxnSpPr>
          <p:cNvPr id="21" name="Straight Connector 20">
            <a:extLst>
              <a:ext uri="{FF2B5EF4-FFF2-40B4-BE49-F238E27FC236}">
                <a16:creationId xmlns:a16="http://schemas.microsoft.com/office/drawing/2014/main" id="{250D6D98-ACBB-8337-2A4B-845D7A3A0C13}"/>
              </a:ext>
            </a:extLst>
          </p:cNvPr>
          <p:cNvCxnSpPr/>
          <p:nvPr/>
        </p:nvCxnSpPr>
        <p:spPr>
          <a:xfrm flipV="1">
            <a:off x="7467600" y="5181600"/>
            <a:ext cx="381000" cy="1515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9A55117C-3717-8DF0-F10B-4D794DF1E7FF}"/>
              </a:ext>
            </a:extLst>
          </p:cNvPr>
          <p:cNvSpPr txBox="1"/>
          <p:nvPr/>
        </p:nvSpPr>
        <p:spPr>
          <a:xfrm>
            <a:off x="6182139" y="4134678"/>
            <a:ext cx="2438400" cy="307777"/>
          </a:xfrm>
          <a:prstGeom prst="rect">
            <a:avLst/>
          </a:prstGeom>
          <a:noFill/>
        </p:spPr>
        <p:txBody>
          <a:bodyPr wrap="square" rtlCol="0">
            <a:spAutoFit/>
          </a:bodyPr>
          <a:lstStyle/>
          <a:p>
            <a:r>
              <a:rPr lang="en-US" sz="1400" b="1" dirty="0"/>
              <a:t>Aftershocks</a:t>
            </a:r>
          </a:p>
        </p:txBody>
      </p:sp>
      <p:cxnSp>
        <p:nvCxnSpPr>
          <p:cNvPr id="24" name="Straight Connector 23">
            <a:extLst>
              <a:ext uri="{FF2B5EF4-FFF2-40B4-BE49-F238E27FC236}">
                <a16:creationId xmlns:a16="http://schemas.microsoft.com/office/drawing/2014/main" id="{750F01C6-D4CD-257F-8E62-1B2CD796F787}"/>
              </a:ext>
            </a:extLst>
          </p:cNvPr>
          <p:cNvCxnSpPr/>
          <p:nvPr/>
        </p:nvCxnSpPr>
        <p:spPr>
          <a:xfrm flipV="1">
            <a:off x="7391400" y="4114800"/>
            <a:ext cx="533400" cy="2207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731ECC02-B5CC-1B5B-5D95-7C8E688E97A3}"/>
              </a:ext>
            </a:extLst>
          </p:cNvPr>
          <p:cNvCxnSpPr>
            <a:cxnSpLocks/>
          </p:cNvCxnSpPr>
          <p:nvPr/>
        </p:nvCxnSpPr>
        <p:spPr>
          <a:xfrm>
            <a:off x="7069209" y="4489475"/>
            <a:ext cx="533400" cy="3873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89DF5E6-B48D-2A14-3C0D-74C4D32FBAEA}"/>
              </a:ext>
            </a:extLst>
          </p:cNvPr>
          <p:cNvCxnSpPr>
            <a:cxnSpLocks/>
          </p:cNvCxnSpPr>
          <p:nvPr/>
        </p:nvCxnSpPr>
        <p:spPr>
          <a:xfrm>
            <a:off x="7206131" y="4392208"/>
            <a:ext cx="533400" cy="1236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B33050E-E8E6-D250-495A-4FDB91821E1A}"/>
              </a:ext>
            </a:extLst>
          </p:cNvPr>
          <p:cNvCxnSpPr>
            <a:cxnSpLocks/>
          </p:cNvCxnSpPr>
          <p:nvPr/>
        </p:nvCxnSpPr>
        <p:spPr>
          <a:xfrm>
            <a:off x="7197848" y="4476425"/>
            <a:ext cx="603956" cy="2841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F232993-2D42-81A4-169B-05975D4030E3}"/>
              </a:ext>
            </a:extLst>
          </p:cNvPr>
          <p:cNvCxnSpPr>
            <a:cxnSpLocks/>
          </p:cNvCxnSpPr>
          <p:nvPr/>
        </p:nvCxnSpPr>
        <p:spPr>
          <a:xfrm>
            <a:off x="7143858" y="4389434"/>
            <a:ext cx="587390" cy="2548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itle 1">
            <a:extLst>
              <a:ext uri="{FF2B5EF4-FFF2-40B4-BE49-F238E27FC236}">
                <a16:creationId xmlns:a16="http://schemas.microsoft.com/office/drawing/2014/main" id="{0BFF343A-BC7F-1DD1-BF74-E19D9FDFACF3}"/>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7.0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November 12, 2022 at 07:09:14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1A36FD4-5D99-F83C-4D4B-3C5FC1AF2D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5253" y="1707491"/>
            <a:ext cx="7695347" cy="5072717"/>
          </a:xfrm>
          <a:prstGeom prst="rect">
            <a:avLst/>
          </a:prstGeom>
        </p:spPr>
      </p:pic>
      <p:sp>
        <p:nvSpPr>
          <p:cNvPr id="4" name="Rectangle 3">
            <a:extLst>
              <a:ext uri="{FF2B5EF4-FFF2-40B4-BE49-F238E27FC236}">
                <a16:creationId xmlns:a16="http://schemas.microsoft.com/office/drawing/2014/main" id="{8D5DD322-AD15-4D40-ABCF-6EFFEEC2294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r>
              <a:rPr lang="en-US" altLang="en-US" sz="1800" dirty="0">
                <a:solidFill>
                  <a:srgbClr val="FFFFFF"/>
                </a:solidFill>
                <a:cs typeface="Arial" panose="020B0604020202020204" pitchFamily="34" charset="0"/>
              </a:rPr>
              <a:t>o</a:t>
            </a:r>
          </a:p>
        </p:txBody>
      </p:sp>
      <p:pic>
        <p:nvPicPr>
          <p:cNvPr id="14339" name="Picture 18" descr="IRIS_TMlogo.png">
            <a:extLst>
              <a:ext uri="{FF2B5EF4-FFF2-40B4-BE49-F238E27FC236}">
                <a16:creationId xmlns:a16="http://schemas.microsoft.com/office/drawing/2014/main" id="{4CA53C89-1B2B-E049-AFE7-0BDEE1983B7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4">
            <a:extLst>
              <a:ext uri="{FF2B5EF4-FFF2-40B4-BE49-F238E27FC236}">
                <a16:creationId xmlns:a16="http://schemas.microsoft.com/office/drawing/2014/main" id="{CC28D148-2578-B043-834F-04F69701ECEF}"/>
              </a:ext>
            </a:extLst>
          </p:cNvPr>
          <p:cNvSpPr txBox="1">
            <a:spLocks noChangeArrowheads="1"/>
          </p:cNvSpPr>
          <p:nvPr/>
        </p:nvSpPr>
        <p:spPr bwMode="auto">
          <a:xfrm>
            <a:off x="1714500" y="1353322"/>
            <a:ext cx="6705600"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MS PGothic" panose="020B0600070205080204" pitchFamily="34" charset="-128"/>
              </a:rPr>
              <a:t>Following the </a:t>
            </a:r>
            <a:r>
              <a:rPr lang="en-US" altLang="en-US" sz="1400" dirty="0">
                <a:latin typeface="Arial" panose="020B0604020202020204" pitchFamily="34" charset="0"/>
                <a:ea typeface="MS PGothic" panose="020B0600070205080204" pitchFamily="34" charset="-128"/>
              </a:rPr>
              <a:t>earthquake, it took 4 minutes and 12 seconds </a:t>
            </a:r>
            <a:r>
              <a:rPr lang="en-US" altLang="en-US" sz="1400" dirty="0">
                <a:solidFill>
                  <a:srgbClr val="000000"/>
                </a:solidFill>
                <a:latin typeface="Arial" panose="020B0604020202020204" pitchFamily="34" charset="0"/>
                <a:ea typeface="MS PGothic" panose="020B0600070205080204" pitchFamily="34" charset="-128"/>
              </a:rPr>
              <a:t>for the compressional P waves to travel a curved path through the mantle to New Zealand.</a:t>
            </a:r>
          </a:p>
        </p:txBody>
      </p:sp>
      <p:sp>
        <p:nvSpPr>
          <p:cNvPr id="14341" name="TextBox 7">
            <a:extLst>
              <a:ext uri="{FF2B5EF4-FFF2-40B4-BE49-F238E27FC236}">
                <a16:creationId xmlns:a16="http://schemas.microsoft.com/office/drawing/2014/main" id="{E823610A-91EF-1844-A96B-E21502F3AA9D}"/>
              </a:ext>
            </a:extLst>
          </p:cNvPr>
          <p:cNvSpPr txBox="1">
            <a:spLocks noChangeArrowheads="1"/>
          </p:cNvSpPr>
          <p:nvPr/>
        </p:nvSpPr>
        <p:spPr bwMode="auto">
          <a:xfrm>
            <a:off x="1230313" y="762000"/>
            <a:ext cx="767397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MS PGothic" panose="020B0600070205080204" pitchFamily="34" charset="-128"/>
              </a:rPr>
              <a:t>The record of the earthquake in South </a:t>
            </a:r>
            <a:r>
              <a:rPr lang="en-US" altLang="en-US" sz="1400" dirty="0" err="1">
                <a:solidFill>
                  <a:srgbClr val="000000"/>
                </a:solidFill>
                <a:latin typeface="Arial" panose="020B0604020202020204" pitchFamily="34" charset="0"/>
                <a:ea typeface="MS PGothic" panose="020B0600070205080204" pitchFamily="34" charset="-128"/>
              </a:rPr>
              <a:t>Karoni</a:t>
            </a:r>
            <a:r>
              <a:rPr lang="en-US" altLang="en-US" sz="1400" dirty="0">
                <a:solidFill>
                  <a:srgbClr val="000000"/>
                </a:solidFill>
                <a:latin typeface="Arial" panose="020B0604020202020204" pitchFamily="34" charset="0"/>
                <a:ea typeface="MS PGothic" panose="020B0600070205080204" pitchFamily="34" charset="-128"/>
              </a:rPr>
              <a:t>, New Zealand (SNZO) is illustrated below. New Zealand is 2442 km (1517 miles, 22°) from the location of this earthquake. </a:t>
            </a:r>
          </a:p>
        </p:txBody>
      </p:sp>
      <p:sp>
        <p:nvSpPr>
          <p:cNvPr id="14342" name="TextBox 6">
            <a:extLst>
              <a:ext uri="{FF2B5EF4-FFF2-40B4-BE49-F238E27FC236}">
                <a16:creationId xmlns:a16="http://schemas.microsoft.com/office/drawing/2014/main" id="{2CC9509E-0795-9D43-B3DB-D29D0F5B6CEF}"/>
              </a:ext>
            </a:extLst>
          </p:cNvPr>
          <p:cNvSpPr txBox="1">
            <a:spLocks noChangeArrowheads="1"/>
          </p:cNvSpPr>
          <p:nvPr/>
        </p:nvSpPr>
        <p:spPr bwMode="auto">
          <a:xfrm>
            <a:off x="4762927" y="5395213"/>
            <a:ext cx="3465820" cy="138499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n-US" altLang="en-US" sz="1400" dirty="0">
                <a:solidFill>
                  <a:srgbClr val="000000"/>
                </a:solidFill>
                <a:latin typeface="Arial" panose="020B0604020202020204" pitchFamily="34" charset="0"/>
                <a:ea typeface="MS PGothic" panose="020B0600070205080204" pitchFamily="34" charset="-128"/>
              </a:rPr>
              <a:t>Deep earthquake have less seismic energy </a:t>
            </a:r>
            <a:r>
              <a:rPr lang="en-US" altLang="en-US" sz="1400" dirty="0">
                <a:latin typeface="Arial" panose="020B0604020202020204" pitchFamily="34" charset="0"/>
                <a:ea typeface="MS PGothic" panose="020B0600070205080204" pitchFamily="34" charset="-128"/>
              </a:rPr>
              <a:t>partitioned into surface waves. </a:t>
            </a:r>
            <a:r>
              <a:rPr lang="en-US" altLang="en-US" sz="1400" dirty="0">
                <a:solidFill>
                  <a:srgbClr val="000000"/>
                </a:solidFill>
                <a:latin typeface="Arial" panose="020B0604020202020204" pitchFamily="34" charset="0"/>
                <a:ea typeface="MS PGothic" panose="020B0600070205080204" pitchFamily="34" charset="-128"/>
              </a:rPr>
              <a:t> </a:t>
            </a:r>
          </a:p>
          <a:p>
            <a:pPr eaLnBrk="1" hangingPunct="1">
              <a:spcBef>
                <a:spcPct val="0"/>
              </a:spcBef>
              <a:buNone/>
            </a:pPr>
            <a:endParaRPr lang="en-US" altLang="en-US" sz="1400" dirty="0">
              <a:solidFill>
                <a:srgbClr val="000000"/>
              </a:solidFill>
              <a:latin typeface="Arial" panose="020B0604020202020204" pitchFamily="34" charset="0"/>
              <a:ea typeface="MS PGothic" panose="020B0600070205080204" pitchFamily="34" charset="-128"/>
            </a:endParaRPr>
          </a:p>
          <a:p>
            <a:pPr eaLnBrk="1" hangingPunct="1">
              <a:spcBef>
                <a:spcPct val="0"/>
              </a:spcBef>
              <a:buNone/>
            </a:pPr>
            <a:endParaRPr lang="en-US" altLang="en-US" sz="1400" dirty="0">
              <a:solidFill>
                <a:srgbClr val="000000"/>
              </a:solidFill>
              <a:latin typeface="Arial" panose="020B0604020202020204" pitchFamily="34" charset="0"/>
              <a:ea typeface="MS PGothic" panose="020B0600070205080204" pitchFamily="34" charset="-128"/>
            </a:endParaRPr>
          </a:p>
          <a:p>
            <a:pPr eaLnBrk="1" hangingPunct="1">
              <a:spcBef>
                <a:spcPct val="0"/>
              </a:spcBef>
              <a:buNone/>
            </a:pPr>
            <a:endParaRPr lang="en-US" altLang="en-US" sz="1400" dirty="0">
              <a:solidFill>
                <a:srgbClr val="000000"/>
              </a:solidFill>
              <a:latin typeface="Arial" panose="020B0604020202020204" pitchFamily="34" charset="0"/>
              <a:ea typeface="MS PGothic" panose="020B0600070205080204" pitchFamily="34" charset="-128"/>
            </a:endParaRPr>
          </a:p>
          <a:p>
            <a:pPr eaLnBrk="1" hangingPunct="1">
              <a:spcBef>
                <a:spcPct val="0"/>
              </a:spcBef>
              <a:buNone/>
            </a:pPr>
            <a:endParaRPr lang="en-US" altLang="en-US" sz="1400" dirty="0">
              <a:solidFill>
                <a:srgbClr val="000000"/>
              </a:solidFill>
              <a:latin typeface="Arial" panose="020B0604020202020204" pitchFamily="34" charset="0"/>
              <a:ea typeface="MS PGothic" panose="020B0600070205080204" pitchFamily="34" charset="-128"/>
            </a:endParaRPr>
          </a:p>
        </p:txBody>
      </p:sp>
      <p:sp>
        <p:nvSpPr>
          <p:cNvPr id="14343" name="TextBox 9">
            <a:extLst>
              <a:ext uri="{FF2B5EF4-FFF2-40B4-BE49-F238E27FC236}">
                <a16:creationId xmlns:a16="http://schemas.microsoft.com/office/drawing/2014/main" id="{72AC9936-4832-754C-BC20-57D67B7C8E62}"/>
              </a:ext>
            </a:extLst>
          </p:cNvPr>
          <p:cNvSpPr txBox="1">
            <a:spLocks noChangeArrowheads="1"/>
          </p:cNvSpPr>
          <p:nvPr/>
        </p:nvSpPr>
        <p:spPr bwMode="auto">
          <a:xfrm>
            <a:off x="3660660" y="3883184"/>
            <a:ext cx="4056491" cy="9541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MS PGothic" panose="020B0600070205080204" pitchFamily="34" charset="-128"/>
              </a:rPr>
              <a:t>S waves are shear waves that follow the same path through the mantle as P waves.  S waves </a:t>
            </a:r>
            <a:r>
              <a:rPr lang="en-US" altLang="en-US" sz="1400" dirty="0">
                <a:latin typeface="Arial" panose="020B0604020202020204" pitchFamily="34" charset="0"/>
                <a:ea typeface="MS PGothic" panose="020B0600070205080204" pitchFamily="34" charset="-128"/>
              </a:rPr>
              <a:t>took 7 minutes and 35 </a:t>
            </a:r>
            <a:r>
              <a:rPr lang="en-US" altLang="en-US" sz="1400" dirty="0">
                <a:solidFill>
                  <a:srgbClr val="000000"/>
                </a:solidFill>
                <a:latin typeface="Arial" panose="020B0604020202020204" pitchFamily="34" charset="0"/>
                <a:ea typeface="MS PGothic" panose="020B0600070205080204" pitchFamily="34" charset="-128"/>
              </a:rPr>
              <a:t>seconds to travel from the earthquake to New Zealand.</a:t>
            </a:r>
          </a:p>
        </p:txBody>
      </p:sp>
      <p:sp>
        <p:nvSpPr>
          <p:cNvPr id="6" name="Rectangle 5">
            <a:extLst>
              <a:ext uri="{FF2B5EF4-FFF2-40B4-BE49-F238E27FC236}">
                <a16:creationId xmlns:a16="http://schemas.microsoft.com/office/drawing/2014/main" id="{1B914EDB-B23B-FF48-AED7-63497D557A53}"/>
              </a:ext>
            </a:extLst>
          </p:cNvPr>
          <p:cNvSpPr/>
          <p:nvPr/>
        </p:nvSpPr>
        <p:spPr>
          <a:xfrm>
            <a:off x="2420985" y="1939131"/>
            <a:ext cx="338137"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1838804-082B-484C-9530-E0FCAB23E7F2}"/>
              </a:ext>
            </a:extLst>
          </p:cNvPr>
          <p:cNvSpPr/>
          <p:nvPr/>
        </p:nvSpPr>
        <p:spPr>
          <a:xfrm>
            <a:off x="3498218" y="1897063"/>
            <a:ext cx="338137"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8783BF74-C6AD-0BDA-5EE9-29DE0885830C}"/>
              </a:ext>
            </a:extLst>
          </p:cNvPr>
          <p:cNvSpPr txBox="1"/>
          <p:nvPr/>
        </p:nvSpPr>
        <p:spPr>
          <a:xfrm>
            <a:off x="3563766" y="1856021"/>
            <a:ext cx="370205" cy="368300"/>
          </a:xfrm>
          <a:prstGeom prst="rect">
            <a:avLst/>
          </a:prstGeom>
          <a:solidFill>
            <a:schemeClr val="bg1"/>
          </a:solidFill>
        </p:spPr>
        <p:txBody>
          <a:bodyPr wrap="square">
            <a:spAutoFit/>
          </a:bodyPr>
          <a:lstStyle/>
          <a:p>
            <a:pPr eaLnBrk="1" hangingPunct="1">
              <a:defRPr/>
            </a:pPr>
            <a:r>
              <a:rPr lang="en-US" spc="200" dirty="0">
                <a:latin typeface="Arial" charset="0"/>
                <a:ea typeface="MS PGothic" charset="-128"/>
              </a:rPr>
              <a:t>P</a:t>
            </a:r>
          </a:p>
        </p:txBody>
      </p:sp>
      <p:sp>
        <p:nvSpPr>
          <p:cNvPr id="7" name="TextBox 6">
            <a:extLst>
              <a:ext uri="{FF2B5EF4-FFF2-40B4-BE49-F238E27FC236}">
                <a16:creationId xmlns:a16="http://schemas.microsoft.com/office/drawing/2014/main" id="{B9415275-0BB4-D5C3-259D-039C59510415}"/>
              </a:ext>
            </a:extLst>
          </p:cNvPr>
          <p:cNvSpPr txBox="1"/>
          <p:nvPr/>
        </p:nvSpPr>
        <p:spPr>
          <a:xfrm>
            <a:off x="5357511" y="1829880"/>
            <a:ext cx="370205" cy="368300"/>
          </a:xfrm>
          <a:prstGeom prst="rect">
            <a:avLst/>
          </a:prstGeom>
          <a:solidFill>
            <a:schemeClr val="bg1"/>
          </a:solidFill>
        </p:spPr>
        <p:txBody>
          <a:bodyPr wrap="square">
            <a:spAutoFit/>
          </a:bodyPr>
          <a:lstStyle/>
          <a:p>
            <a:pPr eaLnBrk="1" hangingPunct="1">
              <a:defRPr/>
            </a:pPr>
            <a:r>
              <a:rPr lang="en-US" spc="200" dirty="0">
                <a:latin typeface="Arial" charset="0"/>
                <a:ea typeface="MS PGothic" charset="-128"/>
              </a:rPr>
              <a:t>S</a:t>
            </a:r>
          </a:p>
        </p:txBody>
      </p:sp>
      <p:sp>
        <p:nvSpPr>
          <p:cNvPr id="8" name="Title 1">
            <a:extLst>
              <a:ext uri="{FF2B5EF4-FFF2-40B4-BE49-F238E27FC236}">
                <a16:creationId xmlns:a16="http://schemas.microsoft.com/office/drawing/2014/main" id="{8DCD952B-4FBD-EB74-73A9-BD0F602DB425}"/>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7.0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November 12, 2022 at 07:09:14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25603" name="TextBox 9">
            <a:extLst>
              <a:ext uri="{FF2B5EF4-FFF2-40B4-BE49-F238E27FC236}">
                <a16:creationId xmlns:a16="http://schemas.microsoft.com/office/drawing/2014/main" id="{B950344D-7B49-4BA3-B8B1-1AE236C2EB73}"/>
              </a:ext>
            </a:extLst>
          </p:cNvPr>
          <p:cNvSpPr txBox="1">
            <a:spLocks noChangeArrowheads="1"/>
          </p:cNvSpPr>
          <p:nvPr/>
        </p:nvSpPr>
        <p:spPr bwMode="auto">
          <a:xfrm>
            <a:off x="642144" y="39894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dirty="0">
                <a:solidFill>
                  <a:srgbClr val="393996"/>
                </a:solidFill>
                <a:latin typeface="Arial" panose="020B0604020202020204" pitchFamily="34" charset="0"/>
              </a:rPr>
              <a:t>Teachable Moments are a service of</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Incorporated Research Institutions for Seismology</a:t>
            </a:r>
          </a:p>
          <a:p>
            <a:pPr algn="ctr" eaLnBrk="1" hangingPunct="1">
              <a:spcBef>
                <a:spcPct val="0"/>
              </a:spcBef>
              <a:buFontTx/>
              <a:buNone/>
            </a:pPr>
            <a:r>
              <a:rPr lang="en-US" altLang="en-US" sz="1800" dirty="0">
                <a:latin typeface="Arial" panose="020B0604020202020204" pitchFamily="34" charset="0"/>
              </a:rPr>
              <a:t> Education &amp; Public Outreach </a:t>
            </a:r>
          </a:p>
          <a:p>
            <a:pPr algn="ctr" eaLnBrk="1" hangingPunct="1">
              <a:spcBef>
                <a:spcPct val="0"/>
              </a:spcBef>
              <a:buFontTx/>
              <a:buNone/>
            </a:pPr>
            <a:r>
              <a:rPr lang="en-US" altLang="en-US" sz="1800" dirty="0">
                <a:latin typeface="Arial" panose="020B0604020202020204" pitchFamily="34" charset="0"/>
              </a:rPr>
              <a:t>and </a:t>
            </a:r>
          </a:p>
          <a:p>
            <a:pPr algn="ctr" eaLnBrk="1" hangingPunct="1">
              <a:spcBef>
                <a:spcPct val="0"/>
              </a:spcBef>
              <a:buFontTx/>
              <a:buNone/>
            </a:pPr>
            <a:r>
              <a:rPr lang="en-US" altLang="en-US" sz="1800" dirty="0">
                <a:latin typeface="Arial" panose="020B0604020202020204" pitchFamily="34" charset="0"/>
              </a:rPr>
              <a:t>The University of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Please send feedback to </a:t>
            </a:r>
            <a:r>
              <a:rPr lang="en-US" altLang="en-US" sz="1800" dirty="0">
                <a:latin typeface="Arial" panose="020B0604020202020204" pitchFamily="34" charset="0"/>
                <a:hlinkClick r:id="rId3"/>
              </a:rPr>
              <a:t>tkb@iris.edu</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r>
              <a:rPr lang="en-US" altLang="en-US" sz="1800" dirty="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dirty="0">
                <a:latin typeface="Arial" panose="020B0604020202020204" pitchFamily="34" charset="0"/>
              </a:rPr>
              <a:t> subscribe at </a:t>
            </a:r>
            <a:r>
              <a:rPr lang="en-US" altLang="en-US" sz="1800" dirty="0">
                <a:latin typeface="Arial" panose="020B0604020202020204" pitchFamily="34" charset="0"/>
                <a:hlinkClick r:id="rId4"/>
              </a:rPr>
              <a:t>www.iris.edu/hq/retm</a:t>
            </a: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dirty="0">
              <a:latin typeface="Arial" panose="020B060402020202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83310" y="4727479"/>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04149" y="4727479"/>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83752" y="5818389"/>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dirty="0" err="1">
                <a:solidFill>
                  <a:srgbClr val="2144AB"/>
                </a:solidFill>
                <a:latin typeface="Arial" panose="020B0604020202020204" pitchFamily="34" charset="0"/>
              </a:rPr>
              <a:t>www.iris.edu</a:t>
            </a:r>
            <a:r>
              <a:rPr lang="en-US" altLang="en-US" sz="1400" dirty="0">
                <a:solidFill>
                  <a:srgbClr val="2144AB"/>
                </a:solidFill>
                <a:latin typeface="Arial" panose="020B0604020202020204" pitchFamily="34" charset="0"/>
              </a:rPr>
              <a:t>/earthquake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4" y="4332837"/>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0B51F8B1-5AD7-0706-C006-81F3DD51DE78}"/>
              </a:ext>
            </a:extLst>
          </p:cNvPr>
          <p:cNvSpPr txBox="1"/>
          <p:nvPr/>
        </p:nvSpPr>
        <p:spPr>
          <a:xfrm>
            <a:off x="725834" y="6248400"/>
            <a:ext cx="7835799" cy="800219"/>
          </a:xfrm>
          <a:prstGeom prst="rect">
            <a:avLst/>
          </a:prstGeom>
          <a:noFill/>
        </p:spPr>
        <p:txBody>
          <a:bodyPr wrap="none" rtlCol="0">
            <a:spAutoFit/>
          </a:bodyPr>
          <a:lstStyle/>
          <a:p>
            <a:pPr algn="ctr"/>
            <a:r>
              <a:rPr lang="en-US" sz="1400" dirty="0"/>
              <a:t>These resources have been developed as part of the SAGE facility operated by IRIS via support </a:t>
            </a:r>
          </a:p>
          <a:p>
            <a:pPr algn="ctr"/>
            <a:r>
              <a:rPr lang="en-US" sz="1400" dirty="0"/>
              <a:t>from the National Science Foundation. </a:t>
            </a: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11483</TotalTime>
  <Words>1189</Words>
  <Application>Microsoft Office PowerPoint</Application>
  <PresentationFormat>On-screen Show (4:3)</PresentationFormat>
  <Paragraphs>117</Paragraphs>
  <Slides>9</Slides>
  <Notes>9</Notes>
  <HiddenSlides>0</HiddenSlides>
  <MMClips>1</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9</vt:i4>
      </vt:variant>
    </vt:vector>
  </HeadingPairs>
  <TitlesOfParts>
    <vt:vector size="14" baseType="lpstr">
      <vt:lpstr>Arial</vt:lpstr>
      <vt:lpstr>Calibri</vt:lpstr>
      <vt:lpstr>Myriad Pro</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842</cp:revision>
  <cp:lastPrinted>2018-05-05T19:31:49Z</cp:lastPrinted>
  <dcterms:created xsi:type="dcterms:W3CDTF">2009-05-31T20:07:40Z</dcterms:created>
  <dcterms:modified xsi:type="dcterms:W3CDTF">2022-11-13T02:08:21Z</dcterms:modified>
</cp:coreProperties>
</file>