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2"/>
  </p:notesMasterIdLst>
  <p:sldIdLst>
    <p:sldId id="384" r:id="rId3"/>
    <p:sldId id="386" r:id="rId4"/>
    <p:sldId id="387" r:id="rId5"/>
    <p:sldId id="385" r:id="rId6"/>
    <p:sldId id="340" r:id="rId7"/>
    <p:sldId id="359" r:id="rId8"/>
    <p:sldId id="393" r:id="rId9"/>
    <p:sldId id="344" r:id="rId10"/>
    <p:sldId id="434" r:id="rId11"/>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45" autoAdjust="0"/>
    <p:restoredTop sz="91419" autoAdjust="0"/>
  </p:normalViewPr>
  <p:slideViewPr>
    <p:cSldViewPr showGuides="1">
      <p:cViewPr>
        <p:scale>
          <a:sx n="112" d="100"/>
          <a:sy n="112" d="100"/>
        </p:scale>
        <p:origin x="3472" y="8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11/13/22</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arthquake.usgs.gov/earthquakes/tectonic/images/emaustralia_tsum.pdf"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ds.iris.edu/ieb"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ds.iris.edu/ieb"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aseline="0" dirty="0">
                <a:ea typeface="ＭＳ Ｐゴシック" panose="020B0600070205080204" pitchFamily="34" charset="-128"/>
              </a:rPr>
              <a:t>For more detail, visit USGS:  https://earthquake.usgs.gov/earthquakes/eventpage/us7000ip8h</a:t>
            </a:r>
            <a:endParaRPr lang="en-US" altLang="en-US" dirty="0"/>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escala de intensidad de Mercalli Modificada es una escala de diez niveles, numeradas del  I al X. Los números más bajos representan temblores imperceptibles, mientras que X representa la destrucción total.</a:t>
            </a:r>
          </a:p>
          <a:p>
            <a:pPr eaLnBrk="1" hangingPunct="1">
              <a:spcBef>
                <a:spcPct val="0"/>
              </a:spcBef>
            </a:pPr>
            <a:endParaRPr lang="en-US" altLang="en-US" dirty="0"/>
          </a:p>
          <a:p>
            <a:pPr eaLnBrk="1" hangingPunct="1">
              <a:spcBef>
                <a:spcPct val="0"/>
              </a:spcBef>
            </a:pPr>
            <a:r>
              <a:rPr lang="es-ES" altLang="en-US" b="1" dirty="0">
                <a:ea typeface="ＭＳ Ｐゴシック" panose="020B0600070205080204" pitchFamily="34" charset="-128"/>
              </a:rPr>
              <a:t>Animación relevante: </a:t>
            </a:r>
            <a:r>
              <a:rPr lang="es-ES" altLang="en-US" dirty="0">
                <a:ea typeface="ＭＳ Ｐゴシック" panose="020B0600070205080204" pitchFamily="34" charset="-128"/>
              </a:rPr>
              <a:t>Intensidad del terremoto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0648595F-4CCF-45AE-99DC-D1BED142E5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1FCEFFAF-5450-4588-8733-0CBB922901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spcBef>
                <a:spcPts val="0"/>
              </a:spcBef>
              <a:spcAft>
                <a:spcPts val="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Imagen cortesía del Servicio Geológico de los EE.UU: </a:t>
            </a:r>
            <a:r>
              <a:rPr lang="es-E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https://earthquake.usgs.gov/earthquakes/tectonic/images/emaustralia_tsum.pdf</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436" name="Slide Number Placeholder 3">
            <a:extLst>
              <a:ext uri="{FF2B5EF4-FFF2-40B4-BE49-F238E27FC236}">
                <a16:creationId xmlns:a16="http://schemas.microsoft.com/office/drawing/2014/main" id="{257A4E14-A091-426F-8268-7901F5541F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01675" indent="-269875">
              <a:defRPr>
                <a:solidFill>
                  <a:schemeClr val="tx1"/>
                </a:solidFill>
                <a:latin typeface="Arial" panose="020B0604020202020204" pitchFamily="34" charset="0"/>
                <a:ea typeface="MS PGothic" panose="020B0600070205080204" pitchFamily="34" charset="-128"/>
              </a:defRPr>
            </a:lvl2pPr>
            <a:lvl3pPr marL="1081088" indent="-215900">
              <a:defRPr>
                <a:solidFill>
                  <a:schemeClr val="tx1"/>
                </a:solidFill>
                <a:latin typeface="Arial" panose="020B0604020202020204" pitchFamily="34" charset="0"/>
                <a:ea typeface="MS PGothic" panose="020B0600070205080204" pitchFamily="34" charset="-128"/>
              </a:defRPr>
            </a:lvl3pPr>
            <a:lvl4pPr marL="1512888" indent="-215900">
              <a:defRPr>
                <a:solidFill>
                  <a:schemeClr val="tx1"/>
                </a:solidFill>
                <a:latin typeface="Arial" panose="020B0604020202020204" pitchFamily="34" charset="0"/>
                <a:ea typeface="MS PGothic" panose="020B0600070205080204" pitchFamily="34" charset="-128"/>
              </a:defRPr>
            </a:lvl4pPr>
            <a:lvl5pPr marL="1944688" indent="-215900">
              <a:defRPr>
                <a:solidFill>
                  <a:schemeClr val="tx1"/>
                </a:solidFill>
                <a:latin typeface="Arial" panose="020B0604020202020204" pitchFamily="34" charset="0"/>
                <a:ea typeface="MS PGothic"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816B2A-DC4A-4EDA-93F2-AAF319DF71F4}" type="slidenum">
              <a:rPr lang="en-US" altLang="en-US" sz="1200" smtClean="0">
                <a:latin typeface="Calibri" panose="020F0502020204030204" pitchFamily="34" charset="0"/>
              </a:rPr>
              <a:pPr/>
              <a:t>4</a:t>
            </a:fld>
            <a:endParaRPr lang="en-US" altLang="en-US" sz="1200">
              <a:latin typeface="Calibri" panose="020F0502020204030204" pitchFamily="34" charset="0"/>
            </a:endParaRPr>
          </a:p>
        </p:txBody>
      </p:sp>
    </p:spTree>
    <p:extLst>
      <p:ext uri="{BB962C8B-B14F-4D97-AF65-F5344CB8AC3E}">
        <p14:creationId xmlns:p14="http://schemas.microsoft.com/office/powerpoint/2010/main" val="1398278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ADCBE9-9782-4A70-9829-17DC4F4D7D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60BF3C7-51BC-4095-AE27-022A40D4F6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335DD9EF-C3EC-44AC-B512-0E2FB2C5436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1682055-3675-45AA-BF01-533A3E6036F3}" type="slidenum">
              <a:rPr lang="en-US" altLang="en-US" smtClean="0">
                <a:ea typeface="MS PGothic" panose="020B0600070205080204" pitchFamily="34" charset="-128"/>
              </a:rPr>
              <a:pPr>
                <a:spcBef>
                  <a:spcPct val="0"/>
                </a:spcBef>
              </a:pPr>
              <a:t>5</a:t>
            </a:fld>
            <a:endParaRPr lang="en-US" altLang="en-US">
              <a:ea typeface="MS PGothic"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DD0DD753-89DD-491C-871F-EDC7AD535A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0230D65E-1EE9-4A85-82DF-7E1737CA49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None/>
            </a:pPr>
            <a:r>
              <a:rPr lang="es-ES_tradnl" altLang="en-US" b="1" noProof="0" dirty="0"/>
              <a:t>Explore más la sismicidad: </a:t>
            </a:r>
            <a:r>
              <a:rPr lang="es-ES_tradnl" sz="1200" dirty="0">
                <a:effectLst/>
                <a:latin typeface="Arial" panose="020B0604020202020204" pitchFamily="34" charset="0"/>
                <a:ea typeface="Calibri" panose="020F0502020204030204" pitchFamily="34" charset="0"/>
                <a:cs typeface="Arial" panose="020B0604020202020204" pitchFamily="34" charset="0"/>
              </a:rPr>
              <a:t>Imagen extraída del Navegador de terremotos de IRIS: </a:t>
            </a:r>
            <a:r>
              <a:rPr lang="es-ES_tradnl"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http://ds.iris.edu/ieb</a:t>
            </a:r>
            <a:endParaRPr lang="es-ES_tradnl" altLang="en-US" sz="1200" i="1" dirty="0">
              <a:latin typeface="Arial" panose="020B0604020202020204" pitchFamily="34" charset="0"/>
              <a:cs typeface="Arial" panose="020B0604020202020204" pitchFamily="34" charset="0"/>
            </a:endParaRPr>
          </a:p>
          <a:p>
            <a:pPr eaLnBrk="1" hangingPunct="1">
              <a:spcBef>
                <a:spcPct val="0"/>
              </a:spcBef>
            </a:pPr>
            <a:endParaRPr lang="es-ES_tradnl" altLang="en-US" noProof="0" dirty="0"/>
          </a:p>
        </p:txBody>
      </p:sp>
      <p:sp>
        <p:nvSpPr>
          <p:cNvPr id="16388" name="Slide Number Placeholder 3">
            <a:extLst>
              <a:ext uri="{FF2B5EF4-FFF2-40B4-BE49-F238E27FC236}">
                <a16:creationId xmlns:a16="http://schemas.microsoft.com/office/drawing/2014/main" id="{74EE2B97-597F-48E5-B89E-D482E6498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01675" indent="-269875">
              <a:spcBef>
                <a:spcPct val="30000"/>
              </a:spcBef>
              <a:defRPr sz="1200">
                <a:solidFill>
                  <a:schemeClr val="tx1"/>
                </a:solidFill>
                <a:latin typeface="Calibri" panose="020F0502020204030204" pitchFamily="34" charset="0"/>
                <a:ea typeface="MS PGothic" panose="020B0600070205080204" pitchFamily="34" charset="-128"/>
              </a:defRPr>
            </a:lvl2pPr>
            <a:lvl3pPr marL="1081088" indent="-215900">
              <a:spcBef>
                <a:spcPct val="30000"/>
              </a:spcBef>
              <a:defRPr sz="1200">
                <a:solidFill>
                  <a:schemeClr val="tx1"/>
                </a:solidFill>
                <a:latin typeface="Calibri" panose="020F0502020204030204" pitchFamily="34" charset="0"/>
                <a:ea typeface="MS PGothic" panose="020B0600070205080204" pitchFamily="34" charset="-128"/>
              </a:defRPr>
            </a:lvl3pPr>
            <a:lvl4pPr marL="1512888" indent="-215900">
              <a:spcBef>
                <a:spcPct val="30000"/>
              </a:spcBef>
              <a:defRPr sz="1200">
                <a:solidFill>
                  <a:schemeClr val="tx1"/>
                </a:solidFill>
                <a:latin typeface="Calibri" panose="020F0502020204030204" pitchFamily="34" charset="0"/>
                <a:ea typeface="MS PGothic" panose="020B0600070205080204" pitchFamily="34" charset="-128"/>
              </a:defRPr>
            </a:lvl4pPr>
            <a:lvl5pPr marL="1944688" indent="-215900">
              <a:spcBef>
                <a:spcPct val="30000"/>
              </a:spcBef>
              <a:defRPr sz="1200">
                <a:solidFill>
                  <a:schemeClr val="tx1"/>
                </a:solidFill>
                <a:latin typeface="Calibri" panose="020F0502020204030204" pitchFamily="34" charset="0"/>
                <a:ea typeface="MS PGothic"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0F3FD3C-1F7C-4236-A526-4EC63BD18C5A}"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17661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C74D905A-1991-1129-39C5-19FC50F59EB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CC04FA2-717F-E801-83F1-5F3E7B050E6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None/>
            </a:pPr>
            <a:r>
              <a:rPr lang="es-ES_tradnl" altLang="en-US" b="1" noProof="0" dirty="0"/>
              <a:t>Explore más la sismicidad: </a:t>
            </a:r>
            <a:r>
              <a:rPr lang="es-ES_tradnl" sz="1200" dirty="0">
                <a:effectLst/>
                <a:latin typeface="Arial" panose="020B0604020202020204" pitchFamily="34" charset="0"/>
                <a:ea typeface="Calibri" panose="020F0502020204030204" pitchFamily="34" charset="0"/>
                <a:cs typeface="Arial" panose="020B0604020202020204" pitchFamily="34" charset="0"/>
              </a:rPr>
              <a:t>Imagen extraída del Navegador de terremotos de IRIS: </a:t>
            </a:r>
            <a:r>
              <a:rPr lang="es-ES_tradnl"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http://ds.iris.edu/ieb</a:t>
            </a:r>
            <a:endParaRPr lang="es-ES_tradnl" altLang="en-US" sz="1200" i="1" dirty="0">
              <a:latin typeface="Arial" panose="020B0604020202020204" pitchFamily="34" charset="0"/>
              <a:cs typeface="Arial" panose="020B0604020202020204" pitchFamily="34" charset="0"/>
            </a:endParaRPr>
          </a:p>
          <a:p>
            <a:pPr eaLnBrk="1" hangingPunct="1">
              <a:spcBef>
                <a:spcPct val="0"/>
              </a:spcBef>
            </a:pPr>
            <a:endParaRPr lang="es-ES_tradnl" altLang="en-US" noProof="0" dirty="0"/>
          </a:p>
        </p:txBody>
      </p:sp>
      <p:sp>
        <p:nvSpPr>
          <p:cNvPr id="30724" name="Slide Number Placeholder 3">
            <a:extLst>
              <a:ext uri="{FF2B5EF4-FFF2-40B4-BE49-F238E27FC236}">
                <a16:creationId xmlns:a16="http://schemas.microsoft.com/office/drawing/2014/main" id="{FD485065-F868-608B-7970-B38DC8462DC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0C2C3A2-EF15-4858-9427-72E88E4FDCD3}" type="slidenum">
              <a:rPr lang="en-US" altLang="en-US" sz="1300"/>
              <a:pPr>
                <a:spcBef>
                  <a:spcPct val="0"/>
                </a:spcBef>
              </a:pPr>
              <a:t>7</a:t>
            </a:fld>
            <a:endParaRPr lang="en-US" altLang="en-US" sz="13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B62134FF-124A-0C4A-8F30-E8A1D1F0FB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1C42FDC-49D5-AA4A-9D41-B7A6419D9F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200" b="1" noProof="0" dirty="0">
                <a:solidFill>
                  <a:srgbClr val="393996"/>
                </a:solidFill>
              </a:rPr>
              <a:t>Animación Relevante:</a:t>
            </a:r>
          </a:p>
          <a:p>
            <a:pPr marL="0" marR="0">
              <a:spcBef>
                <a:spcPts val="0"/>
              </a:spcBef>
              <a:spcAft>
                <a:spcPts val="0"/>
              </a:spcAft>
            </a:pPr>
            <a:r>
              <a:rPr lang="es-ES_tradnl" altLang="en-US" sz="1200" b="0" noProof="0" dirty="0">
                <a:solidFill>
                  <a:srgbClr val="393996"/>
                </a:solidFill>
              </a:rPr>
              <a:t>Curvas Tiempo de Viaje: </a:t>
            </a:r>
            <a:r>
              <a:rPr lang="es-ES" altLang="en-US" sz="1200" dirty="0">
                <a:solidFill>
                  <a:srgbClr val="000000"/>
                </a:solidFill>
              </a:rPr>
              <a:t>¿</a:t>
            </a:r>
            <a:r>
              <a:rPr lang="es-ES_tradnl" altLang="en-US" sz="1200" b="0" noProof="0" dirty="0">
                <a:solidFill>
                  <a:srgbClr val="393996"/>
                </a:solidFill>
              </a:rPr>
              <a:t>Como son creadas? </a:t>
            </a:r>
            <a:r>
              <a:rPr lang="es-ES_tradnl" sz="12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https://www.iris.edu/hq/inclass/animation/traveltime_curves_how_they_are_created</a:t>
            </a:r>
            <a:endParaRPr lang="es-ES_tradnl" sz="12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363" name="Slide Number Placeholder 3">
            <a:extLst>
              <a:ext uri="{FF2B5EF4-FFF2-40B4-BE49-F238E27FC236}">
                <a16:creationId xmlns:a16="http://schemas.microsoft.com/office/drawing/2014/main" id="{BBED6AD4-8CC5-AE42-8BF1-945D3B87D3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72841EE-242E-4647-9176-442F799DFB7B}" type="slidenum">
              <a:rPr lang="en-US" altLang="en-US">
                <a:solidFill>
                  <a:srgbClr val="000000"/>
                </a:solidFill>
                <a:latin typeface="Calibri" panose="020F0502020204030204" pitchFamily="34" charset="0"/>
                <a:ea typeface="MS PGothic" panose="020B0600070205080204" pitchFamily="34" charset="-128"/>
              </a:rPr>
              <a:pPr/>
              <a:t>8</a:t>
            </a:fld>
            <a:endParaRPr lang="en-US" altLang="en-US">
              <a:solidFill>
                <a:srgbClr val="000000"/>
              </a:solidFill>
              <a:latin typeface="Calibri" panose="020F0502020204030204" pitchFamily="34" charset="0"/>
              <a:ea typeface="MS PGothic" panose="020B0600070205080204"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9</a:t>
            </a:fld>
            <a:endParaRPr lang="en-US"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11/13/22</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11/13/22</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11/13/22</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7989EFA-3169-4D41-AFB2-E3D601C6C879}"/>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C87C6F8-596F-1148-A96D-2DAE18611B71}" type="datetimeFigureOut">
              <a:rPr lang="en-US" altLang="en-US"/>
              <a:pPr>
                <a:defRPr/>
              </a:pPr>
              <a:t>11/13/22</a:t>
            </a:fld>
            <a:endParaRPr lang="en-US" altLang="en-US"/>
          </a:p>
        </p:txBody>
      </p:sp>
      <p:sp>
        <p:nvSpPr>
          <p:cNvPr id="5" name="Footer Placeholder 4">
            <a:extLst>
              <a:ext uri="{FF2B5EF4-FFF2-40B4-BE49-F238E27FC236}">
                <a16:creationId xmlns:a16="http://schemas.microsoft.com/office/drawing/2014/main" id="{7FB5C7A5-A505-D348-B5AB-819315090A8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BF3DC262-DC5D-2D40-BCBF-FBB9FFC74C9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2D569E01-ED0C-E74B-A730-56C5B0D7993E}" type="slidenum">
              <a:rPr lang="en-US" altLang="en-US"/>
              <a:pPr>
                <a:defRPr/>
              </a:pPr>
              <a:t>‹#›</a:t>
            </a:fld>
            <a:endParaRPr lang="en-US" altLang="en-US"/>
          </a:p>
        </p:txBody>
      </p:sp>
    </p:spTree>
    <p:extLst>
      <p:ext uri="{BB962C8B-B14F-4D97-AF65-F5344CB8AC3E}">
        <p14:creationId xmlns:p14="http://schemas.microsoft.com/office/powerpoint/2010/main" val="3817343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6B7DC9-51DC-ED44-9168-821E905313C3}"/>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3D698D20-E3C1-5D43-BB6F-20ABA605E103}" type="datetimeFigureOut">
              <a:rPr lang="en-US" altLang="en-US"/>
              <a:pPr>
                <a:defRPr/>
              </a:pPr>
              <a:t>11/13/22</a:t>
            </a:fld>
            <a:endParaRPr lang="en-US" altLang="en-US"/>
          </a:p>
        </p:txBody>
      </p:sp>
      <p:sp>
        <p:nvSpPr>
          <p:cNvPr id="5" name="Footer Placeholder 4">
            <a:extLst>
              <a:ext uri="{FF2B5EF4-FFF2-40B4-BE49-F238E27FC236}">
                <a16:creationId xmlns:a16="http://schemas.microsoft.com/office/drawing/2014/main" id="{E2FEFDF2-883E-6148-802D-BDCE7DC01BA2}"/>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0C02617A-BE62-C940-8451-5EA01BD0D229}"/>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5A409C3-1A62-A040-9F0A-F8BB19D51073}" type="slidenum">
              <a:rPr lang="en-US" altLang="en-US"/>
              <a:pPr>
                <a:defRPr/>
              </a:pPr>
              <a:t>‹#›</a:t>
            </a:fld>
            <a:endParaRPr lang="en-US" altLang="en-US"/>
          </a:p>
        </p:txBody>
      </p:sp>
    </p:spTree>
    <p:extLst>
      <p:ext uri="{BB962C8B-B14F-4D97-AF65-F5344CB8AC3E}">
        <p14:creationId xmlns:p14="http://schemas.microsoft.com/office/powerpoint/2010/main" val="100094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B17BF4-1887-A74D-9636-4491A281C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51F625B-0FBE-1A48-8C9B-4F0B5CBCD036}" type="datetimeFigureOut">
              <a:rPr lang="en-US" altLang="en-US"/>
              <a:pPr>
                <a:defRPr/>
              </a:pPr>
              <a:t>11/13/22</a:t>
            </a:fld>
            <a:endParaRPr lang="en-US" altLang="en-US"/>
          </a:p>
        </p:txBody>
      </p:sp>
      <p:sp>
        <p:nvSpPr>
          <p:cNvPr id="5" name="Footer Placeholder 4">
            <a:extLst>
              <a:ext uri="{FF2B5EF4-FFF2-40B4-BE49-F238E27FC236}">
                <a16:creationId xmlns:a16="http://schemas.microsoft.com/office/drawing/2014/main" id="{6B3FB9F4-0D08-C04D-8449-213AB40354B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E037B6DD-4C4F-EB41-8245-573A387090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385038B0-5DC1-994F-9C2D-FF95DA979E63}" type="slidenum">
              <a:rPr lang="en-US" altLang="en-US"/>
              <a:pPr>
                <a:defRPr/>
              </a:pPr>
              <a:t>‹#›</a:t>
            </a:fld>
            <a:endParaRPr lang="en-US" altLang="en-US"/>
          </a:p>
        </p:txBody>
      </p:sp>
    </p:spTree>
    <p:extLst>
      <p:ext uri="{BB962C8B-B14F-4D97-AF65-F5344CB8AC3E}">
        <p14:creationId xmlns:p14="http://schemas.microsoft.com/office/powerpoint/2010/main" val="4096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8524AE-5F1B-4744-9C6D-A48F74DAA264}"/>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686030-E4F0-0D43-8BCD-1068B0A4E818}" type="datetimeFigureOut">
              <a:rPr lang="en-US" altLang="en-US"/>
              <a:pPr>
                <a:defRPr/>
              </a:pPr>
              <a:t>11/13/22</a:t>
            </a:fld>
            <a:endParaRPr lang="en-US" altLang="en-US"/>
          </a:p>
        </p:txBody>
      </p:sp>
      <p:sp>
        <p:nvSpPr>
          <p:cNvPr id="6" name="Footer Placeholder 5">
            <a:extLst>
              <a:ext uri="{FF2B5EF4-FFF2-40B4-BE49-F238E27FC236}">
                <a16:creationId xmlns:a16="http://schemas.microsoft.com/office/drawing/2014/main" id="{DFFE24F7-7736-BC49-86CF-30B9257DB9C3}"/>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122441BC-FEB5-0444-86B4-D891064ACEA8}"/>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02F6E1B-72E6-2444-A64C-BC286F549B48}" type="slidenum">
              <a:rPr lang="en-US" altLang="en-US"/>
              <a:pPr>
                <a:defRPr/>
              </a:pPr>
              <a:t>‹#›</a:t>
            </a:fld>
            <a:endParaRPr lang="en-US" altLang="en-US"/>
          </a:p>
        </p:txBody>
      </p:sp>
    </p:spTree>
    <p:extLst>
      <p:ext uri="{BB962C8B-B14F-4D97-AF65-F5344CB8AC3E}">
        <p14:creationId xmlns:p14="http://schemas.microsoft.com/office/powerpoint/2010/main" val="7089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C93575-AE1A-E247-840C-352DE9A1A20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EDB95A-14AF-8242-941A-589CDA8BBF03}" type="datetimeFigureOut">
              <a:rPr lang="en-US" altLang="en-US"/>
              <a:pPr>
                <a:defRPr/>
              </a:pPr>
              <a:t>11/13/22</a:t>
            </a:fld>
            <a:endParaRPr lang="en-US" altLang="en-US"/>
          </a:p>
        </p:txBody>
      </p:sp>
      <p:sp>
        <p:nvSpPr>
          <p:cNvPr id="8" name="Footer Placeholder 7">
            <a:extLst>
              <a:ext uri="{FF2B5EF4-FFF2-40B4-BE49-F238E27FC236}">
                <a16:creationId xmlns:a16="http://schemas.microsoft.com/office/drawing/2014/main" id="{16860B07-6D61-3547-9F73-3D10A803A03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3F81E3D6-7E90-5A49-9450-B4EBE535B4B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FB0B9CC-1F09-9142-8D45-C387BF61E676}" type="slidenum">
              <a:rPr lang="en-US" altLang="en-US"/>
              <a:pPr>
                <a:defRPr/>
              </a:pPr>
              <a:t>‹#›</a:t>
            </a:fld>
            <a:endParaRPr lang="en-US" altLang="en-US"/>
          </a:p>
        </p:txBody>
      </p:sp>
    </p:spTree>
    <p:extLst>
      <p:ext uri="{BB962C8B-B14F-4D97-AF65-F5344CB8AC3E}">
        <p14:creationId xmlns:p14="http://schemas.microsoft.com/office/powerpoint/2010/main" val="3959337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3EB71F-2735-9343-B80C-AEA7B32243F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DEFE22F-53ED-1D45-B8A2-B5DBC3C4E4C4}" type="datetimeFigureOut">
              <a:rPr lang="en-US" altLang="en-US"/>
              <a:pPr>
                <a:defRPr/>
              </a:pPr>
              <a:t>11/13/22</a:t>
            </a:fld>
            <a:endParaRPr lang="en-US" altLang="en-US"/>
          </a:p>
        </p:txBody>
      </p:sp>
      <p:sp>
        <p:nvSpPr>
          <p:cNvPr id="4" name="Footer Placeholder 3">
            <a:extLst>
              <a:ext uri="{FF2B5EF4-FFF2-40B4-BE49-F238E27FC236}">
                <a16:creationId xmlns:a16="http://schemas.microsoft.com/office/drawing/2014/main" id="{AFE258A3-74EC-9547-BB29-BB0D93DB8DB8}"/>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79934B24-FC51-CA48-9680-2535DC91DCA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2861221-8A44-1A47-99FC-CBF21154C351}" type="slidenum">
              <a:rPr lang="en-US" altLang="en-US"/>
              <a:pPr>
                <a:defRPr/>
              </a:pPr>
              <a:t>‹#›</a:t>
            </a:fld>
            <a:endParaRPr lang="en-US" altLang="en-US"/>
          </a:p>
        </p:txBody>
      </p:sp>
    </p:spTree>
    <p:extLst>
      <p:ext uri="{BB962C8B-B14F-4D97-AF65-F5344CB8AC3E}">
        <p14:creationId xmlns:p14="http://schemas.microsoft.com/office/powerpoint/2010/main" val="1202636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06F2B-8B3E-A849-8762-B9B35A67372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4EC67FD-AB2E-854E-8CC8-E3C5BB798B6B}" type="datetimeFigureOut">
              <a:rPr lang="en-US" altLang="en-US"/>
              <a:pPr>
                <a:defRPr/>
              </a:pPr>
              <a:t>11/13/22</a:t>
            </a:fld>
            <a:endParaRPr lang="en-US" altLang="en-US"/>
          </a:p>
        </p:txBody>
      </p:sp>
      <p:sp>
        <p:nvSpPr>
          <p:cNvPr id="3" name="Footer Placeholder 2">
            <a:extLst>
              <a:ext uri="{FF2B5EF4-FFF2-40B4-BE49-F238E27FC236}">
                <a16:creationId xmlns:a16="http://schemas.microsoft.com/office/drawing/2014/main" id="{AB842132-D786-0643-BC31-6372A38EC56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96B74AEA-729C-E041-B4AA-68987EAB1E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EA40C78-058C-2141-9C36-F98CAB7940E7}" type="slidenum">
              <a:rPr lang="en-US" altLang="en-US"/>
              <a:pPr>
                <a:defRPr/>
              </a:pPr>
              <a:t>‹#›</a:t>
            </a:fld>
            <a:endParaRPr lang="en-US" altLang="en-US"/>
          </a:p>
        </p:txBody>
      </p:sp>
    </p:spTree>
    <p:extLst>
      <p:ext uri="{BB962C8B-B14F-4D97-AF65-F5344CB8AC3E}">
        <p14:creationId xmlns:p14="http://schemas.microsoft.com/office/powerpoint/2010/main" val="114654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8ABE3837-8BEF-9A45-8B0B-E42DF5BA666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96EFC3B-690D-874C-87BE-622F1A19A009}" type="datetimeFigureOut">
              <a:rPr lang="en-US" altLang="en-US"/>
              <a:pPr>
                <a:defRPr/>
              </a:pPr>
              <a:t>11/13/22</a:t>
            </a:fld>
            <a:endParaRPr lang="en-US" altLang="en-US"/>
          </a:p>
        </p:txBody>
      </p:sp>
      <p:sp>
        <p:nvSpPr>
          <p:cNvPr id="6" name="Footer Placeholder 5">
            <a:extLst>
              <a:ext uri="{FF2B5EF4-FFF2-40B4-BE49-F238E27FC236}">
                <a16:creationId xmlns:a16="http://schemas.microsoft.com/office/drawing/2014/main" id="{B381CF5B-A334-4D44-86CD-78D921907BAD}"/>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0AD3BFD-049E-5648-96C6-6B76F15ED81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CFE99CF0-2B38-6F43-8DDA-C6A47436E50D}" type="slidenum">
              <a:rPr lang="en-US" altLang="en-US"/>
              <a:pPr>
                <a:defRPr/>
              </a:pPr>
              <a:t>‹#›</a:t>
            </a:fld>
            <a:endParaRPr lang="en-US" altLang="en-US"/>
          </a:p>
        </p:txBody>
      </p:sp>
    </p:spTree>
    <p:extLst>
      <p:ext uri="{BB962C8B-B14F-4D97-AF65-F5344CB8AC3E}">
        <p14:creationId xmlns:p14="http://schemas.microsoft.com/office/powerpoint/2010/main" val="28822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11/13/22</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57092D2-473A-4D4A-A97B-1512D8AECC9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6D52E30E-2BD4-ED47-8244-B83F0BFCC06E}" type="datetimeFigureOut">
              <a:rPr lang="en-US" altLang="en-US"/>
              <a:pPr>
                <a:defRPr/>
              </a:pPr>
              <a:t>11/13/22</a:t>
            </a:fld>
            <a:endParaRPr lang="en-US" altLang="en-US"/>
          </a:p>
        </p:txBody>
      </p:sp>
      <p:sp>
        <p:nvSpPr>
          <p:cNvPr id="6" name="Footer Placeholder 5">
            <a:extLst>
              <a:ext uri="{FF2B5EF4-FFF2-40B4-BE49-F238E27FC236}">
                <a16:creationId xmlns:a16="http://schemas.microsoft.com/office/drawing/2014/main" id="{FD0D85E6-02CA-7E46-9C37-E883197F447B}"/>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6B8A6FE-6E7D-5446-A3C8-BC1C17EA27D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CF248E2-33CA-F641-8537-D477057F33BB}" type="slidenum">
              <a:rPr lang="en-US" altLang="en-US"/>
              <a:pPr>
                <a:defRPr/>
              </a:pPr>
              <a:t>‹#›</a:t>
            </a:fld>
            <a:endParaRPr lang="en-US" altLang="en-US"/>
          </a:p>
        </p:txBody>
      </p:sp>
    </p:spTree>
    <p:extLst>
      <p:ext uri="{BB962C8B-B14F-4D97-AF65-F5344CB8AC3E}">
        <p14:creationId xmlns:p14="http://schemas.microsoft.com/office/powerpoint/2010/main" val="404317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230FC-4139-7F40-B0E2-5A51301787A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B9A2FDD7-5FE7-B245-B658-39E2597869CF}" type="datetimeFigureOut">
              <a:rPr lang="en-US" altLang="en-US"/>
              <a:pPr>
                <a:defRPr/>
              </a:pPr>
              <a:t>11/13/22</a:t>
            </a:fld>
            <a:endParaRPr lang="en-US" altLang="en-US"/>
          </a:p>
        </p:txBody>
      </p:sp>
      <p:sp>
        <p:nvSpPr>
          <p:cNvPr id="5" name="Footer Placeholder 4">
            <a:extLst>
              <a:ext uri="{FF2B5EF4-FFF2-40B4-BE49-F238E27FC236}">
                <a16:creationId xmlns:a16="http://schemas.microsoft.com/office/drawing/2014/main" id="{F30F8B71-B985-AA4D-BBEE-B723A5E08A3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FBFCC8AC-19BB-D841-8F5C-4D100E220BC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9963CCB-8A6E-4D4E-8AB6-197978B1800E}" type="slidenum">
              <a:rPr lang="en-US" altLang="en-US"/>
              <a:pPr>
                <a:defRPr/>
              </a:pPr>
              <a:t>‹#›</a:t>
            </a:fld>
            <a:endParaRPr lang="en-US" altLang="en-US"/>
          </a:p>
        </p:txBody>
      </p:sp>
    </p:spTree>
    <p:extLst>
      <p:ext uri="{BB962C8B-B14F-4D97-AF65-F5344CB8AC3E}">
        <p14:creationId xmlns:p14="http://schemas.microsoft.com/office/powerpoint/2010/main" val="2060198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7B62F-F152-CA48-B981-031FCC7871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ECC1F8-72DE-F14B-99D7-4BEEB90701AD}" type="datetimeFigureOut">
              <a:rPr lang="en-US" altLang="en-US"/>
              <a:pPr>
                <a:defRPr/>
              </a:pPr>
              <a:t>11/13/22</a:t>
            </a:fld>
            <a:endParaRPr lang="en-US" altLang="en-US"/>
          </a:p>
        </p:txBody>
      </p:sp>
      <p:sp>
        <p:nvSpPr>
          <p:cNvPr id="5" name="Footer Placeholder 4">
            <a:extLst>
              <a:ext uri="{FF2B5EF4-FFF2-40B4-BE49-F238E27FC236}">
                <a16:creationId xmlns:a16="http://schemas.microsoft.com/office/drawing/2014/main" id="{4C156DDD-49DD-304E-BA48-5CE8823760D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EFBF7B6-7500-FE4F-9B69-AE0F8C09CA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ECFF83D-39C1-344E-B1E3-5BDBA1F9D803}" type="slidenum">
              <a:rPr lang="en-US" altLang="en-US"/>
              <a:pPr>
                <a:defRPr/>
              </a:pPr>
              <a:t>‹#›</a:t>
            </a:fld>
            <a:endParaRPr lang="en-US" altLang="en-US"/>
          </a:p>
        </p:txBody>
      </p:sp>
    </p:spTree>
    <p:extLst>
      <p:ext uri="{BB962C8B-B14F-4D97-AF65-F5344CB8AC3E}">
        <p14:creationId xmlns:p14="http://schemas.microsoft.com/office/powerpoint/2010/main" val="1823441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11/13/22</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11/13/22</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11/13/22</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11/13/22</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11/13/22</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11/13/22</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11/13/22</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11/13/22</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F526A5B3-EA7C-884E-9896-800D237ECD2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9E2F6734-8DE1-D247-87A9-3D5EBD748CE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44158BE-1226-0143-B31D-BFADA250878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F1D65EFB-16C2-6842-BBF9-5B5E45E320C7}" type="datetimeFigureOut">
              <a:rPr lang="en-US" altLang="en-US"/>
              <a:pPr>
                <a:defRPr/>
              </a:pPr>
              <a:t>11/13/22</a:t>
            </a:fld>
            <a:endParaRPr lang="en-US" altLang="en-US"/>
          </a:p>
        </p:txBody>
      </p:sp>
      <p:sp>
        <p:nvSpPr>
          <p:cNvPr id="5" name="Footer Placeholder 4">
            <a:extLst>
              <a:ext uri="{FF2B5EF4-FFF2-40B4-BE49-F238E27FC236}">
                <a16:creationId xmlns:a16="http://schemas.microsoft.com/office/drawing/2014/main" id="{FCC7ACA7-3E10-2B4C-AFB0-0C8EBF1A117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D1E2F205-CE9F-1844-8471-7AF5CE944BB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6CBD4EC1-B4E2-7941-B878-25386FF365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hyperlink" Target="http://www.iris.edu/hq/retm" TargetMode="Externa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hyperlink" Target="mailto:tkb@iris.edu" TargetMode="External"/><Relationship Id="rId5" Type="http://schemas.openxmlformats.org/officeDocument/2006/relationships/image" Target="../media/image17.pn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Map&#10;&#10;Description automatically generated">
            <a:extLst>
              <a:ext uri="{FF2B5EF4-FFF2-40B4-BE49-F238E27FC236}">
                <a16:creationId xmlns:a16="http://schemas.microsoft.com/office/drawing/2014/main" id="{C594E7A2-9C33-AED8-FFEE-8E604DFC56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000" y="914400"/>
            <a:ext cx="4724400" cy="5734872"/>
          </a:xfrm>
          <a:prstGeom prst="rect">
            <a:avLst/>
          </a:prstGeom>
        </p:spPr>
      </p:pic>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99064" y="1054767"/>
            <a:ext cx="3510936"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800" dirty="0">
                <a:latin typeface="Arial" panose="020B0604020202020204" pitchFamily="34" charset="0"/>
              </a:rPr>
              <a:t>Otro terremoto muy profundo M7,0 ocurrió al sur de las Islas </a:t>
            </a:r>
            <a:r>
              <a:rPr lang="es-ES_tradnl" altLang="en-US" sz="1800" dirty="0" err="1">
                <a:latin typeface="Arial" panose="020B0604020202020204" pitchFamily="34" charset="0"/>
              </a:rPr>
              <a:t>Fiji</a:t>
            </a:r>
            <a:r>
              <a:rPr lang="es-ES_tradnl" altLang="en-US" sz="1800" dirty="0">
                <a:latin typeface="Arial" panose="020B0604020202020204" pitchFamily="34" charset="0"/>
              </a:rPr>
              <a:t> a una profundidad de 578,2 km (359 millas). El terremoto fue seguido por algunas réplicas (M4,4 - M5,1).</a:t>
            </a:r>
          </a:p>
          <a:p>
            <a:pPr>
              <a:spcBef>
                <a:spcPct val="0"/>
              </a:spcBef>
              <a:buFontTx/>
              <a:buNone/>
            </a:pPr>
            <a:endParaRPr lang="es-ES_tradnl" altLang="en-US" sz="1800" dirty="0">
              <a:latin typeface="Arial" panose="020B0604020202020204" pitchFamily="34" charset="0"/>
            </a:endParaRPr>
          </a:p>
          <a:p>
            <a:pPr>
              <a:spcBef>
                <a:spcPct val="0"/>
              </a:spcBef>
              <a:buFontTx/>
              <a:buNone/>
            </a:pPr>
            <a:r>
              <a:rPr lang="es-ES_tradnl" altLang="en-US" sz="1800" dirty="0">
                <a:latin typeface="Arial" panose="020B0604020202020204" pitchFamily="34" charset="0"/>
              </a:rPr>
              <a:t>Este es el tercer grupo de terremotos que han ocurrido en esta región en la última semana.</a:t>
            </a:r>
          </a:p>
          <a:p>
            <a:pPr>
              <a:spcBef>
                <a:spcPct val="0"/>
              </a:spcBef>
              <a:buFontTx/>
              <a:buNone/>
            </a:pPr>
            <a:endParaRPr lang="es-ES_tradnl" altLang="en-US" sz="1800" dirty="0">
              <a:latin typeface="Arial" panose="020B0604020202020204" pitchFamily="34" charset="0"/>
            </a:endParaRPr>
          </a:p>
          <a:p>
            <a:pPr>
              <a:spcBef>
                <a:spcPct val="0"/>
              </a:spcBef>
              <a:buFontTx/>
              <a:buNone/>
            </a:pPr>
            <a:r>
              <a:rPr lang="es-ES_tradnl" altLang="en-US" sz="1800" dirty="0">
                <a:latin typeface="Arial" panose="020B0604020202020204" pitchFamily="34" charset="0"/>
              </a:rPr>
              <a:t>Los epicentros se ubicaron a unos 334 km (207 millas) al SE de </a:t>
            </a:r>
            <a:r>
              <a:rPr lang="es-ES_tradnl" altLang="en-US" sz="1800" dirty="0" err="1">
                <a:latin typeface="Arial" panose="020B0604020202020204" pitchFamily="34" charset="0"/>
              </a:rPr>
              <a:t>Levuka</a:t>
            </a:r>
            <a:r>
              <a:rPr lang="es-ES_tradnl" altLang="en-US" sz="1800" dirty="0">
                <a:latin typeface="Arial" panose="020B0604020202020204" pitchFamily="34" charset="0"/>
              </a:rPr>
              <a:t>, </a:t>
            </a:r>
            <a:r>
              <a:rPr lang="es-ES_tradnl" altLang="en-US" sz="1800" dirty="0" err="1">
                <a:latin typeface="Arial" panose="020B0604020202020204" pitchFamily="34" charset="0"/>
              </a:rPr>
              <a:t>Fiji</a:t>
            </a:r>
            <a:r>
              <a:rPr lang="es-ES_tradnl" altLang="en-US" sz="1800" dirty="0">
                <a:latin typeface="Arial" panose="020B0604020202020204" pitchFamily="34" charset="0"/>
              </a:rPr>
              <a:t> y 348 km (216 millas) al ONO de Nuku'alofa, </a:t>
            </a:r>
            <a:r>
              <a:rPr lang="es-ES_tradnl" altLang="en-US" sz="1800" dirty="0" err="1">
                <a:latin typeface="Arial" panose="020B0604020202020204" pitchFamily="34" charset="0"/>
              </a:rPr>
              <a:t>Tongatapu</a:t>
            </a:r>
            <a:r>
              <a:rPr lang="es-ES_tradnl" altLang="en-US" sz="1800" dirty="0">
                <a:latin typeface="Arial" panose="020B0604020202020204" pitchFamily="34" charset="0"/>
              </a:rPr>
              <a:t>, Tonga.</a:t>
            </a:r>
          </a:p>
          <a:p>
            <a:pPr>
              <a:spcBef>
                <a:spcPct val="0"/>
              </a:spcBef>
              <a:buFontTx/>
              <a:buNone/>
            </a:pPr>
            <a:endParaRPr lang="es-ES_tradnl" altLang="en-US" sz="1800" dirty="0">
              <a:latin typeface="Arial" panose="020B0604020202020204" pitchFamily="34" charset="0"/>
            </a:endParaRPr>
          </a:p>
          <a:p>
            <a:pPr>
              <a:spcBef>
                <a:spcPct val="0"/>
              </a:spcBef>
              <a:buFontTx/>
              <a:buNone/>
            </a:pPr>
            <a:r>
              <a:rPr lang="es-ES_tradnl" altLang="en-US" sz="1800" dirty="0">
                <a:latin typeface="Arial" panose="020B0604020202020204" pitchFamily="34" charset="0"/>
              </a:rPr>
              <a:t>No existen riesgos de un tsunami por terremotos a esta profundidad.</a:t>
            </a:r>
          </a:p>
        </p:txBody>
      </p:sp>
      <p:sp>
        <p:nvSpPr>
          <p:cNvPr id="13" name="Title 1">
            <a:extLst>
              <a:ext uri="{FF2B5EF4-FFF2-40B4-BE49-F238E27FC236}">
                <a16:creationId xmlns:a16="http://schemas.microsoft.com/office/drawing/2014/main" id="{26FB38A7-6313-4337-BC8F-19BF2734A5D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12 de Noviembre, 2022 a las 07:09:14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
        <p:nvSpPr>
          <p:cNvPr id="18" name="TextBox 17">
            <a:extLst>
              <a:ext uri="{FF2B5EF4-FFF2-40B4-BE49-F238E27FC236}">
                <a16:creationId xmlns:a16="http://schemas.microsoft.com/office/drawing/2014/main" id="{61BC3614-DB2C-28B0-95B5-CDCE427E3997}"/>
              </a:ext>
            </a:extLst>
          </p:cNvPr>
          <p:cNvSpPr txBox="1"/>
          <p:nvPr/>
        </p:nvSpPr>
        <p:spPr>
          <a:xfrm>
            <a:off x="7538064" y="3058180"/>
            <a:ext cx="1377336" cy="461665"/>
          </a:xfrm>
          <a:prstGeom prst="rect">
            <a:avLst/>
          </a:prstGeom>
          <a:noFill/>
        </p:spPr>
        <p:txBody>
          <a:bodyPr wrap="square" rtlCol="0">
            <a:spAutoFit/>
          </a:bodyPr>
          <a:lstStyle/>
          <a:p>
            <a:r>
              <a:rPr lang="es-ES_tradnl" sz="1200" dirty="0">
                <a:solidFill>
                  <a:schemeClr val="bg1"/>
                </a:solidFill>
              </a:rPr>
              <a:t>M7,3 Tonga</a:t>
            </a:r>
          </a:p>
          <a:p>
            <a:r>
              <a:rPr lang="es-ES_tradnl" sz="1200" dirty="0">
                <a:solidFill>
                  <a:schemeClr val="bg1"/>
                </a:solidFill>
              </a:rPr>
              <a:t>Nov 11</a:t>
            </a:r>
          </a:p>
        </p:txBody>
      </p:sp>
      <p:sp>
        <p:nvSpPr>
          <p:cNvPr id="19" name="TextBox 18">
            <a:extLst>
              <a:ext uri="{FF2B5EF4-FFF2-40B4-BE49-F238E27FC236}">
                <a16:creationId xmlns:a16="http://schemas.microsoft.com/office/drawing/2014/main" id="{060B49C8-A5EA-4555-6DE3-6D1C29C61250}"/>
              </a:ext>
            </a:extLst>
          </p:cNvPr>
          <p:cNvSpPr txBox="1"/>
          <p:nvPr/>
        </p:nvSpPr>
        <p:spPr>
          <a:xfrm>
            <a:off x="4556449" y="4267200"/>
            <a:ext cx="1377336" cy="461665"/>
          </a:xfrm>
          <a:prstGeom prst="rect">
            <a:avLst/>
          </a:prstGeom>
          <a:noFill/>
        </p:spPr>
        <p:txBody>
          <a:bodyPr wrap="square" rtlCol="0">
            <a:spAutoFit/>
          </a:bodyPr>
          <a:lstStyle/>
          <a:p>
            <a:r>
              <a:rPr lang="es-ES_tradnl" sz="1200" dirty="0">
                <a:solidFill>
                  <a:schemeClr val="bg1"/>
                </a:solidFill>
              </a:rPr>
              <a:t>M7,0 </a:t>
            </a:r>
            <a:r>
              <a:rPr lang="es-ES_tradnl" sz="1200" dirty="0" err="1">
                <a:solidFill>
                  <a:schemeClr val="bg1"/>
                </a:solidFill>
              </a:rPr>
              <a:t>Fiji</a:t>
            </a:r>
            <a:endParaRPr lang="es-ES_tradnl" sz="1200" dirty="0">
              <a:solidFill>
                <a:schemeClr val="bg1"/>
              </a:solidFill>
            </a:endParaRPr>
          </a:p>
          <a:p>
            <a:r>
              <a:rPr lang="es-ES_tradnl" sz="1200" dirty="0">
                <a:solidFill>
                  <a:schemeClr val="bg1"/>
                </a:solidFill>
              </a:rPr>
              <a:t>Nov 9</a:t>
            </a:r>
          </a:p>
        </p:txBody>
      </p:sp>
      <p:sp>
        <p:nvSpPr>
          <p:cNvPr id="20" name="TextBox 19">
            <a:extLst>
              <a:ext uri="{FF2B5EF4-FFF2-40B4-BE49-F238E27FC236}">
                <a16:creationId xmlns:a16="http://schemas.microsoft.com/office/drawing/2014/main" id="{2139E1E8-63EA-1273-CEC2-09316A8A36DD}"/>
              </a:ext>
            </a:extLst>
          </p:cNvPr>
          <p:cNvSpPr txBox="1"/>
          <p:nvPr/>
        </p:nvSpPr>
        <p:spPr>
          <a:xfrm>
            <a:off x="5245117" y="3256728"/>
            <a:ext cx="1377336" cy="523220"/>
          </a:xfrm>
          <a:prstGeom prst="rect">
            <a:avLst/>
          </a:prstGeom>
          <a:noFill/>
        </p:spPr>
        <p:txBody>
          <a:bodyPr wrap="square" rtlCol="0">
            <a:spAutoFit/>
          </a:bodyPr>
          <a:lstStyle/>
          <a:p>
            <a:r>
              <a:rPr lang="es-ES_tradnl" sz="1400" b="1" dirty="0">
                <a:solidFill>
                  <a:srgbClr val="FF0000"/>
                </a:solidFill>
              </a:rPr>
              <a:t>M7,0 </a:t>
            </a:r>
            <a:r>
              <a:rPr lang="es-ES_tradnl" sz="1400" b="1" dirty="0" err="1">
                <a:solidFill>
                  <a:srgbClr val="FF0000"/>
                </a:solidFill>
              </a:rPr>
              <a:t>Fiji</a:t>
            </a:r>
            <a:endParaRPr lang="es-ES_tradnl" sz="1400" b="1" dirty="0">
              <a:solidFill>
                <a:srgbClr val="FF0000"/>
              </a:solidFill>
            </a:endParaRPr>
          </a:p>
          <a:p>
            <a:r>
              <a:rPr lang="es-ES_tradnl" sz="1400" b="1" dirty="0">
                <a:solidFill>
                  <a:srgbClr val="FF0000"/>
                </a:solidFill>
              </a:rPr>
              <a:t>Nov 12</a:t>
            </a:r>
          </a:p>
        </p:txBody>
      </p:sp>
    </p:spTree>
    <p:extLst>
      <p:ext uri="{BB962C8B-B14F-4D97-AF65-F5344CB8AC3E}">
        <p14:creationId xmlns:p14="http://schemas.microsoft.com/office/powerpoint/2010/main" val="2635612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1529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A blue sky with a hot air balloon in the air&#10;&#10;Description automatically generated with low confidence">
            <a:extLst>
              <a:ext uri="{FF2B5EF4-FFF2-40B4-BE49-F238E27FC236}">
                <a16:creationId xmlns:a16="http://schemas.microsoft.com/office/drawing/2014/main" id="{B7D4D8DE-1AFB-C3F9-5536-CC36D7A7CF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2800" y="914400"/>
            <a:ext cx="5538791" cy="5486889"/>
          </a:xfrm>
          <a:prstGeom prst="rect">
            <a:avLst/>
          </a:prstGeom>
        </p:spPr>
      </p:pic>
      <p:sp>
        <p:nvSpPr>
          <p:cNvPr id="2" name="Title 1">
            <a:extLst>
              <a:ext uri="{FF2B5EF4-FFF2-40B4-BE49-F238E27FC236}">
                <a16:creationId xmlns:a16="http://schemas.microsoft.com/office/drawing/2014/main" id="{D5615823-C0E4-5AC0-C207-CD20D6B15B1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12 de Noviembre, 2022 a las 07:09:14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
        <p:nvSpPr>
          <p:cNvPr id="3" name="TextBox 15">
            <a:extLst>
              <a:ext uri="{FF2B5EF4-FFF2-40B4-BE49-F238E27FC236}">
                <a16:creationId xmlns:a16="http://schemas.microsoft.com/office/drawing/2014/main" id="{303EB37B-67F6-0585-B41D-A0C564939794}"/>
              </a:ext>
            </a:extLst>
          </p:cNvPr>
          <p:cNvSpPr txBox="1">
            <a:spLocks noChangeArrowheads="1"/>
          </p:cNvSpPr>
          <p:nvPr/>
        </p:nvSpPr>
        <p:spPr bwMode="auto">
          <a:xfrm>
            <a:off x="228600" y="990600"/>
            <a:ext cx="30797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La escala de intensidad de Mercalli modificada (MMI) es una escala de diez niveles, de I a X, que indica la severidad de los movimientos telúricos. La intensidad se basa en los efectos observados y es variable en el área afectada por un terremoto. La intensidad depende del tamaño del terremoto, la profundidad, la distancia y las condiciones locales.</a:t>
            </a:r>
          </a:p>
        </p:txBody>
      </p:sp>
      <p:sp>
        <p:nvSpPr>
          <p:cNvPr id="5" name="TextBox 15">
            <a:extLst>
              <a:ext uri="{FF2B5EF4-FFF2-40B4-BE49-F238E27FC236}">
                <a16:creationId xmlns:a16="http://schemas.microsoft.com/office/drawing/2014/main" id="{3D3F8746-D052-ECEE-C302-58E87A2F4CD8}"/>
              </a:ext>
            </a:extLst>
          </p:cNvPr>
          <p:cNvSpPr txBox="1">
            <a:spLocks noChangeArrowheads="1"/>
          </p:cNvSpPr>
          <p:nvPr/>
        </p:nvSpPr>
        <p:spPr bwMode="auto">
          <a:xfrm>
            <a:off x="3733800" y="6477000"/>
            <a:ext cx="52230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7,0</a:t>
            </a:r>
          </a:p>
        </p:txBody>
      </p:sp>
      <p:sp>
        <p:nvSpPr>
          <p:cNvPr id="6" name="TextBox 14">
            <a:extLst>
              <a:ext uri="{FF2B5EF4-FFF2-40B4-BE49-F238E27FC236}">
                <a16:creationId xmlns:a16="http://schemas.microsoft.com/office/drawing/2014/main" id="{AFFCE537-B201-BF1D-C26A-AFA0DEB24008}"/>
              </a:ext>
            </a:extLst>
          </p:cNvPr>
          <p:cNvSpPr txBox="1">
            <a:spLocks noChangeArrowheads="1"/>
          </p:cNvSpPr>
          <p:nvPr/>
        </p:nvSpPr>
        <p:spPr bwMode="auto">
          <a:xfrm>
            <a:off x="739775" y="410051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7" name="TextBox 10">
            <a:extLst>
              <a:ext uri="{FF2B5EF4-FFF2-40B4-BE49-F238E27FC236}">
                <a16:creationId xmlns:a16="http://schemas.microsoft.com/office/drawing/2014/main" id="{CC55494F-7D7F-2C20-AE3B-1D790168FEBD}"/>
              </a:ext>
            </a:extLst>
          </p:cNvPr>
          <p:cNvSpPr txBox="1">
            <a:spLocks noChangeArrowheads="1"/>
          </p:cNvSpPr>
          <p:nvPr/>
        </p:nvSpPr>
        <p:spPr bwMode="auto">
          <a:xfrm>
            <a:off x="725488" y="381000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dirty="0">
                <a:latin typeface="Arial" panose="020B0604020202020204" pitchFamily="34" charset="0"/>
              </a:rPr>
              <a:t>MMI   </a:t>
            </a:r>
            <a:r>
              <a:rPr lang="es-VE" altLang="en-US" sz="1400" b="1" dirty="0">
                <a:latin typeface="Arial" panose="020B0604020202020204" pitchFamily="34" charset="0"/>
              </a:rPr>
              <a:t>Temblor Percibido</a:t>
            </a:r>
          </a:p>
          <a:p>
            <a:pPr eaLnBrk="1" hangingPunct="1">
              <a:spcBef>
                <a:spcPct val="0"/>
              </a:spcBef>
              <a:buFontTx/>
              <a:buNone/>
            </a:pPr>
            <a:endParaRPr lang="en-US" altLang="en-US" sz="1400" dirty="0">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247072" y="1003518"/>
            <a:ext cx="3910468"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cs typeface="Arial" panose="020B0604020202020204" pitchFamily="34" charset="0"/>
              </a:rPr>
              <a:t>El mapa USGS PAGER muestra la población expuesta a diferentes niveles de Intensidad Mercalli Modificada (MMI).</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El USGS estima que 5.000 personas sintieron temblores débiles como consecuencia de este terremoto</a:t>
            </a:r>
          </a:p>
        </p:txBody>
      </p:sp>
      <p:pic>
        <p:nvPicPr>
          <p:cNvPr id="9" name="Picture 8" descr="Chart, scatter chart&#10;&#10;Description automatically generated">
            <a:extLst>
              <a:ext uri="{FF2B5EF4-FFF2-40B4-BE49-F238E27FC236}">
                <a16:creationId xmlns:a16="http://schemas.microsoft.com/office/drawing/2014/main" id="{B9FD1755-7EDE-DC49-8552-F6EC2FD093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52212" y="780337"/>
            <a:ext cx="4743729" cy="4736952"/>
          </a:xfrm>
          <a:prstGeom prst="rect">
            <a:avLst/>
          </a:prstGeom>
        </p:spPr>
      </p:pic>
      <p:sp>
        <p:nvSpPr>
          <p:cNvPr id="2" name="Title 1">
            <a:extLst>
              <a:ext uri="{FF2B5EF4-FFF2-40B4-BE49-F238E27FC236}">
                <a16:creationId xmlns:a16="http://schemas.microsoft.com/office/drawing/2014/main" id="{7A0B574C-5EF3-288F-7606-980ED8FB079F}"/>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12 de Noviembre, 2022 a las 07:09:14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pic>
        <p:nvPicPr>
          <p:cNvPr id="3" name="Picture 2">
            <a:extLst>
              <a:ext uri="{FF2B5EF4-FFF2-40B4-BE49-F238E27FC236}">
                <a16:creationId xmlns:a16="http://schemas.microsoft.com/office/drawing/2014/main" id="{0A5E59F4-7D20-8579-EE40-BFE58F889C7F}"/>
              </a:ext>
            </a:extLst>
          </p:cNvPr>
          <p:cNvPicPr>
            <a:picLocks noChangeAspect="1"/>
          </p:cNvPicPr>
          <p:nvPr/>
        </p:nvPicPr>
        <p:blipFill>
          <a:blip r:embed="rId5"/>
          <a:stretch>
            <a:fillRect/>
          </a:stretch>
        </p:blipFill>
        <p:spPr>
          <a:xfrm>
            <a:off x="728242" y="3041040"/>
            <a:ext cx="2333180" cy="3624608"/>
          </a:xfrm>
          <a:prstGeom prst="rect">
            <a:avLst/>
          </a:prstGeom>
        </p:spPr>
      </p:pic>
      <p:sp>
        <p:nvSpPr>
          <p:cNvPr id="6" name="TextBox 15">
            <a:extLst>
              <a:ext uri="{FF2B5EF4-FFF2-40B4-BE49-F238E27FC236}">
                <a16:creationId xmlns:a16="http://schemas.microsoft.com/office/drawing/2014/main" id="{3FCA37E0-C53F-B6F3-98F4-4B89828BC20B}"/>
              </a:ext>
            </a:extLst>
          </p:cNvPr>
          <p:cNvSpPr txBox="1">
            <a:spLocks noChangeArrowheads="1"/>
          </p:cNvSpPr>
          <p:nvPr/>
        </p:nvSpPr>
        <p:spPr bwMode="auto">
          <a:xfrm>
            <a:off x="4572001" y="6473825"/>
            <a:ext cx="4572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i="1" dirty="0">
                <a:latin typeface="Arial" panose="020B0604020202020204" pitchFamily="34" charset="0"/>
              </a:rPr>
              <a:t>Imagen Cortesía del Servicio Geológico de los EE.UU.</a:t>
            </a:r>
          </a:p>
        </p:txBody>
      </p:sp>
      <p:sp>
        <p:nvSpPr>
          <p:cNvPr id="7" name="TextBox 20">
            <a:extLst>
              <a:ext uri="{FF2B5EF4-FFF2-40B4-BE49-F238E27FC236}">
                <a16:creationId xmlns:a16="http://schemas.microsoft.com/office/drawing/2014/main" id="{1917C087-1A98-86F9-4579-217FC0D4B9BB}"/>
              </a:ext>
            </a:extLst>
          </p:cNvPr>
          <p:cNvSpPr txBox="1">
            <a:spLocks noChangeArrowheads="1"/>
          </p:cNvSpPr>
          <p:nvPr/>
        </p:nvSpPr>
        <p:spPr bwMode="auto">
          <a:xfrm>
            <a:off x="3195003" y="5521325"/>
            <a:ext cx="590613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_tradnl" altLang="en-US" sz="135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CCA3DA-0E20-40B6-A9CD-0458A58565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411" name="TextBox 9">
            <a:extLst>
              <a:ext uri="{FF2B5EF4-FFF2-40B4-BE49-F238E27FC236}">
                <a16:creationId xmlns:a16="http://schemas.microsoft.com/office/drawing/2014/main" id="{4396053B-9429-4DC6-BF7D-DF7DECEE9E14}"/>
              </a:ext>
            </a:extLst>
          </p:cNvPr>
          <p:cNvSpPr txBox="1">
            <a:spLocks noChangeArrowheads="1"/>
          </p:cNvSpPr>
          <p:nvPr/>
        </p:nvSpPr>
        <p:spPr bwMode="auto">
          <a:xfrm>
            <a:off x="219075" y="1087438"/>
            <a:ext cx="328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latin typeface="Arial" panose="020B0604020202020204" pitchFamily="34" charset="0"/>
            </a:endParaRPr>
          </a:p>
        </p:txBody>
      </p:sp>
      <p:pic>
        <p:nvPicPr>
          <p:cNvPr id="17412" name="Picture 8" descr="IRIS_TMlogo.png">
            <a:extLst>
              <a:ext uri="{FF2B5EF4-FFF2-40B4-BE49-F238E27FC236}">
                <a16:creationId xmlns:a16="http://schemas.microsoft.com/office/drawing/2014/main" id="{8B277D6D-1C9A-415D-8E54-AEE607E20DE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extBox 1">
            <a:extLst>
              <a:ext uri="{FF2B5EF4-FFF2-40B4-BE49-F238E27FC236}">
                <a16:creationId xmlns:a16="http://schemas.microsoft.com/office/drawing/2014/main" id="{CE39A9AC-F2FA-4E88-B46A-BC108A0DE538}"/>
              </a:ext>
            </a:extLst>
          </p:cNvPr>
          <p:cNvSpPr txBox="1">
            <a:spLocks noChangeArrowheads="1"/>
          </p:cNvSpPr>
          <p:nvPr/>
        </p:nvSpPr>
        <p:spPr bwMode="auto">
          <a:xfrm>
            <a:off x="228600" y="1053411"/>
            <a:ext cx="3597403" cy="5586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700" dirty="0">
                <a:latin typeface="Arial" panose="020B0604020202020204" pitchFamily="34" charset="0"/>
                <a:cs typeface="Arial" panose="020B0604020202020204" pitchFamily="34" charset="0"/>
              </a:rPr>
              <a:t>El margen oriental de la Placa Australiana es una de las áreas con mayor actividad sísmica del mundo debido a las altas velocidades de convergencia entre la Placa Australiana y la Placa del Pacífico.</a:t>
            </a:r>
          </a:p>
          <a:p>
            <a:pPr>
              <a:spcBef>
                <a:spcPct val="0"/>
              </a:spcBef>
              <a:buFontTx/>
              <a:buNone/>
            </a:pPr>
            <a:endParaRPr lang="es-ES_tradnl" altLang="en-US" sz="1700" dirty="0">
              <a:latin typeface="Arial" panose="020B0604020202020204" pitchFamily="34" charset="0"/>
              <a:cs typeface="Arial" panose="020B0604020202020204" pitchFamily="34" charset="0"/>
            </a:endParaRPr>
          </a:p>
          <a:p>
            <a:pPr>
              <a:spcBef>
                <a:spcPct val="0"/>
              </a:spcBef>
              <a:buFontTx/>
              <a:buNone/>
            </a:pPr>
            <a:r>
              <a:rPr lang="es-ES_tradnl" altLang="en-US" sz="1700" dirty="0">
                <a:latin typeface="Arial" panose="020B0604020202020204" pitchFamily="34" charset="0"/>
                <a:cs typeface="Arial" panose="020B0604020202020204" pitchFamily="34" charset="0"/>
              </a:rPr>
              <a:t>Los terremotos son poco profundos cerca de la Fosa de Tonga en el lado este del área del mapa. A medida que la Placa del Pacífico se subduce hacia el oeste por debajo de la Placa Australiana, los terremotos dentro de la Placa del Pacífico aumentan en profundidad de este a oeste.</a:t>
            </a:r>
          </a:p>
          <a:p>
            <a:pPr>
              <a:spcBef>
                <a:spcPct val="0"/>
              </a:spcBef>
              <a:buFontTx/>
              <a:buNone/>
            </a:pPr>
            <a:endParaRPr lang="es-ES_tradnl" altLang="en-US" sz="1700" dirty="0">
              <a:latin typeface="Arial" panose="020B0604020202020204" pitchFamily="34" charset="0"/>
              <a:cs typeface="Arial" panose="020B0604020202020204" pitchFamily="34" charset="0"/>
            </a:endParaRPr>
          </a:p>
          <a:p>
            <a:pPr>
              <a:spcBef>
                <a:spcPct val="0"/>
              </a:spcBef>
              <a:buFontTx/>
              <a:buNone/>
            </a:pPr>
            <a:r>
              <a:rPr lang="es-ES_tradnl" altLang="en-US" sz="1700" dirty="0">
                <a:latin typeface="Arial" panose="020B0604020202020204" pitchFamily="34" charset="0"/>
                <a:cs typeface="Arial" panose="020B0604020202020204" pitchFamily="34" charset="0"/>
              </a:rPr>
              <a:t>Desde el año 1900, se han registrado 40 terremotos M7,5+ en esta región.</a:t>
            </a:r>
          </a:p>
        </p:txBody>
      </p:sp>
      <p:pic>
        <p:nvPicPr>
          <p:cNvPr id="8" name="Picture 7" descr="Map&#10;&#10;Description automatically generated">
            <a:extLst>
              <a:ext uri="{FF2B5EF4-FFF2-40B4-BE49-F238E27FC236}">
                <a16:creationId xmlns:a16="http://schemas.microsoft.com/office/drawing/2014/main" id="{5F0A18D9-08E0-3EDB-8ADC-16212D3290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2203" y="914399"/>
            <a:ext cx="5192102" cy="5645781"/>
          </a:xfrm>
          <a:prstGeom prst="rect">
            <a:avLst/>
          </a:prstGeom>
        </p:spPr>
      </p:pic>
      <p:pic>
        <p:nvPicPr>
          <p:cNvPr id="10" name="Picture 9" descr="Diagram&#10;&#10;Description automatically generated">
            <a:extLst>
              <a:ext uri="{FF2B5EF4-FFF2-40B4-BE49-F238E27FC236}">
                <a16:creationId xmlns:a16="http://schemas.microsoft.com/office/drawing/2014/main" id="{318F6CE8-712B-74A7-1436-444BD7698F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95444" y="3452191"/>
            <a:ext cx="1153112" cy="1917945"/>
          </a:xfrm>
          <a:prstGeom prst="rect">
            <a:avLst/>
          </a:prstGeom>
        </p:spPr>
      </p:pic>
      <p:sp>
        <p:nvSpPr>
          <p:cNvPr id="2" name="Title 1">
            <a:extLst>
              <a:ext uri="{FF2B5EF4-FFF2-40B4-BE49-F238E27FC236}">
                <a16:creationId xmlns:a16="http://schemas.microsoft.com/office/drawing/2014/main" id="{94390A79-3A93-548F-43C0-094349B40BD1}"/>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12 de Noviembre, 2022 a las 07:09:14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1125165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FADC1D3-C860-954C-A76E-6873D045752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4338" name="Picture 18" descr="IRIS_TMlogo.png">
            <a:extLst>
              <a:ext uri="{FF2B5EF4-FFF2-40B4-BE49-F238E27FC236}">
                <a16:creationId xmlns:a16="http://schemas.microsoft.com/office/drawing/2014/main" id="{FD784939-5665-4582-9F0D-5C05BBDDBE5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TextBox 28684">
            <a:extLst>
              <a:ext uri="{FF2B5EF4-FFF2-40B4-BE49-F238E27FC236}">
                <a16:creationId xmlns:a16="http://schemas.microsoft.com/office/drawing/2014/main" id="{91C15E92-611A-4CFC-A778-5D85C3D70CFE}"/>
              </a:ext>
            </a:extLst>
          </p:cNvPr>
          <p:cNvSpPr txBox="1">
            <a:spLocks noChangeArrowheads="1"/>
          </p:cNvSpPr>
          <p:nvPr/>
        </p:nvSpPr>
        <p:spPr bwMode="auto">
          <a:xfrm>
            <a:off x="242221" y="1069975"/>
            <a:ext cx="8673179"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750" dirty="0">
                <a:latin typeface="Arial" panose="020B0604020202020204" pitchFamily="34" charset="0"/>
                <a:ea typeface="MS PGothic" panose="020B0600070205080204" pitchFamily="34" charset="-128"/>
              </a:rPr>
              <a:t>Este terremoto profundo ocurrió dentro de la Placa del Pacífico donde se subduce debajo de la Placa Australiana. Esta animación nos permite observar la sismicidad regional durante los últimos días, tanto en un mapa como en 3D, donde la sismicidad, incluso durante este breve período de tiempo, destaca la ubicación de la Placa del Pacífico en subducción.</a:t>
            </a:r>
          </a:p>
        </p:txBody>
      </p:sp>
      <p:pic>
        <p:nvPicPr>
          <p:cNvPr id="2" name="Tonga_221112_Map-IEB 3D">
            <a:hlinkClick r:id="" action="ppaction://media"/>
            <a:extLst>
              <a:ext uri="{FF2B5EF4-FFF2-40B4-BE49-F238E27FC236}">
                <a16:creationId xmlns:a16="http://schemas.microsoft.com/office/drawing/2014/main" id="{5A4641BE-A1B6-502E-C7FF-1FFFE815008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111624" y="2438400"/>
            <a:ext cx="6858000" cy="4114800"/>
          </a:xfrm>
          <a:prstGeom prst="rect">
            <a:avLst/>
          </a:prstGeom>
        </p:spPr>
      </p:pic>
      <p:sp>
        <p:nvSpPr>
          <p:cNvPr id="3" name="Title 1">
            <a:extLst>
              <a:ext uri="{FF2B5EF4-FFF2-40B4-BE49-F238E27FC236}">
                <a16:creationId xmlns:a16="http://schemas.microsoft.com/office/drawing/2014/main" id="{C91F6EC9-7609-7EAC-B090-89AAB29C25C3}"/>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12 de Noviembre, 2022 a las 07:09:14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410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FCCE9D-662E-47C5-9351-547DCAE45B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5041" y="1256367"/>
            <a:ext cx="3974603" cy="4393651"/>
          </a:xfrm>
          <a:prstGeom prst="rect">
            <a:avLst/>
          </a:prstGeom>
        </p:spPr>
      </p:pic>
      <p:sp>
        <p:nvSpPr>
          <p:cNvPr id="4" name="Rectangle 3">
            <a:extLst>
              <a:ext uri="{FF2B5EF4-FFF2-40B4-BE49-F238E27FC236}">
                <a16:creationId xmlns:a16="http://schemas.microsoft.com/office/drawing/2014/main" id="{2971982B-2CD2-4493-A000-9396C56EEE0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15364" name="Picture 18" descr="IRIS_TMlogo.png">
            <a:extLst>
              <a:ext uri="{FF2B5EF4-FFF2-40B4-BE49-F238E27FC236}">
                <a16:creationId xmlns:a16="http://schemas.microsoft.com/office/drawing/2014/main" id="{A32E9870-DF22-45CF-B6FC-C14295AA993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TextBox 5">
            <a:extLst>
              <a:ext uri="{FF2B5EF4-FFF2-40B4-BE49-F238E27FC236}">
                <a16:creationId xmlns:a16="http://schemas.microsoft.com/office/drawing/2014/main" id="{31B6435B-5151-47D8-979D-60C580E97FD5}"/>
              </a:ext>
            </a:extLst>
          </p:cNvPr>
          <p:cNvSpPr txBox="1">
            <a:spLocks noChangeArrowheads="1"/>
          </p:cNvSpPr>
          <p:nvPr/>
        </p:nvSpPr>
        <p:spPr bwMode="auto">
          <a:xfrm>
            <a:off x="302123" y="1095732"/>
            <a:ext cx="4236837" cy="547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None/>
            </a:pPr>
            <a:r>
              <a:rPr lang="es-ES_tradnl" altLang="en-US" sz="1400" dirty="0">
                <a:latin typeface="Arial" panose="020B0604020202020204" pitchFamily="34" charset="0"/>
              </a:rPr>
              <a:t>Un terremoto de foco profundo tiene una profundidad de hipocentro superior a 300 km. Los terremotos profundos ocurren exclusivamente dentro de la litosfera oceánica en subducción, especialmente dentro de la antigua litosfera oceánica que se está subduciendo rápidamente.</a:t>
            </a:r>
          </a:p>
          <a:p>
            <a:pPr eaLnBrk="1" hangingPunct="1">
              <a:spcBef>
                <a:spcPct val="0"/>
              </a:spcBef>
              <a:buNone/>
            </a:pPr>
            <a:endParaRPr lang="es-ES_tradnl" altLang="en-US" sz="1400" dirty="0">
              <a:latin typeface="Arial" panose="020B0604020202020204" pitchFamily="34" charset="0"/>
            </a:endParaRPr>
          </a:p>
          <a:p>
            <a:pPr eaLnBrk="1" hangingPunct="1">
              <a:spcBef>
                <a:spcPct val="0"/>
              </a:spcBef>
              <a:buNone/>
            </a:pPr>
            <a:r>
              <a:rPr lang="es-ES_tradnl" altLang="en-US" sz="1400" dirty="0">
                <a:latin typeface="Arial" panose="020B0604020202020204" pitchFamily="34" charset="0"/>
              </a:rPr>
              <a:t>Para producir terremotos las rocas deben ser quebradizas. La roca quebradiza acumula energía elástica a medida que se dobla y luego libera rápidamente esa energía durante la ruptura del terremoto.</a:t>
            </a:r>
          </a:p>
          <a:p>
            <a:pPr eaLnBrk="1" hangingPunct="1">
              <a:spcBef>
                <a:spcPct val="0"/>
              </a:spcBef>
              <a:buNone/>
            </a:pPr>
            <a:endParaRPr lang="es-ES_tradnl" altLang="en-US" sz="1400" dirty="0">
              <a:latin typeface="Arial" panose="020B0604020202020204" pitchFamily="34" charset="0"/>
            </a:endParaRPr>
          </a:p>
          <a:p>
            <a:pPr eaLnBrk="1" hangingPunct="1">
              <a:spcBef>
                <a:spcPct val="0"/>
              </a:spcBef>
              <a:buNone/>
            </a:pPr>
            <a:r>
              <a:rPr lang="es-ES_tradnl" altLang="en-US" sz="1400" dirty="0">
                <a:latin typeface="Arial" panose="020B0604020202020204" pitchFamily="34" charset="0"/>
              </a:rPr>
              <a:t>Con la excepción de las placas oceánicas en subducción, la roca del manto terrestre por debajo de los 100 km de profundidad es viscoelástica y no puede romperse para producir terremotos. Las rocas son quebradizas a bajas temperaturas pero se vuelven viscoelásticas cuando alcanzan temperaturas de alrededor de 600°C.</a:t>
            </a:r>
          </a:p>
          <a:p>
            <a:pPr eaLnBrk="1" hangingPunct="1">
              <a:spcBef>
                <a:spcPct val="0"/>
              </a:spcBef>
              <a:buNone/>
            </a:pPr>
            <a:endParaRPr lang="es-ES_tradnl" altLang="en-US" sz="1400" dirty="0">
              <a:latin typeface="Arial" panose="020B0604020202020204" pitchFamily="34" charset="0"/>
            </a:endParaRPr>
          </a:p>
          <a:p>
            <a:pPr eaLnBrk="1" hangingPunct="1">
              <a:spcBef>
                <a:spcPct val="0"/>
              </a:spcBef>
              <a:buNone/>
            </a:pPr>
            <a:r>
              <a:rPr lang="es-ES_tradnl" altLang="en-US" sz="1400" dirty="0">
                <a:latin typeface="Arial" panose="020B0604020202020204" pitchFamily="34" charset="0"/>
              </a:rPr>
              <a:t>Sin embargo, las placas oceánicas frías que subducen rápidamente pueden permanecer frágiles hasta aproximadamente</a:t>
            </a:r>
          </a:p>
          <a:p>
            <a:pPr eaLnBrk="1" hangingPunct="1">
              <a:spcBef>
                <a:spcPct val="0"/>
              </a:spcBef>
              <a:buNone/>
            </a:pPr>
            <a:r>
              <a:rPr lang="es-ES_tradnl" altLang="en-US" sz="1400" dirty="0">
                <a:latin typeface="Arial" panose="020B0604020202020204" pitchFamily="34" charset="0"/>
              </a:rPr>
              <a:t>700 km en el manto caliente.</a:t>
            </a:r>
          </a:p>
        </p:txBody>
      </p:sp>
      <p:sp>
        <p:nvSpPr>
          <p:cNvPr id="15367" name="TextBox 6">
            <a:extLst>
              <a:ext uri="{FF2B5EF4-FFF2-40B4-BE49-F238E27FC236}">
                <a16:creationId xmlns:a16="http://schemas.microsoft.com/office/drawing/2014/main" id="{C8E76BBF-A8DC-4EC7-9774-CB238F8798E2}"/>
              </a:ext>
            </a:extLst>
          </p:cNvPr>
          <p:cNvSpPr txBox="1">
            <a:spLocks noChangeArrowheads="1"/>
          </p:cNvSpPr>
          <p:nvPr/>
        </p:nvSpPr>
        <p:spPr bwMode="auto">
          <a:xfrm>
            <a:off x="4337284" y="5725180"/>
            <a:ext cx="42370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s-ES_tradnl" altLang="en-US" sz="1400" dirty="0">
                <a:latin typeface="Arial" panose="020B0604020202020204" pitchFamily="34" charset="0"/>
              </a:rPr>
              <a:t>Explorando una vista tridimensional desde el Navegador de terremotos de IRIS.</a:t>
            </a:r>
          </a:p>
        </p:txBody>
      </p:sp>
      <p:pic>
        <p:nvPicPr>
          <p:cNvPr id="15368" name="Picture 9" descr="IEBDepthLegend.tiff">
            <a:extLst>
              <a:ext uri="{FF2B5EF4-FFF2-40B4-BE49-F238E27FC236}">
                <a16:creationId xmlns:a16="http://schemas.microsoft.com/office/drawing/2014/main" id="{89994EDD-1CA0-4A09-A123-F4CC78D75DEB}"/>
              </a:ext>
            </a:extLst>
          </p:cNvPr>
          <p:cNvPicPr>
            <a:picLocks noChangeAspect="1"/>
          </p:cNvPicPr>
          <p:nvPr/>
        </p:nvPicPr>
        <p:blipFill>
          <a:blip r:embed="rId5">
            <a:extLst>
              <a:ext uri="{28A0092B-C50C-407E-A947-70E740481C1C}">
                <a14:useLocalDpi xmlns:a14="http://schemas.microsoft.com/office/drawing/2010/main" val="0"/>
              </a:ext>
            </a:extLst>
          </a:blip>
          <a:srcRect l="5733" t="996" r="6801" b="595"/>
          <a:stretch>
            <a:fillRect/>
          </a:stretch>
        </p:blipFill>
        <p:spPr bwMode="auto">
          <a:xfrm>
            <a:off x="8579644" y="3382030"/>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372" name="Picture 7" descr="MagLegend.tiff">
            <a:extLst>
              <a:ext uri="{FF2B5EF4-FFF2-40B4-BE49-F238E27FC236}">
                <a16:creationId xmlns:a16="http://schemas.microsoft.com/office/drawing/2014/main" id="{FEAADAE7-1211-4B0F-9372-34986186E5B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38194" y="5179080"/>
            <a:ext cx="14271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08257E79-1F8E-6987-53B2-EA97776EF87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12 de Noviembre, 2022 a las 07:09:14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837147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72CAF21-3725-A525-99AA-5E8E223BCB6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29700" name="Picture 8" descr="IRIS_TMlogo.png">
            <a:extLst>
              <a:ext uri="{FF2B5EF4-FFF2-40B4-BE49-F238E27FC236}">
                <a16:creationId xmlns:a16="http://schemas.microsoft.com/office/drawing/2014/main" id="{D621DDA9-E7A6-B355-E6CF-E3CEA095CF4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TextBox 7">
            <a:extLst>
              <a:ext uri="{FF2B5EF4-FFF2-40B4-BE49-F238E27FC236}">
                <a16:creationId xmlns:a16="http://schemas.microsoft.com/office/drawing/2014/main" id="{F82F7BC6-8D1D-F80C-36EB-8A4D651C651E}"/>
              </a:ext>
            </a:extLst>
          </p:cNvPr>
          <p:cNvSpPr txBox="1">
            <a:spLocks noChangeArrowheads="1"/>
          </p:cNvSpPr>
          <p:nvPr/>
        </p:nvSpPr>
        <p:spPr bwMode="auto">
          <a:xfrm>
            <a:off x="319088" y="1066800"/>
            <a:ext cx="8520112"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500" dirty="0">
                <a:latin typeface="Arial" panose="020B0604020202020204" pitchFamily="34" charset="0"/>
                <a:cs typeface="Arial" panose="020B0604020202020204" pitchFamily="34" charset="0"/>
              </a:rPr>
              <a:t>Un sismo inicial es un terremoto de menor magnitud que precede al sismo principal. No hay características especiales de un sismo inicial que nos permitan saber que es un sismo inicial hasta que ocurre el sismo principal.</a:t>
            </a:r>
          </a:p>
          <a:p>
            <a:pPr eaLnBrk="1" hangingPunct="1">
              <a:spcBef>
                <a:spcPct val="0"/>
              </a:spcBef>
              <a:buFontTx/>
              <a:buNone/>
            </a:pPr>
            <a:endParaRPr lang="es-ES_tradnl" altLang="en-US" sz="1500" dirty="0">
              <a:latin typeface="Arial" panose="020B0604020202020204" pitchFamily="34" charset="0"/>
              <a:cs typeface="Arial" panose="020B0604020202020204" pitchFamily="34" charset="0"/>
            </a:endParaRPr>
          </a:p>
          <a:p>
            <a:pPr eaLnBrk="1" hangingPunct="1">
              <a:spcBef>
                <a:spcPct val="0"/>
              </a:spcBef>
              <a:buFontTx/>
              <a:buNone/>
            </a:pPr>
            <a:r>
              <a:rPr lang="es-ES_tradnl" altLang="en-US" sz="1500" dirty="0">
                <a:latin typeface="Arial" panose="020B0604020202020204" pitchFamily="34" charset="0"/>
                <a:cs typeface="Arial" panose="020B0604020202020204" pitchFamily="34" charset="0"/>
              </a:rPr>
              <a:t>Un sismo principal es el terremoto de mayor magnitud durante una secuencia de terremotos.</a:t>
            </a:r>
          </a:p>
          <a:p>
            <a:pPr eaLnBrk="1" hangingPunct="1">
              <a:spcBef>
                <a:spcPct val="0"/>
              </a:spcBef>
              <a:buFontTx/>
              <a:buNone/>
            </a:pPr>
            <a:endParaRPr lang="es-ES_tradnl" altLang="en-US" sz="1500" dirty="0">
              <a:latin typeface="Arial" panose="020B0604020202020204" pitchFamily="34" charset="0"/>
              <a:cs typeface="Arial" panose="020B0604020202020204" pitchFamily="34" charset="0"/>
            </a:endParaRPr>
          </a:p>
          <a:p>
            <a:pPr eaLnBrk="1" hangingPunct="1">
              <a:spcBef>
                <a:spcPct val="0"/>
              </a:spcBef>
              <a:buFontTx/>
              <a:buNone/>
            </a:pPr>
            <a:r>
              <a:rPr lang="es-ES_tradnl" altLang="en-US" sz="1500" dirty="0">
                <a:latin typeface="Arial" panose="020B0604020202020204" pitchFamily="34" charset="0"/>
                <a:cs typeface="Arial" panose="020B0604020202020204" pitchFamily="34" charset="0"/>
              </a:rPr>
              <a:t>Las réplicas son terremotos más pequeños que ocurren después de un gran terremoto a medida que la falla se ajusta al nuevo estado de tensión. Las secuencias de réplicas siguen patrones predecibles como grupo, aunque los terremotos individuales en sí mismos no son predecibles. Las réplicas a menudo definen el área completa de ruptura de la falla.</a:t>
            </a:r>
          </a:p>
          <a:p>
            <a:pPr eaLnBrk="1" hangingPunct="1">
              <a:spcBef>
                <a:spcPct val="0"/>
              </a:spcBef>
              <a:buFontTx/>
              <a:buNone/>
            </a:pPr>
            <a:endParaRPr lang="es-ES_tradnl" altLang="en-US" sz="1500" dirty="0">
              <a:latin typeface="Arial" panose="020B0604020202020204" pitchFamily="34" charset="0"/>
              <a:cs typeface="Arial" panose="020B0604020202020204" pitchFamily="34" charset="0"/>
            </a:endParaRPr>
          </a:p>
        </p:txBody>
      </p:sp>
      <p:pic>
        <p:nvPicPr>
          <p:cNvPr id="5" name="Picture 4" descr="Chart, scatter chart&#10;&#10;Description automatically generated">
            <a:extLst>
              <a:ext uri="{FF2B5EF4-FFF2-40B4-BE49-F238E27FC236}">
                <a16:creationId xmlns:a16="http://schemas.microsoft.com/office/drawing/2014/main" id="{5E9462E9-D742-CDE7-471C-E2A6EF3CAA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835" y="3761916"/>
            <a:ext cx="7509018" cy="2990067"/>
          </a:xfrm>
          <a:prstGeom prst="rect">
            <a:avLst/>
          </a:prstGeom>
        </p:spPr>
      </p:pic>
      <p:sp>
        <p:nvSpPr>
          <p:cNvPr id="6" name="TextBox 5">
            <a:extLst>
              <a:ext uri="{FF2B5EF4-FFF2-40B4-BE49-F238E27FC236}">
                <a16:creationId xmlns:a16="http://schemas.microsoft.com/office/drawing/2014/main" id="{DC0CE2CA-84F9-1B26-6C87-ACE75D0B2E2E}"/>
              </a:ext>
            </a:extLst>
          </p:cNvPr>
          <p:cNvSpPr txBox="1"/>
          <p:nvPr/>
        </p:nvSpPr>
        <p:spPr>
          <a:xfrm>
            <a:off x="2216944" y="5867400"/>
            <a:ext cx="2438400" cy="523220"/>
          </a:xfrm>
          <a:prstGeom prst="rect">
            <a:avLst/>
          </a:prstGeom>
          <a:noFill/>
        </p:spPr>
        <p:txBody>
          <a:bodyPr wrap="square" rtlCol="0">
            <a:spAutoFit/>
          </a:bodyPr>
          <a:lstStyle/>
          <a:p>
            <a:r>
              <a:rPr lang="es-ES_tradnl" sz="1400" b="1" dirty="0"/>
              <a:t>M 7,0 Sismo Principal</a:t>
            </a:r>
          </a:p>
          <a:p>
            <a:r>
              <a:rPr lang="es-ES_tradnl" sz="1400" b="1" dirty="0"/>
              <a:t>Nov 12</a:t>
            </a:r>
          </a:p>
        </p:txBody>
      </p:sp>
      <p:sp>
        <p:nvSpPr>
          <p:cNvPr id="7" name="TextBox 6">
            <a:extLst>
              <a:ext uri="{FF2B5EF4-FFF2-40B4-BE49-F238E27FC236}">
                <a16:creationId xmlns:a16="http://schemas.microsoft.com/office/drawing/2014/main" id="{410626AA-F0C8-284A-220D-17879856994B}"/>
              </a:ext>
            </a:extLst>
          </p:cNvPr>
          <p:cNvSpPr txBox="1"/>
          <p:nvPr/>
        </p:nvSpPr>
        <p:spPr>
          <a:xfrm>
            <a:off x="3733800" y="5105400"/>
            <a:ext cx="2438400" cy="307777"/>
          </a:xfrm>
          <a:prstGeom prst="rect">
            <a:avLst/>
          </a:prstGeom>
          <a:noFill/>
        </p:spPr>
        <p:txBody>
          <a:bodyPr wrap="square" rtlCol="0">
            <a:spAutoFit/>
          </a:bodyPr>
          <a:lstStyle/>
          <a:p>
            <a:r>
              <a:rPr lang="es-ES_tradnl" sz="1400" b="1" dirty="0"/>
              <a:t>Réplicas</a:t>
            </a:r>
          </a:p>
        </p:txBody>
      </p:sp>
      <p:cxnSp>
        <p:nvCxnSpPr>
          <p:cNvPr id="9" name="Straight Connector 8">
            <a:extLst>
              <a:ext uri="{FF2B5EF4-FFF2-40B4-BE49-F238E27FC236}">
                <a16:creationId xmlns:a16="http://schemas.microsoft.com/office/drawing/2014/main" id="{E2753869-F3E4-97B7-D657-785361A353F2}"/>
              </a:ext>
            </a:extLst>
          </p:cNvPr>
          <p:cNvCxnSpPr/>
          <p:nvPr/>
        </p:nvCxnSpPr>
        <p:spPr>
          <a:xfrm flipV="1">
            <a:off x="3733800" y="5791200"/>
            <a:ext cx="152400" cy="2300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883C6B5-013E-33AF-95B7-56ABF163FFAF}"/>
              </a:ext>
            </a:extLst>
          </p:cNvPr>
          <p:cNvCxnSpPr/>
          <p:nvPr/>
        </p:nvCxnSpPr>
        <p:spPr>
          <a:xfrm flipV="1">
            <a:off x="3962400" y="5373121"/>
            <a:ext cx="152400" cy="2300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F95D261-3304-F73D-F5C7-E2E381068E79}"/>
              </a:ext>
            </a:extLst>
          </p:cNvPr>
          <p:cNvCxnSpPr>
            <a:cxnSpLocks/>
          </p:cNvCxnSpPr>
          <p:nvPr/>
        </p:nvCxnSpPr>
        <p:spPr>
          <a:xfrm flipV="1">
            <a:off x="4114800" y="5373121"/>
            <a:ext cx="92766" cy="2300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6ED0F70-55D9-9B7E-73AD-8A73CF4E1592}"/>
              </a:ext>
            </a:extLst>
          </p:cNvPr>
          <p:cNvCxnSpPr>
            <a:cxnSpLocks/>
          </p:cNvCxnSpPr>
          <p:nvPr/>
        </p:nvCxnSpPr>
        <p:spPr>
          <a:xfrm flipV="1">
            <a:off x="4131366" y="5413177"/>
            <a:ext cx="152400" cy="3780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E63F5AF-73D4-23D8-19D2-564CD8607F91}"/>
              </a:ext>
            </a:extLst>
          </p:cNvPr>
          <p:cNvSpPr txBox="1"/>
          <p:nvPr/>
        </p:nvSpPr>
        <p:spPr>
          <a:xfrm>
            <a:off x="6787082" y="5316824"/>
            <a:ext cx="1631054" cy="738664"/>
          </a:xfrm>
          <a:prstGeom prst="rect">
            <a:avLst/>
          </a:prstGeom>
          <a:noFill/>
        </p:spPr>
        <p:txBody>
          <a:bodyPr wrap="square" rtlCol="0">
            <a:spAutoFit/>
          </a:bodyPr>
          <a:lstStyle/>
          <a:p>
            <a:r>
              <a:rPr lang="es-ES_tradnl" sz="1400" b="1" dirty="0"/>
              <a:t>M 7,3 Sismo Principal</a:t>
            </a:r>
          </a:p>
          <a:p>
            <a:r>
              <a:rPr lang="es-ES_tradnl" sz="1400" b="1" dirty="0"/>
              <a:t>Nov 11</a:t>
            </a:r>
          </a:p>
        </p:txBody>
      </p:sp>
      <p:cxnSp>
        <p:nvCxnSpPr>
          <p:cNvPr id="21" name="Straight Connector 20">
            <a:extLst>
              <a:ext uri="{FF2B5EF4-FFF2-40B4-BE49-F238E27FC236}">
                <a16:creationId xmlns:a16="http://schemas.microsoft.com/office/drawing/2014/main" id="{250D6D98-ACBB-8337-2A4B-845D7A3A0C13}"/>
              </a:ext>
            </a:extLst>
          </p:cNvPr>
          <p:cNvCxnSpPr/>
          <p:nvPr/>
        </p:nvCxnSpPr>
        <p:spPr>
          <a:xfrm flipV="1">
            <a:off x="7467600" y="5181600"/>
            <a:ext cx="381000" cy="1515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9A55117C-3717-8DF0-F10B-4D794DF1E7FF}"/>
              </a:ext>
            </a:extLst>
          </p:cNvPr>
          <p:cNvSpPr txBox="1"/>
          <p:nvPr/>
        </p:nvSpPr>
        <p:spPr>
          <a:xfrm>
            <a:off x="6182139" y="4134678"/>
            <a:ext cx="2438400" cy="307777"/>
          </a:xfrm>
          <a:prstGeom prst="rect">
            <a:avLst/>
          </a:prstGeom>
          <a:noFill/>
        </p:spPr>
        <p:txBody>
          <a:bodyPr wrap="square" rtlCol="0">
            <a:spAutoFit/>
          </a:bodyPr>
          <a:lstStyle/>
          <a:p>
            <a:r>
              <a:rPr lang="es-ES_tradnl" sz="1400" b="1" dirty="0"/>
              <a:t>Réplicas</a:t>
            </a:r>
          </a:p>
        </p:txBody>
      </p:sp>
      <p:cxnSp>
        <p:nvCxnSpPr>
          <p:cNvPr id="24" name="Straight Connector 23">
            <a:extLst>
              <a:ext uri="{FF2B5EF4-FFF2-40B4-BE49-F238E27FC236}">
                <a16:creationId xmlns:a16="http://schemas.microsoft.com/office/drawing/2014/main" id="{750F01C6-D4CD-257F-8E62-1B2CD796F787}"/>
              </a:ext>
            </a:extLst>
          </p:cNvPr>
          <p:cNvCxnSpPr/>
          <p:nvPr/>
        </p:nvCxnSpPr>
        <p:spPr>
          <a:xfrm flipV="1">
            <a:off x="7391400" y="4114800"/>
            <a:ext cx="533400" cy="2207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731ECC02-B5CC-1B5B-5D95-7C8E688E97A3}"/>
              </a:ext>
            </a:extLst>
          </p:cNvPr>
          <p:cNvCxnSpPr>
            <a:cxnSpLocks/>
          </p:cNvCxnSpPr>
          <p:nvPr/>
        </p:nvCxnSpPr>
        <p:spPr>
          <a:xfrm>
            <a:off x="7069209" y="4489475"/>
            <a:ext cx="533400" cy="3873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89DF5E6-B48D-2A14-3C0D-74C4D32FBAEA}"/>
              </a:ext>
            </a:extLst>
          </p:cNvPr>
          <p:cNvCxnSpPr>
            <a:cxnSpLocks/>
          </p:cNvCxnSpPr>
          <p:nvPr/>
        </p:nvCxnSpPr>
        <p:spPr>
          <a:xfrm>
            <a:off x="7206131" y="4392208"/>
            <a:ext cx="533400" cy="1236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B33050E-E8E6-D250-495A-4FDB91821E1A}"/>
              </a:ext>
            </a:extLst>
          </p:cNvPr>
          <p:cNvCxnSpPr>
            <a:cxnSpLocks/>
          </p:cNvCxnSpPr>
          <p:nvPr/>
        </p:nvCxnSpPr>
        <p:spPr>
          <a:xfrm>
            <a:off x="7197848" y="4476425"/>
            <a:ext cx="603956" cy="2841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F232993-2D42-81A4-169B-05975D4030E3}"/>
              </a:ext>
            </a:extLst>
          </p:cNvPr>
          <p:cNvCxnSpPr>
            <a:cxnSpLocks/>
          </p:cNvCxnSpPr>
          <p:nvPr/>
        </p:nvCxnSpPr>
        <p:spPr>
          <a:xfrm>
            <a:off x="7143858" y="4389434"/>
            <a:ext cx="587390" cy="254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46101F1-3734-E8CF-B94A-AD72CB17EA84}"/>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12 de Noviembre, 2022 a las 07:09:14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A36FD4-5D99-F83C-4D4B-3C5FC1AF2D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5253" y="1707491"/>
            <a:ext cx="7695347" cy="5072717"/>
          </a:xfrm>
          <a:prstGeom prst="rect">
            <a:avLst/>
          </a:prstGeom>
        </p:spPr>
      </p:pic>
      <p:sp>
        <p:nvSpPr>
          <p:cNvPr id="4" name="Rectangle 3">
            <a:extLst>
              <a:ext uri="{FF2B5EF4-FFF2-40B4-BE49-F238E27FC236}">
                <a16:creationId xmlns:a16="http://schemas.microsoft.com/office/drawing/2014/main" id="{8D5DD322-AD15-4D40-ABCF-6EFFEEC2294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r>
              <a:rPr lang="es-ES_tradnl" altLang="en-US" sz="1800" dirty="0">
                <a:solidFill>
                  <a:srgbClr val="FFFFFF"/>
                </a:solidFill>
                <a:cs typeface="Arial" panose="020B0604020202020204" pitchFamily="34" charset="0"/>
              </a:rPr>
              <a:t>o</a:t>
            </a:r>
          </a:p>
        </p:txBody>
      </p:sp>
      <p:pic>
        <p:nvPicPr>
          <p:cNvPr id="14339" name="Picture 18" descr="IRIS_TMlogo.png">
            <a:extLst>
              <a:ext uri="{FF2B5EF4-FFF2-40B4-BE49-F238E27FC236}">
                <a16:creationId xmlns:a16="http://schemas.microsoft.com/office/drawing/2014/main" id="{4CA53C89-1B2B-E049-AFE7-0BDEE1983B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a:extLst>
              <a:ext uri="{FF2B5EF4-FFF2-40B4-BE49-F238E27FC236}">
                <a16:creationId xmlns:a16="http://schemas.microsoft.com/office/drawing/2014/main" id="{CC28D148-2578-B043-834F-04F69701ECEF}"/>
              </a:ext>
            </a:extLst>
          </p:cNvPr>
          <p:cNvSpPr txBox="1">
            <a:spLocks noChangeArrowheads="1"/>
          </p:cNvSpPr>
          <p:nvPr/>
        </p:nvSpPr>
        <p:spPr bwMode="auto">
          <a:xfrm>
            <a:off x="1600200" y="1353322"/>
            <a:ext cx="68199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solidFill>
                  <a:srgbClr val="000000"/>
                </a:solidFill>
                <a:latin typeface="Arial" panose="020B0604020202020204" pitchFamily="34" charset="0"/>
                <a:ea typeface="MS PGothic" panose="020B0600070205080204" pitchFamily="34" charset="-128"/>
              </a:rPr>
              <a:t>Después del terremoto, las ondas compresionales P tardaron 4 minutos y 12 segundos en recorrer una trayectoria curva a través del manto hasta Nueva Zelanda.</a:t>
            </a:r>
          </a:p>
        </p:txBody>
      </p:sp>
      <p:sp>
        <p:nvSpPr>
          <p:cNvPr id="14341" name="TextBox 7">
            <a:extLst>
              <a:ext uri="{FF2B5EF4-FFF2-40B4-BE49-F238E27FC236}">
                <a16:creationId xmlns:a16="http://schemas.microsoft.com/office/drawing/2014/main" id="{E823610A-91EF-1844-A96B-E21502F3AA9D}"/>
              </a:ext>
            </a:extLst>
          </p:cNvPr>
          <p:cNvSpPr txBox="1">
            <a:spLocks noChangeArrowheads="1"/>
          </p:cNvSpPr>
          <p:nvPr/>
        </p:nvSpPr>
        <p:spPr bwMode="auto">
          <a:xfrm>
            <a:off x="1230313" y="762000"/>
            <a:ext cx="76739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solidFill>
                  <a:srgbClr val="000000"/>
                </a:solidFill>
                <a:latin typeface="Arial" panose="020B0604020202020204" pitchFamily="34" charset="0"/>
                <a:ea typeface="MS PGothic" panose="020B0600070205080204" pitchFamily="34" charset="-128"/>
              </a:rPr>
              <a:t>El registro del terremoto en South </a:t>
            </a:r>
            <a:r>
              <a:rPr lang="es-ES_tradnl" altLang="en-US" sz="1400" dirty="0" err="1">
                <a:solidFill>
                  <a:srgbClr val="000000"/>
                </a:solidFill>
                <a:latin typeface="Arial" panose="020B0604020202020204" pitchFamily="34" charset="0"/>
                <a:ea typeface="MS PGothic" panose="020B0600070205080204" pitchFamily="34" charset="-128"/>
              </a:rPr>
              <a:t>Karori</a:t>
            </a:r>
            <a:r>
              <a:rPr lang="es-ES_tradnl" altLang="en-US" sz="1400" dirty="0">
                <a:solidFill>
                  <a:srgbClr val="000000"/>
                </a:solidFill>
                <a:latin typeface="Arial" panose="020B0604020202020204" pitchFamily="34" charset="0"/>
                <a:ea typeface="MS PGothic" panose="020B0600070205080204" pitchFamily="34" charset="-128"/>
              </a:rPr>
              <a:t>, Nueva Zelanda (SNZO) se ilustra a continuación. Nueva Zelanda está a 2442 km (1517 millas, 22°) de la ubicación de este terremoto.</a:t>
            </a:r>
          </a:p>
        </p:txBody>
      </p:sp>
      <p:sp>
        <p:nvSpPr>
          <p:cNvPr id="14342" name="TextBox 6">
            <a:extLst>
              <a:ext uri="{FF2B5EF4-FFF2-40B4-BE49-F238E27FC236}">
                <a16:creationId xmlns:a16="http://schemas.microsoft.com/office/drawing/2014/main" id="{2CC9509E-0795-9D43-B3DB-D29D0F5B6CEF}"/>
              </a:ext>
            </a:extLst>
          </p:cNvPr>
          <p:cNvSpPr txBox="1">
            <a:spLocks noChangeArrowheads="1"/>
          </p:cNvSpPr>
          <p:nvPr/>
        </p:nvSpPr>
        <p:spPr bwMode="auto">
          <a:xfrm>
            <a:off x="4762927" y="5395213"/>
            <a:ext cx="346582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altLang="en-US" sz="1400" dirty="0">
                <a:solidFill>
                  <a:srgbClr val="000000"/>
                </a:solidFill>
                <a:latin typeface="Arial" panose="020B0604020202020204" pitchFamily="34" charset="0"/>
                <a:ea typeface="MS PGothic" panose="020B0600070205080204" pitchFamily="34" charset="-128"/>
              </a:rPr>
              <a:t>Los terremotos profundos tienen menos energía sísmica dividida en ondas superficiales.</a:t>
            </a:r>
          </a:p>
        </p:txBody>
      </p:sp>
      <p:sp>
        <p:nvSpPr>
          <p:cNvPr id="14343" name="TextBox 9">
            <a:extLst>
              <a:ext uri="{FF2B5EF4-FFF2-40B4-BE49-F238E27FC236}">
                <a16:creationId xmlns:a16="http://schemas.microsoft.com/office/drawing/2014/main" id="{72AC9936-4832-754C-BC20-57D67B7C8E62}"/>
              </a:ext>
            </a:extLst>
          </p:cNvPr>
          <p:cNvSpPr txBox="1">
            <a:spLocks noChangeArrowheads="1"/>
          </p:cNvSpPr>
          <p:nvPr/>
        </p:nvSpPr>
        <p:spPr bwMode="auto">
          <a:xfrm>
            <a:off x="3660660" y="3883184"/>
            <a:ext cx="4056491" cy="11695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solidFill>
                  <a:srgbClr val="000000"/>
                </a:solidFill>
                <a:latin typeface="Arial" panose="020B0604020202020204" pitchFamily="34" charset="0"/>
                <a:ea typeface="MS PGothic" panose="020B0600070205080204" pitchFamily="34" charset="-128"/>
              </a:rPr>
              <a:t>Las ondas S son ondas de corte que siguen la misma trayectoria a través del manto que las ondas P. Las ondas S tardaron 7 minutos y 35 segundos en viajar desde el terremoto hasta Nueva Zelanda.</a:t>
            </a:r>
          </a:p>
        </p:txBody>
      </p:sp>
      <p:sp>
        <p:nvSpPr>
          <p:cNvPr id="6" name="Rectangle 5">
            <a:extLst>
              <a:ext uri="{FF2B5EF4-FFF2-40B4-BE49-F238E27FC236}">
                <a16:creationId xmlns:a16="http://schemas.microsoft.com/office/drawing/2014/main" id="{1B914EDB-B23B-FF48-AED7-63497D557A53}"/>
              </a:ext>
            </a:extLst>
          </p:cNvPr>
          <p:cNvSpPr/>
          <p:nvPr/>
        </p:nvSpPr>
        <p:spPr>
          <a:xfrm>
            <a:off x="2420985" y="1939131"/>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1" name="Rectangle 20">
            <a:extLst>
              <a:ext uri="{FF2B5EF4-FFF2-40B4-BE49-F238E27FC236}">
                <a16:creationId xmlns:a16="http://schemas.microsoft.com/office/drawing/2014/main" id="{91838804-082B-484C-9530-E0FCAB23E7F2}"/>
              </a:ext>
            </a:extLst>
          </p:cNvPr>
          <p:cNvSpPr/>
          <p:nvPr/>
        </p:nvSpPr>
        <p:spPr>
          <a:xfrm>
            <a:off x="3498218" y="1897063"/>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5" name="TextBox 4">
            <a:extLst>
              <a:ext uri="{FF2B5EF4-FFF2-40B4-BE49-F238E27FC236}">
                <a16:creationId xmlns:a16="http://schemas.microsoft.com/office/drawing/2014/main" id="{8783BF74-C6AD-0BDA-5EE9-29DE0885830C}"/>
              </a:ext>
            </a:extLst>
          </p:cNvPr>
          <p:cNvSpPr txBox="1"/>
          <p:nvPr/>
        </p:nvSpPr>
        <p:spPr>
          <a:xfrm>
            <a:off x="3563766" y="1856021"/>
            <a:ext cx="370205" cy="368300"/>
          </a:xfrm>
          <a:prstGeom prst="rect">
            <a:avLst/>
          </a:prstGeom>
          <a:solidFill>
            <a:schemeClr val="bg1"/>
          </a:solidFill>
        </p:spPr>
        <p:txBody>
          <a:bodyPr wrap="square">
            <a:spAutoFit/>
          </a:bodyPr>
          <a:lstStyle/>
          <a:p>
            <a:pPr eaLnBrk="1" hangingPunct="1">
              <a:defRPr/>
            </a:pPr>
            <a:r>
              <a:rPr lang="es-ES_tradnl" spc="200" dirty="0">
                <a:latin typeface="Arial" charset="0"/>
                <a:ea typeface="MS PGothic" charset="-128"/>
              </a:rPr>
              <a:t>P</a:t>
            </a:r>
          </a:p>
        </p:txBody>
      </p:sp>
      <p:sp>
        <p:nvSpPr>
          <p:cNvPr id="7" name="TextBox 6">
            <a:extLst>
              <a:ext uri="{FF2B5EF4-FFF2-40B4-BE49-F238E27FC236}">
                <a16:creationId xmlns:a16="http://schemas.microsoft.com/office/drawing/2014/main" id="{B9415275-0BB4-D5C3-259D-039C59510415}"/>
              </a:ext>
            </a:extLst>
          </p:cNvPr>
          <p:cNvSpPr txBox="1"/>
          <p:nvPr/>
        </p:nvSpPr>
        <p:spPr>
          <a:xfrm>
            <a:off x="5357511" y="1829880"/>
            <a:ext cx="370205" cy="368300"/>
          </a:xfrm>
          <a:prstGeom prst="rect">
            <a:avLst/>
          </a:prstGeom>
          <a:solidFill>
            <a:schemeClr val="bg1"/>
          </a:solidFill>
        </p:spPr>
        <p:txBody>
          <a:bodyPr wrap="square">
            <a:spAutoFit/>
          </a:bodyPr>
          <a:lstStyle/>
          <a:p>
            <a:pPr eaLnBrk="1" hangingPunct="1">
              <a:defRPr/>
            </a:pPr>
            <a:r>
              <a:rPr lang="es-ES_tradnl" spc="200" dirty="0">
                <a:latin typeface="Arial" charset="0"/>
                <a:ea typeface="MS PGothic" charset="-128"/>
              </a:rPr>
              <a:t>S</a:t>
            </a:r>
          </a:p>
        </p:txBody>
      </p:sp>
      <p:sp>
        <p:nvSpPr>
          <p:cNvPr id="2" name="Title 1">
            <a:extLst>
              <a:ext uri="{FF2B5EF4-FFF2-40B4-BE49-F238E27FC236}">
                <a16:creationId xmlns:a16="http://schemas.microsoft.com/office/drawing/2014/main" id="{E0685CCF-4CE0-E566-A543-B1AF6887C71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12 de Noviembre, 2022 a las 07:09:14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ED89A66-9E72-766A-6B41-3FABBEBACFD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5" name="Picture 1">
            <a:extLst>
              <a:ext uri="{FF2B5EF4-FFF2-40B4-BE49-F238E27FC236}">
                <a16:creationId xmlns:a16="http://schemas.microsoft.com/office/drawing/2014/main" id="{35DB8721-E1D1-A077-79B0-A77F75AAC11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83310" y="4727479"/>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
            <a:extLst>
              <a:ext uri="{FF2B5EF4-FFF2-40B4-BE49-F238E27FC236}">
                <a16:creationId xmlns:a16="http://schemas.microsoft.com/office/drawing/2014/main" id="{C744F1AE-1B77-AFCB-AC4A-BD535D70DDE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4149" y="4727479"/>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
            <a:extLst>
              <a:ext uri="{FF2B5EF4-FFF2-40B4-BE49-F238E27FC236}">
                <a16:creationId xmlns:a16="http://schemas.microsoft.com/office/drawing/2014/main" id="{B7C14980-4DBD-2100-E0CE-6CB02C95C2AF}"/>
              </a:ext>
            </a:extLst>
          </p:cNvPr>
          <p:cNvSpPr txBox="1">
            <a:spLocks noChangeArrowheads="1"/>
          </p:cNvSpPr>
          <p:nvPr/>
        </p:nvSpPr>
        <p:spPr bwMode="auto">
          <a:xfrm>
            <a:off x="3383752" y="5818389"/>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err="1">
                <a:solidFill>
                  <a:srgbClr val="2144AB"/>
                </a:solidFill>
                <a:latin typeface="Arial" panose="020B0604020202020204" pitchFamily="34" charset="0"/>
              </a:rPr>
              <a:t>www.iris.edu</a:t>
            </a:r>
            <a:r>
              <a:rPr lang="en-US" altLang="en-US" sz="1400" dirty="0">
                <a:solidFill>
                  <a:srgbClr val="2144AB"/>
                </a:solidFill>
                <a:latin typeface="Arial" panose="020B0604020202020204" pitchFamily="34" charset="0"/>
              </a:rPr>
              <a:t>/earthquake</a:t>
            </a:r>
          </a:p>
        </p:txBody>
      </p:sp>
      <p:pic>
        <p:nvPicPr>
          <p:cNvPr id="8" name="Picture 1">
            <a:extLst>
              <a:ext uri="{FF2B5EF4-FFF2-40B4-BE49-F238E27FC236}">
                <a16:creationId xmlns:a16="http://schemas.microsoft.com/office/drawing/2014/main" id="{D5249934-B97E-1904-687D-AAD3EB5792A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4" y="4332837"/>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12B6E8F-9836-D7DB-E30D-A14FFC1A31E9}"/>
              </a:ext>
            </a:extLst>
          </p:cNvPr>
          <p:cNvSpPr txBox="1"/>
          <p:nvPr/>
        </p:nvSpPr>
        <p:spPr>
          <a:xfrm>
            <a:off x="218483" y="6248400"/>
            <a:ext cx="8850501" cy="523220"/>
          </a:xfrm>
          <a:prstGeom prst="rect">
            <a:avLst/>
          </a:prstGeom>
          <a:noFill/>
        </p:spPr>
        <p:txBody>
          <a:bodyPr wrap="none" rtlCol="0">
            <a:spAutoFit/>
          </a:bodyPr>
          <a:lstStyle/>
          <a:p>
            <a:pPr algn="ctr"/>
            <a:r>
              <a:rPr lang="es-ES_tradnl" sz="1400" dirty="0"/>
              <a:t>Estos recursos se han desarrollado como parte de la instalación SAGE operada por IRIS a través del soporte</a:t>
            </a:r>
          </a:p>
          <a:p>
            <a:pPr algn="ctr"/>
            <a:r>
              <a:rPr lang="es-ES_tradnl" sz="1400" dirty="0"/>
              <a:t>de la Fundación Nacional para la Ciencia.</a:t>
            </a:r>
            <a:endParaRPr lang="es-ES_tradnl" dirty="0"/>
          </a:p>
        </p:txBody>
      </p:sp>
      <p:sp>
        <p:nvSpPr>
          <p:cNvPr id="10" name="TextBox 9">
            <a:extLst>
              <a:ext uri="{FF2B5EF4-FFF2-40B4-BE49-F238E27FC236}">
                <a16:creationId xmlns:a16="http://schemas.microsoft.com/office/drawing/2014/main" id="{A4ECE28E-578E-9684-9B4C-F5B7C7A32185}"/>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11618</TotalTime>
  <Words>1359</Words>
  <Application>Microsoft Macintosh PowerPoint</Application>
  <PresentationFormat>On-screen Show (4:3)</PresentationFormat>
  <Paragraphs>113</Paragraphs>
  <Slides>9</Slides>
  <Notes>9</Notes>
  <HiddenSlides>0</HiddenSlides>
  <MMClips>1</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9</vt:i4>
      </vt:variant>
    </vt:vector>
  </HeadingPairs>
  <TitlesOfParts>
    <vt:vector size="13" baseType="lpstr">
      <vt:lpstr>Arial</vt:lpstr>
      <vt:lpstr>Calibri</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847</cp:revision>
  <cp:lastPrinted>2018-05-05T19:31:49Z</cp:lastPrinted>
  <dcterms:created xsi:type="dcterms:W3CDTF">2009-05-31T20:07:40Z</dcterms:created>
  <dcterms:modified xsi:type="dcterms:W3CDTF">2022-11-13T18:34:38Z</dcterms:modified>
</cp:coreProperties>
</file>