
<file path=[Content_Types].xml><?xml version="1.0" encoding="utf-8"?>
<Types xmlns="http://schemas.openxmlformats.org/package/2006/content-types">
  <Default Extension="jpeg" ContentType="image/jpeg"/>
  <Default Extension="jpg" ContentType="image/jpeg"/>
  <Default Extension="mp4" ContentType="video/mp4"/>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2"/>
  </p:notesMasterIdLst>
  <p:sldIdLst>
    <p:sldId id="305" r:id="rId2"/>
    <p:sldId id="340" r:id="rId3"/>
    <p:sldId id="341" r:id="rId4"/>
    <p:sldId id="339" r:id="rId5"/>
    <p:sldId id="348" r:id="rId6"/>
    <p:sldId id="379" r:id="rId7"/>
    <p:sldId id="349" r:id="rId8"/>
    <p:sldId id="342" r:id="rId9"/>
    <p:sldId id="355" r:id="rId10"/>
    <p:sldId id="434" r:id="rId11"/>
  </p:sldIdLst>
  <p:sldSz cx="9144000" cy="6858000" type="screen4x3"/>
  <p:notesSz cx="7315200" cy="96012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86190" autoAdjust="0"/>
  </p:normalViewPr>
  <p:slideViewPr>
    <p:cSldViewPr>
      <p:cViewPr varScale="1">
        <p:scale>
          <a:sx n="89" d="100"/>
          <a:sy n="89" d="100"/>
        </p:scale>
        <p:origin x="1310" y="5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4450FD42-390C-A381-305D-ECC8693802CD}"/>
              </a:ext>
            </a:extLst>
          </p:cNvPr>
          <p:cNvSpPr>
            <a:spLocks noGrp="1"/>
          </p:cNvSpPr>
          <p:nvPr>
            <p:ph type="hdr" sz="quarter"/>
          </p:nvPr>
        </p:nvSpPr>
        <p:spPr>
          <a:xfrm>
            <a:off x="0" y="0"/>
            <a:ext cx="3170238" cy="479425"/>
          </a:xfrm>
          <a:prstGeom prst="rect">
            <a:avLst/>
          </a:prstGeom>
        </p:spPr>
        <p:txBody>
          <a:bodyPr vert="horz" lIns="96661" tIns="48331" rIns="96661" bIns="48331" rtlCol="0"/>
          <a:lstStyle>
            <a:lvl1pPr algn="l" eaLnBrk="1" fontAlgn="auto" hangingPunct="1">
              <a:spcBef>
                <a:spcPts val="0"/>
              </a:spcBef>
              <a:spcAft>
                <a:spcPts val="0"/>
              </a:spcAft>
              <a:defRPr sz="1300">
                <a:latin typeface="+mn-lt"/>
                <a:cs typeface="+mn-cs"/>
              </a:defRPr>
            </a:lvl1pPr>
          </a:lstStyle>
          <a:p>
            <a:pPr>
              <a:defRPr/>
            </a:pPr>
            <a:endParaRPr lang="en-US"/>
          </a:p>
        </p:txBody>
      </p:sp>
      <p:sp>
        <p:nvSpPr>
          <p:cNvPr id="3" name="Date Placeholder 2">
            <a:extLst>
              <a:ext uri="{FF2B5EF4-FFF2-40B4-BE49-F238E27FC236}">
                <a16:creationId xmlns:a16="http://schemas.microsoft.com/office/drawing/2014/main" id="{F11CCBE4-71D9-D8A3-0BDE-5A66B7ED2A8B}"/>
              </a:ext>
            </a:extLst>
          </p:cNvPr>
          <p:cNvSpPr>
            <a:spLocks noGrp="1"/>
          </p:cNvSpPr>
          <p:nvPr>
            <p:ph type="dt" idx="1"/>
          </p:nvPr>
        </p:nvSpPr>
        <p:spPr>
          <a:xfrm>
            <a:off x="4143375" y="0"/>
            <a:ext cx="3170238" cy="479425"/>
          </a:xfrm>
          <a:prstGeom prst="rect">
            <a:avLst/>
          </a:prstGeom>
        </p:spPr>
        <p:txBody>
          <a:bodyPr vert="horz" lIns="96661" tIns="48331" rIns="96661" bIns="48331" rtlCol="0"/>
          <a:lstStyle>
            <a:lvl1pPr algn="r" eaLnBrk="1" fontAlgn="auto" hangingPunct="1">
              <a:spcBef>
                <a:spcPts val="0"/>
              </a:spcBef>
              <a:spcAft>
                <a:spcPts val="0"/>
              </a:spcAft>
              <a:defRPr sz="1300">
                <a:latin typeface="+mn-lt"/>
                <a:cs typeface="+mn-cs"/>
              </a:defRPr>
            </a:lvl1pPr>
          </a:lstStyle>
          <a:p>
            <a:pPr>
              <a:defRPr/>
            </a:pPr>
            <a:fld id="{B878F85E-1344-4EFD-99D5-D35828FC599B}" type="datetimeFigureOut">
              <a:rPr lang="en-US"/>
              <a:pPr>
                <a:defRPr/>
              </a:pPr>
              <a:t>11/21/2022</a:t>
            </a:fld>
            <a:endParaRPr lang="en-US"/>
          </a:p>
        </p:txBody>
      </p:sp>
      <p:sp>
        <p:nvSpPr>
          <p:cNvPr id="4" name="Slide Image Placeholder 3">
            <a:extLst>
              <a:ext uri="{FF2B5EF4-FFF2-40B4-BE49-F238E27FC236}">
                <a16:creationId xmlns:a16="http://schemas.microsoft.com/office/drawing/2014/main" id="{367388D5-1E4A-EE97-E504-17F8E110D6EB}"/>
              </a:ext>
            </a:extLst>
          </p:cNvPr>
          <p:cNvSpPr>
            <a:spLocks noGrp="1" noRot="1" noChangeAspect="1"/>
          </p:cNvSpPr>
          <p:nvPr>
            <p:ph type="sldImg" idx="2"/>
          </p:nvPr>
        </p:nvSpPr>
        <p:spPr>
          <a:xfrm>
            <a:off x="1257300" y="720725"/>
            <a:ext cx="4800600" cy="3600450"/>
          </a:xfrm>
          <a:prstGeom prst="rect">
            <a:avLst/>
          </a:prstGeom>
          <a:noFill/>
          <a:ln w="12700">
            <a:solidFill>
              <a:prstClr val="black"/>
            </a:solidFill>
          </a:ln>
        </p:spPr>
        <p:txBody>
          <a:bodyPr vert="horz" lIns="96661" tIns="48331" rIns="96661" bIns="48331" rtlCol="0" anchor="ctr"/>
          <a:lstStyle/>
          <a:p>
            <a:pPr lvl="0"/>
            <a:endParaRPr lang="en-US" noProof="0"/>
          </a:p>
        </p:txBody>
      </p:sp>
      <p:sp>
        <p:nvSpPr>
          <p:cNvPr id="5" name="Notes Placeholder 4">
            <a:extLst>
              <a:ext uri="{FF2B5EF4-FFF2-40B4-BE49-F238E27FC236}">
                <a16:creationId xmlns:a16="http://schemas.microsoft.com/office/drawing/2014/main" id="{8698ECA5-999A-8B80-7019-C97637254172}"/>
              </a:ext>
            </a:extLst>
          </p:cNvPr>
          <p:cNvSpPr>
            <a:spLocks noGrp="1"/>
          </p:cNvSpPr>
          <p:nvPr>
            <p:ph type="body" sz="quarter" idx="3"/>
          </p:nvPr>
        </p:nvSpPr>
        <p:spPr>
          <a:xfrm>
            <a:off x="731838" y="4560888"/>
            <a:ext cx="5851525" cy="4319587"/>
          </a:xfrm>
          <a:prstGeom prst="rect">
            <a:avLst/>
          </a:prstGeom>
        </p:spPr>
        <p:txBody>
          <a:bodyPr vert="horz" lIns="96661" tIns="48331" rIns="96661" bIns="48331"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id="{F8C71378-7AFB-DA87-9927-B9F7EA5150A1}"/>
              </a:ext>
            </a:extLst>
          </p:cNvPr>
          <p:cNvSpPr>
            <a:spLocks noGrp="1"/>
          </p:cNvSpPr>
          <p:nvPr>
            <p:ph type="ftr" sz="quarter" idx="4"/>
          </p:nvPr>
        </p:nvSpPr>
        <p:spPr>
          <a:xfrm>
            <a:off x="0" y="9120188"/>
            <a:ext cx="3170238" cy="479425"/>
          </a:xfrm>
          <a:prstGeom prst="rect">
            <a:avLst/>
          </a:prstGeom>
        </p:spPr>
        <p:txBody>
          <a:bodyPr vert="horz" lIns="96661" tIns="48331" rIns="96661" bIns="48331" rtlCol="0" anchor="b"/>
          <a:lstStyle>
            <a:lvl1pPr algn="l" eaLnBrk="1" fontAlgn="auto" hangingPunct="1">
              <a:spcBef>
                <a:spcPts val="0"/>
              </a:spcBef>
              <a:spcAft>
                <a:spcPts val="0"/>
              </a:spcAft>
              <a:defRPr sz="1300">
                <a:latin typeface="+mn-lt"/>
                <a:cs typeface="+mn-cs"/>
              </a:defRPr>
            </a:lvl1pPr>
          </a:lstStyle>
          <a:p>
            <a:pPr>
              <a:defRPr/>
            </a:pPr>
            <a:endParaRPr lang="en-US"/>
          </a:p>
        </p:txBody>
      </p:sp>
      <p:sp>
        <p:nvSpPr>
          <p:cNvPr id="7" name="Slide Number Placeholder 6">
            <a:extLst>
              <a:ext uri="{FF2B5EF4-FFF2-40B4-BE49-F238E27FC236}">
                <a16:creationId xmlns:a16="http://schemas.microsoft.com/office/drawing/2014/main" id="{E100FF4E-5B59-2084-CF1F-B87B49E810D8}"/>
              </a:ext>
            </a:extLst>
          </p:cNvPr>
          <p:cNvSpPr>
            <a:spLocks noGrp="1"/>
          </p:cNvSpPr>
          <p:nvPr>
            <p:ph type="sldNum" sz="quarter" idx="5"/>
          </p:nvPr>
        </p:nvSpPr>
        <p:spPr>
          <a:xfrm>
            <a:off x="4143375" y="9120188"/>
            <a:ext cx="3170238" cy="479425"/>
          </a:xfrm>
          <a:prstGeom prst="rect">
            <a:avLst/>
          </a:prstGeom>
        </p:spPr>
        <p:txBody>
          <a:bodyPr vert="horz" wrap="square" lIns="96661" tIns="48331" rIns="96661" bIns="48331" numCol="1" anchor="b" anchorCtr="0" compatLnSpc="1">
            <a:prstTxWarp prst="textNoShape">
              <a:avLst/>
            </a:prstTxWarp>
          </a:bodyPr>
          <a:lstStyle>
            <a:lvl1pPr algn="r" eaLnBrk="1" hangingPunct="1">
              <a:defRPr sz="1300" smtClean="0">
                <a:latin typeface="Calibri" panose="020F0502020204030204" pitchFamily="34" charset="0"/>
              </a:defRPr>
            </a:lvl1pPr>
          </a:lstStyle>
          <a:p>
            <a:pPr>
              <a:defRPr/>
            </a:pPr>
            <a:fld id="{B21829E4-B4E4-4996-829E-1091C4A0C101}"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a:extLst>
              <a:ext uri="{FF2B5EF4-FFF2-40B4-BE49-F238E27FC236}">
                <a16:creationId xmlns:a16="http://schemas.microsoft.com/office/drawing/2014/main" id="{3335F95B-C00A-0DE5-3F91-0D6175EA0EF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2" name="Notes Placeholder 2">
            <a:extLst>
              <a:ext uri="{FF2B5EF4-FFF2-40B4-BE49-F238E27FC236}">
                <a16:creationId xmlns:a16="http://schemas.microsoft.com/office/drawing/2014/main" id="{F4B172AB-AADB-6A15-36AA-85C35A89433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15363" name="Slide Number Placeholder 3">
            <a:extLst>
              <a:ext uri="{FF2B5EF4-FFF2-40B4-BE49-F238E27FC236}">
                <a16:creationId xmlns:a16="http://schemas.microsoft.com/office/drawing/2014/main" id="{708B6FCB-1E7A-E84B-DDDF-3EF582540DE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7C19544D-C64E-40E9-AD48-C85370121809}" type="slidenum">
              <a:rPr lang="en-US" altLang="en-US" sz="1300"/>
              <a:pPr>
                <a:spcBef>
                  <a:spcPct val="0"/>
                </a:spcBef>
              </a:pPr>
              <a:t>1</a:t>
            </a:fld>
            <a:endParaRPr lang="en-US" altLang="en-US" sz="130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a:extLst>
              <a:ext uri="{FF2B5EF4-FFF2-40B4-BE49-F238E27FC236}">
                <a16:creationId xmlns:a16="http://schemas.microsoft.com/office/drawing/2014/main" id="{C9DE5BBF-17E9-4E66-B16B-C9FDB56E122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627" name="Notes Placeholder 2">
            <a:extLst>
              <a:ext uri="{FF2B5EF4-FFF2-40B4-BE49-F238E27FC236}">
                <a16:creationId xmlns:a16="http://schemas.microsoft.com/office/drawing/2014/main" id="{8A5142C6-D30E-4B34-8E5F-8A7831E6601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ea typeface="ＭＳ Ｐゴシック" panose="020B0600070205080204" pitchFamily="34" charset="-128"/>
            </a:endParaRPr>
          </a:p>
        </p:txBody>
      </p:sp>
      <p:sp>
        <p:nvSpPr>
          <p:cNvPr id="26628" name="Slide Number Placeholder 3">
            <a:extLst>
              <a:ext uri="{FF2B5EF4-FFF2-40B4-BE49-F238E27FC236}">
                <a16:creationId xmlns:a16="http://schemas.microsoft.com/office/drawing/2014/main" id="{D943B822-8EF9-4E0C-A4EF-B4C404E90CF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76A3163C-1783-4A59-A2D5-086408CCFF3D}" type="slidenum">
              <a:rPr lang="en-US" altLang="en-US" sz="1300" smtClean="0"/>
              <a:pPr>
                <a:spcBef>
                  <a:spcPct val="0"/>
                </a:spcBef>
              </a:pPr>
              <a:t>10</a:t>
            </a:fld>
            <a:endParaRPr lang="en-US" altLang="en-US" sz="130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Slide Image Placeholder 1">
            <a:extLst>
              <a:ext uri="{FF2B5EF4-FFF2-40B4-BE49-F238E27FC236}">
                <a16:creationId xmlns:a16="http://schemas.microsoft.com/office/drawing/2014/main" id="{B33718E7-65F2-D101-892B-73E1AA534FF3}"/>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7410" name="Notes Placeholder 2">
            <a:extLst>
              <a:ext uri="{FF2B5EF4-FFF2-40B4-BE49-F238E27FC236}">
                <a16:creationId xmlns:a16="http://schemas.microsoft.com/office/drawing/2014/main" id="{B8C8AF18-1A07-EEB3-A948-1C32FADDDF82}"/>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a:t>Shaking intensity scales were developed to standardize the measurements and ease comparison of different earthquakes. The Modified-Mercalli Intensity scale is a twelve-stage scale, from I to XII.  Lower numbers represent imperceptible shaking while XII represents total destruction.</a:t>
            </a:r>
          </a:p>
          <a:p>
            <a:pPr eaLnBrk="1" hangingPunct="1">
              <a:spcBef>
                <a:spcPct val="0"/>
              </a:spcBef>
            </a:pPr>
            <a:endParaRPr lang="en-US" altLang="en-US"/>
          </a:p>
        </p:txBody>
      </p:sp>
      <p:sp>
        <p:nvSpPr>
          <p:cNvPr id="17411" name="Slide Number Placeholder 3">
            <a:extLst>
              <a:ext uri="{FF2B5EF4-FFF2-40B4-BE49-F238E27FC236}">
                <a16:creationId xmlns:a16="http://schemas.microsoft.com/office/drawing/2014/main" id="{890D2E2D-7CF9-0077-D4D0-73C29D6E97EB}"/>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B9128C04-1C9B-476F-B87E-4166FE86128A}" type="slidenum">
              <a:rPr lang="en-US" altLang="en-US">
                <a:latin typeface="Calibri" panose="020F0502020204030204" pitchFamily="34" charset="0"/>
                <a:ea typeface="MS PGothic" panose="020B0600070205080204" pitchFamily="34" charset="-128"/>
              </a:rPr>
              <a:pPr/>
              <a:t>2</a:t>
            </a:fld>
            <a:endParaRPr lang="en-US" altLang="en-US">
              <a:latin typeface="Calibri" panose="020F0502020204030204" pitchFamily="34" charset="0"/>
              <a:ea typeface="MS PGothic" panose="020B0600070205080204" pitchFamily="34" charset="-128"/>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Slide Image Placeholder 1">
            <a:extLst>
              <a:ext uri="{FF2B5EF4-FFF2-40B4-BE49-F238E27FC236}">
                <a16:creationId xmlns:a16="http://schemas.microsoft.com/office/drawing/2014/main" id="{83AE1DFB-1F17-1F57-5719-9F8B6B4FA65D}"/>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458" name="Notes Placeholder 2">
            <a:extLst>
              <a:ext uri="{FF2B5EF4-FFF2-40B4-BE49-F238E27FC236}">
                <a16:creationId xmlns:a16="http://schemas.microsoft.com/office/drawing/2014/main" id="{6263CF05-0474-77C7-7E38-2A2CF6036781}"/>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a:t>The USGS PAGER map shows the population exposed to different Modified Mercalli Intensity (MMI) levels.  MMI describes the severity of an earthquake in terms of its effect on humans and structures and is a rough measure of the amount of shaking at a given location.  </a:t>
            </a:r>
          </a:p>
          <a:p>
            <a:pPr eaLnBrk="1" hangingPunct="1">
              <a:spcBef>
                <a:spcPct val="0"/>
              </a:spcBef>
            </a:pPr>
            <a:endParaRPr lang="en-US" altLang="en-US"/>
          </a:p>
        </p:txBody>
      </p:sp>
      <p:sp>
        <p:nvSpPr>
          <p:cNvPr id="19459" name="Slide Number Placeholder 3">
            <a:extLst>
              <a:ext uri="{FF2B5EF4-FFF2-40B4-BE49-F238E27FC236}">
                <a16:creationId xmlns:a16="http://schemas.microsoft.com/office/drawing/2014/main" id="{71746D18-6085-9683-136B-D314D5A06A94}"/>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ADDADB90-4590-4403-9723-6F65765486B3}" type="slidenum">
              <a:rPr lang="en-US" altLang="en-US" sz="1300">
                <a:ea typeface="MS PGothic" panose="020B0600070205080204" pitchFamily="34" charset="-128"/>
              </a:rPr>
              <a:pPr>
                <a:spcBef>
                  <a:spcPct val="0"/>
                </a:spcBef>
              </a:pPr>
              <a:t>3</a:t>
            </a:fld>
            <a:endParaRPr lang="en-US" altLang="en-US" sz="1300">
              <a:ea typeface="MS PGothic" panose="020B0600070205080204" pitchFamily="34" charset="-128"/>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a:extLst>
              <a:ext uri="{FF2B5EF4-FFF2-40B4-BE49-F238E27FC236}">
                <a16:creationId xmlns:a16="http://schemas.microsoft.com/office/drawing/2014/main" id="{1AC8530F-B8A4-163C-A475-95D0557210E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2" name="Notes Placeholder 2">
            <a:extLst>
              <a:ext uri="{FF2B5EF4-FFF2-40B4-BE49-F238E27FC236}">
                <a16:creationId xmlns:a16="http://schemas.microsoft.com/office/drawing/2014/main" id="{B89DA38C-7491-3874-2748-A4FFE4A609A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s-VE" altLang="es-VE"/>
          </a:p>
        </p:txBody>
      </p:sp>
      <p:sp>
        <p:nvSpPr>
          <p:cNvPr id="15363" name="Slide Number Placeholder 3">
            <a:extLst>
              <a:ext uri="{FF2B5EF4-FFF2-40B4-BE49-F238E27FC236}">
                <a16:creationId xmlns:a16="http://schemas.microsoft.com/office/drawing/2014/main" id="{6B7B8E60-B927-9AAF-893C-2B05EA7CD1AC}"/>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BB8E5800-24C9-462B-8663-1759DD3AD1AA}" type="slidenum">
              <a:rPr lang="en-US" altLang="en-US" sz="1300"/>
              <a:pPr>
                <a:spcBef>
                  <a:spcPct val="0"/>
                </a:spcBef>
              </a:pPr>
              <a:t>4</a:t>
            </a:fld>
            <a:endParaRPr lang="en-US" altLang="en-US" sz="130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Slide Image Placeholder 1">
            <a:extLst>
              <a:ext uri="{FF2B5EF4-FFF2-40B4-BE49-F238E27FC236}">
                <a16:creationId xmlns:a16="http://schemas.microsoft.com/office/drawing/2014/main" id="{96379B2B-A7A4-934A-BF29-36A633A72391}"/>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1506" name="Notes Placeholder 2">
            <a:extLst>
              <a:ext uri="{FF2B5EF4-FFF2-40B4-BE49-F238E27FC236}">
                <a16:creationId xmlns:a16="http://schemas.microsoft.com/office/drawing/2014/main" id="{C2F2594A-8810-0C4E-9A4A-65ED432309B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p>
        </p:txBody>
      </p:sp>
      <p:sp>
        <p:nvSpPr>
          <p:cNvPr id="21507" name="Slide Number Placeholder 3">
            <a:extLst>
              <a:ext uri="{FF2B5EF4-FFF2-40B4-BE49-F238E27FC236}">
                <a16:creationId xmlns:a16="http://schemas.microsoft.com/office/drawing/2014/main" id="{DF480768-8F0E-E643-8CEC-053CA1476465}"/>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7ED3A273-4791-5A4B-B797-1E57EF2AB7DD}" type="slidenum">
              <a:rPr lang="en-US" altLang="en-US" sz="1200" smtClean="0">
                <a:latin typeface="Calibri" panose="020F0502020204030204" pitchFamily="34" charset="0"/>
                <a:cs typeface="Arial" panose="020B0604020202020204" pitchFamily="34" charset="0"/>
              </a:rPr>
              <a:pPr/>
              <a:t>6</a:t>
            </a:fld>
            <a:endParaRPr lang="en-US" altLang="en-US" sz="1200" dirty="0">
              <a:latin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409020739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Slide Image Placeholder 1">
            <a:extLst>
              <a:ext uri="{FF2B5EF4-FFF2-40B4-BE49-F238E27FC236}">
                <a16:creationId xmlns:a16="http://schemas.microsoft.com/office/drawing/2014/main" id="{E32C7969-E406-9123-D803-A4764D4BFD0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1506" name="Notes Placeholder 2">
            <a:extLst>
              <a:ext uri="{FF2B5EF4-FFF2-40B4-BE49-F238E27FC236}">
                <a16:creationId xmlns:a16="http://schemas.microsoft.com/office/drawing/2014/main" id="{2A2CF094-CF18-BA45-88B1-9062034A25E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sz="1600" b="1">
                <a:solidFill>
                  <a:srgbClr val="393996"/>
                </a:solidFill>
              </a:rPr>
              <a:t>Relevant Animation:</a:t>
            </a:r>
          </a:p>
          <a:p>
            <a:r>
              <a:rPr lang="en-US" altLang="en-US" sz="1600"/>
              <a:t>Understanding focal mechanisms:  http://www.iris.edu/hq/inclass/animation/focal_mechanisms_explained</a:t>
            </a:r>
          </a:p>
          <a:p>
            <a:endParaRPr lang="en-US" altLang="en-US">
              <a:latin typeface="Arial" panose="020B0604020202020204" pitchFamily="34" charset="0"/>
            </a:endParaRPr>
          </a:p>
          <a:p>
            <a:pPr eaLnBrk="1" hangingPunct="1">
              <a:spcBef>
                <a:spcPct val="0"/>
              </a:spcBef>
            </a:pPr>
            <a:r>
              <a:rPr lang="en-US" altLang="en-US">
                <a:latin typeface="Arial" panose="020B0604020202020204" pitchFamily="34" charset="0"/>
              </a:rPr>
              <a:t>Shaded areas show quadrants of the focal sphere in which the P-wave first-motions are away from the source, and unshaded areas show quadrants in which the P-wave first-motions are toward the source. The dots represent the axis of maximum compressional strain (in black, called the "P-axis") and the axis of maximum extensional strain (in white, called the "T-axis") resulting from the earthquake.</a:t>
            </a:r>
          </a:p>
          <a:p>
            <a:pPr eaLnBrk="1" hangingPunct="1">
              <a:spcBef>
                <a:spcPct val="0"/>
              </a:spcBef>
            </a:pPr>
            <a:endParaRPr lang="en-US" altLang="en-US"/>
          </a:p>
        </p:txBody>
      </p:sp>
      <p:sp>
        <p:nvSpPr>
          <p:cNvPr id="21507" name="Slide Number Placeholder 3">
            <a:extLst>
              <a:ext uri="{FF2B5EF4-FFF2-40B4-BE49-F238E27FC236}">
                <a16:creationId xmlns:a16="http://schemas.microsoft.com/office/drawing/2014/main" id="{EE0AB2AA-D3B9-65A4-D7D6-2E78DCEEB75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01675" indent="-269875">
              <a:spcBef>
                <a:spcPct val="30000"/>
              </a:spcBef>
              <a:defRPr sz="1200">
                <a:solidFill>
                  <a:schemeClr val="tx1"/>
                </a:solidFill>
                <a:latin typeface="Calibri" panose="020F0502020204030204" pitchFamily="34" charset="0"/>
              </a:defRPr>
            </a:lvl2pPr>
            <a:lvl3pPr marL="1081088" indent="-215900">
              <a:spcBef>
                <a:spcPct val="30000"/>
              </a:spcBef>
              <a:defRPr sz="1200">
                <a:solidFill>
                  <a:schemeClr val="tx1"/>
                </a:solidFill>
                <a:latin typeface="Calibri" panose="020F0502020204030204" pitchFamily="34" charset="0"/>
              </a:defRPr>
            </a:lvl3pPr>
            <a:lvl4pPr marL="1512888" indent="-215900">
              <a:spcBef>
                <a:spcPct val="30000"/>
              </a:spcBef>
              <a:defRPr sz="1200">
                <a:solidFill>
                  <a:schemeClr val="tx1"/>
                </a:solidFill>
                <a:latin typeface="Calibri" panose="020F0502020204030204" pitchFamily="34" charset="0"/>
              </a:defRPr>
            </a:lvl4pPr>
            <a:lvl5pPr marL="1944688" indent="-215900">
              <a:spcBef>
                <a:spcPct val="30000"/>
              </a:spcBef>
              <a:defRPr sz="1200">
                <a:solidFill>
                  <a:schemeClr val="tx1"/>
                </a:solidFill>
                <a:latin typeface="Calibri" panose="020F0502020204030204" pitchFamily="34" charset="0"/>
              </a:defRPr>
            </a:lvl5pPr>
            <a:lvl6pPr marL="2401888" indent="-215900" eaLnBrk="0" fontAlgn="base" hangingPunct="0">
              <a:spcBef>
                <a:spcPct val="30000"/>
              </a:spcBef>
              <a:spcAft>
                <a:spcPct val="0"/>
              </a:spcAft>
              <a:defRPr sz="1200">
                <a:solidFill>
                  <a:schemeClr val="tx1"/>
                </a:solidFill>
                <a:latin typeface="Calibri" panose="020F0502020204030204" pitchFamily="34" charset="0"/>
              </a:defRPr>
            </a:lvl6pPr>
            <a:lvl7pPr marL="2859088" indent="-215900" eaLnBrk="0" fontAlgn="base" hangingPunct="0">
              <a:spcBef>
                <a:spcPct val="30000"/>
              </a:spcBef>
              <a:spcAft>
                <a:spcPct val="0"/>
              </a:spcAft>
              <a:defRPr sz="1200">
                <a:solidFill>
                  <a:schemeClr val="tx1"/>
                </a:solidFill>
                <a:latin typeface="Calibri" panose="020F0502020204030204" pitchFamily="34" charset="0"/>
              </a:defRPr>
            </a:lvl7pPr>
            <a:lvl8pPr marL="3316288" indent="-215900" eaLnBrk="0" fontAlgn="base" hangingPunct="0">
              <a:spcBef>
                <a:spcPct val="30000"/>
              </a:spcBef>
              <a:spcAft>
                <a:spcPct val="0"/>
              </a:spcAft>
              <a:defRPr sz="1200">
                <a:solidFill>
                  <a:schemeClr val="tx1"/>
                </a:solidFill>
                <a:latin typeface="Calibri" panose="020F0502020204030204" pitchFamily="34" charset="0"/>
              </a:defRPr>
            </a:lvl8pPr>
            <a:lvl9pPr marL="3773488" indent="-2159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7783C901-E53E-47D5-B62C-9438139FF9A2}" type="slidenum">
              <a:rPr lang="en-US" altLang="en-US" sz="1300">
                <a:ea typeface="MS PGothic" panose="020B0600070205080204" pitchFamily="34" charset="-128"/>
              </a:rPr>
              <a:pPr>
                <a:spcBef>
                  <a:spcPct val="0"/>
                </a:spcBef>
              </a:pPr>
              <a:t>8</a:t>
            </a:fld>
            <a:endParaRPr lang="en-US" altLang="en-US" sz="1300">
              <a:ea typeface="MS PGothic" panose="020B0600070205080204" pitchFamily="34" charset="-128"/>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a:extLst>
              <a:ext uri="{FF2B5EF4-FFF2-40B4-BE49-F238E27FC236}">
                <a16:creationId xmlns:a16="http://schemas.microsoft.com/office/drawing/2014/main" id="{D578BED2-25DF-553D-07AF-3814888CA60D}"/>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2" name="Notes Placeholder 2">
            <a:extLst>
              <a:ext uri="{FF2B5EF4-FFF2-40B4-BE49-F238E27FC236}">
                <a16:creationId xmlns:a16="http://schemas.microsoft.com/office/drawing/2014/main" id="{9A1059F2-A640-5AE6-6AA9-EA41A82D16A8}"/>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b="1">
                <a:solidFill>
                  <a:srgbClr val="393996"/>
                </a:solidFill>
              </a:rPr>
              <a:t>Relevant Animation:</a:t>
            </a:r>
          </a:p>
          <a:p>
            <a:r>
              <a:rPr lang="en-US" altLang="en-US" sz="1400"/>
              <a:t>Where do travel-time curves come from? </a:t>
            </a:r>
            <a:r>
              <a:rPr lang="en-US" altLang="en-US"/>
              <a:t>https://www.iris.edu/hq/inclass/animation/traveltime_curves_how_they_are_created </a:t>
            </a:r>
          </a:p>
          <a:p>
            <a:endParaRPr lang="en-US" altLang="en-US"/>
          </a:p>
        </p:txBody>
      </p:sp>
      <p:sp>
        <p:nvSpPr>
          <p:cNvPr id="15363" name="Slide Number Placeholder 3">
            <a:extLst>
              <a:ext uri="{FF2B5EF4-FFF2-40B4-BE49-F238E27FC236}">
                <a16:creationId xmlns:a16="http://schemas.microsoft.com/office/drawing/2014/main" id="{0AF3731A-6094-7FA4-642E-5ACA0FC0056B}"/>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BAF788D7-52EF-C54C-8374-0D8ECA575640}" type="slidenum">
              <a:rPr lang="en-US" altLang="en-US" smtClean="0">
                <a:solidFill>
                  <a:srgbClr val="000000"/>
                </a:solidFill>
                <a:latin typeface="Calibri" panose="020F0502020204030204" pitchFamily="34" charset="0"/>
              </a:rPr>
              <a:pPr/>
              <a:t>9</a:t>
            </a:fld>
            <a:endParaRPr lang="en-US" altLang="en-US">
              <a:solidFill>
                <a:srgbClr val="000000"/>
              </a:solidFill>
              <a:latin typeface="Calibri" panose="020F050202020403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a:extLst>
              <a:ext uri="{FF2B5EF4-FFF2-40B4-BE49-F238E27FC236}">
                <a16:creationId xmlns:a16="http://schemas.microsoft.com/office/drawing/2014/main" id="{31BC83B1-FD7A-6A29-D433-4B6F95D2E49A}"/>
              </a:ext>
            </a:extLst>
          </p:cNvPr>
          <p:cNvSpPr>
            <a:spLocks noGrp="1"/>
          </p:cNvSpPr>
          <p:nvPr>
            <p:ph type="dt" sz="half" idx="10"/>
          </p:nvPr>
        </p:nvSpPr>
        <p:spPr/>
        <p:txBody>
          <a:bodyPr/>
          <a:lstStyle>
            <a:lvl1pPr>
              <a:defRPr/>
            </a:lvl1pPr>
          </a:lstStyle>
          <a:p>
            <a:pPr>
              <a:defRPr/>
            </a:pPr>
            <a:fld id="{E3075F3F-B720-4324-B1FA-E74863FFA509}" type="datetimeFigureOut">
              <a:rPr lang="en-US"/>
              <a:pPr>
                <a:defRPr/>
              </a:pPr>
              <a:t>11/21/2022</a:t>
            </a:fld>
            <a:endParaRPr lang="en-US"/>
          </a:p>
        </p:txBody>
      </p:sp>
      <p:sp>
        <p:nvSpPr>
          <p:cNvPr id="5" name="Footer Placeholder 4">
            <a:extLst>
              <a:ext uri="{FF2B5EF4-FFF2-40B4-BE49-F238E27FC236}">
                <a16:creationId xmlns:a16="http://schemas.microsoft.com/office/drawing/2014/main" id="{0122AACC-5004-8523-7579-3B6477D8CA29}"/>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4697D5E2-576C-B4F3-FA40-D1182B6AD061}"/>
              </a:ext>
            </a:extLst>
          </p:cNvPr>
          <p:cNvSpPr>
            <a:spLocks noGrp="1"/>
          </p:cNvSpPr>
          <p:nvPr>
            <p:ph type="sldNum" sz="quarter" idx="12"/>
          </p:nvPr>
        </p:nvSpPr>
        <p:spPr/>
        <p:txBody>
          <a:bodyPr/>
          <a:lstStyle>
            <a:lvl1pPr>
              <a:defRPr/>
            </a:lvl1pPr>
          </a:lstStyle>
          <a:p>
            <a:pPr>
              <a:defRPr/>
            </a:pPr>
            <a:fld id="{397FB80D-DD31-4FFD-A33E-7868D30BF74E}" type="slidenum">
              <a:rPr lang="en-US" altLang="en-US"/>
              <a:pPr>
                <a:defRPr/>
              </a:pPr>
              <a:t>‹#›</a:t>
            </a:fld>
            <a:endParaRPr lang="en-US" altLang="en-US"/>
          </a:p>
        </p:txBody>
      </p:sp>
    </p:spTree>
    <p:extLst>
      <p:ext uri="{BB962C8B-B14F-4D97-AF65-F5344CB8AC3E}">
        <p14:creationId xmlns:p14="http://schemas.microsoft.com/office/powerpoint/2010/main" val="277025451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FFD3EE7-FEB3-63B8-8EF4-A8191EF950D4}"/>
              </a:ext>
            </a:extLst>
          </p:cNvPr>
          <p:cNvSpPr>
            <a:spLocks noGrp="1"/>
          </p:cNvSpPr>
          <p:nvPr>
            <p:ph type="dt" sz="half" idx="10"/>
          </p:nvPr>
        </p:nvSpPr>
        <p:spPr/>
        <p:txBody>
          <a:bodyPr/>
          <a:lstStyle>
            <a:lvl1pPr>
              <a:defRPr/>
            </a:lvl1pPr>
          </a:lstStyle>
          <a:p>
            <a:pPr>
              <a:defRPr/>
            </a:pPr>
            <a:fld id="{53103B6E-23BF-4841-8EFC-580995020BD3}" type="datetimeFigureOut">
              <a:rPr lang="en-US"/>
              <a:pPr>
                <a:defRPr/>
              </a:pPr>
              <a:t>11/21/2022</a:t>
            </a:fld>
            <a:endParaRPr lang="en-US"/>
          </a:p>
        </p:txBody>
      </p:sp>
      <p:sp>
        <p:nvSpPr>
          <p:cNvPr id="5" name="Footer Placeholder 4">
            <a:extLst>
              <a:ext uri="{FF2B5EF4-FFF2-40B4-BE49-F238E27FC236}">
                <a16:creationId xmlns:a16="http://schemas.microsoft.com/office/drawing/2014/main" id="{3AD104AB-9821-2AA8-03A3-E55DDF419ACB}"/>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1293F384-3213-B643-DC12-A0C981572711}"/>
              </a:ext>
            </a:extLst>
          </p:cNvPr>
          <p:cNvSpPr>
            <a:spLocks noGrp="1"/>
          </p:cNvSpPr>
          <p:nvPr>
            <p:ph type="sldNum" sz="quarter" idx="12"/>
          </p:nvPr>
        </p:nvSpPr>
        <p:spPr/>
        <p:txBody>
          <a:bodyPr/>
          <a:lstStyle>
            <a:lvl1pPr>
              <a:defRPr/>
            </a:lvl1pPr>
          </a:lstStyle>
          <a:p>
            <a:pPr>
              <a:defRPr/>
            </a:pPr>
            <a:fld id="{53D0A0FF-0724-4501-AB6D-97CA2268187F}" type="slidenum">
              <a:rPr lang="en-US" altLang="en-US"/>
              <a:pPr>
                <a:defRPr/>
              </a:pPr>
              <a:t>‹#›</a:t>
            </a:fld>
            <a:endParaRPr lang="en-US" altLang="en-US"/>
          </a:p>
        </p:txBody>
      </p:sp>
    </p:spTree>
    <p:extLst>
      <p:ext uri="{BB962C8B-B14F-4D97-AF65-F5344CB8AC3E}">
        <p14:creationId xmlns:p14="http://schemas.microsoft.com/office/powerpoint/2010/main" val="9776556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4C4460E-FD5E-2978-A2EA-F941DBF75F2C}"/>
              </a:ext>
            </a:extLst>
          </p:cNvPr>
          <p:cNvSpPr>
            <a:spLocks noGrp="1"/>
          </p:cNvSpPr>
          <p:nvPr>
            <p:ph type="dt" sz="half" idx="10"/>
          </p:nvPr>
        </p:nvSpPr>
        <p:spPr/>
        <p:txBody>
          <a:bodyPr/>
          <a:lstStyle>
            <a:lvl1pPr>
              <a:defRPr/>
            </a:lvl1pPr>
          </a:lstStyle>
          <a:p>
            <a:pPr>
              <a:defRPr/>
            </a:pPr>
            <a:fld id="{7F499A18-C72C-4B71-903E-AFCE9AE5CCB8}" type="datetimeFigureOut">
              <a:rPr lang="en-US"/>
              <a:pPr>
                <a:defRPr/>
              </a:pPr>
              <a:t>11/21/2022</a:t>
            </a:fld>
            <a:endParaRPr lang="en-US"/>
          </a:p>
        </p:txBody>
      </p:sp>
      <p:sp>
        <p:nvSpPr>
          <p:cNvPr id="5" name="Footer Placeholder 4">
            <a:extLst>
              <a:ext uri="{FF2B5EF4-FFF2-40B4-BE49-F238E27FC236}">
                <a16:creationId xmlns:a16="http://schemas.microsoft.com/office/drawing/2014/main" id="{B445705C-56BF-E9C7-B238-FFFB86BEDCEF}"/>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5049D330-9012-FE68-EA58-4D77D7DE7007}"/>
              </a:ext>
            </a:extLst>
          </p:cNvPr>
          <p:cNvSpPr>
            <a:spLocks noGrp="1"/>
          </p:cNvSpPr>
          <p:nvPr>
            <p:ph type="sldNum" sz="quarter" idx="12"/>
          </p:nvPr>
        </p:nvSpPr>
        <p:spPr/>
        <p:txBody>
          <a:bodyPr/>
          <a:lstStyle>
            <a:lvl1pPr>
              <a:defRPr/>
            </a:lvl1pPr>
          </a:lstStyle>
          <a:p>
            <a:pPr>
              <a:defRPr/>
            </a:pPr>
            <a:fld id="{90CA2DA4-821A-41EC-9135-06F3F89402AE}" type="slidenum">
              <a:rPr lang="en-US" altLang="en-US"/>
              <a:pPr>
                <a:defRPr/>
              </a:pPr>
              <a:t>‹#›</a:t>
            </a:fld>
            <a:endParaRPr lang="en-US" altLang="en-US"/>
          </a:p>
        </p:txBody>
      </p:sp>
    </p:spTree>
    <p:extLst>
      <p:ext uri="{BB962C8B-B14F-4D97-AF65-F5344CB8AC3E}">
        <p14:creationId xmlns:p14="http://schemas.microsoft.com/office/powerpoint/2010/main" val="36044777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6D14722-F23C-6339-0376-2950CB6F94C2}"/>
              </a:ext>
            </a:extLst>
          </p:cNvPr>
          <p:cNvSpPr>
            <a:spLocks noGrp="1"/>
          </p:cNvSpPr>
          <p:nvPr>
            <p:ph type="dt" sz="half" idx="10"/>
          </p:nvPr>
        </p:nvSpPr>
        <p:spPr/>
        <p:txBody>
          <a:bodyPr/>
          <a:lstStyle>
            <a:lvl1pPr>
              <a:defRPr/>
            </a:lvl1pPr>
          </a:lstStyle>
          <a:p>
            <a:pPr>
              <a:defRPr/>
            </a:pPr>
            <a:fld id="{3F024A03-219C-4C86-B9D9-7AB46EA76306}" type="datetimeFigureOut">
              <a:rPr lang="en-US"/>
              <a:pPr>
                <a:defRPr/>
              </a:pPr>
              <a:t>11/21/2022</a:t>
            </a:fld>
            <a:endParaRPr lang="en-US"/>
          </a:p>
        </p:txBody>
      </p:sp>
      <p:sp>
        <p:nvSpPr>
          <p:cNvPr id="5" name="Footer Placeholder 4">
            <a:extLst>
              <a:ext uri="{FF2B5EF4-FFF2-40B4-BE49-F238E27FC236}">
                <a16:creationId xmlns:a16="http://schemas.microsoft.com/office/drawing/2014/main" id="{8A92E051-B26E-256C-CA31-92780FF79058}"/>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D3316455-BFDA-6F6F-A8D6-4157AB52C511}"/>
              </a:ext>
            </a:extLst>
          </p:cNvPr>
          <p:cNvSpPr>
            <a:spLocks noGrp="1"/>
          </p:cNvSpPr>
          <p:nvPr>
            <p:ph type="sldNum" sz="quarter" idx="12"/>
          </p:nvPr>
        </p:nvSpPr>
        <p:spPr/>
        <p:txBody>
          <a:bodyPr/>
          <a:lstStyle>
            <a:lvl1pPr>
              <a:defRPr/>
            </a:lvl1pPr>
          </a:lstStyle>
          <a:p>
            <a:pPr>
              <a:defRPr/>
            </a:pPr>
            <a:fld id="{DF462C1C-28C3-4E37-851B-16A23DA7FB20}" type="slidenum">
              <a:rPr lang="en-US" altLang="en-US"/>
              <a:pPr>
                <a:defRPr/>
              </a:pPr>
              <a:t>‹#›</a:t>
            </a:fld>
            <a:endParaRPr lang="en-US" altLang="en-US"/>
          </a:p>
        </p:txBody>
      </p:sp>
    </p:spTree>
    <p:extLst>
      <p:ext uri="{BB962C8B-B14F-4D97-AF65-F5344CB8AC3E}">
        <p14:creationId xmlns:p14="http://schemas.microsoft.com/office/powerpoint/2010/main" val="172286067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8FBF0BD3-6EFD-94D1-93EA-91577D1DA5DA}"/>
              </a:ext>
            </a:extLst>
          </p:cNvPr>
          <p:cNvSpPr>
            <a:spLocks noGrp="1"/>
          </p:cNvSpPr>
          <p:nvPr>
            <p:ph type="dt" sz="half" idx="10"/>
          </p:nvPr>
        </p:nvSpPr>
        <p:spPr/>
        <p:txBody>
          <a:bodyPr/>
          <a:lstStyle>
            <a:lvl1pPr>
              <a:defRPr/>
            </a:lvl1pPr>
          </a:lstStyle>
          <a:p>
            <a:pPr>
              <a:defRPr/>
            </a:pPr>
            <a:fld id="{6F714935-850B-4808-A263-52372670CC0B}" type="datetimeFigureOut">
              <a:rPr lang="en-US"/>
              <a:pPr>
                <a:defRPr/>
              </a:pPr>
              <a:t>11/21/2022</a:t>
            </a:fld>
            <a:endParaRPr lang="en-US"/>
          </a:p>
        </p:txBody>
      </p:sp>
      <p:sp>
        <p:nvSpPr>
          <p:cNvPr id="5" name="Footer Placeholder 4">
            <a:extLst>
              <a:ext uri="{FF2B5EF4-FFF2-40B4-BE49-F238E27FC236}">
                <a16:creationId xmlns:a16="http://schemas.microsoft.com/office/drawing/2014/main" id="{B540AAEC-F9FF-38BC-88EB-FA565EE8024A}"/>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A8FF7FAE-69E9-436A-FC30-97DA48362F3D}"/>
              </a:ext>
            </a:extLst>
          </p:cNvPr>
          <p:cNvSpPr>
            <a:spLocks noGrp="1"/>
          </p:cNvSpPr>
          <p:nvPr>
            <p:ph type="sldNum" sz="quarter" idx="12"/>
          </p:nvPr>
        </p:nvSpPr>
        <p:spPr/>
        <p:txBody>
          <a:bodyPr/>
          <a:lstStyle>
            <a:lvl1pPr>
              <a:defRPr/>
            </a:lvl1pPr>
          </a:lstStyle>
          <a:p>
            <a:pPr>
              <a:defRPr/>
            </a:pPr>
            <a:fld id="{2BC79D7C-B2E2-4CE1-90EA-A0C63B48FA28}" type="slidenum">
              <a:rPr lang="en-US" altLang="en-US"/>
              <a:pPr>
                <a:defRPr/>
              </a:pPr>
              <a:t>‹#›</a:t>
            </a:fld>
            <a:endParaRPr lang="en-US" altLang="en-US"/>
          </a:p>
        </p:txBody>
      </p:sp>
    </p:spTree>
    <p:extLst>
      <p:ext uri="{BB962C8B-B14F-4D97-AF65-F5344CB8AC3E}">
        <p14:creationId xmlns:p14="http://schemas.microsoft.com/office/powerpoint/2010/main" val="144257302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a:extLst>
              <a:ext uri="{FF2B5EF4-FFF2-40B4-BE49-F238E27FC236}">
                <a16:creationId xmlns:a16="http://schemas.microsoft.com/office/drawing/2014/main" id="{40038471-5D2E-185C-533D-F5AA4B198264}"/>
              </a:ext>
            </a:extLst>
          </p:cNvPr>
          <p:cNvSpPr>
            <a:spLocks noGrp="1"/>
          </p:cNvSpPr>
          <p:nvPr>
            <p:ph type="dt" sz="half" idx="10"/>
          </p:nvPr>
        </p:nvSpPr>
        <p:spPr/>
        <p:txBody>
          <a:bodyPr/>
          <a:lstStyle>
            <a:lvl1pPr>
              <a:defRPr/>
            </a:lvl1pPr>
          </a:lstStyle>
          <a:p>
            <a:pPr>
              <a:defRPr/>
            </a:pPr>
            <a:fld id="{2B22849A-0EA9-46A5-8814-5A7F7996EB41}" type="datetimeFigureOut">
              <a:rPr lang="en-US"/>
              <a:pPr>
                <a:defRPr/>
              </a:pPr>
              <a:t>11/21/2022</a:t>
            </a:fld>
            <a:endParaRPr lang="en-US"/>
          </a:p>
        </p:txBody>
      </p:sp>
      <p:sp>
        <p:nvSpPr>
          <p:cNvPr id="6" name="Footer Placeholder 4">
            <a:extLst>
              <a:ext uri="{FF2B5EF4-FFF2-40B4-BE49-F238E27FC236}">
                <a16:creationId xmlns:a16="http://schemas.microsoft.com/office/drawing/2014/main" id="{88B4B40A-B3BF-2712-8709-1FD3296B829A}"/>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611ED2A1-BC3B-F4D1-610A-E1EDDA43926E}"/>
              </a:ext>
            </a:extLst>
          </p:cNvPr>
          <p:cNvSpPr>
            <a:spLocks noGrp="1"/>
          </p:cNvSpPr>
          <p:nvPr>
            <p:ph type="sldNum" sz="quarter" idx="12"/>
          </p:nvPr>
        </p:nvSpPr>
        <p:spPr/>
        <p:txBody>
          <a:bodyPr/>
          <a:lstStyle>
            <a:lvl1pPr>
              <a:defRPr/>
            </a:lvl1pPr>
          </a:lstStyle>
          <a:p>
            <a:pPr>
              <a:defRPr/>
            </a:pPr>
            <a:fld id="{FF9EED8A-701D-42D2-9C0F-A1422EA43D63}" type="slidenum">
              <a:rPr lang="en-US" altLang="en-US"/>
              <a:pPr>
                <a:defRPr/>
              </a:pPr>
              <a:t>‹#›</a:t>
            </a:fld>
            <a:endParaRPr lang="en-US" altLang="en-US"/>
          </a:p>
        </p:txBody>
      </p:sp>
    </p:spTree>
    <p:extLst>
      <p:ext uri="{BB962C8B-B14F-4D97-AF65-F5344CB8AC3E}">
        <p14:creationId xmlns:p14="http://schemas.microsoft.com/office/powerpoint/2010/main" val="23664548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a:extLst>
              <a:ext uri="{FF2B5EF4-FFF2-40B4-BE49-F238E27FC236}">
                <a16:creationId xmlns:a16="http://schemas.microsoft.com/office/drawing/2014/main" id="{28846D72-C970-74EC-EEAF-54D92ADDFC90}"/>
              </a:ext>
            </a:extLst>
          </p:cNvPr>
          <p:cNvSpPr>
            <a:spLocks noGrp="1"/>
          </p:cNvSpPr>
          <p:nvPr>
            <p:ph type="dt" sz="half" idx="10"/>
          </p:nvPr>
        </p:nvSpPr>
        <p:spPr/>
        <p:txBody>
          <a:bodyPr/>
          <a:lstStyle>
            <a:lvl1pPr>
              <a:defRPr/>
            </a:lvl1pPr>
          </a:lstStyle>
          <a:p>
            <a:pPr>
              <a:defRPr/>
            </a:pPr>
            <a:fld id="{537818F9-DB15-4ED6-8DB1-A484A0304CF2}" type="datetimeFigureOut">
              <a:rPr lang="en-US"/>
              <a:pPr>
                <a:defRPr/>
              </a:pPr>
              <a:t>11/21/2022</a:t>
            </a:fld>
            <a:endParaRPr lang="en-US"/>
          </a:p>
        </p:txBody>
      </p:sp>
      <p:sp>
        <p:nvSpPr>
          <p:cNvPr id="8" name="Footer Placeholder 4">
            <a:extLst>
              <a:ext uri="{FF2B5EF4-FFF2-40B4-BE49-F238E27FC236}">
                <a16:creationId xmlns:a16="http://schemas.microsoft.com/office/drawing/2014/main" id="{9A773531-4778-6D7C-D2B5-6748CDB0E1B5}"/>
              </a:ext>
            </a:extLst>
          </p:cNvPr>
          <p:cNvSpPr>
            <a:spLocks noGrp="1"/>
          </p:cNvSpPr>
          <p:nvPr>
            <p:ph type="ftr" sz="quarter" idx="11"/>
          </p:nvPr>
        </p:nvSpPr>
        <p:spPr/>
        <p:txBody>
          <a:bodyPr/>
          <a:lstStyle>
            <a:lvl1pPr>
              <a:defRPr/>
            </a:lvl1pPr>
          </a:lstStyle>
          <a:p>
            <a:pPr>
              <a:defRPr/>
            </a:pPr>
            <a:endParaRPr lang="en-US"/>
          </a:p>
        </p:txBody>
      </p:sp>
      <p:sp>
        <p:nvSpPr>
          <p:cNvPr id="9" name="Slide Number Placeholder 5">
            <a:extLst>
              <a:ext uri="{FF2B5EF4-FFF2-40B4-BE49-F238E27FC236}">
                <a16:creationId xmlns:a16="http://schemas.microsoft.com/office/drawing/2014/main" id="{30D731F0-3183-3D2D-F5A3-2DE75E8C29D7}"/>
              </a:ext>
            </a:extLst>
          </p:cNvPr>
          <p:cNvSpPr>
            <a:spLocks noGrp="1"/>
          </p:cNvSpPr>
          <p:nvPr>
            <p:ph type="sldNum" sz="quarter" idx="12"/>
          </p:nvPr>
        </p:nvSpPr>
        <p:spPr/>
        <p:txBody>
          <a:bodyPr/>
          <a:lstStyle>
            <a:lvl1pPr>
              <a:defRPr/>
            </a:lvl1pPr>
          </a:lstStyle>
          <a:p>
            <a:pPr>
              <a:defRPr/>
            </a:pPr>
            <a:fld id="{DCDDEC22-D434-41C5-9A39-894D05031D84}" type="slidenum">
              <a:rPr lang="en-US" altLang="en-US"/>
              <a:pPr>
                <a:defRPr/>
              </a:pPr>
              <a:t>‹#›</a:t>
            </a:fld>
            <a:endParaRPr lang="en-US" altLang="en-US"/>
          </a:p>
        </p:txBody>
      </p:sp>
    </p:spTree>
    <p:extLst>
      <p:ext uri="{BB962C8B-B14F-4D97-AF65-F5344CB8AC3E}">
        <p14:creationId xmlns:p14="http://schemas.microsoft.com/office/powerpoint/2010/main" val="32654478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a:extLst>
              <a:ext uri="{FF2B5EF4-FFF2-40B4-BE49-F238E27FC236}">
                <a16:creationId xmlns:a16="http://schemas.microsoft.com/office/drawing/2014/main" id="{901DCEAD-4393-D9A7-00CC-B39597D31CC3}"/>
              </a:ext>
            </a:extLst>
          </p:cNvPr>
          <p:cNvSpPr>
            <a:spLocks noGrp="1"/>
          </p:cNvSpPr>
          <p:nvPr>
            <p:ph type="dt" sz="half" idx="10"/>
          </p:nvPr>
        </p:nvSpPr>
        <p:spPr/>
        <p:txBody>
          <a:bodyPr/>
          <a:lstStyle>
            <a:lvl1pPr>
              <a:defRPr/>
            </a:lvl1pPr>
          </a:lstStyle>
          <a:p>
            <a:pPr>
              <a:defRPr/>
            </a:pPr>
            <a:fld id="{C0534214-9450-45CB-95A3-ACAC41813412}" type="datetimeFigureOut">
              <a:rPr lang="en-US"/>
              <a:pPr>
                <a:defRPr/>
              </a:pPr>
              <a:t>11/21/2022</a:t>
            </a:fld>
            <a:endParaRPr lang="en-US"/>
          </a:p>
        </p:txBody>
      </p:sp>
      <p:sp>
        <p:nvSpPr>
          <p:cNvPr id="4" name="Footer Placeholder 4">
            <a:extLst>
              <a:ext uri="{FF2B5EF4-FFF2-40B4-BE49-F238E27FC236}">
                <a16:creationId xmlns:a16="http://schemas.microsoft.com/office/drawing/2014/main" id="{8485F881-F588-E1FB-973B-975A088A4610}"/>
              </a:ext>
            </a:extLst>
          </p:cNvPr>
          <p:cNvSpPr>
            <a:spLocks noGrp="1"/>
          </p:cNvSpPr>
          <p:nvPr>
            <p:ph type="ftr" sz="quarter" idx="11"/>
          </p:nvPr>
        </p:nvSpPr>
        <p:spPr/>
        <p:txBody>
          <a:bodyPr/>
          <a:lstStyle>
            <a:lvl1pPr>
              <a:defRPr/>
            </a:lvl1pPr>
          </a:lstStyle>
          <a:p>
            <a:pPr>
              <a:defRPr/>
            </a:pPr>
            <a:endParaRPr lang="en-US"/>
          </a:p>
        </p:txBody>
      </p:sp>
      <p:sp>
        <p:nvSpPr>
          <p:cNvPr id="5" name="Slide Number Placeholder 5">
            <a:extLst>
              <a:ext uri="{FF2B5EF4-FFF2-40B4-BE49-F238E27FC236}">
                <a16:creationId xmlns:a16="http://schemas.microsoft.com/office/drawing/2014/main" id="{8D722978-F3B8-7571-E1D5-9F6D442B4A4A}"/>
              </a:ext>
            </a:extLst>
          </p:cNvPr>
          <p:cNvSpPr>
            <a:spLocks noGrp="1"/>
          </p:cNvSpPr>
          <p:nvPr>
            <p:ph type="sldNum" sz="quarter" idx="12"/>
          </p:nvPr>
        </p:nvSpPr>
        <p:spPr/>
        <p:txBody>
          <a:bodyPr/>
          <a:lstStyle>
            <a:lvl1pPr>
              <a:defRPr/>
            </a:lvl1pPr>
          </a:lstStyle>
          <a:p>
            <a:pPr>
              <a:defRPr/>
            </a:pPr>
            <a:fld id="{7C1FDAB2-4C7F-48C8-A22A-19927B269084}" type="slidenum">
              <a:rPr lang="en-US" altLang="en-US"/>
              <a:pPr>
                <a:defRPr/>
              </a:pPr>
              <a:t>‹#›</a:t>
            </a:fld>
            <a:endParaRPr lang="en-US" altLang="en-US"/>
          </a:p>
        </p:txBody>
      </p:sp>
    </p:spTree>
    <p:extLst>
      <p:ext uri="{BB962C8B-B14F-4D97-AF65-F5344CB8AC3E}">
        <p14:creationId xmlns:p14="http://schemas.microsoft.com/office/powerpoint/2010/main" val="180186715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05AAEEA1-9C1E-1496-8B18-B22AAF186926}"/>
              </a:ext>
            </a:extLst>
          </p:cNvPr>
          <p:cNvSpPr>
            <a:spLocks noGrp="1"/>
          </p:cNvSpPr>
          <p:nvPr>
            <p:ph type="dt" sz="half" idx="10"/>
          </p:nvPr>
        </p:nvSpPr>
        <p:spPr/>
        <p:txBody>
          <a:bodyPr/>
          <a:lstStyle>
            <a:lvl1pPr>
              <a:defRPr/>
            </a:lvl1pPr>
          </a:lstStyle>
          <a:p>
            <a:pPr>
              <a:defRPr/>
            </a:pPr>
            <a:fld id="{2727C573-CBEC-4932-8061-9C485E07D496}" type="datetimeFigureOut">
              <a:rPr lang="en-US"/>
              <a:pPr>
                <a:defRPr/>
              </a:pPr>
              <a:t>11/21/2022</a:t>
            </a:fld>
            <a:endParaRPr lang="en-US"/>
          </a:p>
        </p:txBody>
      </p:sp>
      <p:sp>
        <p:nvSpPr>
          <p:cNvPr id="3" name="Footer Placeholder 4">
            <a:extLst>
              <a:ext uri="{FF2B5EF4-FFF2-40B4-BE49-F238E27FC236}">
                <a16:creationId xmlns:a16="http://schemas.microsoft.com/office/drawing/2014/main" id="{481DF717-4E66-9687-E2AD-A020A9EB510D}"/>
              </a:ext>
            </a:extLst>
          </p:cNvPr>
          <p:cNvSpPr>
            <a:spLocks noGrp="1"/>
          </p:cNvSpPr>
          <p:nvPr>
            <p:ph type="ftr" sz="quarter" idx="11"/>
          </p:nvPr>
        </p:nvSpPr>
        <p:spPr/>
        <p:txBody>
          <a:bodyPr/>
          <a:lstStyle>
            <a:lvl1pPr>
              <a:defRPr/>
            </a:lvl1pPr>
          </a:lstStyle>
          <a:p>
            <a:pPr>
              <a:defRPr/>
            </a:pPr>
            <a:endParaRPr lang="en-US"/>
          </a:p>
        </p:txBody>
      </p:sp>
      <p:sp>
        <p:nvSpPr>
          <p:cNvPr id="4" name="Slide Number Placeholder 5">
            <a:extLst>
              <a:ext uri="{FF2B5EF4-FFF2-40B4-BE49-F238E27FC236}">
                <a16:creationId xmlns:a16="http://schemas.microsoft.com/office/drawing/2014/main" id="{459A97E6-3F6B-E205-9864-F0FEC2B20EBB}"/>
              </a:ext>
            </a:extLst>
          </p:cNvPr>
          <p:cNvSpPr>
            <a:spLocks noGrp="1"/>
          </p:cNvSpPr>
          <p:nvPr>
            <p:ph type="sldNum" sz="quarter" idx="12"/>
          </p:nvPr>
        </p:nvSpPr>
        <p:spPr/>
        <p:txBody>
          <a:bodyPr/>
          <a:lstStyle>
            <a:lvl1pPr>
              <a:defRPr/>
            </a:lvl1pPr>
          </a:lstStyle>
          <a:p>
            <a:pPr>
              <a:defRPr/>
            </a:pPr>
            <a:fld id="{1D5B3036-913E-4AFC-B842-58CA383D8937}" type="slidenum">
              <a:rPr lang="en-US" altLang="en-US"/>
              <a:pPr>
                <a:defRPr/>
              </a:pPr>
              <a:t>‹#›</a:t>
            </a:fld>
            <a:endParaRPr lang="en-US" altLang="en-US"/>
          </a:p>
        </p:txBody>
      </p:sp>
    </p:spTree>
    <p:extLst>
      <p:ext uri="{BB962C8B-B14F-4D97-AF65-F5344CB8AC3E}">
        <p14:creationId xmlns:p14="http://schemas.microsoft.com/office/powerpoint/2010/main" val="59975701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0155C867-FB0F-1EC6-1007-4C2699A734EE}"/>
              </a:ext>
            </a:extLst>
          </p:cNvPr>
          <p:cNvSpPr>
            <a:spLocks noGrp="1"/>
          </p:cNvSpPr>
          <p:nvPr>
            <p:ph type="dt" sz="half" idx="10"/>
          </p:nvPr>
        </p:nvSpPr>
        <p:spPr/>
        <p:txBody>
          <a:bodyPr/>
          <a:lstStyle>
            <a:lvl1pPr>
              <a:defRPr/>
            </a:lvl1pPr>
          </a:lstStyle>
          <a:p>
            <a:pPr>
              <a:defRPr/>
            </a:pPr>
            <a:fld id="{D3C474B7-A997-46AB-AA67-B6233AFB5D6B}" type="datetimeFigureOut">
              <a:rPr lang="en-US"/>
              <a:pPr>
                <a:defRPr/>
              </a:pPr>
              <a:t>11/21/2022</a:t>
            </a:fld>
            <a:endParaRPr lang="en-US"/>
          </a:p>
        </p:txBody>
      </p:sp>
      <p:sp>
        <p:nvSpPr>
          <p:cNvPr id="6" name="Footer Placeholder 4">
            <a:extLst>
              <a:ext uri="{FF2B5EF4-FFF2-40B4-BE49-F238E27FC236}">
                <a16:creationId xmlns:a16="http://schemas.microsoft.com/office/drawing/2014/main" id="{589FBFDF-CE61-4197-3AF2-BCD57B701358}"/>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54D553DE-900A-1DCF-D893-EA3E2BD129ED}"/>
              </a:ext>
            </a:extLst>
          </p:cNvPr>
          <p:cNvSpPr>
            <a:spLocks noGrp="1"/>
          </p:cNvSpPr>
          <p:nvPr>
            <p:ph type="sldNum" sz="quarter" idx="12"/>
          </p:nvPr>
        </p:nvSpPr>
        <p:spPr/>
        <p:txBody>
          <a:bodyPr/>
          <a:lstStyle>
            <a:lvl1pPr>
              <a:defRPr/>
            </a:lvl1pPr>
          </a:lstStyle>
          <a:p>
            <a:pPr>
              <a:defRPr/>
            </a:pPr>
            <a:fld id="{224B4A59-EDFD-42EA-AB39-84BA5B776A26}" type="slidenum">
              <a:rPr lang="en-US" altLang="en-US"/>
              <a:pPr>
                <a:defRPr/>
              </a:pPr>
              <a:t>‹#›</a:t>
            </a:fld>
            <a:endParaRPr lang="en-US" altLang="en-US"/>
          </a:p>
        </p:txBody>
      </p:sp>
    </p:spTree>
    <p:extLst>
      <p:ext uri="{BB962C8B-B14F-4D97-AF65-F5344CB8AC3E}">
        <p14:creationId xmlns:p14="http://schemas.microsoft.com/office/powerpoint/2010/main" val="406529834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A42C0C52-967A-8509-9879-4FABCF0F51A6}"/>
              </a:ext>
            </a:extLst>
          </p:cNvPr>
          <p:cNvSpPr>
            <a:spLocks noGrp="1"/>
          </p:cNvSpPr>
          <p:nvPr>
            <p:ph type="dt" sz="half" idx="10"/>
          </p:nvPr>
        </p:nvSpPr>
        <p:spPr/>
        <p:txBody>
          <a:bodyPr/>
          <a:lstStyle>
            <a:lvl1pPr>
              <a:defRPr/>
            </a:lvl1pPr>
          </a:lstStyle>
          <a:p>
            <a:pPr>
              <a:defRPr/>
            </a:pPr>
            <a:fld id="{9A476752-2EB7-4B8E-9DC2-D1C1C4C689E4}" type="datetimeFigureOut">
              <a:rPr lang="en-US"/>
              <a:pPr>
                <a:defRPr/>
              </a:pPr>
              <a:t>11/21/2022</a:t>
            </a:fld>
            <a:endParaRPr lang="en-US"/>
          </a:p>
        </p:txBody>
      </p:sp>
      <p:sp>
        <p:nvSpPr>
          <p:cNvPr id="6" name="Footer Placeholder 4">
            <a:extLst>
              <a:ext uri="{FF2B5EF4-FFF2-40B4-BE49-F238E27FC236}">
                <a16:creationId xmlns:a16="http://schemas.microsoft.com/office/drawing/2014/main" id="{EAB4DC35-596F-8B00-9E3C-CAE84FA16B5E}"/>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BA515259-1541-DA74-4FFF-C65E177ECB61}"/>
              </a:ext>
            </a:extLst>
          </p:cNvPr>
          <p:cNvSpPr>
            <a:spLocks noGrp="1"/>
          </p:cNvSpPr>
          <p:nvPr>
            <p:ph type="sldNum" sz="quarter" idx="12"/>
          </p:nvPr>
        </p:nvSpPr>
        <p:spPr/>
        <p:txBody>
          <a:bodyPr/>
          <a:lstStyle>
            <a:lvl1pPr>
              <a:defRPr/>
            </a:lvl1pPr>
          </a:lstStyle>
          <a:p>
            <a:pPr>
              <a:defRPr/>
            </a:pPr>
            <a:fld id="{6E38E6D0-2880-4316-8BDC-78C7D3BC2C9A}" type="slidenum">
              <a:rPr lang="en-US" altLang="en-US"/>
              <a:pPr>
                <a:defRPr/>
              </a:pPr>
              <a:t>‹#›</a:t>
            </a:fld>
            <a:endParaRPr lang="en-US" altLang="en-US"/>
          </a:p>
        </p:txBody>
      </p:sp>
    </p:spTree>
    <p:extLst>
      <p:ext uri="{BB962C8B-B14F-4D97-AF65-F5344CB8AC3E}">
        <p14:creationId xmlns:p14="http://schemas.microsoft.com/office/powerpoint/2010/main" val="1908248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3E530A55-670C-D707-4251-CD898E36BE59}"/>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a:extLst>
              <a:ext uri="{FF2B5EF4-FFF2-40B4-BE49-F238E27FC236}">
                <a16:creationId xmlns:a16="http://schemas.microsoft.com/office/drawing/2014/main" id="{7037CB49-EC84-EF33-3ED1-42B38A90FB4D}"/>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BD549E8C-E472-71B7-097A-7E9A4110D88D}"/>
              </a:ext>
            </a:extLst>
          </p:cNvPr>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tx1">
                    <a:tint val="75000"/>
                  </a:schemeClr>
                </a:solidFill>
                <a:latin typeface="+mn-lt"/>
                <a:cs typeface="+mn-cs"/>
              </a:defRPr>
            </a:lvl1pPr>
          </a:lstStyle>
          <a:p>
            <a:pPr>
              <a:defRPr/>
            </a:pPr>
            <a:fld id="{7BD17B20-0280-48FC-8625-2D6057C11406}" type="datetimeFigureOut">
              <a:rPr lang="en-US"/>
              <a:pPr>
                <a:defRPr/>
              </a:pPr>
              <a:t>11/21/2022</a:t>
            </a:fld>
            <a:endParaRPr lang="en-US"/>
          </a:p>
        </p:txBody>
      </p:sp>
      <p:sp>
        <p:nvSpPr>
          <p:cNvPr id="5" name="Footer Placeholder 4">
            <a:extLst>
              <a:ext uri="{FF2B5EF4-FFF2-40B4-BE49-F238E27FC236}">
                <a16:creationId xmlns:a16="http://schemas.microsoft.com/office/drawing/2014/main" id="{35E6DD80-8384-DF22-C753-676A0396AAF0}"/>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cs typeface="+mn-cs"/>
              </a:defRPr>
            </a:lvl1pPr>
          </a:lstStyle>
          <a:p>
            <a:pPr>
              <a:defRPr/>
            </a:pPr>
            <a:endParaRPr lang="en-US"/>
          </a:p>
        </p:txBody>
      </p:sp>
      <p:sp>
        <p:nvSpPr>
          <p:cNvPr id="6" name="Slide Number Placeholder 5">
            <a:extLst>
              <a:ext uri="{FF2B5EF4-FFF2-40B4-BE49-F238E27FC236}">
                <a16:creationId xmlns:a16="http://schemas.microsoft.com/office/drawing/2014/main" id="{DBD7BB00-7C3D-DC87-E1D4-62A4453BA34A}"/>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smtClean="0">
                <a:solidFill>
                  <a:srgbClr val="898989"/>
                </a:solidFill>
                <a:latin typeface="Calibri" panose="020F0502020204030204" pitchFamily="34" charset="0"/>
              </a:defRPr>
            </a:lvl1pPr>
          </a:lstStyle>
          <a:p>
            <a:pPr>
              <a:defRPr/>
            </a:pPr>
            <a:fld id="{A35EBF0D-D00B-4593-BDA8-B71A53FCBCEC}"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jpg"/><Relationship Id="rId5" Type="http://schemas.openxmlformats.org/officeDocument/2006/relationships/image" Target="../media/image3.tiff"/><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hyperlink" Target="mailto:tkb@iris.edu" TargetMode="External"/><Relationship Id="rId7" Type="http://schemas.openxmlformats.org/officeDocument/2006/relationships/image" Target="../media/image19.png"/><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image" Target="../media/image18.jpeg"/><Relationship Id="rId5" Type="http://schemas.openxmlformats.org/officeDocument/2006/relationships/image" Target="../media/image17.jpeg"/><Relationship Id="rId4" Type="http://schemas.openxmlformats.org/officeDocument/2006/relationships/hyperlink" Target="http://www.iris.edu/hq/retm"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6.tiff"/><Relationship Id="rId4" Type="http://schemas.openxmlformats.org/officeDocument/2006/relationships/image" Target="../media/image1.png"/></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8.png"/><Relationship Id="rId4" Type="http://schemas.openxmlformats.org/officeDocument/2006/relationships/image" Target="../media/image7.tiff"/></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9.png"/><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hyperlink" Target="http://www.iris.edu/hq/inclass/animation/solomon__vanuatu_islands_earthquakes__tectonics" TargetMode="External"/><Relationship Id="rId5" Type="http://schemas.openxmlformats.org/officeDocument/2006/relationships/image" Target="../media/image1.png"/><Relationship Id="rId4"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3" Type="http://schemas.openxmlformats.org/officeDocument/2006/relationships/image" Target="../media/image10.tiff"/><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11.jpeg"/></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12.png"/></Relationships>
</file>

<file path=ppt/slides/_rels/slide8.xml.rels><?xml version="1.0" encoding="UTF-8" standalone="yes"?>
<Relationships xmlns="http://schemas.openxmlformats.org/package/2006/relationships"><Relationship Id="rId3" Type="http://schemas.openxmlformats.org/officeDocument/2006/relationships/image" Target="../media/image13.tiff"/><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png"/></Relationships>
</file>

<file path=ppt/slides/_rels/slide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1FDC75E5-D11B-E122-7EC7-71E8C9CB9468}"/>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14338" name="Picture 8" descr="IRIS_TMlogo.png">
            <a:extLst>
              <a:ext uri="{FF2B5EF4-FFF2-40B4-BE49-F238E27FC236}">
                <a16:creationId xmlns:a16="http://schemas.microsoft.com/office/drawing/2014/main" id="{252FF16E-25C1-C1E1-4522-B8F5CB2FCCAB}"/>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itle 1">
            <a:extLst>
              <a:ext uri="{FF2B5EF4-FFF2-40B4-BE49-F238E27FC236}">
                <a16:creationId xmlns:a16="http://schemas.microsoft.com/office/drawing/2014/main" id="{87AC4B70-39AA-5FC5-80AD-C8E283553003}"/>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rPr>
              <a:t>Magnitude 7.0 SOLOMON ISLANDS</a:t>
            </a:r>
            <a:br>
              <a:rPr lang="en-US" sz="4300" b="1" dirty="0">
                <a:solidFill>
                  <a:schemeClr val="tx2">
                    <a:satMod val="130000"/>
                  </a:schemeClr>
                </a:solidFill>
                <a:effectLst>
                  <a:outerShdw blurRad="50000" dist="30000" dir="5400000" algn="tl" rotWithShape="0">
                    <a:srgbClr val="000000">
                      <a:alpha val="30000"/>
                    </a:srgbClr>
                  </a:outerShdw>
                </a:effectLst>
                <a:ea typeface="+mj-ea"/>
              </a:rPr>
            </a:br>
            <a:r>
              <a:rPr lang="en-US" b="1" dirty="0">
                <a:solidFill>
                  <a:schemeClr val="tx2">
                    <a:satMod val="130000"/>
                  </a:schemeClr>
                </a:solidFill>
                <a:effectLst>
                  <a:outerShdw blurRad="50000" dist="30000" dir="5400000" algn="tl" rotWithShape="0">
                    <a:srgbClr val="000000">
                      <a:alpha val="30000"/>
                    </a:srgbClr>
                  </a:outerShdw>
                </a:effectLst>
                <a:ea typeface="+mj-ea"/>
              </a:rPr>
              <a:t>Tuesday,  November 22, 2022 at 02:03:07 UTC </a:t>
            </a:r>
            <a:endParaRPr lang="en-US" dirty="0">
              <a:solidFill>
                <a:schemeClr val="tx2">
                  <a:satMod val="130000"/>
                </a:schemeClr>
              </a:solidFill>
              <a:effectLst>
                <a:outerShdw blurRad="50000" dist="30000" dir="5400000" algn="tl" rotWithShape="0">
                  <a:srgbClr val="000000">
                    <a:alpha val="30000"/>
                  </a:srgbClr>
                </a:outerShdw>
              </a:effectLst>
              <a:ea typeface="+mj-ea"/>
            </a:endParaRPr>
          </a:p>
        </p:txBody>
      </p:sp>
      <p:sp>
        <p:nvSpPr>
          <p:cNvPr id="14340" name="TextBox 14">
            <a:extLst>
              <a:ext uri="{FF2B5EF4-FFF2-40B4-BE49-F238E27FC236}">
                <a16:creationId xmlns:a16="http://schemas.microsoft.com/office/drawing/2014/main" id="{656D604F-BCD9-F9E0-9D72-84005EFE705E}"/>
              </a:ext>
            </a:extLst>
          </p:cNvPr>
          <p:cNvSpPr txBox="1">
            <a:spLocks noChangeArrowheads="1"/>
          </p:cNvSpPr>
          <p:nvPr/>
        </p:nvSpPr>
        <p:spPr bwMode="auto">
          <a:xfrm>
            <a:off x="242888" y="1082675"/>
            <a:ext cx="7224712" cy="203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en-US" altLang="en-US" sz="1800" dirty="0">
                <a:latin typeface="Arial" panose="020B0604020202020204" pitchFamily="34" charset="0"/>
              </a:rPr>
              <a:t>A 7.0 magnitude earthquake struck offshore in the Solomon Islands. While there are no reports of injuries, there are reports of damage in Honiara and power is reported to be out in some areas with radio services off the air. The earthquake was followed by at least three aftershocks in the same area, the largest a magnitude 6.0.</a:t>
            </a:r>
          </a:p>
          <a:p>
            <a:pPr>
              <a:spcBef>
                <a:spcPct val="0"/>
              </a:spcBef>
              <a:buFontTx/>
              <a:buNone/>
            </a:pPr>
            <a:endParaRPr lang="en-US" altLang="en-US" sz="1800" dirty="0">
              <a:latin typeface="Arial" panose="020B0604020202020204" pitchFamily="34" charset="0"/>
            </a:endParaRPr>
          </a:p>
          <a:p>
            <a:pPr>
              <a:spcBef>
                <a:spcPct val="0"/>
              </a:spcBef>
              <a:buFontTx/>
              <a:buNone/>
            </a:pPr>
            <a:r>
              <a:rPr lang="en-US" altLang="en-US" sz="1800" dirty="0">
                <a:latin typeface="Arial" panose="020B0604020202020204" pitchFamily="34" charset="0"/>
              </a:rPr>
              <a:t>There are no current Tsunami warnings in effect.</a:t>
            </a:r>
          </a:p>
        </p:txBody>
      </p:sp>
      <p:pic>
        <p:nvPicPr>
          <p:cNvPr id="14341" name="Picture 10">
            <a:extLst>
              <a:ext uri="{FF2B5EF4-FFF2-40B4-BE49-F238E27FC236}">
                <a16:creationId xmlns:a16="http://schemas.microsoft.com/office/drawing/2014/main" id="{A50D8944-549D-60C9-86FC-913066F605A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432675" y="233363"/>
            <a:ext cx="1619250" cy="1619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342" name="Picture 2">
            <a:extLst>
              <a:ext uri="{FF2B5EF4-FFF2-40B4-BE49-F238E27FC236}">
                <a16:creationId xmlns:a16="http://schemas.microsoft.com/office/drawing/2014/main" id="{35A24F0D-54FD-BC73-0F97-372B7D7740E4}"/>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381000" y="3187624"/>
            <a:ext cx="6172200" cy="3506138"/>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C806B79A-5AB6-E092-2F95-4F594DC72BCA}"/>
              </a:ext>
            </a:extLst>
          </p:cNvPr>
          <p:cNvSpPr txBox="1"/>
          <p:nvPr/>
        </p:nvSpPr>
        <p:spPr>
          <a:xfrm>
            <a:off x="7178675" y="5005388"/>
            <a:ext cx="1812925" cy="1015663"/>
          </a:xfrm>
          <a:prstGeom prst="rect">
            <a:avLst/>
          </a:prstGeom>
          <a:noFill/>
        </p:spPr>
        <p:txBody>
          <a:bodyPr wrap="square" rtlCol="0">
            <a:spAutoFit/>
          </a:bodyPr>
          <a:lstStyle/>
          <a:p>
            <a:pPr algn="r"/>
            <a:r>
              <a:rPr lang="en-US" sz="1200" dirty="0"/>
              <a:t>Honiara</a:t>
            </a:r>
          </a:p>
          <a:p>
            <a:pPr algn="r"/>
            <a:endParaRPr lang="en-US" sz="1200" dirty="0"/>
          </a:p>
          <a:p>
            <a:pPr algn="r"/>
            <a:r>
              <a:rPr lang="en-US" sz="1200" dirty="0"/>
              <a:t>Photo courtesy of </a:t>
            </a:r>
            <a:r>
              <a:rPr lang="en-US" sz="1200" dirty="0" err="1"/>
              <a:t>Kahunapule</a:t>
            </a:r>
            <a:r>
              <a:rPr lang="en-US" sz="1200" dirty="0"/>
              <a:t> Michael Johnson, Pukalani, HI</a:t>
            </a:r>
          </a:p>
        </p:txBody>
      </p:sp>
      <p:pic>
        <p:nvPicPr>
          <p:cNvPr id="5" name="Picture 4" descr="A picture containing tree, sky, outdoor, house&#10;&#10;Description automatically generated">
            <a:extLst>
              <a:ext uri="{FF2B5EF4-FFF2-40B4-BE49-F238E27FC236}">
                <a16:creationId xmlns:a16="http://schemas.microsoft.com/office/drawing/2014/main" id="{2F4D47C3-6660-0906-982D-BCE5745F1F3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620849" y="2819400"/>
            <a:ext cx="3280263" cy="2185988"/>
          </a:xfrm>
          <a:prstGeom prst="rect">
            <a:avLst/>
          </a:prstGeom>
        </p:spPr>
      </p:pic>
      <p:cxnSp>
        <p:nvCxnSpPr>
          <p:cNvPr id="7" name="Straight Connector 6">
            <a:extLst>
              <a:ext uri="{FF2B5EF4-FFF2-40B4-BE49-F238E27FC236}">
                <a16:creationId xmlns:a16="http://schemas.microsoft.com/office/drawing/2014/main" id="{820FBE68-6B06-06F7-FB9E-2EE9F6A43E0F}"/>
              </a:ext>
            </a:extLst>
          </p:cNvPr>
          <p:cNvCxnSpPr>
            <a:endCxn id="5" idx="1"/>
          </p:cNvCxnSpPr>
          <p:nvPr/>
        </p:nvCxnSpPr>
        <p:spPr>
          <a:xfrm flipV="1">
            <a:off x="3855244" y="3912394"/>
            <a:ext cx="1765605" cy="1028299"/>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F380AB7-60C6-4D7D-976E-7B3FE8FD2B80}"/>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defRPr/>
            </a:pPr>
            <a:endParaRPr lang="en-US" altLang="en-US">
              <a:solidFill>
                <a:srgbClr val="FFFFFF"/>
              </a:solidFill>
              <a:latin typeface="Calibri" panose="020F0502020204030204" pitchFamily="34" charset="0"/>
            </a:endParaRPr>
          </a:p>
        </p:txBody>
      </p:sp>
      <p:sp>
        <p:nvSpPr>
          <p:cNvPr id="25603" name="TextBox 9">
            <a:extLst>
              <a:ext uri="{FF2B5EF4-FFF2-40B4-BE49-F238E27FC236}">
                <a16:creationId xmlns:a16="http://schemas.microsoft.com/office/drawing/2014/main" id="{B950344D-7B49-4BA3-B8B1-1AE236C2EB73}"/>
              </a:ext>
            </a:extLst>
          </p:cNvPr>
          <p:cNvSpPr txBox="1">
            <a:spLocks noChangeArrowheads="1"/>
          </p:cNvSpPr>
          <p:nvPr/>
        </p:nvSpPr>
        <p:spPr bwMode="auto">
          <a:xfrm>
            <a:off x="642144" y="398943"/>
            <a:ext cx="7859712" cy="3970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buFontTx/>
              <a:buNone/>
            </a:pPr>
            <a:r>
              <a:rPr lang="en-US" altLang="en-US" sz="1800" b="1" dirty="0">
                <a:solidFill>
                  <a:srgbClr val="393996"/>
                </a:solidFill>
                <a:latin typeface="Arial" panose="020B0604020202020204" pitchFamily="34" charset="0"/>
              </a:rPr>
              <a:t>Teachable Moments are a service of</a:t>
            </a:r>
            <a:endParaRPr lang="en-US" altLang="en-US" sz="1800" dirty="0">
              <a:latin typeface="Arial" panose="020B0604020202020204" pitchFamily="34" charset="0"/>
            </a:endParaRPr>
          </a:p>
          <a:p>
            <a:pPr algn="ctr" eaLnBrk="1" hangingPunct="1">
              <a:spcBef>
                <a:spcPct val="0"/>
              </a:spcBef>
              <a:buFontTx/>
              <a:buNone/>
            </a:pPr>
            <a:endParaRPr lang="en-US" altLang="en-US" sz="1800" dirty="0">
              <a:latin typeface="Arial" panose="020B0604020202020204" pitchFamily="34" charset="0"/>
            </a:endParaRPr>
          </a:p>
          <a:p>
            <a:pPr algn="ctr" eaLnBrk="1" hangingPunct="1">
              <a:spcBef>
                <a:spcPct val="0"/>
              </a:spcBef>
              <a:buFontTx/>
              <a:buNone/>
            </a:pPr>
            <a:r>
              <a:rPr lang="en-US" altLang="en-US" sz="1800" dirty="0">
                <a:latin typeface="Arial" panose="020B0604020202020204" pitchFamily="34" charset="0"/>
              </a:rPr>
              <a:t>The Incorporated Research Institutions for Seismology</a:t>
            </a:r>
          </a:p>
          <a:p>
            <a:pPr algn="ctr" eaLnBrk="1" hangingPunct="1">
              <a:spcBef>
                <a:spcPct val="0"/>
              </a:spcBef>
              <a:buFontTx/>
              <a:buNone/>
            </a:pPr>
            <a:r>
              <a:rPr lang="en-US" altLang="en-US" sz="1800" dirty="0">
                <a:latin typeface="Arial" panose="020B0604020202020204" pitchFamily="34" charset="0"/>
              </a:rPr>
              <a:t> Education &amp; Public Outreach </a:t>
            </a:r>
          </a:p>
          <a:p>
            <a:pPr algn="ctr" eaLnBrk="1" hangingPunct="1">
              <a:spcBef>
                <a:spcPct val="0"/>
              </a:spcBef>
              <a:buFontTx/>
              <a:buNone/>
            </a:pPr>
            <a:r>
              <a:rPr lang="en-US" altLang="en-US" sz="1800" dirty="0">
                <a:latin typeface="Arial" panose="020B0604020202020204" pitchFamily="34" charset="0"/>
              </a:rPr>
              <a:t>and </a:t>
            </a:r>
          </a:p>
          <a:p>
            <a:pPr algn="ctr" eaLnBrk="1" hangingPunct="1">
              <a:spcBef>
                <a:spcPct val="0"/>
              </a:spcBef>
              <a:buFontTx/>
              <a:buNone/>
            </a:pPr>
            <a:r>
              <a:rPr lang="en-US" altLang="en-US" sz="1800" dirty="0">
                <a:latin typeface="Arial" panose="020B0604020202020204" pitchFamily="34" charset="0"/>
              </a:rPr>
              <a:t>The University of Portland </a:t>
            </a:r>
          </a:p>
          <a:p>
            <a:pPr algn="ctr" eaLnBrk="1" hangingPunct="1">
              <a:spcBef>
                <a:spcPct val="0"/>
              </a:spcBef>
              <a:buFontTx/>
              <a:buNone/>
            </a:pPr>
            <a:endParaRPr lang="en-US" altLang="en-US" sz="1800" dirty="0">
              <a:latin typeface="Arial" panose="020B0604020202020204" pitchFamily="34" charset="0"/>
            </a:endParaRPr>
          </a:p>
          <a:p>
            <a:pPr algn="ctr" eaLnBrk="1" hangingPunct="1">
              <a:spcBef>
                <a:spcPct val="0"/>
              </a:spcBef>
              <a:buFontTx/>
              <a:buNone/>
            </a:pPr>
            <a:endParaRPr lang="en-US" altLang="en-US" sz="1800" dirty="0">
              <a:latin typeface="Arial" panose="020B0604020202020204" pitchFamily="34" charset="0"/>
            </a:endParaRPr>
          </a:p>
          <a:p>
            <a:pPr algn="ctr" eaLnBrk="1" hangingPunct="1">
              <a:spcBef>
                <a:spcPct val="0"/>
              </a:spcBef>
              <a:buFontTx/>
              <a:buNone/>
            </a:pPr>
            <a:endParaRPr lang="en-US" altLang="en-US" sz="1800" dirty="0">
              <a:latin typeface="Arial" panose="020B0604020202020204" pitchFamily="34" charset="0"/>
            </a:endParaRPr>
          </a:p>
          <a:p>
            <a:pPr algn="ctr" eaLnBrk="1" hangingPunct="1">
              <a:spcBef>
                <a:spcPct val="0"/>
              </a:spcBef>
              <a:buFontTx/>
              <a:buNone/>
            </a:pPr>
            <a:r>
              <a:rPr lang="en-US" altLang="en-US" sz="1800" dirty="0">
                <a:latin typeface="Arial" panose="020B0604020202020204" pitchFamily="34" charset="0"/>
              </a:rPr>
              <a:t>Please send feedback to </a:t>
            </a:r>
            <a:r>
              <a:rPr lang="en-US" altLang="en-US" sz="1800" dirty="0">
                <a:latin typeface="Arial" panose="020B0604020202020204" pitchFamily="34" charset="0"/>
                <a:hlinkClick r:id="rId3"/>
              </a:rPr>
              <a:t>tkb@iris.edu</a:t>
            </a:r>
            <a:endParaRPr lang="en-US" altLang="en-US" sz="1800" dirty="0">
              <a:latin typeface="Arial" panose="020B0604020202020204" pitchFamily="34" charset="0"/>
            </a:endParaRPr>
          </a:p>
          <a:p>
            <a:pPr algn="ctr" eaLnBrk="1" hangingPunct="1">
              <a:spcBef>
                <a:spcPct val="0"/>
              </a:spcBef>
              <a:buFontTx/>
              <a:buNone/>
            </a:pPr>
            <a:endParaRPr lang="en-US" altLang="en-US" sz="1800" dirty="0">
              <a:latin typeface="Arial" panose="020B0604020202020204" pitchFamily="34" charset="0"/>
            </a:endParaRPr>
          </a:p>
          <a:p>
            <a:pPr algn="ctr" eaLnBrk="1" hangingPunct="1">
              <a:spcBef>
                <a:spcPct val="0"/>
              </a:spcBef>
              <a:buFont typeface="Arial" panose="020B0604020202020204" pitchFamily="34" charset="0"/>
              <a:buNone/>
            </a:pPr>
            <a:r>
              <a:rPr lang="en-US" altLang="en-US" sz="1800" dirty="0">
                <a:latin typeface="Arial" panose="020B0604020202020204" pitchFamily="34" charset="0"/>
              </a:rPr>
              <a:t>To receive automatic notifications of new Teachable Moments</a:t>
            </a:r>
          </a:p>
          <a:p>
            <a:pPr algn="ctr" eaLnBrk="1" hangingPunct="1">
              <a:spcBef>
                <a:spcPct val="0"/>
              </a:spcBef>
              <a:buFont typeface="Arial" panose="020B0604020202020204" pitchFamily="34" charset="0"/>
              <a:buNone/>
            </a:pPr>
            <a:r>
              <a:rPr lang="en-US" altLang="en-US" sz="1800" dirty="0">
                <a:latin typeface="Arial" panose="020B0604020202020204" pitchFamily="34" charset="0"/>
              </a:rPr>
              <a:t> subscribe at </a:t>
            </a:r>
            <a:r>
              <a:rPr lang="en-US" altLang="en-US" sz="1800" dirty="0">
                <a:latin typeface="Arial" panose="020B0604020202020204" pitchFamily="34" charset="0"/>
                <a:hlinkClick r:id="rId4"/>
              </a:rPr>
              <a:t>www.iris.edu/hq/retm</a:t>
            </a:r>
            <a:endParaRPr lang="en-US" altLang="en-US" sz="1800" dirty="0">
              <a:latin typeface="Arial" panose="020B0604020202020204" pitchFamily="34" charset="0"/>
            </a:endParaRPr>
          </a:p>
          <a:p>
            <a:pPr algn="ctr" eaLnBrk="1" hangingPunct="1">
              <a:spcBef>
                <a:spcPct val="0"/>
              </a:spcBef>
              <a:buFont typeface="Arial" panose="020B0604020202020204" pitchFamily="34" charset="0"/>
              <a:buNone/>
            </a:pPr>
            <a:endParaRPr lang="en-US" altLang="en-US" sz="1800" dirty="0">
              <a:latin typeface="Arial" panose="020B0604020202020204" pitchFamily="34" charset="0"/>
            </a:endParaRPr>
          </a:p>
        </p:txBody>
      </p:sp>
      <p:pic>
        <p:nvPicPr>
          <p:cNvPr id="25604" name="Picture 1">
            <a:extLst>
              <a:ext uri="{FF2B5EF4-FFF2-40B4-BE49-F238E27FC236}">
                <a16:creationId xmlns:a16="http://schemas.microsoft.com/office/drawing/2014/main" id="{6AC01BE8-AC3A-4D17-91A1-870FB2910CCE}"/>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183310" y="4727479"/>
            <a:ext cx="2413000" cy="1281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05" name="Picture 1">
            <a:extLst>
              <a:ext uri="{FF2B5EF4-FFF2-40B4-BE49-F238E27FC236}">
                <a16:creationId xmlns:a16="http://schemas.microsoft.com/office/drawing/2014/main" id="{CC5E69B4-4F8C-436B-B767-96CB507A2DA0}"/>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804149" y="4727479"/>
            <a:ext cx="1200150" cy="1206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06" name="TextBox 1">
            <a:extLst>
              <a:ext uri="{FF2B5EF4-FFF2-40B4-BE49-F238E27FC236}">
                <a16:creationId xmlns:a16="http://schemas.microsoft.com/office/drawing/2014/main" id="{A431B2A6-E77D-43A8-BC84-BBC2927A67E6}"/>
              </a:ext>
            </a:extLst>
          </p:cNvPr>
          <p:cNvSpPr txBox="1">
            <a:spLocks noChangeArrowheads="1"/>
          </p:cNvSpPr>
          <p:nvPr/>
        </p:nvSpPr>
        <p:spPr bwMode="auto">
          <a:xfrm>
            <a:off x="3383752" y="5818389"/>
            <a:ext cx="25114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buFontTx/>
              <a:buNone/>
            </a:pPr>
            <a:r>
              <a:rPr lang="en-US" altLang="en-US" sz="1400" dirty="0" err="1">
                <a:solidFill>
                  <a:srgbClr val="2144AB"/>
                </a:solidFill>
                <a:latin typeface="Arial" panose="020B0604020202020204" pitchFamily="34" charset="0"/>
              </a:rPr>
              <a:t>www.iris.edu</a:t>
            </a:r>
            <a:r>
              <a:rPr lang="en-US" altLang="en-US" sz="1400" dirty="0">
                <a:solidFill>
                  <a:srgbClr val="2144AB"/>
                </a:solidFill>
                <a:latin typeface="Arial" panose="020B0604020202020204" pitchFamily="34" charset="0"/>
              </a:rPr>
              <a:t>/earthquake</a:t>
            </a:r>
          </a:p>
        </p:txBody>
      </p:sp>
      <p:pic>
        <p:nvPicPr>
          <p:cNvPr id="25607" name="Picture 1">
            <a:extLst>
              <a:ext uri="{FF2B5EF4-FFF2-40B4-BE49-F238E27FC236}">
                <a16:creationId xmlns:a16="http://schemas.microsoft.com/office/drawing/2014/main" id="{9727C59B-9A8A-48E4-A9C6-DE06B46824C5}"/>
              </a:ext>
            </a:extLst>
          </p:cNvPr>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3671884" y="4332837"/>
            <a:ext cx="1935162" cy="150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a:extLst>
              <a:ext uri="{FF2B5EF4-FFF2-40B4-BE49-F238E27FC236}">
                <a16:creationId xmlns:a16="http://schemas.microsoft.com/office/drawing/2014/main" id="{0B51F8B1-5AD7-0706-C006-81F3DD51DE78}"/>
              </a:ext>
            </a:extLst>
          </p:cNvPr>
          <p:cNvSpPr txBox="1"/>
          <p:nvPr/>
        </p:nvSpPr>
        <p:spPr>
          <a:xfrm>
            <a:off x="725834" y="6248400"/>
            <a:ext cx="7835799" cy="800219"/>
          </a:xfrm>
          <a:prstGeom prst="rect">
            <a:avLst/>
          </a:prstGeom>
          <a:noFill/>
        </p:spPr>
        <p:txBody>
          <a:bodyPr wrap="none" rtlCol="0">
            <a:spAutoFit/>
          </a:bodyPr>
          <a:lstStyle/>
          <a:p>
            <a:pPr algn="ctr"/>
            <a:r>
              <a:rPr lang="en-US" sz="1400" dirty="0"/>
              <a:t>These resources have been developed as part of the SAGE facility operated by IRIS via support </a:t>
            </a:r>
          </a:p>
          <a:p>
            <a:pPr algn="ctr"/>
            <a:r>
              <a:rPr lang="en-US" sz="1400" dirty="0"/>
              <a:t>from the National Science Foundation. </a:t>
            </a:r>
          </a:p>
          <a:p>
            <a:endParaRPr 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E8213528-6CA4-F76F-313B-8B7782AB2243}"/>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defRPr/>
            </a:pPr>
            <a:endParaRPr lang="en-US" altLang="en-US">
              <a:solidFill>
                <a:srgbClr val="FFFFFF"/>
              </a:solidFill>
              <a:latin typeface="Calibri" panose="020F0502020204030204" pitchFamily="34" charset="0"/>
            </a:endParaRPr>
          </a:p>
        </p:txBody>
      </p:sp>
      <p:pic>
        <p:nvPicPr>
          <p:cNvPr id="16386" name="Picture 12" descr="scale.jpg">
            <a:extLst>
              <a:ext uri="{FF2B5EF4-FFF2-40B4-BE49-F238E27FC236}">
                <a16:creationId xmlns:a16="http://schemas.microsoft.com/office/drawing/2014/main" id="{81B2CD36-C00E-1ACB-793B-B8CA1B682EB3}"/>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81000" y="4137025"/>
            <a:ext cx="2127250" cy="2319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387" name="TextBox 13">
            <a:extLst>
              <a:ext uri="{FF2B5EF4-FFF2-40B4-BE49-F238E27FC236}">
                <a16:creationId xmlns:a16="http://schemas.microsoft.com/office/drawing/2014/main" id="{C34F279D-1FA0-D41D-B202-984100428A3D}"/>
              </a:ext>
            </a:extLst>
          </p:cNvPr>
          <p:cNvSpPr txBox="1">
            <a:spLocks noChangeArrowheads="1"/>
          </p:cNvSpPr>
          <p:nvPr/>
        </p:nvSpPr>
        <p:spPr bwMode="auto">
          <a:xfrm>
            <a:off x="271463" y="3786188"/>
            <a:ext cx="34290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400" b="1">
                <a:latin typeface="Arial" panose="020B0604020202020204" pitchFamily="34" charset="0"/>
                <a:ea typeface="MS PGothic" panose="020B0600070205080204" pitchFamily="34" charset="-128"/>
              </a:rPr>
              <a:t>Modified Mercalli Intensity</a:t>
            </a:r>
          </a:p>
        </p:txBody>
      </p:sp>
      <p:sp>
        <p:nvSpPr>
          <p:cNvPr id="16388" name="TextBox 14">
            <a:extLst>
              <a:ext uri="{FF2B5EF4-FFF2-40B4-BE49-F238E27FC236}">
                <a16:creationId xmlns:a16="http://schemas.microsoft.com/office/drawing/2014/main" id="{DA873AC6-EFB6-2AC9-8544-45FD03AC8D89}"/>
              </a:ext>
            </a:extLst>
          </p:cNvPr>
          <p:cNvSpPr txBox="1">
            <a:spLocks noChangeArrowheads="1"/>
          </p:cNvSpPr>
          <p:nvPr/>
        </p:nvSpPr>
        <p:spPr bwMode="auto">
          <a:xfrm>
            <a:off x="2541588" y="3571875"/>
            <a:ext cx="1219200" cy="327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US" altLang="en-US" sz="1400" b="1">
                <a:latin typeface="Arial" panose="020B0604020202020204" pitchFamily="34" charset="0"/>
                <a:ea typeface="MS PGothic" panose="020B0600070205080204" pitchFamily="34" charset="-128"/>
              </a:rPr>
              <a:t>Perceived </a:t>
            </a:r>
          </a:p>
          <a:p>
            <a:pPr algn="ctr" eaLnBrk="1" hangingPunct="1">
              <a:spcBef>
                <a:spcPct val="0"/>
              </a:spcBef>
              <a:spcAft>
                <a:spcPts val="600"/>
              </a:spcAft>
              <a:buFontTx/>
              <a:buNone/>
            </a:pPr>
            <a:r>
              <a:rPr lang="en-US" altLang="en-US" sz="1400" b="1">
                <a:latin typeface="Arial" panose="020B0604020202020204" pitchFamily="34" charset="0"/>
                <a:ea typeface="MS PGothic" panose="020B0600070205080204" pitchFamily="34" charset="-128"/>
              </a:rPr>
              <a:t>  Shaking</a:t>
            </a:r>
          </a:p>
          <a:p>
            <a:pPr algn="ctr" eaLnBrk="1" hangingPunct="1">
              <a:spcBef>
                <a:spcPct val="0"/>
              </a:spcBef>
              <a:spcAft>
                <a:spcPts val="400"/>
              </a:spcAft>
              <a:buFontTx/>
              <a:buNone/>
            </a:pPr>
            <a:r>
              <a:rPr lang="en-US" altLang="en-US" sz="1400" b="1">
                <a:solidFill>
                  <a:srgbClr val="C00000"/>
                </a:solidFill>
                <a:latin typeface="Arial" panose="020B0604020202020204" pitchFamily="34" charset="0"/>
                <a:ea typeface="MS PGothic" panose="020B0600070205080204" pitchFamily="34" charset="-128"/>
              </a:rPr>
              <a:t>Extreme </a:t>
            </a:r>
          </a:p>
          <a:p>
            <a:pPr algn="ctr" eaLnBrk="1" hangingPunct="1">
              <a:spcBef>
                <a:spcPct val="0"/>
              </a:spcBef>
              <a:spcAft>
                <a:spcPts val="400"/>
              </a:spcAft>
              <a:buFontTx/>
              <a:buNone/>
            </a:pPr>
            <a:r>
              <a:rPr lang="en-US" altLang="en-US" sz="1400" b="1">
                <a:solidFill>
                  <a:srgbClr val="FF0000"/>
                </a:solidFill>
                <a:latin typeface="Arial" panose="020B0604020202020204" pitchFamily="34" charset="0"/>
                <a:ea typeface="MS PGothic" panose="020B0600070205080204" pitchFamily="34" charset="-128"/>
              </a:rPr>
              <a:t>Violent</a:t>
            </a:r>
          </a:p>
          <a:p>
            <a:pPr algn="ctr" eaLnBrk="1" hangingPunct="1">
              <a:spcBef>
                <a:spcPct val="0"/>
              </a:spcBef>
              <a:spcAft>
                <a:spcPts val="400"/>
              </a:spcAft>
              <a:buFontTx/>
              <a:buNone/>
            </a:pPr>
            <a:r>
              <a:rPr lang="en-US" altLang="en-US" sz="1400" b="1">
                <a:solidFill>
                  <a:srgbClr val="FFC000"/>
                </a:solidFill>
                <a:latin typeface="Arial" panose="020B0604020202020204" pitchFamily="34" charset="0"/>
                <a:ea typeface="MS PGothic" panose="020B0600070205080204" pitchFamily="34" charset="-128"/>
              </a:rPr>
              <a:t>Severe</a:t>
            </a:r>
          </a:p>
          <a:p>
            <a:pPr algn="ctr" eaLnBrk="1" hangingPunct="1">
              <a:spcBef>
                <a:spcPct val="0"/>
              </a:spcBef>
              <a:spcAft>
                <a:spcPts val="400"/>
              </a:spcAft>
              <a:buFontTx/>
              <a:buNone/>
            </a:pPr>
            <a:r>
              <a:rPr lang="en-US" altLang="en-US" sz="1400" b="1">
                <a:solidFill>
                  <a:srgbClr val="FFC000"/>
                </a:solidFill>
                <a:latin typeface="Arial" panose="020B0604020202020204" pitchFamily="34" charset="0"/>
                <a:ea typeface="MS PGothic" panose="020B0600070205080204" pitchFamily="34" charset="-128"/>
              </a:rPr>
              <a:t>Very Strong</a:t>
            </a:r>
          </a:p>
          <a:p>
            <a:pPr algn="ctr" eaLnBrk="1" hangingPunct="1">
              <a:spcBef>
                <a:spcPct val="0"/>
              </a:spcBef>
              <a:spcAft>
                <a:spcPts val="400"/>
              </a:spcAft>
              <a:buFontTx/>
              <a:buNone/>
            </a:pPr>
            <a:r>
              <a:rPr lang="en-US" altLang="en-US" sz="1400" b="1">
                <a:solidFill>
                  <a:srgbClr val="FFFF00"/>
                </a:solidFill>
                <a:latin typeface="Arial" panose="020B0604020202020204" pitchFamily="34" charset="0"/>
                <a:ea typeface="MS PGothic" panose="020B0600070205080204" pitchFamily="34" charset="-128"/>
              </a:rPr>
              <a:t>Strong</a:t>
            </a:r>
          </a:p>
          <a:p>
            <a:pPr algn="ctr" eaLnBrk="1" hangingPunct="1">
              <a:spcBef>
                <a:spcPct val="0"/>
              </a:spcBef>
              <a:spcAft>
                <a:spcPts val="400"/>
              </a:spcAft>
              <a:buFontTx/>
              <a:buNone/>
            </a:pPr>
            <a:r>
              <a:rPr lang="en-US" altLang="en-US" sz="1400">
                <a:latin typeface="Arial" panose="020B0604020202020204" pitchFamily="34" charset="0"/>
                <a:ea typeface="MS PGothic" panose="020B0600070205080204" pitchFamily="34" charset="-128"/>
              </a:rPr>
              <a:t>Moderate</a:t>
            </a:r>
          </a:p>
          <a:p>
            <a:pPr algn="ctr" eaLnBrk="1" hangingPunct="1">
              <a:spcBef>
                <a:spcPct val="0"/>
              </a:spcBef>
              <a:spcAft>
                <a:spcPts val="400"/>
              </a:spcAft>
              <a:buFontTx/>
              <a:buNone/>
            </a:pPr>
            <a:r>
              <a:rPr lang="en-US" altLang="en-US" sz="1400">
                <a:latin typeface="Arial" panose="020B0604020202020204" pitchFamily="34" charset="0"/>
                <a:ea typeface="MS PGothic" panose="020B0600070205080204" pitchFamily="34" charset="-128"/>
              </a:rPr>
              <a:t>Light</a:t>
            </a:r>
          </a:p>
          <a:p>
            <a:pPr algn="ctr" eaLnBrk="1" hangingPunct="1">
              <a:spcBef>
                <a:spcPct val="0"/>
              </a:spcBef>
              <a:spcAft>
                <a:spcPts val="400"/>
              </a:spcAft>
              <a:buFontTx/>
              <a:buNone/>
            </a:pPr>
            <a:r>
              <a:rPr lang="en-US" altLang="en-US" sz="1400">
                <a:latin typeface="Arial" panose="020B0604020202020204" pitchFamily="34" charset="0"/>
                <a:ea typeface="MS PGothic" panose="020B0600070205080204" pitchFamily="34" charset="-128"/>
              </a:rPr>
              <a:t>Weak</a:t>
            </a:r>
          </a:p>
          <a:p>
            <a:pPr algn="ctr" eaLnBrk="1" hangingPunct="1">
              <a:spcBef>
                <a:spcPct val="0"/>
              </a:spcBef>
              <a:spcAft>
                <a:spcPts val="400"/>
              </a:spcAft>
              <a:buFontTx/>
              <a:buNone/>
            </a:pPr>
            <a:r>
              <a:rPr lang="en-US" altLang="en-US" sz="1400">
                <a:latin typeface="Arial" panose="020B0604020202020204" pitchFamily="34" charset="0"/>
                <a:ea typeface="MS PGothic" panose="020B0600070205080204" pitchFamily="34" charset="-128"/>
              </a:rPr>
              <a:t>Not Felt</a:t>
            </a:r>
          </a:p>
          <a:p>
            <a:pPr eaLnBrk="1" hangingPunct="1">
              <a:spcBef>
                <a:spcPct val="0"/>
              </a:spcBef>
              <a:buFontTx/>
              <a:buNone/>
            </a:pPr>
            <a:endParaRPr lang="en-US" altLang="en-US" sz="1800">
              <a:latin typeface="Arial" panose="020B0604020202020204" pitchFamily="34" charset="0"/>
              <a:ea typeface="MS PGothic" panose="020B0600070205080204" pitchFamily="34" charset="-128"/>
            </a:endParaRPr>
          </a:p>
        </p:txBody>
      </p:sp>
      <p:sp>
        <p:nvSpPr>
          <p:cNvPr id="16390" name="TextBox 15">
            <a:extLst>
              <a:ext uri="{FF2B5EF4-FFF2-40B4-BE49-F238E27FC236}">
                <a16:creationId xmlns:a16="http://schemas.microsoft.com/office/drawing/2014/main" id="{22C245EE-4980-821F-93E1-45017ECE9421}"/>
              </a:ext>
            </a:extLst>
          </p:cNvPr>
          <p:cNvSpPr txBox="1">
            <a:spLocks noChangeArrowheads="1"/>
          </p:cNvSpPr>
          <p:nvPr/>
        </p:nvSpPr>
        <p:spPr bwMode="auto">
          <a:xfrm>
            <a:off x="227013" y="1099182"/>
            <a:ext cx="3656012"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800" dirty="0">
                <a:latin typeface="Arial" panose="020B0604020202020204" pitchFamily="34" charset="0"/>
              </a:rPr>
              <a:t>The Modified-Mercalli Intensity (MMI) scale is a ten-stage scale, from I to X, that indicates the severity of ground shaking.</a:t>
            </a:r>
          </a:p>
          <a:p>
            <a:pPr eaLnBrk="1" hangingPunct="1">
              <a:spcBef>
                <a:spcPct val="0"/>
              </a:spcBef>
              <a:buFontTx/>
              <a:buNone/>
            </a:pPr>
            <a:endParaRPr lang="en-US" altLang="en-US" sz="1800" dirty="0">
              <a:solidFill>
                <a:srgbClr val="FF0000"/>
              </a:solidFill>
              <a:latin typeface="Arial" panose="020B0604020202020204" pitchFamily="34" charset="0"/>
              <a:ea typeface="MS PGothic" panose="020B0600070205080204" pitchFamily="34" charset="-128"/>
            </a:endParaRPr>
          </a:p>
          <a:p>
            <a:pPr eaLnBrk="1" hangingPunct="1">
              <a:spcBef>
                <a:spcPct val="0"/>
              </a:spcBef>
              <a:buFontTx/>
              <a:buNone/>
            </a:pPr>
            <a:r>
              <a:rPr lang="en-US" altLang="en-US" sz="1800" dirty="0">
                <a:latin typeface="Arial" panose="020B0604020202020204" pitchFamily="34" charset="0"/>
                <a:ea typeface="MS PGothic" panose="020B0600070205080204" pitchFamily="34" charset="-128"/>
              </a:rPr>
              <a:t>Strong shaking was reported near the capital Honiara, northeast of the epicenter.</a:t>
            </a:r>
          </a:p>
        </p:txBody>
      </p:sp>
      <p:pic>
        <p:nvPicPr>
          <p:cNvPr id="16391" name="Picture 8" descr="IRIS_TMlogo.png">
            <a:extLst>
              <a:ext uri="{FF2B5EF4-FFF2-40B4-BE49-F238E27FC236}">
                <a16:creationId xmlns:a16="http://schemas.microsoft.com/office/drawing/2014/main" id="{653C53D3-AA87-40AA-1DB7-A1331E758761}"/>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392" name="TextBox 15">
            <a:extLst>
              <a:ext uri="{FF2B5EF4-FFF2-40B4-BE49-F238E27FC236}">
                <a16:creationId xmlns:a16="http://schemas.microsoft.com/office/drawing/2014/main" id="{B63DD958-581E-936C-922A-FDF344478224}"/>
              </a:ext>
            </a:extLst>
          </p:cNvPr>
          <p:cNvSpPr txBox="1">
            <a:spLocks noChangeArrowheads="1"/>
          </p:cNvSpPr>
          <p:nvPr/>
        </p:nvSpPr>
        <p:spPr bwMode="auto">
          <a:xfrm>
            <a:off x="152400" y="6550025"/>
            <a:ext cx="40386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400" i="1">
                <a:latin typeface="Arial" panose="020B0604020202020204" pitchFamily="34" charset="0"/>
                <a:ea typeface="MS PGothic" panose="020B0600070205080204" pitchFamily="34" charset="-128"/>
              </a:rPr>
              <a:t>Image courtesy of the US Geological Survey</a:t>
            </a:r>
          </a:p>
        </p:txBody>
      </p:sp>
      <p:pic>
        <p:nvPicPr>
          <p:cNvPr id="16394" name="Picture 5">
            <a:extLst>
              <a:ext uri="{FF2B5EF4-FFF2-40B4-BE49-F238E27FC236}">
                <a16:creationId xmlns:a16="http://schemas.microsoft.com/office/drawing/2014/main" id="{D1853FBA-5998-ECD7-EBFA-F3153605F522}"/>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002088" y="1263637"/>
            <a:ext cx="4914899" cy="5077632"/>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2" name="TextBox 15">
            <a:extLst>
              <a:ext uri="{FF2B5EF4-FFF2-40B4-BE49-F238E27FC236}">
                <a16:creationId xmlns:a16="http://schemas.microsoft.com/office/drawing/2014/main" id="{CE599E44-89E5-492E-AB33-78AF9C94B5D9}"/>
              </a:ext>
            </a:extLst>
          </p:cNvPr>
          <p:cNvSpPr txBox="1">
            <a:spLocks noChangeArrowheads="1"/>
          </p:cNvSpPr>
          <p:nvPr/>
        </p:nvSpPr>
        <p:spPr bwMode="auto">
          <a:xfrm>
            <a:off x="4297172" y="6458194"/>
            <a:ext cx="496451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400" i="1" dirty="0">
                <a:latin typeface="Arial" panose="020B0604020202020204" pitchFamily="34" charset="0"/>
              </a:rPr>
              <a:t>USGS estimated shaking intensity from M 7.0 Earthquake</a:t>
            </a:r>
          </a:p>
        </p:txBody>
      </p:sp>
      <p:sp>
        <p:nvSpPr>
          <p:cNvPr id="3" name="Title 1">
            <a:extLst>
              <a:ext uri="{FF2B5EF4-FFF2-40B4-BE49-F238E27FC236}">
                <a16:creationId xmlns:a16="http://schemas.microsoft.com/office/drawing/2014/main" id="{1E844B34-45F8-C015-8CBE-CD87F1F49408}"/>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rPr>
              <a:t>Magnitude 7.0 SOLOMON ISLANDS</a:t>
            </a:r>
            <a:br>
              <a:rPr lang="en-US" sz="4300" b="1" dirty="0">
                <a:solidFill>
                  <a:schemeClr val="tx2">
                    <a:satMod val="130000"/>
                  </a:schemeClr>
                </a:solidFill>
                <a:effectLst>
                  <a:outerShdw blurRad="50000" dist="30000" dir="5400000" algn="tl" rotWithShape="0">
                    <a:srgbClr val="000000">
                      <a:alpha val="30000"/>
                    </a:srgbClr>
                  </a:outerShdw>
                </a:effectLst>
                <a:ea typeface="+mj-ea"/>
              </a:rPr>
            </a:br>
            <a:r>
              <a:rPr lang="en-US" b="1" dirty="0">
                <a:solidFill>
                  <a:schemeClr val="tx2">
                    <a:satMod val="130000"/>
                  </a:schemeClr>
                </a:solidFill>
                <a:effectLst>
                  <a:outerShdw blurRad="50000" dist="30000" dir="5400000" algn="tl" rotWithShape="0">
                    <a:srgbClr val="000000">
                      <a:alpha val="30000"/>
                    </a:srgbClr>
                  </a:outerShdw>
                </a:effectLst>
                <a:ea typeface="+mj-ea"/>
              </a:rPr>
              <a:t>Tuesday,  November 22, 2022 at 02:03:07 UTC </a:t>
            </a:r>
            <a:endParaRPr lang="en-US" dirty="0">
              <a:solidFill>
                <a:schemeClr val="tx2">
                  <a:satMod val="130000"/>
                </a:schemeClr>
              </a:solidFill>
              <a:effectLst>
                <a:outerShdw blurRad="50000" dist="30000" dir="5400000" algn="tl" rotWithShape="0">
                  <a:srgbClr val="000000">
                    <a:alpha val="30000"/>
                  </a:srgbClr>
                </a:outerShdw>
              </a:effectLst>
              <a:ea typeface="+mj-ea"/>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2C1A7F91-9015-277A-B85A-074A840E8360}"/>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defRPr/>
            </a:pPr>
            <a:endParaRPr lang="en-US" altLang="en-US">
              <a:solidFill>
                <a:srgbClr val="FFFFFF"/>
              </a:solidFill>
              <a:latin typeface="Calibri" panose="020F0502020204030204" pitchFamily="34" charset="0"/>
            </a:endParaRPr>
          </a:p>
        </p:txBody>
      </p:sp>
      <p:pic>
        <p:nvPicPr>
          <p:cNvPr id="18435" name="Picture 8" descr="IRIS_TMlogo.png">
            <a:extLst>
              <a:ext uri="{FF2B5EF4-FFF2-40B4-BE49-F238E27FC236}">
                <a16:creationId xmlns:a16="http://schemas.microsoft.com/office/drawing/2014/main" id="{0D3CCFFC-C7B3-E5F5-36D2-46D5CE7A37DE}"/>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36" name="TextBox 18">
            <a:extLst>
              <a:ext uri="{FF2B5EF4-FFF2-40B4-BE49-F238E27FC236}">
                <a16:creationId xmlns:a16="http://schemas.microsoft.com/office/drawing/2014/main" id="{570A9F1D-0BE8-9BBE-1215-83CF0768599A}"/>
              </a:ext>
            </a:extLst>
          </p:cNvPr>
          <p:cNvSpPr txBox="1">
            <a:spLocks noChangeArrowheads="1"/>
          </p:cNvSpPr>
          <p:nvPr/>
        </p:nvSpPr>
        <p:spPr bwMode="auto">
          <a:xfrm>
            <a:off x="228600" y="1050925"/>
            <a:ext cx="3962400" cy="29238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600" dirty="0">
                <a:latin typeface="Arial" panose="020B0604020202020204" pitchFamily="34" charset="0"/>
                <a:ea typeface="MS PGothic" panose="020B0600070205080204" pitchFamily="34" charset="-128"/>
              </a:rPr>
              <a:t>The USGS PAGER map shows the population exposed to different Modified Mercalli Intensity (MMI) levels. </a:t>
            </a:r>
          </a:p>
          <a:p>
            <a:pPr eaLnBrk="1" hangingPunct="1">
              <a:spcBef>
                <a:spcPct val="0"/>
              </a:spcBef>
              <a:buFontTx/>
              <a:buNone/>
            </a:pPr>
            <a:endParaRPr lang="en-US" altLang="en-US" sz="1600" dirty="0">
              <a:latin typeface="Arial" panose="020B0604020202020204" pitchFamily="34" charset="0"/>
              <a:ea typeface="MS PGothic" panose="020B0600070205080204" pitchFamily="34" charset="-128"/>
            </a:endParaRPr>
          </a:p>
          <a:p>
            <a:pPr eaLnBrk="1" hangingPunct="1">
              <a:spcBef>
                <a:spcPct val="0"/>
              </a:spcBef>
              <a:buFont typeface="Arial" panose="020B0604020202020204" pitchFamily="34" charset="0"/>
              <a:buNone/>
            </a:pPr>
            <a:r>
              <a:rPr lang="en-US" altLang="en-US" sz="1600" dirty="0">
                <a:latin typeface="Arial" panose="020B0604020202020204" pitchFamily="34" charset="0"/>
                <a:ea typeface="MS PGothic" panose="020B0600070205080204" pitchFamily="34" charset="-128"/>
              </a:rPr>
              <a:t>The USGS approximates 12,000 people were exposed to very strong shaking from this earthquake.</a:t>
            </a:r>
            <a:endParaRPr lang="en-US" altLang="en-US" sz="1600" dirty="0">
              <a:solidFill>
                <a:srgbClr val="000000"/>
              </a:solidFill>
              <a:latin typeface="Arial" panose="020B0604020202020204" pitchFamily="34" charset="0"/>
              <a:ea typeface="MS PGothic" panose="020B0600070205080204" pitchFamily="34" charset="-128"/>
            </a:endParaRPr>
          </a:p>
          <a:p>
            <a:pPr eaLnBrk="1" hangingPunct="1">
              <a:spcBef>
                <a:spcPct val="0"/>
              </a:spcBef>
              <a:buFontTx/>
              <a:buNone/>
            </a:pPr>
            <a:endParaRPr lang="en-US" altLang="en-US" sz="1800" dirty="0">
              <a:latin typeface="Arial" panose="020B0604020202020204" pitchFamily="34" charset="0"/>
              <a:ea typeface="MS PGothic" panose="020B0600070205080204" pitchFamily="34" charset="-128"/>
            </a:endParaRPr>
          </a:p>
          <a:p>
            <a:pPr eaLnBrk="1" hangingPunct="1">
              <a:spcBef>
                <a:spcPct val="0"/>
              </a:spcBef>
              <a:buFontTx/>
              <a:buNone/>
            </a:pPr>
            <a:endParaRPr lang="en-US" altLang="en-US" sz="1800" dirty="0">
              <a:latin typeface="Arial" panose="020B0604020202020204" pitchFamily="34" charset="0"/>
              <a:ea typeface="MS PGothic" panose="020B0600070205080204" pitchFamily="34" charset="-128"/>
            </a:endParaRPr>
          </a:p>
          <a:p>
            <a:pPr eaLnBrk="1" hangingPunct="1">
              <a:spcBef>
                <a:spcPct val="0"/>
              </a:spcBef>
              <a:buFontTx/>
              <a:buNone/>
            </a:pPr>
            <a:endParaRPr lang="en-US" altLang="en-US" sz="1800" dirty="0">
              <a:latin typeface="Arial" panose="020B0604020202020204" pitchFamily="34" charset="0"/>
              <a:ea typeface="MS PGothic" panose="020B0600070205080204" pitchFamily="34" charset="-128"/>
            </a:endParaRPr>
          </a:p>
          <a:p>
            <a:pPr eaLnBrk="1" hangingPunct="1">
              <a:spcBef>
                <a:spcPct val="0"/>
              </a:spcBef>
              <a:buFontTx/>
              <a:buNone/>
            </a:pPr>
            <a:endParaRPr lang="en-US" altLang="en-US" sz="1800" dirty="0">
              <a:latin typeface="Arial" panose="020B0604020202020204" pitchFamily="34" charset="0"/>
              <a:ea typeface="MS PGothic" panose="020B0600070205080204" pitchFamily="34" charset="-128"/>
            </a:endParaRPr>
          </a:p>
        </p:txBody>
      </p:sp>
      <p:sp>
        <p:nvSpPr>
          <p:cNvPr id="18437" name="TextBox 15">
            <a:extLst>
              <a:ext uri="{FF2B5EF4-FFF2-40B4-BE49-F238E27FC236}">
                <a16:creationId xmlns:a16="http://schemas.microsoft.com/office/drawing/2014/main" id="{C4F09C48-94EC-C996-7938-ED789590F973}"/>
              </a:ext>
            </a:extLst>
          </p:cNvPr>
          <p:cNvSpPr txBox="1">
            <a:spLocks noChangeArrowheads="1"/>
          </p:cNvSpPr>
          <p:nvPr/>
        </p:nvSpPr>
        <p:spPr bwMode="auto">
          <a:xfrm>
            <a:off x="5427663" y="6473825"/>
            <a:ext cx="371633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400" i="1">
                <a:latin typeface="Arial" panose="020B0604020202020204" pitchFamily="34" charset="0"/>
                <a:ea typeface="MS PGothic" panose="020B0600070205080204" pitchFamily="34" charset="-128"/>
              </a:rPr>
              <a:t>Image courtesy of the US Geological Survey</a:t>
            </a:r>
          </a:p>
        </p:txBody>
      </p:sp>
      <p:sp>
        <p:nvSpPr>
          <p:cNvPr id="18438" name="TextBox 20">
            <a:extLst>
              <a:ext uri="{FF2B5EF4-FFF2-40B4-BE49-F238E27FC236}">
                <a16:creationId xmlns:a16="http://schemas.microsoft.com/office/drawing/2014/main" id="{6F112336-D291-D39C-7CD5-ECF80E9A97B6}"/>
              </a:ext>
            </a:extLst>
          </p:cNvPr>
          <p:cNvSpPr txBox="1">
            <a:spLocks noChangeArrowheads="1"/>
          </p:cNvSpPr>
          <p:nvPr/>
        </p:nvSpPr>
        <p:spPr bwMode="auto">
          <a:xfrm>
            <a:off x="3333750" y="5521325"/>
            <a:ext cx="5767388"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r" eaLnBrk="1" hangingPunct="1">
              <a:spcBef>
                <a:spcPct val="0"/>
              </a:spcBef>
              <a:buFontTx/>
              <a:buNone/>
            </a:pPr>
            <a:r>
              <a:rPr lang="en-US" altLang="en-US" sz="1400">
                <a:latin typeface="Arial" panose="020B0604020202020204" pitchFamily="34" charset="0"/>
                <a:ea typeface="MS PGothic" panose="020B0600070205080204" pitchFamily="34" charset="-128"/>
              </a:rPr>
              <a:t>The color coded contour lines outline regions of MMI intensity.  </a:t>
            </a:r>
          </a:p>
          <a:p>
            <a:pPr algn="r" eaLnBrk="1" hangingPunct="1">
              <a:spcBef>
                <a:spcPct val="0"/>
              </a:spcBef>
              <a:buFontTx/>
              <a:buNone/>
            </a:pPr>
            <a:r>
              <a:rPr lang="en-US" altLang="en-US" sz="1400">
                <a:latin typeface="Arial" panose="020B0604020202020204" pitchFamily="34" charset="0"/>
                <a:ea typeface="MS PGothic" panose="020B0600070205080204" pitchFamily="34" charset="-128"/>
              </a:rPr>
              <a:t>The total population exposure to a given MMI value is obtained by summing the population between the contour lines. The estimated population exposure to each MMI Intensity is shown in the table.</a:t>
            </a:r>
          </a:p>
        </p:txBody>
      </p:sp>
      <p:pic>
        <p:nvPicPr>
          <p:cNvPr id="18440" name="Picture 1">
            <a:extLst>
              <a:ext uri="{FF2B5EF4-FFF2-40B4-BE49-F238E27FC236}">
                <a16:creationId xmlns:a16="http://schemas.microsoft.com/office/drawing/2014/main" id="{CB99F1C8-D3ED-DA1E-6F75-033067F9953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21175" y="859688"/>
            <a:ext cx="4673600" cy="4661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41" name="Picture 2">
            <a:extLst>
              <a:ext uri="{FF2B5EF4-FFF2-40B4-BE49-F238E27FC236}">
                <a16:creationId xmlns:a16="http://schemas.microsoft.com/office/drawing/2014/main" id="{60381D15-C9CC-3ED2-A219-428E3D8AEBA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69950" y="3313321"/>
            <a:ext cx="2101850" cy="3487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42" name="TextBox 4">
            <a:extLst>
              <a:ext uri="{FF2B5EF4-FFF2-40B4-BE49-F238E27FC236}">
                <a16:creationId xmlns:a16="http://schemas.microsoft.com/office/drawing/2014/main" id="{E99BE75B-4C1C-CF3A-88C5-9267354BABE1}"/>
              </a:ext>
            </a:extLst>
          </p:cNvPr>
          <p:cNvSpPr txBox="1">
            <a:spLocks noChangeArrowheads="1"/>
          </p:cNvSpPr>
          <p:nvPr/>
        </p:nvSpPr>
        <p:spPr bwMode="auto">
          <a:xfrm>
            <a:off x="905730" y="3005346"/>
            <a:ext cx="235585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400"/>
              <a:t>MMI   Shaking   Population</a:t>
            </a:r>
          </a:p>
        </p:txBody>
      </p:sp>
      <p:sp>
        <p:nvSpPr>
          <p:cNvPr id="2" name="Title 1">
            <a:extLst>
              <a:ext uri="{FF2B5EF4-FFF2-40B4-BE49-F238E27FC236}">
                <a16:creationId xmlns:a16="http://schemas.microsoft.com/office/drawing/2014/main" id="{8396087C-D6C6-E3FB-CAD7-49D6082821CD}"/>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rPr>
              <a:t>Magnitude 7.0 SOLOMON ISLANDS</a:t>
            </a:r>
            <a:br>
              <a:rPr lang="en-US" sz="4300" b="1" dirty="0">
                <a:solidFill>
                  <a:schemeClr val="tx2">
                    <a:satMod val="130000"/>
                  </a:schemeClr>
                </a:solidFill>
                <a:effectLst>
                  <a:outerShdw blurRad="50000" dist="30000" dir="5400000" algn="tl" rotWithShape="0">
                    <a:srgbClr val="000000">
                      <a:alpha val="30000"/>
                    </a:srgbClr>
                  </a:outerShdw>
                </a:effectLst>
                <a:ea typeface="+mj-ea"/>
              </a:rPr>
            </a:br>
            <a:r>
              <a:rPr lang="en-US" b="1" dirty="0">
                <a:solidFill>
                  <a:schemeClr val="tx2">
                    <a:satMod val="130000"/>
                  </a:schemeClr>
                </a:solidFill>
                <a:effectLst>
                  <a:outerShdw blurRad="50000" dist="30000" dir="5400000" algn="tl" rotWithShape="0">
                    <a:srgbClr val="000000">
                      <a:alpha val="30000"/>
                    </a:srgbClr>
                  </a:outerShdw>
                </a:effectLst>
                <a:ea typeface="+mj-ea"/>
              </a:rPr>
              <a:t>Tuesday,  November 22, 2022 at 02:03:07 UTC </a:t>
            </a:r>
            <a:endParaRPr lang="en-US" dirty="0">
              <a:solidFill>
                <a:schemeClr val="tx2">
                  <a:satMod val="130000"/>
                </a:schemeClr>
              </a:solidFill>
              <a:effectLst>
                <a:outerShdw blurRad="50000" dist="30000" dir="5400000" algn="tl" rotWithShape="0">
                  <a:srgbClr val="000000">
                    <a:alpha val="30000"/>
                  </a:srgbClr>
                </a:outerShdw>
              </a:effectLst>
              <a:ea typeface="+mj-ea"/>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6C1DDB4B-5F65-7D92-1BC6-A9752470C9E1}"/>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defRPr/>
            </a:pPr>
            <a:endParaRPr lang="en-US" altLang="en-US">
              <a:solidFill>
                <a:srgbClr val="FFFFFF"/>
              </a:solidFill>
              <a:latin typeface="Calibri" panose="020F0502020204030204" pitchFamily="34" charset="0"/>
            </a:endParaRPr>
          </a:p>
        </p:txBody>
      </p:sp>
      <p:pic>
        <p:nvPicPr>
          <p:cNvPr id="14338" name="Picture 8" descr="IRIS_TMlogo.png">
            <a:extLst>
              <a:ext uri="{FF2B5EF4-FFF2-40B4-BE49-F238E27FC236}">
                <a16:creationId xmlns:a16="http://schemas.microsoft.com/office/drawing/2014/main" id="{9AE7C192-12D0-5040-35D8-D1A470CC472C}"/>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39" name="TextBox 8">
            <a:extLst>
              <a:ext uri="{FF2B5EF4-FFF2-40B4-BE49-F238E27FC236}">
                <a16:creationId xmlns:a16="http://schemas.microsoft.com/office/drawing/2014/main" id="{63326AB1-D0ED-D4A5-9AEB-39B7AFF9A70A}"/>
              </a:ext>
            </a:extLst>
          </p:cNvPr>
          <p:cNvSpPr txBox="1">
            <a:spLocks noChangeArrowheads="1"/>
          </p:cNvSpPr>
          <p:nvPr/>
        </p:nvSpPr>
        <p:spPr bwMode="auto">
          <a:xfrm>
            <a:off x="825500" y="6400800"/>
            <a:ext cx="8269288"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400">
                <a:latin typeface="Arial" panose="020B0604020202020204" pitchFamily="34" charset="0"/>
                <a:hlinkClick r:id="rId6"/>
              </a:rPr>
              <a:t>http://www.iris.edu/hq/inclass/animation/solomon__vanuatu_islands_earthquakes__tectonics</a:t>
            </a:r>
            <a:endParaRPr lang="en-US" altLang="en-US" sz="1800">
              <a:latin typeface="Arial" panose="020B0604020202020204" pitchFamily="34" charset="0"/>
            </a:endParaRPr>
          </a:p>
        </p:txBody>
      </p:sp>
      <p:sp>
        <p:nvSpPr>
          <p:cNvPr id="5" name="TextBox 4">
            <a:extLst>
              <a:ext uri="{FF2B5EF4-FFF2-40B4-BE49-F238E27FC236}">
                <a16:creationId xmlns:a16="http://schemas.microsoft.com/office/drawing/2014/main" id="{37D61A60-6207-B467-1DDE-9BD85ACAF343}"/>
              </a:ext>
            </a:extLst>
          </p:cNvPr>
          <p:cNvSpPr txBox="1"/>
          <p:nvPr/>
        </p:nvSpPr>
        <p:spPr>
          <a:xfrm>
            <a:off x="5791200" y="2366963"/>
            <a:ext cx="2938463" cy="3370262"/>
          </a:xfrm>
          <a:prstGeom prst="rect">
            <a:avLst/>
          </a:prstGeom>
          <a:noFill/>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US" altLang="en-US" dirty="0"/>
              <a:t>The full animation (</a:t>
            </a:r>
            <a:r>
              <a:rPr lang="en-US" altLang="en-US" sz="1400" dirty="0"/>
              <a:t>URL </a:t>
            </a:r>
            <a:r>
              <a:rPr lang="en-US" altLang="en-US" dirty="0"/>
              <a:t>below) looks at three areas in cross section to reveal a change from:</a:t>
            </a:r>
          </a:p>
          <a:p>
            <a:pPr eaLnBrk="1" hangingPunct="1">
              <a:defRPr/>
            </a:pPr>
            <a:endParaRPr lang="en-US" altLang="en-US" sz="1100" dirty="0"/>
          </a:p>
          <a:p>
            <a:pPr marL="342900" indent="-342900" eaLnBrk="1" hangingPunct="1">
              <a:buFont typeface="+mj-lt"/>
              <a:buAutoNum type="arabicParenR"/>
              <a:defRPr/>
            </a:pPr>
            <a:r>
              <a:rPr lang="en-US" altLang="en-US" sz="1600" dirty="0"/>
              <a:t>Steeply dipping subduction along the New Hebrides trench</a:t>
            </a:r>
          </a:p>
          <a:p>
            <a:pPr marL="342900" indent="-342900" eaLnBrk="1" hangingPunct="1">
              <a:buFont typeface="+mj-lt"/>
              <a:buAutoNum type="arabicParenR"/>
              <a:defRPr/>
            </a:pPr>
            <a:r>
              <a:rPr lang="en-US" altLang="en-US" sz="1600" dirty="0"/>
              <a:t>Strike slip motion along the Solomon Islands</a:t>
            </a:r>
          </a:p>
          <a:p>
            <a:pPr marL="342900" indent="-342900" eaLnBrk="1" hangingPunct="1">
              <a:buFont typeface="+mj-lt"/>
              <a:buAutoNum type="arabicParenR"/>
              <a:defRPr/>
            </a:pPr>
            <a:r>
              <a:rPr lang="en-US" altLang="en-US" sz="1600" dirty="0"/>
              <a:t>Shallow subduction zone to the west. </a:t>
            </a:r>
          </a:p>
          <a:p>
            <a:pPr eaLnBrk="1" hangingPunct="1">
              <a:defRPr/>
            </a:pPr>
            <a:endParaRPr lang="en-US" altLang="en-US" dirty="0"/>
          </a:p>
        </p:txBody>
      </p:sp>
      <p:sp>
        <p:nvSpPr>
          <p:cNvPr id="14341" name="TextBox 13">
            <a:extLst>
              <a:ext uri="{FF2B5EF4-FFF2-40B4-BE49-F238E27FC236}">
                <a16:creationId xmlns:a16="http://schemas.microsoft.com/office/drawing/2014/main" id="{2CC35009-9A1E-9A74-EDE7-FF01F69AD95C}"/>
              </a:ext>
            </a:extLst>
          </p:cNvPr>
          <p:cNvSpPr txBox="1">
            <a:spLocks noChangeArrowheads="1"/>
          </p:cNvSpPr>
          <p:nvPr/>
        </p:nvSpPr>
        <p:spPr bwMode="auto">
          <a:xfrm>
            <a:off x="367506" y="1100932"/>
            <a:ext cx="8408987"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800" dirty="0">
                <a:latin typeface="Arial" panose="020B0604020202020204" pitchFamily="34" charset="0"/>
              </a:rPr>
              <a:t>This short animation is part of a longer IRIS animation that looks at seismicity and tectonics of this region.</a:t>
            </a:r>
          </a:p>
        </p:txBody>
      </p:sp>
      <p:sp>
        <p:nvSpPr>
          <p:cNvPr id="3" name="Title 1">
            <a:extLst>
              <a:ext uri="{FF2B5EF4-FFF2-40B4-BE49-F238E27FC236}">
                <a16:creationId xmlns:a16="http://schemas.microsoft.com/office/drawing/2014/main" id="{30B5E38F-D692-675A-FDE8-974C31FD4536}"/>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rPr>
              <a:t>Magnitude 7.0 SOLOMON ISLANDS</a:t>
            </a:r>
            <a:br>
              <a:rPr lang="en-US" sz="4300" b="1" dirty="0">
                <a:solidFill>
                  <a:schemeClr val="tx2">
                    <a:satMod val="130000"/>
                  </a:schemeClr>
                </a:solidFill>
                <a:effectLst>
                  <a:outerShdw blurRad="50000" dist="30000" dir="5400000" algn="tl" rotWithShape="0">
                    <a:srgbClr val="000000">
                      <a:alpha val="30000"/>
                    </a:srgbClr>
                  </a:outerShdw>
                </a:effectLst>
                <a:ea typeface="+mj-ea"/>
              </a:rPr>
            </a:br>
            <a:r>
              <a:rPr lang="en-US" b="1" dirty="0">
                <a:solidFill>
                  <a:schemeClr val="tx2">
                    <a:satMod val="130000"/>
                  </a:schemeClr>
                </a:solidFill>
                <a:effectLst>
                  <a:outerShdw blurRad="50000" dist="30000" dir="5400000" algn="tl" rotWithShape="0">
                    <a:srgbClr val="000000">
                      <a:alpha val="30000"/>
                    </a:srgbClr>
                  </a:outerShdw>
                </a:effectLst>
                <a:ea typeface="+mj-ea"/>
              </a:rPr>
              <a:t>Tuesday,  November 22, 2022 at 02:03:07 UTC </a:t>
            </a:r>
            <a:endParaRPr lang="en-US" dirty="0">
              <a:solidFill>
                <a:schemeClr val="tx2">
                  <a:satMod val="130000"/>
                </a:schemeClr>
              </a:solidFill>
              <a:effectLst>
                <a:outerShdw blurRad="50000" dist="30000" dir="5400000" algn="tl" rotWithShape="0">
                  <a:srgbClr val="000000">
                    <a:alpha val="30000"/>
                  </a:srgbClr>
                </a:outerShdw>
              </a:effectLst>
              <a:ea typeface="+mj-ea"/>
            </a:endParaRPr>
          </a:p>
        </p:txBody>
      </p:sp>
      <p:pic>
        <p:nvPicPr>
          <p:cNvPr id="6" name="Solomon-Vanuatu First 30sec">
            <a:hlinkClick r:id="" action="ppaction://media"/>
            <a:extLst>
              <a:ext uri="{FF2B5EF4-FFF2-40B4-BE49-F238E27FC236}">
                <a16:creationId xmlns:a16="http://schemas.microsoft.com/office/drawing/2014/main" id="{C390D3E0-AACB-7C02-E309-748230419094}"/>
              </a:ext>
            </a:extLst>
          </p:cNvPr>
          <p:cNvPicPr>
            <a:picLocks noChangeAspect="1"/>
          </p:cNvPicPr>
          <p:nvPr>
            <a:videoFile r:link="rId2"/>
            <p:extLst>
              <p:ext uri="{DAA4B4D4-6D71-4841-9C94-3DE7FCFB9230}">
                <p14:media xmlns:p14="http://schemas.microsoft.com/office/powerpoint/2010/main" r:embed="rId1"/>
              </p:ext>
            </p:extLst>
          </p:nvPr>
        </p:nvPicPr>
        <p:blipFill>
          <a:blip r:embed="rId7"/>
          <a:stretch>
            <a:fillRect/>
          </a:stretch>
        </p:blipFill>
        <p:spPr>
          <a:xfrm>
            <a:off x="456031" y="1981200"/>
            <a:ext cx="5182017" cy="388651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37693"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6"/>
                </p:tgtEl>
              </p:cMediaNode>
            </p:video>
            <p:seq concurrent="1" nextAc="seek">
              <p:cTn id="8" restart="whenNotActive" fill="hold" evtFilter="cancelBubble" nodeType="interactiveSeq">
                <p:stCondLst>
                  <p:cond evt="onClick" delay="0">
                    <p:tgtEl>
                      <p:spTgt spid="6"/>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6"/>
                                        </p:tgtEl>
                                      </p:cBhvr>
                                    </p:cmd>
                                  </p:childTnLst>
                                </p:cTn>
                              </p:par>
                            </p:childTnLst>
                          </p:cTn>
                        </p:par>
                      </p:childTnLst>
                    </p:cTn>
                  </p:par>
                </p:childTnLst>
              </p:cTn>
              <p:nextCondLst>
                <p:cond evt="onClick" delay="0">
                  <p:tgtEl>
                    <p:spTgt spid="6"/>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7" name="Picture 1">
            <a:extLst>
              <a:ext uri="{FF2B5EF4-FFF2-40B4-BE49-F238E27FC236}">
                <a16:creationId xmlns:a16="http://schemas.microsoft.com/office/drawing/2014/main" id="{38023682-019E-0F06-36E6-C976EB4427A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357563" y="1031875"/>
            <a:ext cx="5486400" cy="57277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0B57F225-E17B-F90C-EE68-B9677050AE66}"/>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ctr" eaLnBrk="1" hangingPunct="1">
              <a:spcBef>
                <a:spcPct val="0"/>
              </a:spcBef>
              <a:buFontTx/>
              <a:buNone/>
              <a:defRPr/>
            </a:pPr>
            <a:endParaRPr lang="en-US" altLang="en-US" sz="1800">
              <a:solidFill>
                <a:srgbClr val="FFFFFF"/>
              </a:solidFill>
              <a:cs typeface="Arial" panose="020B0604020202020204" pitchFamily="34" charset="0"/>
            </a:endParaRPr>
          </a:p>
        </p:txBody>
      </p:sp>
      <p:pic>
        <p:nvPicPr>
          <p:cNvPr id="14339" name="Picture 18" descr="IRIS_TMlogo.png">
            <a:extLst>
              <a:ext uri="{FF2B5EF4-FFF2-40B4-BE49-F238E27FC236}">
                <a16:creationId xmlns:a16="http://schemas.microsoft.com/office/drawing/2014/main" id="{6AB670C8-C699-B7DC-C5E4-EA8B12CDAC5D}"/>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0" name="TextBox 14">
            <a:extLst>
              <a:ext uri="{FF2B5EF4-FFF2-40B4-BE49-F238E27FC236}">
                <a16:creationId xmlns:a16="http://schemas.microsoft.com/office/drawing/2014/main" id="{35C36CF7-5262-8727-AB6D-B245558745AA}"/>
              </a:ext>
            </a:extLst>
          </p:cNvPr>
          <p:cNvSpPr txBox="1">
            <a:spLocks noChangeArrowheads="1"/>
          </p:cNvSpPr>
          <p:nvPr/>
        </p:nvSpPr>
        <p:spPr bwMode="auto">
          <a:xfrm>
            <a:off x="290269" y="1031875"/>
            <a:ext cx="2968869" cy="47089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lnSpc>
                <a:spcPts val="1800"/>
              </a:lnSpc>
              <a:spcBef>
                <a:spcPct val="0"/>
              </a:spcBef>
              <a:buFont typeface="Arial" panose="020B0604020202020204" pitchFamily="34" charset="0"/>
              <a:buNone/>
            </a:pPr>
            <a:r>
              <a:rPr lang="en-US" altLang="en-US" sz="1600" dirty="0">
                <a:latin typeface="Arial" panose="020B0604020202020204" pitchFamily="34" charset="0"/>
                <a:ea typeface="MS PGothic" panose="020B0600070205080204" pitchFamily="34" charset="-128"/>
              </a:rPr>
              <a:t>The epicenter [red star] of this earthquake is plotted on this seismicity map showing 20 years of earthquakes in the surrounding region greater than M 5.0.  </a:t>
            </a:r>
          </a:p>
          <a:p>
            <a:pPr eaLnBrk="1" hangingPunct="1">
              <a:lnSpc>
                <a:spcPts val="1800"/>
              </a:lnSpc>
              <a:spcBef>
                <a:spcPct val="0"/>
              </a:spcBef>
              <a:buFont typeface="Arial" panose="020B0604020202020204" pitchFamily="34" charset="0"/>
              <a:buNone/>
            </a:pPr>
            <a:endParaRPr lang="en-US" altLang="en-US" sz="1600" dirty="0">
              <a:latin typeface="Arial" panose="020B0604020202020204" pitchFamily="34" charset="0"/>
              <a:ea typeface="MS PGothic" panose="020B0600070205080204" pitchFamily="34" charset="-128"/>
            </a:endParaRPr>
          </a:p>
          <a:p>
            <a:pPr eaLnBrk="1" hangingPunct="1">
              <a:lnSpc>
                <a:spcPts val="1800"/>
              </a:lnSpc>
              <a:spcBef>
                <a:spcPct val="0"/>
              </a:spcBef>
              <a:buFont typeface="Arial" panose="020B0604020202020204" pitchFamily="34" charset="0"/>
              <a:buNone/>
            </a:pPr>
            <a:r>
              <a:rPr lang="en-US" altLang="en-US" sz="1600" dirty="0">
                <a:latin typeface="Arial" panose="020B0604020202020204" pitchFamily="34" charset="0"/>
                <a:ea typeface="MS PGothic" panose="020B0600070205080204" pitchFamily="34" charset="-128"/>
              </a:rPr>
              <a:t>Earthquake depths increase from the southwest to northeast across the Solomon Trench where the Australian Plate subducts beneath the Pacific Plate.  </a:t>
            </a:r>
          </a:p>
          <a:p>
            <a:pPr eaLnBrk="1" hangingPunct="1">
              <a:lnSpc>
                <a:spcPts val="1800"/>
              </a:lnSpc>
              <a:spcBef>
                <a:spcPct val="0"/>
              </a:spcBef>
              <a:buFont typeface="Arial" panose="020B0604020202020204" pitchFamily="34" charset="0"/>
              <a:buNone/>
            </a:pPr>
            <a:endParaRPr lang="en-US" altLang="en-US" sz="1600" dirty="0">
              <a:latin typeface="Arial" panose="020B0604020202020204" pitchFamily="34" charset="0"/>
              <a:ea typeface="MS PGothic" panose="020B0600070205080204" pitchFamily="34" charset="-128"/>
            </a:endParaRPr>
          </a:p>
          <a:p>
            <a:pPr eaLnBrk="1" hangingPunct="1">
              <a:lnSpc>
                <a:spcPts val="1800"/>
              </a:lnSpc>
              <a:spcBef>
                <a:spcPct val="0"/>
              </a:spcBef>
              <a:buFont typeface="Arial" panose="020B0604020202020204" pitchFamily="34" charset="0"/>
              <a:buNone/>
            </a:pPr>
            <a:r>
              <a:rPr lang="en-US" altLang="en-US" sz="1600" dirty="0">
                <a:latin typeface="Arial" panose="020B0604020202020204" pitchFamily="34" charset="0"/>
                <a:ea typeface="MS PGothic" panose="020B0600070205080204" pitchFamily="34" charset="-128"/>
              </a:rPr>
              <a:t>Across the Northern New Hebrides Trench, earthquake depths increase from west to east where the Australia Plate subducts beneath the Pacific Plate. </a:t>
            </a:r>
          </a:p>
        </p:txBody>
      </p:sp>
      <p:cxnSp>
        <p:nvCxnSpPr>
          <p:cNvPr id="21" name="Straight Arrow Connector 20">
            <a:extLst>
              <a:ext uri="{FF2B5EF4-FFF2-40B4-BE49-F238E27FC236}">
                <a16:creationId xmlns:a16="http://schemas.microsoft.com/office/drawing/2014/main" id="{61824B57-BF05-BBCF-2A10-9F31D0948C5F}"/>
              </a:ext>
            </a:extLst>
          </p:cNvPr>
          <p:cNvCxnSpPr>
            <a:cxnSpLocks noChangeShapeType="1"/>
          </p:cNvCxnSpPr>
          <p:nvPr/>
        </p:nvCxnSpPr>
        <p:spPr bwMode="auto">
          <a:xfrm flipV="1">
            <a:off x="4913313" y="3552825"/>
            <a:ext cx="514350" cy="263525"/>
          </a:xfrm>
          <a:prstGeom prst="straightConnector1">
            <a:avLst/>
          </a:prstGeom>
          <a:noFill/>
          <a:ln w="19050">
            <a:solidFill>
              <a:schemeClr val="bg1"/>
            </a:solidFill>
            <a:round/>
            <a:headEnd/>
            <a:tailEnd type="arrow" w="med" len="med"/>
          </a:ln>
          <a:effectLst>
            <a:outerShdw blurRad="40000" dist="20000" dir="5400000" rotWithShape="0">
              <a:srgbClr val="808080">
                <a:alpha val="37999"/>
              </a:srgbClr>
            </a:outerShdw>
          </a:effectLst>
        </p:spPr>
      </p:cxnSp>
      <p:sp>
        <p:nvSpPr>
          <p:cNvPr id="14342" name="TextBox 16">
            <a:extLst>
              <a:ext uri="{FF2B5EF4-FFF2-40B4-BE49-F238E27FC236}">
                <a16:creationId xmlns:a16="http://schemas.microsoft.com/office/drawing/2014/main" id="{1506A9D5-3F95-EC19-EF53-B799FF44588D}"/>
              </a:ext>
            </a:extLst>
          </p:cNvPr>
          <p:cNvSpPr txBox="1">
            <a:spLocks noChangeArrowheads="1"/>
          </p:cNvSpPr>
          <p:nvPr/>
        </p:nvSpPr>
        <p:spPr bwMode="auto">
          <a:xfrm>
            <a:off x="7772400" y="2082800"/>
            <a:ext cx="973138"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US" altLang="en-US" sz="2000">
                <a:latin typeface="Arial" panose="020B0604020202020204" pitchFamily="34" charset="0"/>
                <a:ea typeface="MS PGothic" panose="020B0600070205080204" pitchFamily="34" charset="-128"/>
              </a:rPr>
              <a:t>Pacific</a:t>
            </a:r>
          </a:p>
          <a:p>
            <a:pPr algn="ctr" eaLnBrk="1" hangingPunct="1">
              <a:spcBef>
                <a:spcPct val="0"/>
              </a:spcBef>
              <a:buFontTx/>
              <a:buNone/>
            </a:pPr>
            <a:r>
              <a:rPr lang="en-US" altLang="en-US" sz="2000">
                <a:latin typeface="Arial" panose="020B0604020202020204" pitchFamily="34" charset="0"/>
                <a:ea typeface="MS PGothic" panose="020B0600070205080204" pitchFamily="34" charset="-128"/>
              </a:rPr>
              <a:t>Plate </a:t>
            </a:r>
          </a:p>
        </p:txBody>
      </p:sp>
      <p:sp>
        <p:nvSpPr>
          <p:cNvPr id="14343" name="TextBox 30">
            <a:extLst>
              <a:ext uri="{FF2B5EF4-FFF2-40B4-BE49-F238E27FC236}">
                <a16:creationId xmlns:a16="http://schemas.microsoft.com/office/drawing/2014/main" id="{40D16A58-120A-B4A4-41AB-2D87E912905E}"/>
              </a:ext>
            </a:extLst>
          </p:cNvPr>
          <p:cNvSpPr txBox="1">
            <a:spLocks noChangeArrowheads="1"/>
          </p:cNvSpPr>
          <p:nvPr/>
        </p:nvSpPr>
        <p:spPr bwMode="auto">
          <a:xfrm>
            <a:off x="4189413" y="4065588"/>
            <a:ext cx="1385887"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US" altLang="en-US" sz="2000">
                <a:latin typeface="Arial" panose="020B0604020202020204" pitchFamily="34" charset="0"/>
                <a:ea typeface="MS PGothic" panose="020B0600070205080204" pitchFamily="34" charset="-128"/>
              </a:rPr>
              <a:t>AustralianPlate</a:t>
            </a:r>
          </a:p>
        </p:txBody>
      </p:sp>
      <p:sp>
        <p:nvSpPr>
          <p:cNvPr id="14344" name="TextBox 16">
            <a:extLst>
              <a:ext uri="{FF2B5EF4-FFF2-40B4-BE49-F238E27FC236}">
                <a16:creationId xmlns:a16="http://schemas.microsoft.com/office/drawing/2014/main" id="{73FEC52A-0104-B5DF-B5FB-FD942DF0556A}"/>
              </a:ext>
            </a:extLst>
          </p:cNvPr>
          <p:cNvSpPr txBox="1">
            <a:spLocks noChangeArrowheads="1"/>
          </p:cNvSpPr>
          <p:nvPr/>
        </p:nvSpPr>
        <p:spPr bwMode="auto">
          <a:xfrm>
            <a:off x="3346450" y="6511925"/>
            <a:ext cx="391636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400" i="1">
                <a:latin typeface="Arial" panose="020B0604020202020204" pitchFamily="34" charset="0"/>
                <a:ea typeface="MS PGothic" panose="020B0600070205080204" pitchFamily="34" charset="-128"/>
              </a:rPr>
              <a:t>Map created with the IRIS Earthquake Browser</a:t>
            </a:r>
          </a:p>
        </p:txBody>
      </p:sp>
      <p:sp>
        <p:nvSpPr>
          <p:cNvPr id="14345" name="TextBox 33">
            <a:extLst>
              <a:ext uri="{FF2B5EF4-FFF2-40B4-BE49-F238E27FC236}">
                <a16:creationId xmlns:a16="http://schemas.microsoft.com/office/drawing/2014/main" id="{68672F84-1D1B-AE9F-C05E-870572B0524E}"/>
              </a:ext>
            </a:extLst>
          </p:cNvPr>
          <p:cNvSpPr txBox="1">
            <a:spLocks noChangeArrowheads="1"/>
          </p:cNvSpPr>
          <p:nvPr/>
        </p:nvSpPr>
        <p:spPr bwMode="auto">
          <a:xfrm rot="4319885">
            <a:off x="5956300" y="4338638"/>
            <a:ext cx="1430338"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200">
                <a:solidFill>
                  <a:srgbClr val="0070C0"/>
                </a:solidFill>
                <a:latin typeface="Times" panose="02020603050405020304" pitchFamily="18" charset="0"/>
                <a:ea typeface="MS PGothic" panose="020B0600070205080204" pitchFamily="34" charset="-128"/>
              </a:rPr>
              <a:t>Northern New Hebrides Trench</a:t>
            </a:r>
          </a:p>
        </p:txBody>
      </p:sp>
      <p:sp>
        <p:nvSpPr>
          <p:cNvPr id="14346" name="TextBox 12">
            <a:extLst>
              <a:ext uri="{FF2B5EF4-FFF2-40B4-BE49-F238E27FC236}">
                <a16:creationId xmlns:a16="http://schemas.microsoft.com/office/drawing/2014/main" id="{AF283521-37B5-FF3B-18CD-FEBAE30199D7}"/>
              </a:ext>
            </a:extLst>
          </p:cNvPr>
          <p:cNvSpPr txBox="1">
            <a:spLocks noChangeArrowheads="1"/>
          </p:cNvSpPr>
          <p:nvPr/>
        </p:nvSpPr>
        <p:spPr bwMode="auto">
          <a:xfrm>
            <a:off x="6013615" y="1335224"/>
            <a:ext cx="2197100"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400" dirty="0">
                <a:latin typeface="Arial" panose="020B0604020202020204" pitchFamily="34" charset="0"/>
                <a:ea typeface="MS PGothic" panose="020B0600070205080204" pitchFamily="34" charset="-128"/>
              </a:rPr>
              <a:t>M 7.0</a:t>
            </a:r>
          </a:p>
          <a:p>
            <a:pPr eaLnBrk="1" hangingPunct="1">
              <a:spcBef>
                <a:spcPct val="0"/>
              </a:spcBef>
              <a:buFontTx/>
              <a:buNone/>
            </a:pPr>
            <a:r>
              <a:rPr lang="en-US" altLang="en-US" sz="1400" dirty="0">
                <a:latin typeface="Arial" panose="020B0604020202020204" pitchFamily="34" charset="0"/>
                <a:ea typeface="MS PGothic" panose="020B0600070205080204" pitchFamily="34" charset="-128"/>
              </a:rPr>
              <a:t>November 22, 2022</a:t>
            </a:r>
          </a:p>
        </p:txBody>
      </p:sp>
      <p:sp>
        <p:nvSpPr>
          <p:cNvPr id="14347" name="TextBox 9">
            <a:extLst>
              <a:ext uri="{FF2B5EF4-FFF2-40B4-BE49-F238E27FC236}">
                <a16:creationId xmlns:a16="http://schemas.microsoft.com/office/drawing/2014/main" id="{DC1DD1E7-D90F-4172-036D-788C6DE1CF96}"/>
              </a:ext>
            </a:extLst>
          </p:cNvPr>
          <p:cNvSpPr txBox="1">
            <a:spLocks noChangeArrowheads="1"/>
          </p:cNvSpPr>
          <p:nvPr/>
        </p:nvSpPr>
        <p:spPr bwMode="auto">
          <a:xfrm rot="1617156">
            <a:off x="4129088" y="2409825"/>
            <a:ext cx="739775"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200">
                <a:solidFill>
                  <a:srgbClr val="0070C0"/>
                </a:solidFill>
                <a:latin typeface="Times" panose="02020603050405020304" pitchFamily="18" charset="0"/>
                <a:ea typeface="MS PGothic" panose="020B0600070205080204" pitchFamily="34" charset="-128"/>
              </a:rPr>
              <a:t>Solomon</a:t>
            </a:r>
          </a:p>
        </p:txBody>
      </p:sp>
      <p:sp>
        <p:nvSpPr>
          <p:cNvPr id="14348" name="TextBox 11">
            <a:extLst>
              <a:ext uri="{FF2B5EF4-FFF2-40B4-BE49-F238E27FC236}">
                <a16:creationId xmlns:a16="http://schemas.microsoft.com/office/drawing/2014/main" id="{EEA7EC52-85DA-A8FF-71CC-41F9F98986BF}"/>
              </a:ext>
            </a:extLst>
          </p:cNvPr>
          <p:cNvSpPr txBox="1">
            <a:spLocks noChangeArrowheads="1"/>
          </p:cNvSpPr>
          <p:nvPr/>
        </p:nvSpPr>
        <p:spPr bwMode="auto">
          <a:xfrm rot="1741844">
            <a:off x="4751388" y="2684463"/>
            <a:ext cx="615950"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200">
                <a:solidFill>
                  <a:srgbClr val="0070C0"/>
                </a:solidFill>
                <a:latin typeface="Times" panose="02020603050405020304" pitchFamily="18" charset="0"/>
                <a:ea typeface="MS PGothic" panose="020B0600070205080204" pitchFamily="34" charset="-128"/>
              </a:rPr>
              <a:t>Trench</a:t>
            </a:r>
          </a:p>
        </p:txBody>
      </p:sp>
      <p:sp>
        <p:nvSpPr>
          <p:cNvPr id="14349" name="TextBox 16">
            <a:extLst>
              <a:ext uri="{FF2B5EF4-FFF2-40B4-BE49-F238E27FC236}">
                <a16:creationId xmlns:a16="http://schemas.microsoft.com/office/drawing/2014/main" id="{CF30B4CE-CFF1-4097-3964-111B72654E5C}"/>
              </a:ext>
            </a:extLst>
          </p:cNvPr>
          <p:cNvSpPr txBox="1">
            <a:spLocks noChangeArrowheads="1"/>
          </p:cNvSpPr>
          <p:nvPr/>
        </p:nvSpPr>
        <p:spPr bwMode="auto">
          <a:xfrm>
            <a:off x="7832725" y="4430713"/>
            <a:ext cx="97155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US" altLang="en-US" sz="1200">
                <a:latin typeface="Arial" panose="020B0604020202020204" pitchFamily="34" charset="0"/>
                <a:ea typeface="MS PGothic" panose="020B0600070205080204" pitchFamily="34" charset="-128"/>
              </a:rPr>
              <a:t>Kermedec</a:t>
            </a:r>
          </a:p>
          <a:p>
            <a:pPr algn="ctr" eaLnBrk="1" hangingPunct="1">
              <a:spcBef>
                <a:spcPct val="0"/>
              </a:spcBef>
              <a:buFontTx/>
              <a:buNone/>
            </a:pPr>
            <a:r>
              <a:rPr lang="en-US" altLang="en-US" sz="1200">
                <a:latin typeface="Arial" panose="020B0604020202020204" pitchFamily="34" charset="0"/>
                <a:ea typeface="MS PGothic" panose="020B0600070205080204" pitchFamily="34" charset="-128"/>
              </a:rPr>
              <a:t>Plate</a:t>
            </a:r>
          </a:p>
        </p:txBody>
      </p:sp>
      <p:sp>
        <p:nvSpPr>
          <p:cNvPr id="3" name="5-Point Star 2">
            <a:extLst>
              <a:ext uri="{FF2B5EF4-FFF2-40B4-BE49-F238E27FC236}">
                <a16:creationId xmlns:a16="http://schemas.microsoft.com/office/drawing/2014/main" id="{A395D31A-CD6E-E976-B2AB-4167B2F5DB55}"/>
              </a:ext>
            </a:extLst>
          </p:cNvPr>
          <p:cNvSpPr/>
          <p:nvPr/>
        </p:nvSpPr>
        <p:spPr>
          <a:xfrm>
            <a:off x="4624388" y="2154238"/>
            <a:ext cx="434975" cy="433387"/>
          </a:xfrm>
          <a:prstGeom prst="star5">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2" name="Title 1">
            <a:extLst>
              <a:ext uri="{FF2B5EF4-FFF2-40B4-BE49-F238E27FC236}">
                <a16:creationId xmlns:a16="http://schemas.microsoft.com/office/drawing/2014/main" id="{3418B234-CF4C-69B9-177B-751A929ECFDC}"/>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rPr>
              <a:t>Magnitude 7.0 SOLOMON ISLANDS</a:t>
            </a:r>
            <a:br>
              <a:rPr lang="en-US" sz="4300" b="1" dirty="0">
                <a:solidFill>
                  <a:schemeClr val="tx2">
                    <a:satMod val="130000"/>
                  </a:schemeClr>
                </a:solidFill>
                <a:effectLst>
                  <a:outerShdw blurRad="50000" dist="30000" dir="5400000" algn="tl" rotWithShape="0">
                    <a:srgbClr val="000000">
                      <a:alpha val="30000"/>
                    </a:srgbClr>
                  </a:outerShdw>
                </a:effectLst>
                <a:ea typeface="+mj-ea"/>
              </a:rPr>
            </a:br>
            <a:r>
              <a:rPr lang="en-US" b="1" dirty="0">
                <a:solidFill>
                  <a:schemeClr val="tx2">
                    <a:satMod val="130000"/>
                  </a:schemeClr>
                </a:solidFill>
                <a:effectLst>
                  <a:outerShdw blurRad="50000" dist="30000" dir="5400000" algn="tl" rotWithShape="0">
                    <a:srgbClr val="000000">
                      <a:alpha val="30000"/>
                    </a:srgbClr>
                  </a:outerShdw>
                </a:effectLst>
                <a:ea typeface="+mj-ea"/>
              </a:rPr>
              <a:t>Tuesday,  November 22, 2022 at 02:03:07 UTC </a:t>
            </a:r>
            <a:endParaRPr lang="en-US" dirty="0">
              <a:solidFill>
                <a:schemeClr val="tx2">
                  <a:satMod val="130000"/>
                </a:schemeClr>
              </a:solidFill>
              <a:effectLst>
                <a:outerShdw blurRad="50000" dist="30000" dir="5400000" algn="tl" rotWithShape="0">
                  <a:srgbClr val="000000">
                    <a:alpha val="30000"/>
                  </a:srgbClr>
                </a:outerShdw>
              </a:effectLst>
              <a:ea typeface="+mj-ea"/>
            </a:endParaRPr>
          </a:p>
        </p:txBody>
      </p:sp>
      <p:cxnSp>
        <p:nvCxnSpPr>
          <p:cNvPr id="6" name="Straight Arrow Connector 5">
            <a:extLst>
              <a:ext uri="{FF2B5EF4-FFF2-40B4-BE49-F238E27FC236}">
                <a16:creationId xmlns:a16="http://schemas.microsoft.com/office/drawing/2014/main" id="{8B416FF5-8CB6-9A8C-5CB4-CF98D3C4A1A2}"/>
              </a:ext>
            </a:extLst>
          </p:cNvPr>
          <p:cNvCxnSpPr/>
          <p:nvPr/>
        </p:nvCxnSpPr>
        <p:spPr>
          <a:xfrm flipH="1">
            <a:off x="5139279" y="1794752"/>
            <a:ext cx="908050" cy="434975"/>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D5E27F3F-DED2-3444-ADFB-C58D4F2F67D8}"/>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defRPr/>
            </a:pPr>
            <a:endParaRPr lang="en-US" altLang="en-US">
              <a:solidFill>
                <a:srgbClr val="FFFFFF"/>
              </a:solidFill>
              <a:latin typeface="Calibri" panose="020F0502020204030204" pitchFamily="34" charset="0"/>
            </a:endParaRPr>
          </a:p>
        </p:txBody>
      </p:sp>
      <p:pic>
        <p:nvPicPr>
          <p:cNvPr id="20482" name="Picture 18" descr="IRIS_TMlogo.png">
            <a:extLst>
              <a:ext uri="{FF2B5EF4-FFF2-40B4-BE49-F238E27FC236}">
                <a16:creationId xmlns:a16="http://schemas.microsoft.com/office/drawing/2014/main" id="{68917E87-C8BE-B344-BF27-98CFAC93E3B6}"/>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83" name="Rectangle 4">
            <a:extLst>
              <a:ext uri="{FF2B5EF4-FFF2-40B4-BE49-F238E27FC236}">
                <a16:creationId xmlns:a16="http://schemas.microsoft.com/office/drawing/2014/main" id="{202AF814-C4FA-6745-B786-313F336DF913}"/>
              </a:ext>
            </a:extLst>
          </p:cNvPr>
          <p:cNvSpPr>
            <a:spLocks noChangeArrowheads="1"/>
          </p:cNvSpPr>
          <p:nvPr/>
        </p:nvSpPr>
        <p:spPr bwMode="auto">
          <a:xfrm>
            <a:off x="239712" y="939177"/>
            <a:ext cx="8828087"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spcBef>
                <a:spcPct val="0"/>
              </a:spcBef>
              <a:buFontTx/>
              <a:buNone/>
            </a:pPr>
            <a:r>
              <a:rPr lang="en-US" altLang="en-US" sz="1600" dirty="0">
                <a:latin typeface="Arial" panose="020B0604020202020204" pitchFamily="34" charset="0"/>
              </a:rPr>
              <a:t>This regional map shows the complexity of major tectonic plates and microplates resulting from the convergence between the Australian and Pacific Plates. The red star indicates the epicenter of this earthquake. The location indicates that this earthquake occurred on or near the boundary where the Australian Plate subducts beneath the Solomon Islands on the overriding Pacific Plate. </a:t>
            </a:r>
            <a:r>
              <a:rPr lang="en-US" altLang="en-US" sz="1600" dirty="0">
                <a:latin typeface="Arial" panose="020B0604020202020204" pitchFamily="34" charset="0"/>
                <a:ea typeface="MS PGothic" panose="020B0600070205080204" pitchFamily="34" charset="-128"/>
              </a:rPr>
              <a:t>The rectangle outlines the map area on the next slide. </a:t>
            </a:r>
            <a:endParaRPr lang="en-US" altLang="en-US" sz="1600" dirty="0">
              <a:latin typeface="Arial" panose="020B0604020202020204" pitchFamily="34" charset="0"/>
            </a:endParaRPr>
          </a:p>
        </p:txBody>
      </p:sp>
      <p:pic>
        <p:nvPicPr>
          <p:cNvPr id="20484" name="Picture 3" descr="N.Guinea2Tonga copy.jpg">
            <a:extLst>
              <a:ext uri="{FF2B5EF4-FFF2-40B4-BE49-F238E27FC236}">
                <a16:creationId xmlns:a16="http://schemas.microsoft.com/office/drawing/2014/main" id="{FA3F385D-204A-E442-95A3-A8789B1034D5}"/>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371600" y="2262616"/>
            <a:ext cx="7086600" cy="4519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5-Point Star 1">
            <a:extLst>
              <a:ext uri="{FF2B5EF4-FFF2-40B4-BE49-F238E27FC236}">
                <a16:creationId xmlns:a16="http://schemas.microsoft.com/office/drawing/2014/main" id="{ED599341-5376-9D40-869D-C63F9201A3E9}"/>
              </a:ext>
            </a:extLst>
          </p:cNvPr>
          <p:cNvSpPr/>
          <p:nvPr/>
        </p:nvSpPr>
        <p:spPr>
          <a:xfrm>
            <a:off x="4038600" y="3962400"/>
            <a:ext cx="301279" cy="301279"/>
          </a:xfrm>
          <a:prstGeom prst="star5">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3" name="Rectangle 2">
            <a:extLst>
              <a:ext uri="{FF2B5EF4-FFF2-40B4-BE49-F238E27FC236}">
                <a16:creationId xmlns:a16="http://schemas.microsoft.com/office/drawing/2014/main" id="{189A4651-6CDC-851F-1570-70527986D118}"/>
              </a:ext>
            </a:extLst>
          </p:cNvPr>
          <p:cNvSpPr/>
          <p:nvPr/>
        </p:nvSpPr>
        <p:spPr bwMode="auto">
          <a:xfrm>
            <a:off x="3741738" y="3429000"/>
            <a:ext cx="1744662" cy="1619250"/>
          </a:xfrm>
          <a:prstGeom prst="rect">
            <a:avLst/>
          </a:prstGeom>
          <a:noFill/>
          <a:ln w="19050">
            <a:solidFill>
              <a:srgbClr val="FFFF00"/>
            </a:solidFill>
            <a:prstDash val="sysDash"/>
          </a:ln>
          <a:effectLst/>
        </p:spPr>
        <p:style>
          <a:lnRef idx="1">
            <a:schemeClr val="accent1"/>
          </a:lnRef>
          <a:fillRef idx="3">
            <a:schemeClr val="accent1"/>
          </a:fillRef>
          <a:effectRef idx="2">
            <a:schemeClr val="accent1"/>
          </a:effectRef>
          <a:fontRef idx="minor">
            <a:schemeClr val="lt1"/>
          </a:fontRef>
        </p:style>
        <p:txBody>
          <a:bodyPr anchor="ctr"/>
          <a:lstStyle/>
          <a:p>
            <a:pPr algn="ctr" eaLnBrk="1" hangingPunct="1">
              <a:defRPr/>
            </a:pPr>
            <a:endParaRPr lang="en-US"/>
          </a:p>
        </p:txBody>
      </p:sp>
      <p:sp>
        <p:nvSpPr>
          <p:cNvPr id="4" name="Title 1">
            <a:extLst>
              <a:ext uri="{FF2B5EF4-FFF2-40B4-BE49-F238E27FC236}">
                <a16:creationId xmlns:a16="http://schemas.microsoft.com/office/drawing/2014/main" id="{5D480C00-D924-D89E-C686-5FB3379B8078}"/>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rPr>
              <a:t>Magnitude 7.0 SOLOMON ISLANDS</a:t>
            </a:r>
            <a:br>
              <a:rPr lang="en-US" sz="4300" b="1" dirty="0">
                <a:solidFill>
                  <a:schemeClr val="tx2">
                    <a:satMod val="130000"/>
                  </a:schemeClr>
                </a:solidFill>
                <a:effectLst>
                  <a:outerShdw blurRad="50000" dist="30000" dir="5400000" algn="tl" rotWithShape="0">
                    <a:srgbClr val="000000">
                      <a:alpha val="30000"/>
                    </a:srgbClr>
                  </a:outerShdw>
                </a:effectLst>
                <a:ea typeface="+mj-ea"/>
              </a:rPr>
            </a:br>
            <a:r>
              <a:rPr lang="en-US" b="1" dirty="0">
                <a:solidFill>
                  <a:schemeClr val="tx2">
                    <a:satMod val="130000"/>
                  </a:schemeClr>
                </a:solidFill>
                <a:effectLst>
                  <a:outerShdw blurRad="50000" dist="30000" dir="5400000" algn="tl" rotWithShape="0">
                    <a:srgbClr val="000000">
                      <a:alpha val="30000"/>
                    </a:srgbClr>
                  </a:outerShdw>
                </a:effectLst>
                <a:ea typeface="+mj-ea"/>
              </a:rPr>
              <a:t>Tuesday,  November 22, 2022 at 02:03:07 UTC </a:t>
            </a:r>
            <a:endParaRPr lang="en-US" dirty="0">
              <a:solidFill>
                <a:schemeClr val="tx2">
                  <a:satMod val="130000"/>
                </a:schemeClr>
              </a:solidFill>
              <a:effectLst>
                <a:outerShdw blurRad="50000" dist="30000" dir="5400000" algn="tl" rotWithShape="0">
                  <a:srgbClr val="000000">
                    <a:alpha val="30000"/>
                  </a:srgbClr>
                </a:outerShdw>
              </a:effectLst>
              <a:ea typeface="+mj-ea"/>
            </a:endParaRPr>
          </a:p>
        </p:txBody>
      </p:sp>
    </p:spTree>
    <p:extLst>
      <p:ext uri="{BB962C8B-B14F-4D97-AF65-F5344CB8AC3E}">
        <p14:creationId xmlns:p14="http://schemas.microsoft.com/office/powerpoint/2010/main" val="40942812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6C689044-439A-DBDB-092A-B57D463B7BB6}"/>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defRPr/>
            </a:pPr>
            <a:endParaRPr lang="en-US" altLang="en-US">
              <a:solidFill>
                <a:srgbClr val="FFFFFF"/>
              </a:solidFill>
              <a:latin typeface="Calibri" panose="020F0502020204030204" pitchFamily="34" charset="0"/>
            </a:endParaRPr>
          </a:p>
        </p:txBody>
      </p:sp>
      <p:pic>
        <p:nvPicPr>
          <p:cNvPr id="18434" name="Picture 18" descr="IRIS_TMlogo.png">
            <a:extLst>
              <a:ext uri="{FF2B5EF4-FFF2-40B4-BE49-F238E27FC236}">
                <a16:creationId xmlns:a16="http://schemas.microsoft.com/office/drawing/2014/main" id="{D1EEE5F4-2E9E-042D-1F84-C036DFEDCD5D}"/>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35" name="Rectangle 4">
            <a:extLst>
              <a:ext uri="{FF2B5EF4-FFF2-40B4-BE49-F238E27FC236}">
                <a16:creationId xmlns:a16="http://schemas.microsoft.com/office/drawing/2014/main" id="{48D07690-24E3-3D78-D8FC-0C34D01A8855}"/>
              </a:ext>
            </a:extLst>
          </p:cNvPr>
          <p:cNvSpPr>
            <a:spLocks noChangeArrowheads="1"/>
          </p:cNvSpPr>
          <p:nvPr/>
        </p:nvSpPr>
        <p:spPr bwMode="auto">
          <a:xfrm>
            <a:off x="6186474" y="923868"/>
            <a:ext cx="2952777" cy="56323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lnSpc>
                <a:spcPts val="1800"/>
              </a:lnSpc>
              <a:spcBef>
                <a:spcPct val="0"/>
              </a:spcBef>
              <a:buFontTx/>
              <a:buNone/>
            </a:pPr>
            <a:r>
              <a:rPr lang="en-US" altLang="en-US" sz="1500" dirty="0">
                <a:solidFill>
                  <a:srgbClr val="000000"/>
                </a:solidFill>
                <a:latin typeface="Arial" panose="020B0604020202020204" pitchFamily="34" charset="0"/>
                <a:ea typeface="MS PGothic" panose="020B0600070205080204" pitchFamily="34" charset="-128"/>
              </a:rPr>
              <a:t>This earthquake occurred near a portion of the Australian–Pacific Plate boundary.  The Australian Plate subducts beneath the Pacific Plate at the Solomon and Northern New Hebrides trenches. </a:t>
            </a:r>
          </a:p>
          <a:p>
            <a:pPr eaLnBrk="1" hangingPunct="1">
              <a:lnSpc>
                <a:spcPts val="1800"/>
              </a:lnSpc>
              <a:spcBef>
                <a:spcPct val="0"/>
              </a:spcBef>
              <a:buFontTx/>
              <a:buNone/>
            </a:pPr>
            <a:endParaRPr lang="en-US" altLang="en-US" sz="1500" dirty="0">
              <a:solidFill>
                <a:srgbClr val="000000"/>
              </a:solidFill>
              <a:latin typeface="Arial" panose="020B0604020202020204" pitchFamily="34" charset="0"/>
              <a:ea typeface="MS PGothic" panose="020B0600070205080204" pitchFamily="34" charset="-128"/>
            </a:endParaRPr>
          </a:p>
          <a:p>
            <a:pPr eaLnBrk="1" hangingPunct="1">
              <a:lnSpc>
                <a:spcPts val="1800"/>
              </a:lnSpc>
              <a:spcBef>
                <a:spcPct val="0"/>
              </a:spcBef>
              <a:buFontTx/>
              <a:buNone/>
            </a:pPr>
            <a:r>
              <a:rPr lang="en-US" altLang="en-US" sz="1500" dirty="0">
                <a:solidFill>
                  <a:srgbClr val="000000"/>
                </a:solidFill>
                <a:latin typeface="Arial" panose="020B0604020202020204" pitchFamily="34" charset="0"/>
                <a:ea typeface="MS PGothic" panose="020B0600070205080204" pitchFamily="34" charset="-128"/>
              </a:rPr>
              <a:t>The location northeast of the Solomon Trench and normal-faulting mechanism of the M7.0 November 22 earthquake indicate that it most likely occurred within the overriding Pacific Plate northwest of the M7.8 earthquake of 2016.</a:t>
            </a:r>
          </a:p>
          <a:p>
            <a:pPr eaLnBrk="1" hangingPunct="1">
              <a:lnSpc>
                <a:spcPts val="1800"/>
              </a:lnSpc>
              <a:spcBef>
                <a:spcPct val="0"/>
              </a:spcBef>
              <a:buFontTx/>
              <a:buNone/>
            </a:pPr>
            <a:endParaRPr lang="en-US" altLang="en-US" sz="1500" dirty="0">
              <a:solidFill>
                <a:srgbClr val="000000"/>
              </a:solidFill>
              <a:latin typeface="Arial" panose="020B0604020202020204" pitchFamily="34" charset="0"/>
              <a:ea typeface="MS PGothic" panose="020B0600070205080204" pitchFamily="34" charset="-128"/>
            </a:endParaRPr>
          </a:p>
          <a:p>
            <a:pPr eaLnBrk="1" hangingPunct="1">
              <a:lnSpc>
                <a:spcPts val="1800"/>
              </a:lnSpc>
              <a:spcBef>
                <a:spcPct val="0"/>
              </a:spcBef>
              <a:buFontTx/>
              <a:buNone/>
            </a:pPr>
            <a:r>
              <a:rPr lang="en-US" altLang="en-US" sz="1500" dirty="0">
                <a:solidFill>
                  <a:srgbClr val="000000"/>
                </a:solidFill>
                <a:latin typeface="Arial" panose="020B0604020202020204" pitchFamily="34" charset="0"/>
                <a:ea typeface="MS PGothic" panose="020B0600070205080204" pitchFamily="34" charset="-128"/>
              </a:rPr>
              <a:t>Two major earthquakes occurred in April 2014 on or near the left-lateral transform fault that connects convergent plate boundaries at the Solomon and Northern New Hebrides trenches.</a:t>
            </a:r>
            <a:endParaRPr lang="en-US" altLang="en-US" sz="1500" dirty="0">
              <a:latin typeface="Arial" panose="020B0604020202020204" pitchFamily="34" charset="0"/>
              <a:ea typeface="MS PGothic" panose="020B0600070205080204" pitchFamily="34" charset="-128"/>
            </a:endParaRPr>
          </a:p>
        </p:txBody>
      </p:sp>
      <p:sp>
        <p:nvSpPr>
          <p:cNvPr id="18436" name="TextBox 6">
            <a:extLst>
              <a:ext uri="{FF2B5EF4-FFF2-40B4-BE49-F238E27FC236}">
                <a16:creationId xmlns:a16="http://schemas.microsoft.com/office/drawing/2014/main" id="{48B7AA52-D44F-972F-7C7B-D3D9123D4DC9}"/>
              </a:ext>
            </a:extLst>
          </p:cNvPr>
          <p:cNvSpPr txBox="1">
            <a:spLocks noChangeArrowheads="1"/>
          </p:cNvSpPr>
          <p:nvPr/>
        </p:nvSpPr>
        <p:spPr bwMode="auto">
          <a:xfrm>
            <a:off x="228600" y="6548438"/>
            <a:ext cx="7708900"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400" dirty="0">
                <a:latin typeface="Arial" panose="020B0604020202020204" pitchFamily="34" charset="0"/>
                <a:ea typeface="MS PGothic" panose="020B0600070205080204" pitchFamily="34" charset="-128"/>
              </a:rPr>
              <a:t>Large arrow shows relative motion of the Australian Plate with respect to the Pacific Plate.</a:t>
            </a:r>
            <a:endParaRPr lang="en-US" altLang="en-US" sz="1800" dirty="0">
              <a:latin typeface="Arial" panose="020B0604020202020204" pitchFamily="34" charset="0"/>
              <a:ea typeface="MS PGothic" panose="020B0600070205080204" pitchFamily="34" charset="-128"/>
            </a:endParaRPr>
          </a:p>
        </p:txBody>
      </p:sp>
      <p:pic>
        <p:nvPicPr>
          <p:cNvPr id="18437" name="Picture 77" descr="SolomonGeoMapp.tiff">
            <a:extLst>
              <a:ext uri="{FF2B5EF4-FFF2-40B4-BE49-F238E27FC236}">
                <a16:creationId xmlns:a16="http://schemas.microsoft.com/office/drawing/2014/main" id="{C72A2FC0-98DB-1F6E-E84F-45FD1C8E4A41}"/>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317500" y="1016000"/>
            <a:ext cx="5827713" cy="5486400"/>
          </a:xfrm>
          <a:prstGeom prst="rect">
            <a:avLst/>
          </a:prstGeom>
          <a:solidFill>
            <a:srgbClr val="B928EA"/>
          </a:solidFill>
          <a:ln w="3175">
            <a:solidFill>
              <a:schemeClr val="tx1"/>
            </a:solidFill>
            <a:miter lim="800000"/>
            <a:headEnd/>
            <a:tailEnd/>
          </a:ln>
        </p:spPr>
      </p:pic>
      <p:sp>
        <p:nvSpPr>
          <p:cNvPr id="18438" name="Text Box 1">
            <a:extLst>
              <a:ext uri="{FF2B5EF4-FFF2-40B4-BE49-F238E27FC236}">
                <a16:creationId xmlns:a16="http://schemas.microsoft.com/office/drawing/2014/main" id="{64071F7C-B4D3-9644-AFD3-678F27F92B7A}"/>
              </a:ext>
            </a:extLst>
          </p:cNvPr>
          <p:cNvSpPr txBox="1">
            <a:spLocks noChangeArrowheads="1"/>
          </p:cNvSpPr>
          <p:nvPr/>
        </p:nvSpPr>
        <p:spPr bwMode="auto">
          <a:xfrm>
            <a:off x="2743200" y="5257800"/>
            <a:ext cx="1219200" cy="800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US" altLang="en-US" sz="1200" b="1">
                <a:solidFill>
                  <a:srgbClr val="660066"/>
                </a:solidFill>
                <a:latin typeface="Arial" panose="020B0604020202020204" pitchFamily="34" charset="0"/>
                <a:ea typeface="MS PGothic" panose="020B0600070205080204" pitchFamily="34" charset="-128"/>
              </a:rPr>
              <a:t>Northern</a:t>
            </a:r>
          </a:p>
          <a:p>
            <a:pPr algn="ctr" eaLnBrk="1" hangingPunct="1">
              <a:spcBef>
                <a:spcPct val="0"/>
              </a:spcBef>
              <a:buFontTx/>
              <a:buNone/>
            </a:pPr>
            <a:r>
              <a:rPr lang="en-US" altLang="en-US" sz="1200" b="1">
                <a:solidFill>
                  <a:srgbClr val="660066"/>
                </a:solidFill>
                <a:latin typeface="Arial" panose="020B0604020202020204" pitchFamily="34" charset="0"/>
                <a:ea typeface="MS PGothic" panose="020B0600070205080204" pitchFamily="34" charset="-128"/>
              </a:rPr>
              <a:t>New Hebrides Trench </a:t>
            </a:r>
            <a:endParaRPr lang="en-US" altLang="en-US" sz="2400" b="1">
              <a:solidFill>
                <a:srgbClr val="660066"/>
              </a:solidFill>
              <a:latin typeface="Arial" panose="020B0604020202020204" pitchFamily="34" charset="0"/>
              <a:ea typeface="MS PGothic" panose="020B0600070205080204" pitchFamily="34" charset="-128"/>
            </a:endParaRPr>
          </a:p>
        </p:txBody>
      </p:sp>
      <p:sp>
        <p:nvSpPr>
          <p:cNvPr id="80" name="Line 2">
            <a:extLst>
              <a:ext uri="{FF2B5EF4-FFF2-40B4-BE49-F238E27FC236}">
                <a16:creationId xmlns:a16="http://schemas.microsoft.com/office/drawing/2014/main" id="{DD752D13-D7F9-2C2C-C8A9-79A36921A411}"/>
              </a:ext>
            </a:extLst>
          </p:cNvPr>
          <p:cNvSpPr>
            <a:spLocks noChangeShapeType="1"/>
          </p:cNvSpPr>
          <p:nvPr/>
        </p:nvSpPr>
        <p:spPr bwMode="auto">
          <a:xfrm flipH="1">
            <a:off x="3581400" y="4495800"/>
            <a:ext cx="655638" cy="776288"/>
          </a:xfrm>
          <a:prstGeom prst="line">
            <a:avLst/>
          </a:prstGeom>
          <a:noFill/>
          <a:ln w="28575">
            <a:solidFill>
              <a:srgbClr val="660066"/>
            </a:solidFill>
            <a:round/>
            <a:headEnd type="arrow" w="med" len="med"/>
            <a:tailEnd/>
          </a:ln>
          <a:effectLst>
            <a:outerShdw blurRad="38100" dist="25400" dir="5400000" algn="ctr" rotWithShape="0">
              <a:srgbClr val="808080">
                <a:alpha val="35001"/>
              </a:srgbClr>
            </a:outerShdw>
          </a:effectLst>
        </p:spPr>
        <p:txBody>
          <a:bodyPr tIns="91440" bIns="91440"/>
          <a:lstStyle/>
          <a:p>
            <a:pPr eaLnBrk="1" hangingPunct="1">
              <a:defRPr/>
            </a:pPr>
            <a:endParaRPr lang="en-US"/>
          </a:p>
        </p:txBody>
      </p:sp>
      <p:sp>
        <p:nvSpPr>
          <p:cNvPr id="81" name="Line 2">
            <a:extLst>
              <a:ext uri="{FF2B5EF4-FFF2-40B4-BE49-F238E27FC236}">
                <a16:creationId xmlns:a16="http://schemas.microsoft.com/office/drawing/2014/main" id="{04F58A05-6156-83E4-7E1B-E9E383824ED0}"/>
              </a:ext>
            </a:extLst>
          </p:cNvPr>
          <p:cNvSpPr>
            <a:spLocks noChangeShapeType="1"/>
          </p:cNvSpPr>
          <p:nvPr/>
        </p:nvSpPr>
        <p:spPr bwMode="auto">
          <a:xfrm flipH="1">
            <a:off x="976313" y="3338513"/>
            <a:ext cx="396875" cy="190500"/>
          </a:xfrm>
          <a:prstGeom prst="line">
            <a:avLst/>
          </a:prstGeom>
          <a:noFill/>
          <a:ln w="28575">
            <a:solidFill>
              <a:srgbClr val="660066"/>
            </a:solidFill>
            <a:round/>
            <a:headEnd type="arrow" w="med" len="med"/>
            <a:tailEnd/>
          </a:ln>
          <a:effectLst>
            <a:outerShdw blurRad="38100" dist="25400" dir="5400000" algn="ctr" rotWithShape="0">
              <a:srgbClr val="808080">
                <a:alpha val="35001"/>
              </a:srgbClr>
            </a:outerShdw>
          </a:effectLst>
        </p:spPr>
        <p:txBody>
          <a:bodyPr tIns="91440" bIns="91440"/>
          <a:lstStyle/>
          <a:p>
            <a:pPr eaLnBrk="1" hangingPunct="1">
              <a:defRPr/>
            </a:pPr>
            <a:endParaRPr lang="en-US"/>
          </a:p>
        </p:txBody>
      </p:sp>
      <p:sp>
        <p:nvSpPr>
          <p:cNvPr id="18441" name="Text Box 5">
            <a:extLst>
              <a:ext uri="{FF2B5EF4-FFF2-40B4-BE49-F238E27FC236}">
                <a16:creationId xmlns:a16="http://schemas.microsoft.com/office/drawing/2014/main" id="{61253B76-26A2-1050-D16E-E92F9C43AD2C}"/>
              </a:ext>
            </a:extLst>
          </p:cNvPr>
          <p:cNvSpPr txBox="1">
            <a:spLocks noChangeArrowheads="1"/>
          </p:cNvSpPr>
          <p:nvPr/>
        </p:nvSpPr>
        <p:spPr bwMode="auto">
          <a:xfrm>
            <a:off x="222250" y="3270250"/>
            <a:ext cx="979488"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US" altLang="en-US" sz="1200" b="1">
                <a:solidFill>
                  <a:srgbClr val="660066"/>
                </a:solidFill>
                <a:latin typeface="Arial" panose="020B0604020202020204" pitchFamily="34" charset="0"/>
                <a:ea typeface="MS PGothic" panose="020B0600070205080204" pitchFamily="34" charset="-128"/>
              </a:rPr>
              <a:t>Solomon</a:t>
            </a:r>
          </a:p>
          <a:p>
            <a:pPr algn="ctr" eaLnBrk="1" hangingPunct="1">
              <a:spcBef>
                <a:spcPct val="0"/>
              </a:spcBef>
              <a:buFontTx/>
              <a:buNone/>
            </a:pPr>
            <a:r>
              <a:rPr lang="en-US" altLang="en-US" sz="1200" b="1">
                <a:solidFill>
                  <a:srgbClr val="660066"/>
                </a:solidFill>
                <a:latin typeface="Arial" panose="020B0604020202020204" pitchFamily="34" charset="0"/>
                <a:ea typeface="MS PGothic" panose="020B0600070205080204" pitchFamily="34" charset="-128"/>
              </a:rPr>
              <a:t>Trench</a:t>
            </a:r>
          </a:p>
          <a:p>
            <a:pPr eaLnBrk="1" hangingPunct="1">
              <a:spcBef>
                <a:spcPct val="0"/>
              </a:spcBef>
              <a:buFontTx/>
              <a:buNone/>
            </a:pPr>
            <a:endParaRPr lang="en-US" altLang="en-US" sz="2400" b="1">
              <a:solidFill>
                <a:srgbClr val="660066"/>
              </a:solidFill>
              <a:latin typeface="Arial" panose="020B0604020202020204" pitchFamily="34" charset="0"/>
              <a:ea typeface="MS PGothic" panose="020B0600070205080204" pitchFamily="34" charset="-128"/>
            </a:endParaRPr>
          </a:p>
        </p:txBody>
      </p:sp>
      <p:sp>
        <p:nvSpPr>
          <p:cNvPr id="85" name="Isosceles Triangle 84">
            <a:extLst>
              <a:ext uri="{FF2B5EF4-FFF2-40B4-BE49-F238E27FC236}">
                <a16:creationId xmlns:a16="http://schemas.microsoft.com/office/drawing/2014/main" id="{87702709-2C51-380E-FB40-75DF93FB5028}"/>
              </a:ext>
            </a:extLst>
          </p:cNvPr>
          <p:cNvSpPr>
            <a:spLocks noChangeArrowheads="1"/>
          </p:cNvSpPr>
          <p:nvPr/>
        </p:nvSpPr>
        <p:spPr bwMode="auto">
          <a:xfrm rot="3976977">
            <a:off x="4050506" y="3536157"/>
            <a:ext cx="236537" cy="203200"/>
          </a:xfrm>
          <a:prstGeom prst="triangle">
            <a:avLst>
              <a:gd name="adj" fmla="val 50000"/>
            </a:avLst>
          </a:prstGeom>
          <a:solidFill>
            <a:srgbClr val="B928EA"/>
          </a:solidFill>
          <a:ln w="3175">
            <a:solidFill>
              <a:srgbClr val="4468EA"/>
            </a:solidFill>
            <a:miter lim="800000"/>
            <a:headEnd/>
            <a:tailEnd/>
          </a:ln>
          <a:effectLst>
            <a:outerShdw blurRad="40000" dist="23000" dir="5400000" rotWithShape="0">
              <a:srgbClr val="808080">
                <a:alpha val="34998"/>
              </a:srgbClr>
            </a:outerShdw>
          </a:effec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defRPr/>
            </a:pPr>
            <a:endParaRPr lang="en-US" altLang="en-US" sz="1800">
              <a:solidFill>
                <a:srgbClr val="FFFFFF"/>
              </a:solidFill>
            </a:endParaRPr>
          </a:p>
        </p:txBody>
      </p:sp>
      <p:sp>
        <p:nvSpPr>
          <p:cNvPr id="86" name="Isosceles Triangle 85">
            <a:extLst>
              <a:ext uri="{FF2B5EF4-FFF2-40B4-BE49-F238E27FC236}">
                <a16:creationId xmlns:a16="http://schemas.microsoft.com/office/drawing/2014/main" id="{8B03E761-46BE-1104-7215-72B24C71D4D7}"/>
              </a:ext>
            </a:extLst>
          </p:cNvPr>
          <p:cNvSpPr>
            <a:spLocks noChangeArrowheads="1"/>
          </p:cNvSpPr>
          <p:nvPr/>
        </p:nvSpPr>
        <p:spPr bwMode="auto">
          <a:xfrm rot="4500000">
            <a:off x="4202906" y="4096544"/>
            <a:ext cx="236538" cy="203200"/>
          </a:xfrm>
          <a:prstGeom prst="triangle">
            <a:avLst>
              <a:gd name="adj" fmla="val 50000"/>
            </a:avLst>
          </a:prstGeom>
          <a:solidFill>
            <a:srgbClr val="B928EA"/>
          </a:solidFill>
          <a:ln w="3175">
            <a:solidFill>
              <a:srgbClr val="4468EA"/>
            </a:solidFill>
            <a:miter lim="800000"/>
            <a:headEnd/>
            <a:tailEnd/>
          </a:ln>
          <a:effectLst>
            <a:outerShdw blurRad="40000" dist="23000" dir="5400000" rotWithShape="0">
              <a:srgbClr val="808080">
                <a:alpha val="34998"/>
              </a:srgbClr>
            </a:outerShdw>
          </a:effec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defRPr/>
            </a:pPr>
            <a:endParaRPr lang="en-US" altLang="en-US" sz="1800">
              <a:solidFill>
                <a:srgbClr val="FFFFFF"/>
              </a:solidFill>
            </a:endParaRPr>
          </a:p>
        </p:txBody>
      </p:sp>
      <p:sp>
        <p:nvSpPr>
          <p:cNvPr id="87" name="Isosceles Triangle 86">
            <a:extLst>
              <a:ext uri="{FF2B5EF4-FFF2-40B4-BE49-F238E27FC236}">
                <a16:creationId xmlns:a16="http://schemas.microsoft.com/office/drawing/2014/main" id="{17252542-7639-5E2B-7300-CFD587C655CA}"/>
              </a:ext>
            </a:extLst>
          </p:cNvPr>
          <p:cNvSpPr>
            <a:spLocks noChangeArrowheads="1"/>
          </p:cNvSpPr>
          <p:nvPr/>
        </p:nvSpPr>
        <p:spPr bwMode="auto">
          <a:xfrm rot="4500000">
            <a:off x="4355306" y="4648994"/>
            <a:ext cx="236538" cy="203200"/>
          </a:xfrm>
          <a:prstGeom prst="triangle">
            <a:avLst>
              <a:gd name="adj" fmla="val 50000"/>
            </a:avLst>
          </a:prstGeom>
          <a:solidFill>
            <a:srgbClr val="B928EA"/>
          </a:solidFill>
          <a:ln w="3175">
            <a:solidFill>
              <a:srgbClr val="4468EA"/>
            </a:solidFill>
            <a:miter lim="800000"/>
            <a:headEnd/>
            <a:tailEnd/>
          </a:ln>
          <a:effectLst>
            <a:outerShdw blurRad="40000" dist="23000" dir="5400000" rotWithShape="0">
              <a:srgbClr val="808080">
                <a:alpha val="34998"/>
              </a:srgbClr>
            </a:outerShdw>
          </a:effec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defRPr/>
            </a:pPr>
            <a:endParaRPr lang="en-US" altLang="en-US" sz="1800">
              <a:solidFill>
                <a:srgbClr val="FFFFFF"/>
              </a:solidFill>
            </a:endParaRPr>
          </a:p>
        </p:txBody>
      </p:sp>
      <p:sp>
        <p:nvSpPr>
          <p:cNvPr id="88" name="Isosceles Triangle 87">
            <a:extLst>
              <a:ext uri="{FF2B5EF4-FFF2-40B4-BE49-F238E27FC236}">
                <a16:creationId xmlns:a16="http://schemas.microsoft.com/office/drawing/2014/main" id="{B5C3308E-9F26-E8C6-F53E-46A5EE4B216A}"/>
              </a:ext>
            </a:extLst>
          </p:cNvPr>
          <p:cNvSpPr>
            <a:spLocks noChangeArrowheads="1"/>
          </p:cNvSpPr>
          <p:nvPr/>
        </p:nvSpPr>
        <p:spPr bwMode="auto">
          <a:xfrm rot="4500000">
            <a:off x="4507706" y="5201444"/>
            <a:ext cx="236538" cy="203200"/>
          </a:xfrm>
          <a:prstGeom prst="triangle">
            <a:avLst>
              <a:gd name="adj" fmla="val 50000"/>
            </a:avLst>
          </a:prstGeom>
          <a:solidFill>
            <a:srgbClr val="B928EA"/>
          </a:solidFill>
          <a:ln w="3175">
            <a:solidFill>
              <a:srgbClr val="4468EA"/>
            </a:solidFill>
            <a:miter lim="800000"/>
            <a:headEnd/>
            <a:tailEnd/>
          </a:ln>
          <a:effectLst>
            <a:outerShdw blurRad="40000" dist="23000" dir="5400000" rotWithShape="0">
              <a:srgbClr val="808080">
                <a:alpha val="34998"/>
              </a:srgbClr>
            </a:outerShdw>
          </a:effec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defRPr/>
            </a:pPr>
            <a:endParaRPr lang="en-US" altLang="en-US" sz="1800">
              <a:solidFill>
                <a:srgbClr val="FFFFFF"/>
              </a:solidFill>
            </a:endParaRPr>
          </a:p>
        </p:txBody>
      </p:sp>
      <p:sp>
        <p:nvSpPr>
          <p:cNvPr id="89" name="Isosceles Triangle 88">
            <a:extLst>
              <a:ext uri="{FF2B5EF4-FFF2-40B4-BE49-F238E27FC236}">
                <a16:creationId xmlns:a16="http://schemas.microsoft.com/office/drawing/2014/main" id="{5F1EEB1C-F7EB-6500-856F-DA35410B6178}"/>
              </a:ext>
            </a:extLst>
          </p:cNvPr>
          <p:cNvSpPr>
            <a:spLocks noChangeArrowheads="1"/>
          </p:cNvSpPr>
          <p:nvPr/>
        </p:nvSpPr>
        <p:spPr bwMode="auto">
          <a:xfrm rot="4500000">
            <a:off x="4660900" y="5753100"/>
            <a:ext cx="234950" cy="203200"/>
          </a:xfrm>
          <a:prstGeom prst="triangle">
            <a:avLst>
              <a:gd name="adj" fmla="val 50000"/>
            </a:avLst>
          </a:prstGeom>
          <a:solidFill>
            <a:srgbClr val="B928EA"/>
          </a:solidFill>
          <a:ln w="3175">
            <a:solidFill>
              <a:srgbClr val="4468EA"/>
            </a:solidFill>
            <a:miter lim="800000"/>
            <a:headEnd/>
            <a:tailEnd/>
          </a:ln>
          <a:effectLst>
            <a:outerShdw blurRad="40000" dist="23000" dir="5400000" rotWithShape="0">
              <a:srgbClr val="808080">
                <a:alpha val="34998"/>
              </a:srgbClr>
            </a:outerShdw>
          </a:effec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defRPr/>
            </a:pPr>
            <a:endParaRPr lang="en-US" altLang="en-US" sz="1800">
              <a:solidFill>
                <a:srgbClr val="FFFFFF"/>
              </a:solidFill>
            </a:endParaRPr>
          </a:p>
        </p:txBody>
      </p:sp>
      <p:sp>
        <p:nvSpPr>
          <p:cNvPr id="90" name="Isosceles Triangle 89">
            <a:extLst>
              <a:ext uri="{FF2B5EF4-FFF2-40B4-BE49-F238E27FC236}">
                <a16:creationId xmlns:a16="http://schemas.microsoft.com/office/drawing/2014/main" id="{D26F316A-6733-6B30-0657-1F6D88BF0F0C}"/>
              </a:ext>
            </a:extLst>
          </p:cNvPr>
          <p:cNvSpPr>
            <a:spLocks noChangeArrowheads="1"/>
          </p:cNvSpPr>
          <p:nvPr/>
        </p:nvSpPr>
        <p:spPr bwMode="auto">
          <a:xfrm rot="4500000">
            <a:off x="4778375" y="6259513"/>
            <a:ext cx="236537" cy="204788"/>
          </a:xfrm>
          <a:prstGeom prst="triangle">
            <a:avLst>
              <a:gd name="adj" fmla="val 50000"/>
            </a:avLst>
          </a:prstGeom>
          <a:solidFill>
            <a:srgbClr val="B928EA"/>
          </a:solidFill>
          <a:ln w="3175">
            <a:solidFill>
              <a:srgbClr val="4468EA"/>
            </a:solidFill>
            <a:miter lim="800000"/>
            <a:headEnd/>
            <a:tailEnd/>
          </a:ln>
          <a:effectLst>
            <a:outerShdw blurRad="40000" dist="23000" dir="5400000" rotWithShape="0">
              <a:srgbClr val="808080">
                <a:alpha val="34998"/>
              </a:srgbClr>
            </a:outerShdw>
          </a:effec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defRPr/>
            </a:pPr>
            <a:endParaRPr lang="en-US" altLang="en-US" sz="1800">
              <a:solidFill>
                <a:srgbClr val="FFFFFF"/>
              </a:solidFill>
            </a:endParaRPr>
          </a:p>
        </p:txBody>
      </p:sp>
      <p:sp>
        <p:nvSpPr>
          <p:cNvPr id="91" name="Isosceles Triangle 90">
            <a:extLst>
              <a:ext uri="{FF2B5EF4-FFF2-40B4-BE49-F238E27FC236}">
                <a16:creationId xmlns:a16="http://schemas.microsoft.com/office/drawing/2014/main" id="{FD4BE041-7E32-5949-7993-BCBE24FBFDF1}"/>
              </a:ext>
            </a:extLst>
          </p:cNvPr>
          <p:cNvSpPr>
            <a:spLocks noChangeArrowheads="1"/>
          </p:cNvSpPr>
          <p:nvPr/>
        </p:nvSpPr>
        <p:spPr bwMode="auto">
          <a:xfrm rot="1800000">
            <a:off x="2105025" y="3494088"/>
            <a:ext cx="236538" cy="204787"/>
          </a:xfrm>
          <a:prstGeom prst="triangle">
            <a:avLst>
              <a:gd name="adj" fmla="val 50000"/>
            </a:avLst>
          </a:prstGeom>
          <a:solidFill>
            <a:srgbClr val="B928EA"/>
          </a:solidFill>
          <a:ln w="3175">
            <a:solidFill>
              <a:srgbClr val="4468EA"/>
            </a:solidFill>
            <a:miter lim="800000"/>
            <a:headEnd/>
            <a:tailEnd/>
          </a:ln>
          <a:effectLst>
            <a:outerShdw blurRad="40000" dist="23000" dir="5400000" rotWithShape="0">
              <a:srgbClr val="808080">
                <a:alpha val="34998"/>
              </a:srgbClr>
            </a:outerShdw>
          </a:effec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defRPr/>
            </a:pPr>
            <a:endParaRPr lang="en-US" altLang="en-US" sz="1800">
              <a:solidFill>
                <a:srgbClr val="FFFFFF"/>
              </a:solidFill>
            </a:endParaRPr>
          </a:p>
        </p:txBody>
      </p:sp>
      <p:sp>
        <p:nvSpPr>
          <p:cNvPr id="92" name="Isosceles Triangle 91">
            <a:extLst>
              <a:ext uri="{FF2B5EF4-FFF2-40B4-BE49-F238E27FC236}">
                <a16:creationId xmlns:a16="http://schemas.microsoft.com/office/drawing/2014/main" id="{412902F4-3561-D137-804E-6EB0F2D16A97}"/>
              </a:ext>
            </a:extLst>
          </p:cNvPr>
          <p:cNvSpPr>
            <a:spLocks noChangeArrowheads="1"/>
          </p:cNvSpPr>
          <p:nvPr/>
        </p:nvSpPr>
        <p:spPr bwMode="auto">
          <a:xfrm rot="1800000">
            <a:off x="1644650" y="3260725"/>
            <a:ext cx="236538" cy="204788"/>
          </a:xfrm>
          <a:prstGeom prst="triangle">
            <a:avLst>
              <a:gd name="adj" fmla="val 50000"/>
            </a:avLst>
          </a:prstGeom>
          <a:solidFill>
            <a:srgbClr val="B928EA"/>
          </a:solidFill>
          <a:ln w="3175">
            <a:solidFill>
              <a:srgbClr val="4468EA"/>
            </a:solidFill>
            <a:miter lim="800000"/>
            <a:headEnd/>
            <a:tailEnd/>
          </a:ln>
          <a:effectLst>
            <a:outerShdw blurRad="40000" dist="23000" dir="5400000" rotWithShape="0">
              <a:srgbClr val="808080">
                <a:alpha val="34998"/>
              </a:srgbClr>
            </a:outerShdw>
          </a:effec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defRPr/>
            </a:pPr>
            <a:endParaRPr lang="en-US" altLang="en-US" sz="1800">
              <a:solidFill>
                <a:srgbClr val="FFFFFF"/>
              </a:solidFill>
            </a:endParaRPr>
          </a:p>
        </p:txBody>
      </p:sp>
      <p:sp>
        <p:nvSpPr>
          <p:cNvPr id="93" name="Isosceles Triangle 92">
            <a:extLst>
              <a:ext uri="{FF2B5EF4-FFF2-40B4-BE49-F238E27FC236}">
                <a16:creationId xmlns:a16="http://schemas.microsoft.com/office/drawing/2014/main" id="{DFFA51BC-A887-DC02-E159-A034234AC12D}"/>
              </a:ext>
            </a:extLst>
          </p:cNvPr>
          <p:cNvSpPr>
            <a:spLocks noChangeArrowheads="1"/>
          </p:cNvSpPr>
          <p:nvPr/>
        </p:nvSpPr>
        <p:spPr bwMode="auto">
          <a:xfrm rot="1800000">
            <a:off x="1184275" y="3027363"/>
            <a:ext cx="236538" cy="203200"/>
          </a:xfrm>
          <a:prstGeom prst="triangle">
            <a:avLst>
              <a:gd name="adj" fmla="val 50000"/>
            </a:avLst>
          </a:prstGeom>
          <a:solidFill>
            <a:srgbClr val="B928EA"/>
          </a:solidFill>
          <a:ln w="3175">
            <a:solidFill>
              <a:srgbClr val="4468EA"/>
            </a:solidFill>
            <a:miter lim="800000"/>
            <a:headEnd/>
            <a:tailEnd/>
          </a:ln>
          <a:effectLst>
            <a:outerShdw blurRad="40000" dist="23000" dir="5400000" rotWithShape="0">
              <a:srgbClr val="808080">
                <a:alpha val="34998"/>
              </a:srgbClr>
            </a:outerShdw>
          </a:effec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defRPr/>
            </a:pPr>
            <a:endParaRPr lang="en-US" altLang="en-US" sz="1800">
              <a:solidFill>
                <a:srgbClr val="FFFFFF"/>
              </a:solidFill>
            </a:endParaRPr>
          </a:p>
        </p:txBody>
      </p:sp>
      <p:sp>
        <p:nvSpPr>
          <p:cNvPr id="94" name="Isosceles Triangle 93">
            <a:extLst>
              <a:ext uri="{FF2B5EF4-FFF2-40B4-BE49-F238E27FC236}">
                <a16:creationId xmlns:a16="http://schemas.microsoft.com/office/drawing/2014/main" id="{CD0D38D6-233B-8CD5-2783-0314715F272F}"/>
              </a:ext>
            </a:extLst>
          </p:cNvPr>
          <p:cNvSpPr>
            <a:spLocks noChangeArrowheads="1"/>
          </p:cNvSpPr>
          <p:nvPr/>
        </p:nvSpPr>
        <p:spPr bwMode="auto">
          <a:xfrm rot="1800000">
            <a:off x="723900" y="2794000"/>
            <a:ext cx="236538" cy="203200"/>
          </a:xfrm>
          <a:prstGeom prst="triangle">
            <a:avLst>
              <a:gd name="adj" fmla="val 50000"/>
            </a:avLst>
          </a:prstGeom>
          <a:solidFill>
            <a:srgbClr val="B928EA"/>
          </a:solidFill>
          <a:ln w="3175">
            <a:solidFill>
              <a:srgbClr val="4468EA"/>
            </a:solidFill>
            <a:miter lim="800000"/>
            <a:headEnd/>
            <a:tailEnd/>
          </a:ln>
          <a:effectLst>
            <a:outerShdw blurRad="40000" dist="23000" dir="5400000" rotWithShape="0">
              <a:srgbClr val="808080">
                <a:alpha val="34998"/>
              </a:srgbClr>
            </a:outerShdw>
          </a:effec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defRPr/>
            </a:pPr>
            <a:endParaRPr lang="en-US" altLang="en-US" sz="1800">
              <a:solidFill>
                <a:srgbClr val="FFFFFF"/>
              </a:solidFill>
            </a:endParaRPr>
          </a:p>
        </p:txBody>
      </p:sp>
      <p:sp>
        <p:nvSpPr>
          <p:cNvPr id="95" name="Isosceles Triangle 94">
            <a:extLst>
              <a:ext uri="{FF2B5EF4-FFF2-40B4-BE49-F238E27FC236}">
                <a16:creationId xmlns:a16="http://schemas.microsoft.com/office/drawing/2014/main" id="{C8CCC8D9-9EA0-4E90-B59F-B6E0C0257640}"/>
              </a:ext>
            </a:extLst>
          </p:cNvPr>
          <p:cNvSpPr>
            <a:spLocks noChangeArrowheads="1"/>
          </p:cNvSpPr>
          <p:nvPr/>
        </p:nvSpPr>
        <p:spPr bwMode="auto">
          <a:xfrm rot="1800000">
            <a:off x="263525" y="2560638"/>
            <a:ext cx="236538" cy="203200"/>
          </a:xfrm>
          <a:prstGeom prst="triangle">
            <a:avLst>
              <a:gd name="adj" fmla="val 50000"/>
            </a:avLst>
          </a:prstGeom>
          <a:solidFill>
            <a:srgbClr val="B928EA"/>
          </a:solidFill>
          <a:ln w="3175">
            <a:solidFill>
              <a:srgbClr val="4468EA"/>
            </a:solidFill>
            <a:miter lim="800000"/>
            <a:headEnd/>
            <a:tailEnd/>
          </a:ln>
          <a:effectLst>
            <a:outerShdw blurRad="40000" dist="23000" dir="5400000" rotWithShape="0">
              <a:srgbClr val="808080">
                <a:alpha val="34998"/>
              </a:srgbClr>
            </a:outerShdw>
          </a:effec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defRPr/>
            </a:pPr>
            <a:endParaRPr lang="en-US" altLang="en-US" sz="1800">
              <a:solidFill>
                <a:srgbClr val="FFFFFF"/>
              </a:solidFill>
            </a:endParaRPr>
          </a:p>
        </p:txBody>
      </p:sp>
      <p:cxnSp>
        <p:nvCxnSpPr>
          <p:cNvPr id="96" name="Straight Connector 95">
            <a:extLst>
              <a:ext uri="{FF2B5EF4-FFF2-40B4-BE49-F238E27FC236}">
                <a16:creationId xmlns:a16="http://schemas.microsoft.com/office/drawing/2014/main" id="{42E308E2-215B-8CA2-2B3C-ACE7FFF62C89}"/>
              </a:ext>
            </a:extLst>
          </p:cNvPr>
          <p:cNvCxnSpPr/>
          <p:nvPr/>
        </p:nvCxnSpPr>
        <p:spPr>
          <a:xfrm flipV="1">
            <a:off x="2540000" y="3505200"/>
            <a:ext cx="1270000" cy="263525"/>
          </a:xfrm>
          <a:prstGeom prst="line">
            <a:avLst/>
          </a:prstGeom>
          <a:ln w="38100" cmpd="sng">
            <a:solidFill>
              <a:srgbClr val="008000"/>
            </a:solidFill>
          </a:ln>
          <a:effectLst/>
        </p:spPr>
        <p:style>
          <a:lnRef idx="2">
            <a:schemeClr val="accent1"/>
          </a:lnRef>
          <a:fillRef idx="0">
            <a:schemeClr val="accent1"/>
          </a:fillRef>
          <a:effectRef idx="1">
            <a:schemeClr val="accent1"/>
          </a:effectRef>
          <a:fontRef idx="minor">
            <a:schemeClr val="tx1"/>
          </a:fontRef>
        </p:style>
      </p:cxnSp>
      <p:sp>
        <p:nvSpPr>
          <p:cNvPr id="98" name="5-Point Star 2">
            <a:extLst>
              <a:ext uri="{FF2B5EF4-FFF2-40B4-BE49-F238E27FC236}">
                <a16:creationId xmlns:a16="http://schemas.microsoft.com/office/drawing/2014/main" id="{2156DADE-A96C-52A9-59A7-6A4A34DF08AC}"/>
              </a:ext>
            </a:extLst>
          </p:cNvPr>
          <p:cNvSpPr>
            <a:spLocks/>
          </p:cNvSpPr>
          <p:nvPr/>
        </p:nvSpPr>
        <p:spPr bwMode="auto">
          <a:xfrm>
            <a:off x="2490788" y="3505200"/>
            <a:ext cx="252412" cy="252413"/>
          </a:xfrm>
          <a:custGeom>
            <a:avLst/>
            <a:gdLst>
              <a:gd name="T0" fmla="*/ 0 w 252499"/>
              <a:gd name="T1" fmla="*/ 96353 h 252499"/>
              <a:gd name="T2" fmla="*/ 96348 w 252499"/>
              <a:gd name="T3" fmla="*/ 96353 h 252499"/>
              <a:gd name="T4" fmla="*/ 126120 w 252499"/>
              <a:gd name="T5" fmla="*/ 0 h 252499"/>
              <a:gd name="T6" fmla="*/ 155890 w 252499"/>
              <a:gd name="T7" fmla="*/ 96353 h 252499"/>
              <a:gd name="T8" fmla="*/ 252238 w 252499"/>
              <a:gd name="T9" fmla="*/ 96353 h 252499"/>
              <a:gd name="T10" fmla="*/ 174292 w 252499"/>
              <a:gd name="T11" fmla="*/ 155903 h 252499"/>
              <a:gd name="T12" fmla="*/ 204066 w 252499"/>
              <a:gd name="T13" fmla="*/ 252256 h 252499"/>
              <a:gd name="T14" fmla="*/ 126120 w 252499"/>
              <a:gd name="T15" fmla="*/ 192706 h 252499"/>
              <a:gd name="T16" fmla="*/ 48172 w 252499"/>
              <a:gd name="T17" fmla="*/ 252256 h 252499"/>
              <a:gd name="T18" fmla="*/ 77946 w 252499"/>
              <a:gd name="T19" fmla="*/ 155903 h 252499"/>
              <a:gd name="T20" fmla="*/ 0 w 252499"/>
              <a:gd name="T21" fmla="*/ 96353 h 25249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52499" h="252499">
                <a:moveTo>
                  <a:pt x="0" y="96446"/>
                </a:moveTo>
                <a:lnTo>
                  <a:pt x="96447" y="96446"/>
                </a:lnTo>
                <a:lnTo>
                  <a:pt x="126250" y="0"/>
                </a:lnTo>
                <a:lnTo>
                  <a:pt x="156052" y="96446"/>
                </a:lnTo>
                <a:lnTo>
                  <a:pt x="252499" y="96446"/>
                </a:lnTo>
                <a:lnTo>
                  <a:pt x="174472" y="156052"/>
                </a:lnTo>
                <a:lnTo>
                  <a:pt x="204276" y="252498"/>
                </a:lnTo>
                <a:lnTo>
                  <a:pt x="126250" y="192891"/>
                </a:lnTo>
                <a:lnTo>
                  <a:pt x="48223" y="252498"/>
                </a:lnTo>
                <a:lnTo>
                  <a:pt x="78027" y="156052"/>
                </a:lnTo>
                <a:lnTo>
                  <a:pt x="0" y="96446"/>
                </a:lnTo>
                <a:close/>
              </a:path>
            </a:pathLst>
          </a:custGeom>
          <a:solidFill>
            <a:srgbClr val="FF0000"/>
          </a:solidFill>
          <a:ln w="9525" cap="flat" cmpd="sng">
            <a:solidFill>
              <a:schemeClr val="bg1"/>
            </a:solidFill>
            <a:prstDash val="solid"/>
            <a:round/>
            <a:headEnd/>
            <a:tailEnd/>
          </a:ln>
          <a:effectLst>
            <a:outerShdw blurRad="40000" dist="23000" dir="5400000" rotWithShape="0">
              <a:srgbClr val="000000">
                <a:alpha val="34998"/>
              </a:srgbClr>
            </a:outerShdw>
          </a:effectLst>
        </p:spPr>
        <p:txBody>
          <a:bodyPr anchor="ctr"/>
          <a:lstStyle/>
          <a:p>
            <a:pPr eaLnBrk="1" hangingPunct="1">
              <a:defRPr/>
            </a:pPr>
            <a:endParaRPr lang="en-US"/>
          </a:p>
        </p:txBody>
      </p:sp>
      <p:sp>
        <p:nvSpPr>
          <p:cNvPr id="100" name="Line 2">
            <a:extLst>
              <a:ext uri="{FF2B5EF4-FFF2-40B4-BE49-F238E27FC236}">
                <a16:creationId xmlns:a16="http://schemas.microsoft.com/office/drawing/2014/main" id="{6CFD40BE-37A8-2DC7-A98C-E1A7E4B35B2E}"/>
              </a:ext>
            </a:extLst>
          </p:cNvPr>
          <p:cNvSpPr>
            <a:spLocks noChangeShapeType="1"/>
          </p:cNvSpPr>
          <p:nvPr/>
        </p:nvSpPr>
        <p:spPr bwMode="auto">
          <a:xfrm flipV="1">
            <a:off x="2667000" y="3276600"/>
            <a:ext cx="223838" cy="304800"/>
          </a:xfrm>
          <a:prstGeom prst="line">
            <a:avLst/>
          </a:prstGeom>
          <a:noFill/>
          <a:ln w="28575">
            <a:solidFill>
              <a:schemeClr val="tx1"/>
            </a:solidFill>
            <a:round/>
            <a:headEnd type="arrow" w="med" len="med"/>
            <a:tailEnd/>
          </a:ln>
          <a:effectLst>
            <a:outerShdw blurRad="38100" dist="25400" dir="5400000" algn="ctr" rotWithShape="0">
              <a:srgbClr val="808080">
                <a:alpha val="35001"/>
              </a:srgbClr>
            </a:outerShdw>
          </a:effectLst>
        </p:spPr>
        <p:txBody>
          <a:bodyPr tIns="91440" bIns="91440"/>
          <a:lstStyle/>
          <a:p>
            <a:pPr eaLnBrk="1" hangingPunct="1">
              <a:defRPr/>
            </a:pPr>
            <a:endParaRPr lang="en-US"/>
          </a:p>
        </p:txBody>
      </p:sp>
      <p:sp>
        <p:nvSpPr>
          <p:cNvPr id="18456" name="Text Box 3">
            <a:extLst>
              <a:ext uri="{FF2B5EF4-FFF2-40B4-BE49-F238E27FC236}">
                <a16:creationId xmlns:a16="http://schemas.microsoft.com/office/drawing/2014/main" id="{86BE335D-9363-2ED3-C60F-1273426E4105}"/>
              </a:ext>
            </a:extLst>
          </p:cNvPr>
          <p:cNvSpPr txBox="1">
            <a:spLocks noChangeArrowheads="1"/>
          </p:cNvSpPr>
          <p:nvPr/>
        </p:nvSpPr>
        <p:spPr bwMode="auto">
          <a:xfrm>
            <a:off x="2516188" y="2992438"/>
            <a:ext cx="1827212" cy="322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US" altLang="en-US" sz="1400" b="1">
                <a:solidFill>
                  <a:srgbClr val="660066"/>
                </a:solidFill>
                <a:latin typeface="Arial" panose="020B0604020202020204" pitchFamily="34" charset="0"/>
                <a:ea typeface="MS PGothic" panose="020B0600070205080204" pitchFamily="34" charset="-128"/>
              </a:rPr>
              <a:t>M7.6 April 12, 2014</a:t>
            </a:r>
            <a:endParaRPr lang="en-US" altLang="en-US" sz="2800" b="1">
              <a:solidFill>
                <a:srgbClr val="660066"/>
              </a:solidFill>
              <a:latin typeface="Arial" panose="020B0604020202020204" pitchFamily="34" charset="0"/>
              <a:ea typeface="MS PGothic" panose="020B0600070205080204" pitchFamily="34" charset="-128"/>
            </a:endParaRPr>
          </a:p>
        </p:txBody>
      </p:sp>
      <p:sp>
        <p:nvSpPr>
          <p:cNvPr id="102" name="Line 2">
            <a:extLst>
              <a:ext uri="{FF2B5EF4-FFF2-40B4-BE49-F238E27FC236}">
                <a16:creationId xmlns:a16="http://schemas.microsoft.com/office/drawing/2014/main" id="{144E717B-2B2C-F1F3-0985-5EC438F273FF}"/>
              </a:ext>
            </a:extLst>
          </p:cNvPr>
          <p:cNvSpPr>
            <a:spLocks noChangeShapeType="1"/>
          </p:cNvSpPr>
          <p:nvPr/>
        </p:nvSpPr>
        <p:spPr bwMode="auto">
          <a:xfrm rot="10800000" flipV="1">
            <a:off x="2089150" y="3973513"/>
            <a:ext cx="223838" cy="304800"/>
          </a:xfrm>
          <a:prstGeom prst="line">
            <a:avLst/>
          </a:prstGeom>
          <a:noFill/>
          <a:ln w="28575">
            <a:solidFill>
              <a:schemeClr val="tx1"/>
            </a:solidFill>
            <a:round/>
            <a:headEnd type="arrow" w="med" len="med"/>
            <a:tailEnd/>
          </a:ln>
          <a:effectLst>
            <a:outerShdw blurRad="38100" dist="25400" dir="5400000" algn="ctr" rotWithShape="0">
              <a:srgbClr val="808080">
                <a:alpha val="35001"/>
              </a:srgbClr>
            </a:outerShdw>
          </a:effectLst>
        </p:spPr>
        <p:txBody>
          <a:bodyPr tIns="91440" bIns="91440"/>
          <a:lstStyle/>
          <a:p>
            <a:pPr eaLnBrk="1" hangingPunct="1">
              <a:defRPr/>
            </a:pPr>
            <a:endParaRPr lang="en-US"/>
          </a:p>
        </p:txBody>
      </p:sp>
      <p:sp>
        <p:nvSpPr>
          <p:cNvPr id="18458" name="Text Box 3">
            <a:extLst>
              <a:ext uri="{FF2B5EF4-FFF2-40B4-BE49-F238E27FC236}">
                <a16:creationId xmlns:a16="http://schemas.microsoft.com/office/drawing/2014/main" id="{30742047-B658-C489-B4BD-6A8896BD7926}"/>
              </a:ext>
            </a:extLst>
          </p:cNvPr>
          <p:cNvSpPr txBox="1">
            <a:spLocks noChangeArrowheads="1"/>
          </p:cNvSpPr>
          <p:nvPr/>
        </p:nvSpPr>
        <p:spPr bwMode="auto">
          <a:xfrm>
            <a:off x="992188" y="4232275"/>
            <a:ext cx="1898650" cy="590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US" altLang="en-US" sz="1400" b="1">
                <a:solidFill>
                  <a:srgbClr val="660066"/>
                </a:solidFill>
                <a:latin typeface="Arial" panose="020B0604020202020204" pitchFamily="34" charset="0"/>
                <a:ea typeface="MS PGothic" panose="020B0600070205080204" pitchFamily="34" charset="-128"/>
              </a:rPr>
              <a:t>M7.4 April 13, 2014</a:t>
            </a:r>
            <a:endParaRPr lang="en-US" altLang="en-US" sz="2800" b="1">
              <a:solidFill>
                <a:srgbClr val="660066"/>
              </a:solidFill>
              <a:latin typeface="Arial" panose="020B0604020202020204" pitchFamily="34" charset="0"/>
              <a:ea typeface="MS PGothic" panose="020B0600070205080204" pitchFamily="34" charset="-128"/>
            </a:endParaRPr>
          </a:p>
        </p:txBody>
      </p:sp>
      <p:sp>
        <p:nvSpPr>
          <p:cNvPr id="104" name="Right Arrow 103">
            <a:extLst>
              <a:ext uri="{FF2B5EF4-FFF2-40B4-BE49-F238E27FC236}">
                <a16:creationId xmlns:a16="http://schemas.microsoft.com/office/drawing/2014/main" id="{3292ECBD-3AAE-1B00-D537-871257CD2842}"/>
              </a:ext>
            </a:extLst>
          </p:cNvPr>
          <p:cNvSpPr>
            <a:spLocks noChangeArrowheads="1"/>
          </p:cNvSpPr>
          <p:nvPr/>
        </p:nvSpPr>
        <p:spPr bwMode="auto">
          <a:xfrm rot="-1852631">
            <a:off x="325438" y="3740150"/>
            <a:ext cx="1657350" cy="539750"/>
          </a:xfrm>
          <a:prstGeom prst="rightArrow">
            <a:avLst>
              <a:gd name="adj1" fmla="val 50000"/>
              <a:gd name="adj2" fmla="val 50025"/>
            </a:avLst>
          </a:prstGeom>
          <a:solidFill>
            <a:srgbClr val="FFFFFF"/>
          </a:solidFill>
          <a:ln w="6350">
            <a:solidFill>
              <a:srgbClr val="4A7EBB"/>
            </a:solidFill>
            <a:miter lim="800000"/>
            <a:headEnd/>
            <a:tailEnd/>
          </a:ln>
          <a:effectLst>
            <a:outerShdw blurRad="40000" dist="23000" dir="5400000" rotWithShape="0">
              <a:srgbClr val="808080">
                <a:alpha val="34998"/>
              </a:srgbClr>
            </a:outerShdw>
          </a:effec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defRPr/>
            </a:pPr>
            <a:endParaRPr lang="en-US" altLang="en-US" sz="1800">
              <a:solidFill>
                <a:srgbClr val="FFFFFF"/>
              </a:solidFill>
            </a:endParaRPr>
          </a:p>
        </p:txBody>
      </p:sp>
      <p:sp>
        <p:nvSpPr>
          <p:cNvPr id="18460" name="Text Box 5">
            <a:extLst>
              <a:ext uri="{FF2B5EF4-FFF2-40B4-BE49-F238E27FC236}">
                <a16:creationId xmlns:a16="http://schemas.microsoft.com/office/drawing/2014/main" id="{7AA80F50-4FB9-2FAC-97D5-4152B8CC368C}"/>
              </a:ext>
            </a:extLst>
          </p:cNvPr>
          <p:cNvSpPr txBox="1">
            <a:spLocks noChangeArrowheads="1"/>
          </p:cNvSpPr>
          <p:nvPr/>
        </p:nvSpPr>
        <p:spPr bwMode="auto">
          <a:xfrm rot="-1846290">
            <a:off x="525463" y="3843338"/>
            <a:ext cx="1262062" cy="401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US" altLang="en-US" sz="1400" b="1">
                <a:solidFill>
                  <a:srgbClr val="660066"/>
                </a:solidFill>
                <a:latin typeface="Arial" panose="020B0604020202020204" pitchFamily="34" charset="0"/>
                <a:ea typeface="MS PGothic" panose="020B0600070205080204" pitchFamily="34" charset="-128"/>
              </a:rPr>
              <a:t>96 mm/yr</a:t>
            </a:r>
          </a:p>
        </p:txBody>
      </p:sp>
      <p:cxnSp>
        <p:nvCxnSpPr>
          <p:cNvPr id="4" name="Straight Connector 3">
            <a:extLst>
              <a:ext uri="{FF2B5EF4-FFF2-40B4-BE49-F238E27FC236}">
                <a16:creationId xmlns:a16="http://schemas.microsoft.com/office/drawing/2014/main" id="{DD8606E5-F7E6-FD00-FFD2-E3F5AA21AD1A}"/>
              </a:ext>
            </a:extLst>
          </p:cNvPr>
          <p:cNvCxnSpPr>
            <a:cxnSpLocks noChangeShapeType="1"/>
          </p:cNvCxnSpPr>
          <p:nvPr/>
        </p:nvCxnSpPr>
        <p:spPr bwMode="auto">
          <a:xfrm flipV="1">
            <a:off x="4343400" y="4114800"/>
            <a:ext cx="914400" cy="228600"/>
          </a:xfrm>
          <a:prstGeom prst="line">
            <a:avLst/>
          </a:prstGeom>
          <a:noFill/>
          <a:ln w="38100">
            <a:solidFill>
              <a:schemeClr val="bg1"/>
            </a:solidFill>
            <a:round/>
            <a:headEnd/>
            <a:tailEnd/>
          </a:ln>
          <a:effectLst>
            <a:outerShdw blurRad="40000" dist="20000" dir="5400000" rotWithShape="0">
              <a:srgbClr val="808080">
                <a:alpha val="37999"/>
              </a:srgbClr>
            </a:outerShdw>
          </a:effectLst>
        </p:spPr>
      </p:cxnSp>
      <p:cxnSp>
        <p:nvCxnSpPr>
          <p:cNvPr id="14" name="Straight Connector 13">
            <a:extLst>
              <a:ext uri="{FF2B5EF4-FFF2-40B4-BE49-F238E27FC236}">
                <a16:creationId xmlns:a16="http://schemas.microsoft.com/office/drawing/2014/main" id="{E9E24EE5-08FB-933B-31EB-A152927DCBB0}"/>
              </a:ext>
            </a:extLst>
          </p:cNvPr>
          <p:cNvCxnSpPr>
            <a:cxnSpLocks noChangeShapeType="1"/>
          </p:cNvCxnSpPr>
          <p:nvPr/>
        </p:nvCxnSpPr>
        <p:spPr bwMode="auto">
          <a:xfrm>
            <a:off x="5257800" y="4114800"/>
            <a:ext cx="304800" cy="152400"/>
          </a:xfrm>
          <a:prstGeom prst="line">
            <a:avLst/>
          </a:prstGeom>
          <a:noFill/>
          <a:ln w="25400">
            <a:solidFill>
              <a:srgbClr val="FF0000"/>
            </a:solidFill>
            <a:round/>
            <a:headEnd/>
            <a:tailEnd/>
          </a:ln>
          <a:effectLst>
            <a:outerShdw blurRad="40000" dist="20000" dir="5400000" rotWithShape="0">
              <a:srgbClr val="808080">
                <a:alpha val="37999"/>
              </a:srgbClr>
            </a:outerShdw>
          </a:effectLst>
        </p:spPr>
      </p:cxnSp>
      <p:cxnSp>
        <p:nvCxnSpPr>
          <p:cNvPr id="108" name="Straight Connector 107">
            <a:extLst>
              <a:ext uri="{FF2B5EF4-FFF2-40B4-BE49-F238E27FC236}">
                <a16:creationId xmlns:a16="http://schemas.microsoft.com/office/drawing/2014/main" id="{63CAAAB8-2BAB-5601-186F-6BB1F7B90242}"/>
              </a:ext>
            </a:extLst>
          </p:cNvPr>
          <p:cNvCxnSpPr>
            <a:cxnSpLocks noChangeShapeType="1"/>
          </p:cNvCxnSpPr>
          <p:nvPr/>
        </p:nvCxnSpPr>
        <p:spPr bwMode="auto">
          <a:xfrm>
            <a:off x="5537200" y="4254500"/>
            <a:ext cx="330200" cy="12700"/>
          </a:xfrm>
          <a:prstGeom prst="line">
            <a:avLst/>
          </a:prstGeom>
          <a:noFill/>
          <a:ln w="25400">
            <a:solidFill>
              <a:srgbClr val="FF0000"/>
            </a:solidFill>
            <a:round/>
            <a:headEnd/>
            <a:tailEnd/>
          </a:ln>
          <a:effectLst>
            <a:outerShdw blurRad="40000" dist="20000" dir="5400000" rotWithShape="0">
              <a:srgbClr val="808080">
                <a:alpha val="37999"/>
              </a:srgbClr>
            </a:outerShdw>
          </a:effectLst>
        </p:spPr>
      </p:cxnSp>
      <p:cxnSp>
        <p:nvCxnSpPr>
          <p:cNvPr id="112" name="Straight Connector 111">
            <a:extLst>
              <a:ext uri="{FF2B5EF4-FFF2-40B4-BE49-F238E27FC236}">
                <a16:creationId xmlns:a16="http://schemas.microsoft.com/office/drawing/2014/main" id="{D465109E-BD2F-E69A-4B61-E57BB503A7C8}"/>
              </a:ext>
            </a:extLst>
          </p:cNvPr>
          <p:cNvCxnSpPr>
            <a:cxnSpLocks noChangeShapeType="1"/>
          </p:cNvCxnSpPr>
          <p:nvPr/>
        </p:nvCxnSpPr>
        <p:spPr bwMode="auto">
          <a:xfrm>
            <a:off x="5842000" y="4267200"/>
            <a:ext cx="279400" cy="25400"/>
          </a:xfrm>
          <a:prstGeom prst="line">
            <a:avLst/>
          </a:prstGeom>
          <a:noFill/>
          <a:ln w="25400">
            <a:solidFill>
              <a:srgbClr val="FF0000"/>
            </a:solidFill>
            <a:round/>
            <a:headEnd/>
            <a:tailEnd/>
          </a:ln>
          <a:effectLst>
            <a:outerShdw blurRad="40000" dist="20000" dir="5400000" rotWithShape="0">
              <a:srgbClr val="808080">
                <a:alpha val="37999"/>
              </a:srgbClr>
            </a:outerShdw>
          </a:effectLst>
        </p:spPr>
      </p:cxnSp>
      <p:cxnSp>
        <p:nvCxnSpPr>
          <p:cNvPr id="117" name="Straight Connector 116">
            <a:extLst>
              <a:ext uri="{FF2B5EF4-FFF2-40B4-BE49-F238E27FC236}">
                <a16:creationId xmlns:a16="http://schemas.microsoft.com/office/drawing/2014/main" id="{71D9220A-FA75-BC31-DDA2-F5D133EB7D31}"/>
              </a:ext>
            </a:extLst>
          </p:cNvPr>
          <p:cNvCxnSpPr>
            <a:endCxn id="85" idx="2"/>
          </p:cNvCxnSpPr>
          <p:nvPr/>
        </p:nvCxnSpPr>
        <p:spPr>
          <a:xfrm>
            <a:off x="3810000" y="3497263"/>
            <a:ext cx="217488" cy="74612"/>
          </a:xfrm>
          <a:prstGeom prst="line">
            <a:avLst/>
          </a:prstGeom>
          <a:ln w="57150" cmpd="sng">
            <a:solidFill>
              <a:srgbClr val="B928EA"/>
            </a:solidFill>
          </a:ln>
          <a:effectLst/>
        </p:spPr>
        <p:style>
          <a:lnRef idx="2">
            <a:schemeClr val="accent1"/>
          </a:lnRef>
          <a:fillRef idx="0">
            <a:schemeClr val="accent1"/>
          </a:fillRef>
          <a:effectRef idx="1">
            <a:schemeClr val="accent1"/>
          </a:effectRef>
          <a:fontRef idx="minor">
            <a:schemeClr val="tx1"/>
          </a:fontRef>
        </p:style>
      </p:cxnSp>
      <p:cxnSp>
        <p:nvCxnSpPr>
          <p:cNvPr id="83" name="Straight Connector 82">
            <a:extLst>
              <a:ext uri="{FF2B5EF4-FFF2-40B4-BE49-F238E27FC236}">
                <a16:creationId xmlns:a16="http://schemas.microsoft.com/office/drawing/2014/main" id="{C3B9B78B-845D-9972-D740-8EF815B7FE73}"/>
              </a:ext>
            </a:extLst>
          </p:cNvPr>
          <p:cNvCxnSpPr/>
          <p:nvPr/>
        </p:nvCxnSpPr>
        <p:spPr>
          <a:xfrm>
            <a:off x="228600" y="2667000"/>
            <a:ext cx="2127250" cy="1135063"/>
          </a:xfrm>
          <a:prstGeom prst="line">
            <a:avLst/>
          </a:prstGeom>
          <a:ln w="57150" cmpd="sng">
            <a:solidFill>
              <a:srgbClr val="B928EA"/>
            </a:solidFill>
          </a:ln>
          <a:effectLst/>
        </p:spPr>
        <p:style>
          <a:lnRef idx="2">
            <a:schemeClr val="accent1"/>
          </a:lnRef>
          <a:fillRef idx="0">
            <a:schemeClr val="accent1"/>
          </a:fillRef>
          <a:effectRef idx="1">
            <a:schemeClr val="accent1"/>
          </a:effectRef>
          <a:fontRef idx="minor">
            <a:schemeClr val="tx1"/>
          </a:fontRef>
        </p:style>
      </p:cxnSp>
      <p:cxnSp>
        <p:nvCxnSpPr>
          <p:cNvPr id="84" name="Straight Connector 83">
            <a:extLst>
              <a:ext uri="{FF2B5EF4-FFF2-40B4-BE49-F238E27FC236}">
                <a16:creationId xmlns:a16="http://schemas.microsoft.com/office/drawing/2014/main" id="{41D58945-688A-D633-D3EC-9230E2D61E4D}"/>
              </a:ext>
            </a:extLst>
          </p:cNvPr>
          <p:cNvCxnSpPr>
            <a:stCxn id="85" idx="3"/>
          </p:cNvCxnSpPr>
          <p:nvPr/>
        </p:nvCxnSpPr>
        <p:spPr>
          <a:xfrm>
            <a:off x="4075113" y="3679825"/>
            <a:ext cx="758825" cy="2814638"/>
          </a:xfrm>
          <a:prstGeom prst="line">
            <a:avLst/>
          </a:prstGeom>
          <a:ln w="57150" cmpd="sng">
            <a:solidFill>
              <a:srgbClr val="B928EA"/>
            </a:solidFill>
          </a:ln>
          <a:effectLst/>
        </p:spPr>
        <p:style>
          <a:lnRef idx="2">
            <a:schemeClr val="accent1"/>
          </a:lnRef>
          <a:fillRef idx="0">
            <a:schemeClr val="accent1"/>
          </a:fillRef>
          <a:effectRef idx="1">
            <a:schemeClr val="accent1"/>
          </a:effectRef>
          <a:fontRef idx="minor">
            <a:schemeClr val="tx1"/>
          </a:fontRef>
        </p:style>
      </p:cxnSp>
      <p:sp>
        <p:nvSpPr>
          <p:cNvPr id="18468" name="TextBox 13311">
            <a:extLst>
              <a:ext uri="{FF2B5EF4-FFF2-40B4-BE49-F238E27FC236}">
                <a16:creationId xmlns:a16="http://schemas.microsoft.com/office/drawing/2014/main" id="{31C26F3E-BFD4-05E9-D660-7A098624F377}"/>
              </a:ext>
            </a:extLst>
          </p:cNvPr>
          <p:cNvSpPr txBox="1">
            <a:spLocks noChangeArrowheads="1"/>
          </p:cNvSpPr>
          <p:nvPr/>
        </p:nvSpPr>
        <p:spPr bwMode="auto">
          <a:xfrm>
            <a:off x="4800600" y="4495800"/>
            <a:ext cx="11430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600">
                <a:latin typeface="Arial" panose="020B0604020202020204" pitchFamily="34" charset="0"/>
                <a:ea typeface="MS PGothic" panose="020B0600070205080204" pitchFamily="34" charset="-128"/>
              </a:rPr>
              <a:t>Kermedec</a:t>
            </a:r>
          </a:p>
          <a:p>
            <a:pPr eaLnBrk="1" hangingPunct="1">
              <a:spcBef>
                <a:spcPct val="0"/>
              </a:spcBef>
              <a:buFontTx/>
              <a:buNone/>
            </a:pPr>
            <a:r>
              <a:rPr lang="en-US" altLang="en-US" sz="1600">
                <a:latin typeface="Arial" panose="020B0604020202020204" pitchFamily="34" charset="0"/>
                <a:ea typeface="MS PGothic" panose="020B0600070205080204" pitchFamily="34" charset="-128"/>
              </a:rPr>
              <a:t>Plate</a:t>
            </a:r>
          </a:p>
        </p:txBody>
      </p:sp>
      <p:sp>
        <p:nvSpPr>
          <p:cNvPr id="18469" name="TextBox 129">
            <a:extLst>
              <a:ext uri="{FF2B5EF4-FFF2-40B4-BE49-F238E27FC236}">
                <a16:creationId xmlns:a16="http://schemas.microsoft.com/office/drawing/2014/main" id="{795BB14C-8141-B067-63CE-2AC8520ABE50}"/>
              </a:ext>
            </a:extLst>
          </p:cNvPr>
          <p:cNvSpPr txBox="1">
            <a:spLocks noChangeArrowheads="1"/>
          </p:cNvSpPr>
          <p:nvPr/>
        </p:nvSpPr>
        <p:spPr bwMode="auto">
          <a:xfrm>
            <a:off x="4170363" y="1143000"/>
            <a:ext cx="1143000"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2400">
                <a:latin typeface="Arial" panose="020B0604020202020204" pitchFamily="34" charset="0"/>
                <a:ea typeface="MS PGothic" panose="020B0600070205080204" pitchFamily="34" charset="-128"/>
              </a:rPr>
              <a:t>Pacific</a:t>
            </a:r>
          </a:p>
          <a:p>
            <a:pPr eaLnBrk="1" hangingPunct="1">
              <a:spcBef>
                <a:spcPct val="0"/>
              </a:spcBef>
              <a:buFontTx/>
              <a:buNone/>
            </a:pPr>
            <a:r>
              <a:rPr lang="en-US" altLang="en-US" sz="2400">
                <a:latin typeface="Arial" panose="020B0604020202020204" pitchFamily="34" charset="0"/>
                <a:ea typeface="MS PGothic" panose="020B0600070205080204" pitchFamily="34" charset="-128"/>
              </a:rPr>
              <a:t> Plate</a:t>
            </a:r>
          </a:p>
        </p:txBody>
      </p:sp>
      <p:sp>
        <p:nvSpPr>
          <p:cNvPr id="18470" name="TextBox 130">
            <a:extLst>
              <a:ext uri="{FF2B5EF4-FFF2-40B4-BE49-F238E27FC236}">
                <a16:creationId xmlns:a16="http://schemas.microsoft.com/office/drawing/2014/main" id="{642E07FD-06D9-9D94-75E3-6ED2E0EB3696}"/>
              </a:ext>
            </a:extLst>
          </p:cNvPr>
          <p:cNvSpPr txBox="1">
            <a:spLocks noChangeArrowheads="1"/>
          </p:cNvSpPr>
          <p:nvPr/>
        </p:nvSpPr>
        <p:spPr bwMode="auto">
          <a:xfrm>
            <a:off x="1277938" y="5470525"/>
            <a:ext cx="1744662"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2400">
                <a:latin typeface="Arial" panose="020B0604020202020204" pitchFamily="34" charset="0"/>
                <a:ea typeface="MS PGothic" panose="020B0600070205080204" pitchFamily="34" charset="-128"/>
              </a:rPr>
              <a:t>Australian</a:t>
            </a:r>
          </a:p>
          <a:p>
            <a:pPr eaLnBrk="1" hangingPunct="1">
              <a:spcBef>
                <a:spcPct val="0"/>
              </a:spcBef>
              <a:buFontTx/>
              <a:buNone/>
            </a:pPr>
            <a:r>
              <a:rPr lang="en-US" altLang="en-US" sz="2400">
                <a:latin typeface="Arial" panose="020B0604020202020204" pitchFamily="34" charset="0"/>
                <a:ea typeface="MS PGothic" panose="020B0600070205080204" pitchFamily="34" charset="-128"/>
              </a:rPr>
              <a:t>   Plate</a:t>
            </a:r>
          </a:p>
        </p:txBody>
      </p:sp>
      <p:sp>
        <p:nvSpPr>
          <p:cNvPr id="132" name="5-Point Star 2">
            <a:extLst>
              <a:ext uri="{FF2B5EF4-FFF2-40B4-BE49-F238E27FC236}">
                <a16:creationId xmlns:a16="http://schemas.microsoft.com/office/drawing/2014/main" id="{D02EE472-356E-E0F0-F636-9C3D76148BC7}"/>
              </a:ext>
            </a:extLst>
          </p:cNvPr>
          <p:cNvSpPr>
            <a:spLocks/>
          </p:cNvSpPr>
          <p:nvPr/>
        </p:nvSpPr>
        <p:spPr bwMode="auto">
          <a:xfrm>
            <a:off x="2287588" y="3671888"/>
            <a:ext cx="252412" cy="252412"/>
          </a:xfrm>
          <a:custGeom>
            <a:avLst/>
            <a:gdLst>
              <a:gd name="T0" fmla="*/ 0 w 252499"/>
              <a:gd name="T1" fmla="*/ 96347 h 252499"/>
              <a:gd name="T2" fmla="*/ 96348 w 252499"/>
              <a:gd name="T3" fmla="*/ 96347 h 252499"/>
              <a:gd name="T4" fmla="*/ 126121 w 252499"/>
              <a:gd name="T5" fmla="*/ 0 h 252499"/>
              <a:gd name="T6" fmla="*/ 155891 w 252499"/>
              <a:gd name="T7" fmla="*/ 96347 h 252499"/>
              <a:gd name="T8" fmla="*/ 252239 w 252499"/>
              <a:gd name="T9" fmla="*/ 96347 h 252499"/>
              <a:gd name="T10" fmla="*/ 174293 w 252499"/>
              <a:gd name="T11" fmla="*/ 155890 h 252499"/>
              <a:gd name="T12" fmla="*/ 204066 w 252499"/>
              <a:gd name="T13" fmla="*/ 252237 h 252499"/>
              <a:gd name="T14" fmla="*/ 126121 w 252499"/>
              <a:gd name="T15" fmla="*/ 192693 h 252499"/>
              <a:gd name="T16" fmla="*/ 48173 w 252499"/>
              <a:gd name="T17" fmla="*/ 252237 h 252499"/>
              <a:gd name="T18" fmla="*/ 77946 w 252499"/>
              <a:gd name="T19" fmla="*/ 155890 h 252499"/>
              <a:gd name="T20" fmla="*/ 0 w 252499"/>
              <a:gd name="T21" fmla="*/ 96347 h 25249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52499" h="252499">
                <a:moveTo>
                  <a:pt x="0" y="96446"/>
                </a:moveTo>
                <a:lnTo>
                  <a:pt x="96447" y="96446"/>
                </a:lnTo>
                <a:lnTo>
                  <a:pt x="126250" y="0"/>
                </a:lnTo>
                <a:lnTo>
                  <a:pt x="156052" y="96446"/>
                </a:lnTo>
                <a:lnTo>
                  <a:pt x="252499" y="96446"/>
                </a:lnTo>
                <a:lnTo>
                  <a:pt x="174472" y="156052"/>
                </a:lnTo>
                <a:lnTo>
                  <a:pt x="204276" y="252498"/>
                </a:lnTo>
                <a:lnTo>
                  <a:pt x="126250" y="192891"/>
                </a:lnTo>
                <a:lnTo>
                  <a:pt x="48223" y="252498"/>
                </a:lnTo>
                <a:lnTo>
                  <a:pt x="78027" y="156052"/>
                </a:lnTo>
                <a:lnTo>
                  <a:pt x="0" y="96446"/>
                </a:lnTo>
                <a:close/>
              </a:path>
            </a:pathLst>
          </a:custGeom>
          <a:solidFill>
            <a:srgbClr val="FF0000"/>
          </a:solidFill>
          <a:ln w="9525" cap="flat" cmpd="sng">
            <a:solidFill>
              <a:schemeClr val="bg1"/>
            </a:solidFill>
            <a:prstDash val="solid"/>
            <a:round/>
            <a:headEnd/>
            <a:tailEnd/>
          </a:ln>
          <a:effectLst>
            <a:outerShdw blurRad="40000" dist="23000" dir="5400000" rotWithShape="0">
              <a:srgbClr val="000000">
                <a:alpha val="34998"/>
              </a:srgbClr>
            </a:outerShdw>
          </a:effectLst>
        </p:spPr>
        <p:txBody>
          <a:bodyPr anchor="ctr"/>
          <a:lstStyle/>
          <a:p>
            <a:pPr eaLnBrk="1" hangingPunct="1">
              <a:defRPr/>
            </a:pPr>
            <a:endParaRPr lang="en-US"/>
          </a:p>
        </p:txBody>
      </p:sp>
      <p:sp>
        <p:nvSpPr>
          <p:cNvPr id="44" name="5-Point Star 2">
            <a:extLst>
              <a:ext uri="{FF2B5EF4-FFF2-40B4-BE49-F238E27FC236}">
                <a16:creationId xmlns:a16="http://schemas.microsoft.com/office/drawing/2014/main" id="{22662F57-D2A0-196F-42B1-F8C37B930D9F}"/>
              </a:ext>
            </a:extLst>
          </p:cNvPr>
          <p:cNvSpPr>
            <a:spLocks/>
          </p:cNvSpPr>
          <p:nvPr/>
        </p:nvSpPr>
        <p:spPr bwMode="auto">
          <a:xfrm>
            <a:off x="1917700" y="3259138"/>
            <a:ext cx="252413" cy="252412"/>
          </a:xfrm>
          <a:custGeom>
            <a:avLst/>
            <a:gdLst>
              <a:gd name="T0" fmla="*/ 0 w 252499"/>
              <a:gd name="T1" fmla="*/ 96347 h 252499"/>
              <a:gd name="T2" fmla="*/ 96348 w 252499"/>
              <a:gd name="T3" fmla="*/ 96347 h 252499"/>
              <a:gd name="T4" fmla="*/ 126121 w 252499"/>
              <a:gd name="T5" fmla="*/ 0 h 252499"/>
              <a:gd name="T6" fmla="*/ 155891 w 252499"/>
              <a:gd name="T7" fmla="*/ 96347 h 252499"/>
              <a:gd name="T8" fmla="*/ 252239 w 252499"/>
              <a:gd name="T9" fmla="*/ 96347 h 252499"/>
              <a:gd name="T10" fmla="*/ 174293 w 252499"/>
              <a:gd name="T11" fmla="*/ 155890 h 252499"/>
              <a:gd name="T12" fmla="*/ 204066 w 252499"/>
              <a:gd name="T13" fmla="*/ 252237 h 252499"/>
              <a:gd name="T14" fmla="*/ 126121 w 252499"/>
              <a:gd name="T15" fmla="*/ 192693 h 252499"/>
              <a:gd name="T16" fmla="*/ 48173 w 252499"/>
              <a:gd name="T17" fmla="*/ 252237 h 252499"/>
              <a:gd name="T18" fmla="*/ 77946 w 252499"/>
              <a:gd name="T19" fmla="*/ 155890 h 252499"/>
              <a:gd name="T20" fmla="*/ 0 w 252499"/>
              <a:gd name="T21" fmla="*/ 96347 h 25249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52499" h="252499">
                <a:moveTo>
                  <a:pt x="0" y="96446"/>
                </a:moveTo>
                <a:lnTo>
                  <a:pt x="96447" y="96446"/>
                </a:lnTo>
                <a:lnTo>
                  <a:pt x="126250" y="0"/>
                </a:lnTo>
                <a:lnTo>
                  <a:pt x="156052" y="96446"/>
                </a:lnTo>
                <a:lnTo>
                  <a:pt x="252499" y="96446"/>
                </a:lnTo>
                <a:lnTo>
                  <a:pt x="174472" y="156052"/>
                </a:lnTo>
                <a:lnTo>
                  <a:pt x="204276" y="252498"/>
                </a:lnTo>
                <a:lnTo>
                  <a:pt x="126250" y="192891"/>
                </a:lnTo>
                <a:lnTo>
                  <a:pt x="48223" y="252498"/>
                </a:lnTo>
                <a:lnTo>
                  <a:pt x="78027" y="156052"/>
                </a:lnTo>
                <a:lnTo>
                  <a:pt x="0" y="96446"/>
                </a:lnTo>
                <a:close/>
              </a:path>
            </a:pathLst>
          </a:custGeom>
          <a:solidFill>
            <a:srgbClr val="FF0000"/>
          </a:solidFill>
          <a:ln w="9525" cap="flat" cmpd="sng">
            <a:solidFill>
              <a:schemeClr val="bg1"/>
            </a:solidFill>
            <a:prstDash val="solid"/>
            <a:round/>
            <a:headEnd/>
            <a:tailEnd/>
          </a:ln>
          <a:effectLst>
            <a:outerShdw blurRad="40000" dist="23000" dir="5400000" rotWithShape="0">
              <a:srgbClr val="000000">
                <a:alpha val="34998"/>
              </a:srgbClr>
            </a:outerShdw>
          </a:effectLst>
        </p:spPr>
        <p:txBody>
          <a:bodyPr anchor="ctr"/>
          <a:lstStyle/>
          <a:p>
            <a:pPr eaLnBrk="1" hangingPunct="1">
              <a:defRPr/>
            </a:pPr>
            <a:endParaRPr lang="en-US"/>
          </a:p>
        </p:txBody>
      </p:sp>
      <p:sp>
        <p:nvSpPr>
          <p:cNvPr id="18473" name="Text Box 3">
            <a:extLst>
              <a:ext uri="{FF2B5EF4-FFF2-40B4-BE49-F238E27FC236}">
                <a16:creationId xmlns:a16="http://schemas.microsoft.com/office/drawing/2014/main" id="{C7870DFC-701E-2CC0-3704-0DAF598838C3}"/>
              </a:ext>
            </a:extLst>
          </p:cNvPr>
          <p:cNvSpPr txBox="1">
            <a:spLocks noChangeArrowheads="1"/>
          </p:cNvSpPr>
          <p:nvPr/>
        </p:nvSpPr>
        <p:spPr bwMode="auto">
          <a:xfrm>
            <a:off x="382588" y="1947863"/>
            <a:ext cx="2759075" cy="384175"/>
          </a:xfrm>
          <a:prstGeom prst="rect">
            <a:avLst/>
          </a:prstGeom>
          <a:solidFill>
            <a:srgbClr val="FFFFFF">
              <a:alpha val="39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US" altLang="en-US" sz="1600" b="1">
                <a:solidFill>
                  <a:srgbClr val="660066"/>
                </a:solidFill>
                <a:latin typeface="Arial" panose="020B0604020202020204" pitchFamily="34" charset="0"/>
                <a:ea typeface="MS PGothic" panose="020B0600070205080204" pitchFamily="34" charset="-128"/>
              </a:rPr>
              <a:t>M7.0 November 22, 2022</a:t>
            </a:r>
            <a:endParaRPr lang="en-US" altLang="en-US" b="1">
              <a:solidFill>
                <a:srgbClr val="660066"/>
              </a:solidFill>
              <a:latin typeface="Arial" panose="020B0604020202020204" pitchFamily="34" charset="0"/>
              <a:ea typeface="MS PGothic" panose="020B0600070205080204" pitchFamily="34" charset="-128"/>
            </a:endParaRPr>
          </a:p>
        </p:txBody>
      </p:sp>
      <p:sp>
        <p:nvSpPr>
          <p:cNvPr id="46" name="Line 2">
            <a:extLst>
              <a:ext uri="{FF2B5EF4-FFF2-40B4-BE49-F238E27FC236}">
                <a16:creationId xmlns:a16="http://schemas.microsoft.com/office/drawing/2014/main" id="{179EA1A8-7B05-2EAD-19BB-A23F10667058}"/>
              </a:ext>
            </a:extLst>
          </p:cNvPr>
          <p:cNvSpPr>
            <a:spLocks noChangeShapeType="1"/>
          </p:cNvSpPr>
          <p:nvPr/>
        </p:nvSpPr>
        <p:spPr bwMode="auto">
          <a:xfrm flipV="1">
            <a:off x="2079625" y="2747963"/>
            <a:ext cx="255588" cy="604837"/>
          </a:xfrm>
          <a:prstGeom prst="line">
            <a:avLst/>
          </a:prstGeom>
          <a:noFill/>
          <a:ln w="28575">
            <a:solidFill>
              <a:schemeClr val="tx1"/>
            </a:solidFill>
            <a:round/>
            <a:headEnd type="arrow" w="med" len="med"/>
            <a:tailEnd/>
          </a:ln>
          <a:effectLst>
            <a:outerShdw blurRad="38100" dist="25400" dir="5400000" algn="ctr" rotWithShape="0">
              <a:srgbClr val="808080">
                <a:alpha val="35001"/>
              </a:srgbClr>
            </a:outerShdw>
          </a:effectLst>
        </p:spPr>
        <p:txBody>
          <a:bodyPr tIns="91440" bIns="91440"/>
          <a:lstStyle/>
          <a:p>
            <a:pPr eaLnBrk="1" hangingPunct="1">
              <a:defRPr/>
            </a:pPr>
            <a:endParaRPr lang="en-US"/>
          </a:p>
        </p:txBody>
      </p:sp>
      <p:cxnSp>
        <p:nvCxnSpPr>
          <p:cNvPr id="3" name="Straight Arrow Connector 2">
            <a:extLst>
              <a:ext uri="{FF2B5EF4-FFF2-40B4-BE49-F238E27FC236}">
                <a16:creationId xmlns:a16="http://schemas.microsoft.com/office/drawing/2014/main" id="{075F39FE-CEA7-9CD7-6E4F-3669D22DBF8D}"/>
              </a:ext>
            </a:extLst>
          </p:cNvPr>
          <p:cNvCxnSpPr/>
          <p:nvPr/>
        </p:nvCxnSpPr>
        <p:spPr>
          <a:xfrm flipH="1">
            <a:off x="2849563" y="3668713"/>
            <a:ext cx="676275" cy="152400"/>
          </a:xfrm>
          <a:prstGeom prst="straightConnector1">
            <a:avLst/>
          </a:prstGeom>
          <a:ln w="19050">
            <a:solidFill>
              <a:srgbClr val="FFFFFF"/>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9" name="Straight Arrow Connector 48">
            <a:extLst>
              <a:ext uri="{FF2B5EF4-FFF2-40B4-BE49-F238E27FC236}">
                <a16:creationId xmlns:a16="http://schemas.microsoft.com/office/drawing/2014/main" id="{BD48B426-F402-FA20-507E-264DA12C5CFF}"/>
              </a:ext>
            </a:extLst>
          </p:cNvPr>
          <p:cNvCxnSpPr/>
          <p:nvPr/>
        </p:nvCxnSpPr>
        <p:spPr>
          <a:xfrm rot="10800000" flipH="1">
            <a:off x="2871788" y="3436938"/>
            <a:ext cx="676275" cy="152400"/>
          </a:xfrm>
          <a:prstGeom prst="straightConnector1">
            <a:avLst/>
          </a:prstGeom>
          <a:ln w="19050">
            <a:solidFill>
              <a:srgbClr val="FFFFFF"/>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sp>
        <p:nvSpPr>
          <p:cNvPr id="48" name="5-Point Star 47">
            <a:extLst>
              <a:ext uri="{FF2B5EF4-FFF2-40B4-BE49-F238E27FC236}">
                <a16:creationId xmlns:a16="http://schemas.microsoft.com/office/drawing/2014/main" id="{27A149E6-762C-7A1F-69BD-672F9E79611C}"/>
              </a:ext>
            </a:extLst>
          </p:cNvPr>
          <p:cNvSpPr/>
          <p:nvPr/>
        </p:nvSpPr>
        <p:spPr>
          <a:xfrm>
            <a:off x="955675" y="2846388"/>
            <a:ext cx="434975" cy="434975"/>
          </a:xfrm>
          <a:prstGeom prst="star5">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18478" name="Text Box 3">
            <a:extLst>
              <a:ext uri="{FF2B5EF4-FFF2-40B4-BE49-F238E27FC236}">
                <a16:creationId xmlns:a16="http://schemas.microsoft.com/office/drawing/2014/main" id="{54FB10E7-581C-28B4-0CAB-567F83F160FC}"/>
              </a:ext>
            </a:extLst>
          </p:cNvPr>
          <p:cNvSpPr txBox="1">
            <a:spLocks noChangeArrowheads="1"/>
          </p:cNvSpPr>
          <p:nvPr/>
        </p:nvSpPr>
        <p:spPr bwMode="auto">
          <a:xfrm>
            <a:off x="2352675" y="2487613"/>
            <a:ext cx="2219325" cy="347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US" altLang="en-US" sz="1400" b="1">
                <a:solidFill>
                  <a:srgbClr val="660066"/>
                </a:solidFill>
                <a:latin typeface="Arial" panose="020B0604020202020204" pitchFamily="34" charset="0"/>
                <a:ea typeface="MS PGothic" panose="020B0600070205080204" pitchFamily="34" charset="-128"/>
              </a:rPr>
              <a:t>M7.8 December 8, 2016</a:t>
            </a:r>
            <a:endParaRPr lang="en-US" altLang="en-US" sz="2800" b="1">
              <a:solidFill>
                <a:srgbClr val="660066"/>
              </a:solidFill>
              <a:latin typeface="Arial" panose="020B0604020202020204" pitchFamily="34" charset="0"/>
              <a:ea typeface="MS PGothic" panose="020B0600070205080204" pitchFamily="34" charset="-128"/>
            </a:endParaRPr>
          </a:p>
        </p:txBody>
      </p:sp>
      <p:sp>
        <p:nvSpPr>
          <p:cNvPr id="51" name="Line 2">
            <a:extLst>
              <a:ext uri="{FF2B5EF4-FFF2-40B4-BE49-F238E27FC236}">
                <a16:creationId xmlns:a16="http://schemas.microsoft.com/office/drawing/2014/main" id="{8927F987-3A1A-4DA8-34A0-20566CAEF00D}"/>
              </a:ext>
            </a:extLst>
          </p:cNvPr>
          <p:cNvSpPr>
            <a:spLocks noChangeShapeType="1"/>
          </p:cNvSpPr>
          <p:nvPr/>
        </p:nvSpPr>
        <p:spPr bwMode="auto">
          <a:xfrm flipV="1">
            <a:off x="1247775" y="2279650"/>
            <a:ext cx="255588" cy="604838"/>
          </a:xfrm>
          <a:prstGeom prst="line">
            <a:avLst/>
          </a:prstGeom>
          <a:noFill/>
          <a:ln w="28575">
            <a:solidFill>
              <a:schemeClr val="tx1"/>
            </a:solidFill>
            <a:round/>
            <a:headEnd type="arrow" w="med" len="med"/>
            <a:tailEnd/>
          </a:ln>
          <a:effectLst>
            <a:outerShdw blurRad="38100" dist="25400" dir="5400000" algn="ctr" rotWithShape="0">
              <a:srgbClr val="808080">
                <a:alpha val="35001"/>
              </a:srgbClr>
            </a:outerShdw>
          </a:effectLst>
        </p:spPr>
        <p:txBody>
          <a:bodyPr tIns="91440" bIns="91440"/>
          <a:lstStyle/>
          <a:p>
            <a:pPr eaLnBrk="1" hangingPunct="1">
              <a:defRPr/>
            </a:pPr>
            <a:endParaRPr lang="en-US"/>
          </a:p>
        </p:txBody>
      </p:sp>
      <p:sp>
        <p:nvSpPr>
          <p:cNvPr id="2" name="Title 1">
            <a:extLst>
              <a:ext uri="{FF2B5EF4-FFF2-40B4-BE49-F238E27FC236}">
                <a16:creationId xmlns:a16="http://schemas.microsoft.com/office/drawing/2014/main" id="{2BBE1809-11F3-7E73-AF7C-EFE751BF7FDA}"/>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rPr>
              <a:t>Magnitude 7.0 SOLOMON ISLANDS</a:t>
            </a:r>
            <a:br>
              <a:rPr lang="en-US" sz="4300" b="1" dirty="0">
                <a:solidFill>
                  <a:schemeClr val="tx2">
                    <a:satMod val="130000"/>
                  </a:schemeClr>
                </a:solidFill>
                <a:effectLst>
                  <a:outerShdw blurRad="50000" dist="30000" dir="5400000" algn="tl" rotWithShape="0">
                    <a:srgbClr val="000000">
                      <a:alpha val="30000"/>
                    </a:srgbClr>
                  </a:outerShdw>
                </a:effectLst>
                <a:ea typeface="+mj-ea"/>
              </a:rPr>
            </a:br>
            <a:r>
              <a:rPr lang="en-US" b="1" dirty="0">
                <a:solidFill>
                  <a:schemeClr val="tx2">
                    <a:satMod val="130000"/>
                  </a:schemeClr>
                </a:solidFill>
                <a:effectLst>
                  <a:outerShdw blurRad="50000" dist="30000" dir="5400000" algn="tl" rotWithShape="0">
                    <a:srgbClr val="000000">
                      <a:alpha val="30000"/>
                    </a:srgbClr>
                  </a:outerShdw>
                </a:effectLst>
                <a:ea typeface="+mj-ea"/>
              </a:rPr>
              <a:t>Tuesday,  November 22, 2022 at 02:03:07 UTC </a:t>
            </a:r>
            <a:endParaRPr lang="en-US" dirty="0">
              <a:solidFill>
                <a:schemeClr val="tx2">
                  <a:satMod val="130000"/>
                </a:schemeClr>
              </a:solidFill>
              <a:effectLst>
                <a:outerShdw blurRad="50000" dist="30000" dir="5400000" algn="tl" rotWithShape="0">
                  <a:srgbClr val="000000">
                    <a:alpha val="30000"/>
                  </a:srgbClr>
                </a:outerShdw>
              </a:effectLst>
              <a:ea typeface="+mj-ea"/>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1" name="Picture 1">
            <a:extLst>
              <a:ext uri="{FF2B5EF4-FFF2-40B4-BE49-F238E27FC236}">
                <a16:creationId xmlns:a16="http://schemas.microsoft.com/office/drawing/2014/main" id="{BB51C75B-EE2B-90AC-55AA-8E1046776FE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0675" y="3911600"/>
            <a:ext cx="3181350" cy="294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3">
            <a:extLst>
              <a:ext uri="{FF2B5EF4-FFF2-40B4-BE49-F238E27FC236}">
                <a16:creationId xmlns:a16="http://schemas.microsoft.com/office/drawing/2014/main" id="{B6F0704D-5184-8FEB-22D1-668EC842832D}"/>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defRPr/>
            </a:pPr>
            <a:endParaRPr lang="en-US" altLang="en-US">
              <a:solidFill>
                <a:srgbClr val="FFFFFF"/>
              </a:solidFill>
              <a:latin typeface="Calibri" panose="020F0502020204030204" pitchFamily="34" charset="0"/>
            </a:endParaRPr>
          </a:p>
        </p:txBody>
      </p:sp>
      <p:pic>
        <p:nvPicPr>
          <p:cNvPr id="20483" name="Picture 18" descr="IRIS_TMlogo.png">
            <a:extLst>
              <a:ext uri="{FF2B5EF4-FFF2-40B4-BE49-F238E27FC236}">
                <a16:creationId xmlns:a16="http://schemas.microsoft.com/office/drawing/2014/main" id="{A8E980EF-9961-2E00-8A2E-8F387172EDF1}"/>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84" name="TextBox 7">
            <a:extLst>
              <a:ext uri="{FF2B5EF4-FFF2-40B4-BE49-F238E27FC236}">
                <a16:creationId xmlns:a16="http://schemas.microsoft.com/office/drawing/2014/main" id="{98684AB9-5537-B51C-EF13-68404E857646}"/>
              </a:ext>
            </a:extLst>
          </p:cNvPr>
          <p:cNvSpPr txBox="1">
            <a:spLocks noChangeArrowheads="1"/>
          </p:cNvSpPr>
          <p:nvPr/>
        </p:nvSpPr>
        <p:spPr bwMode="auto">
          <a:xfrm>
            <a:off x="249238" y="1158875"/>
            <a:ext cx="822642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 typeface="Arial" panose="020B0604020202020204" pitchFamily="34" charset="0"/>
              <a:buNone/>
            </a:pPr>
            <a:r>
              <a:rPr lang="en-US" altLang="en-US" sz="1800" dirty="0">
                <a:latin typeface="Arial" panose="020B0604020202020204" pitchFamily="34" charset="0"/>
                <a:ea typeface="MS PGothic" panose="020B0600070205080204" pitchFamily="34" charset="-128"/>
              </a:rPr>
              <a:t>This earthquake occurred as the result </a:t>
            </a:r>
            <a:r>
              <a:rPr lang="en-US" altLang="en-US" sz="1800">
                <a:latin typeface="Arial" panose="020B0604020202020204" pitchFamily="34" charset="0"/>
                <a:ea typeface="MS PGothic" panose="020B0600070205080204" pitchFamily="34" charset="-128"/>
              </a:rPr>
              <a:t>of normal faulting on or near the boundary between the Pacific and Australian Plates.</a:t>
            </a:r>
          </a:p>
        </p:txBody>
      </p:sp>
      <p:sp>
        <p:nvSpPr>
          <p:cNvPr id="20485" name="TextBox 8">
            <a:extLst>
              <a:ext uri="{FF2B5EF4-FFF2-40B4-BE49-F238E27FC236}">
                <a16:creationId xmlns:a16="http://schemas.microsoft.com/office/drawing/2014/main" id="{7D7A5F4F-FD15-EEFE-94D0-77734CF15A99}"/>
              </a:ext>
            </a:extLst>
          </p:cNvPr>
          <p:cNvSpPr txBox="1">
            <a:spLocks noChangeArrowheads="1"/>
          </p:cNvSpPr>
          <p:nvPr/>
        </p:nvSpPr>
        <p:spPr bwMode="auto">
          <a:xfrm>
            <a:off x="3905250" y="5232400"/>
            <a:ext cx="5181600"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400">
                <a:latin typeface="Arial" panose="020B0604020202020204" pitchFamily="34" charset="0"/>
                <a:ea typeface="MS PGothic" panose="020B0600070205080204" pitchFamily="34" charset="-128"/>
              </a:rPr>
              <a:t>The tension axis (T) reflects the minimum compressive stress direction.  The pressure axis (P) reflects the maximum compressive stress direction. </a:t>
            </a:r>
          </a:p>
        </p:txBody>
      </p:sp>
      <p:sp>
        <p:nvSpPr>
          <p:cNvPr id="20486" name="TextBox 11">
            <a:extLst>
              <a:ext uri="{FF2B5EF4-FFF2-40B4-BE49-F238E27FC236}">
                <a16:creationId xmlns:a16="http://schemas.microsoft.com/office/drawing/2014/main" id="{8DC5D3C7-C09F-F79A-CE52-6576EF8C2F10}"/>
              </a:ext>
            </a:extLst>
          </p:cNvPr>
          <p:cNvSpPr txBox="1">
            <a:spLocks noChangeArrowheads="1"/>
          </p:cNvSpPr>
          <p:nvPr/>
        </p:nvSpPr>
        <p:spPr bwMode="auto">
          <a:xfrm>
            <a:off x="195263" y="6477000"/>
            <a:ext cx="370998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400" i="1">
                <a:latin typeface="Arial" panose="020B0604020202020204" pitchFamily="34" charset="0"/>
                <a:ea typeface="MS PGothic" panose="020B0600070205080204" pitchFamily="34" charset="-128"/>
              </a:rPr>
              <a:t>USGS W-phase Moment Tensor Solution</a:t>
            </a:r>
            <a:endParaRPr lang="en-US" altLang="en-US" sz="1800" i="1">
              <a:latin typeface="Arial" panose="020B0604020202020204" pitchFamily="34" charset="0"/>
              <a:ea typeface="MS PGothic" panose="020B0600070205080204" pitchFamily="34" charset="-128"/>
            </a:endParaRPr>
          </a:p>
        </p:txBody>
      </p:sp>
      <p:pic>
        <p:nvPicPr>
          <p:cNvPr id="20487" name="Picture 5">
            <a:extLst>
              <a:ext uri="{FF2B5EF4-FFF2-40B4-BE49-F238E27FC236}">
                <a16:creationId xmlns:a16="http://schemas.microsoft.com/office/drawing/2014/main" id="{F4543ADF-0589-04BE-09DF-EBCD46473FD2}"/>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3800475" y="3910013"/>
            <a:ext cx="4802188" cy="596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a:extLst>
              <a:ext uri="{FF2B5EF4-FFF2-40B4-BE49-F238E27FC236}">
                <a16:creationId xmlns:a16="http://schemas.microsoft.com/office/drawing/2014/main" id="{15DE2846-8BC4-031E-403E-27B0EF636C5C}"/>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rPr>
              <a:t>Magnitude 7.0 SOLOMON ISLANDS</a:t>
            </a:r>
            <a:br>
              <a:rPr lang="en-US" sz="4300" b="1" dirty="0">
                <a:solidFill>
                  <a:schemeClr val="tx2">
                    <a:satMod val="130000"/>
                  </a:schemeClr>
                </a:solidFill>
                <a:effectLst>
                  <a:outerShdw blurRad="50000" dist="30000" dir="5400000" algn="tl" rotWithShape="0">
                    <a:srgbClr val="000000">
                      <a:alpha val="30000"/>
                    </a:srgbClr>
                  </a:outerShdw>
                </a:effectLst>
                <a:ea typeface="+mj-ea"/>
              </a:rPr>
            </a:br>
            <a:r>
              <a:rPr lang="en-US" b="1" dirty="0">
                <a:solidFill>
                  <a:schemeClr val="tx2">
                    <a:satMod val="130000"/>
                  </a:schemeClr>
                </a:solidFill>
                <a:effectLst>
                  <a:outerShdw blurRad="50000" dist="30000" dir="5400000" algn="tl" rotWithShape="0">
                    <a:srgbClr val="000000">
                      <a:alpha val="30000"/>
                    </a:srgbClr>
                  </a:outerShdw>
                </a:effectLst>
                <a:ea typeface="+mj-ea"/>
              </a:rPr>
              <a:t>Tuesday,  November 22, 2022 at 02:03:07 UTC </a:t>
            </a:r>
            <a:endParaRPr lang="en-US" dirty="0">
              <a:solidFill>
                <a:schemeClr val="tx2">
                  <a:satMod val="130000"/>
                </a:schemeClr>
              </a:solidFill>
              <a:effectLst>
                <a:outerShdw blurRad="50000" dist="30000" dir="5400000" algn="tl" rotWithShape="0">
                  <a:srgbClr val="000000">
                    <a:alpha val="30000"/>
                  </a:srgbClr>
                </a:outerShdw>
              </a:effectLst>
              <a:ea typeface="+mj-ea"/>
            </a:endParaRPr>
          </a:p>
        </p:txBody>
      </p:sp>
      <p:pic>
        <p:nvPicPr>
          <p:cNvPr id="5" name="Picture 4" descr="A picture containing pie chart&#10;&#10;Description automatically generated">
            <a:extLst>
              <a:ext uri="{FF2B5EF4-FFF2-40B4-BE49-F238E27FC236}">
                <a16:creationId xmlns:a16="http://schemas.microsoft.com/office/drawing/2014/main" id="{A5875CA7-D40C-B473-C068-E6FEEBB97DE7}"/>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714598" y="1892685"/>
            <a:ext cx="5418290" cy="2042337"/>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59F4F3E1-4882-77AD-4C83-3BAF6F64C942}"/>
              </a:ext>
            </a:extLst>
          </p:cNvPr>
          <p:cNvPicPr>
            <a:picLocks noChangeAspect="1"/>
          </p:cNvPicPr>
          <p:nvPr/>
        </p:nvPicPr>
        <p:blipFill>
          <a:blip r:embed="rId3"/>
          <a:stretch>
            <a:fillRect/>
          </a:stretch>
        </p:blipFill>
        <p:spPr>
          <a:xfrm>
            <a:off x="1173798" y="1259554"/>
            <a:ext cx="7406640" cy="5552390"/>
          </a:xfrm>
          <a:prstGeom prst="rect">
            <a:avLst/>
          </a:prstGeom>
        </p:spPr>
      </p:pic>
      <p:sp>
        <p:nvSpPr>
          <p:cNvPr id="4" name="Rectangle 3">
            <a:extLst>
              <a:ext uri="{FF2B5EF4-FFF2-40B4-BE49-F238E27FC236}">
                <a16:creationId xmlns:a16="http://schemas.microsoft.com/office/drawing/2014/main" id="{74D73B77-B71F-B6C3-0397-8F04ED19D872}"/>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prstClr val="white"/>
              </a:solidFill>
            </a:endParaRPr>
          </a:p>
        </p:txBody>
      </p:sp>
      <p:pic>
        <p:nvPicPr>
          <p:cNvPr id="14339" name="Picture 18" descr="IRIS_TMlogo.png">
            <a:extLst>
              <a:ext uri="{FF2B5EF4-FFF2-40B4-BE49-F238E27FC236}">
                <a16:creationId xmlns:a16="http://schemas.microsoft.com/office/drawing/2014/main" id="{F3339FCC-A65A-D14E-7EE4-AED089828E71}"/>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1" name="TextBox 11">
            <a:extLst>
              <a:ext uri="{FF2B5EF4-FFF2-40B4-BE49-F238E27FC236}">
                <a16:creationId xmlns:a16="http://schemas.microsoft.com/office/drawing/2014/main" id="{240A26A8-EC36-E11D-FB09-4A43069B022B}"/>
              </a:ext>
            </a:extLst>
          </p:cNvPr>
          <p:cNvSpPr txBox="1">
            <a:spLocks noChangeArrowheads="1"/>
          </p:cNvSpPr>
          <p:nvPr/>
        </p:nvSpPr>
        <p:spPr bwMode="auto">
          <a:xfrm>
            <a:off x="4268154" y="1238807"/>
            <a:ext cx="338137" cy="3698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US" altLang="en-US" sz="1800" b="1" dirty="0">
                <a:latin typeface="Arial" panose="020B0604020202020204" pitchFamily="34" charset="0"/>
              </a:rPr>
              <a:t>S</a:t>
            </a:r>
          </a:p>
        </p:txBody>
      </p:sp>
      <p:sp>
        <p:nvSpPr>
          <p:cNvPr id="14342" name="TextBox 4">
            <a:extLst>
              <a:ext uri="{FF2B5EF4-FFF2-40B4-BE49-F238E27FC236}">
                <a16:creationId xmlns:a16="http://schemas.microsoft.com/office/drawing/2014/main" id="{B48A9F1F-6019-D9B9-7057-411239EFD656}"/>
              </a:ext>
            </a:extLst>
          </p:cNvPr>
          <p:cNvSpPr txBox="1">
            <a:spLocks noChangeArrowheads="1"/>
          </p:cNvSpPr>
          <p:nvPr/>
        </p:nvSpPr>
        <p:spPr bwMode="auto">
          <a:xfrm>
            <a:off x="2154555" y="2805778"/>
            <a:ext cx="6629400" cy="7381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US" altLang="en-US" sz="1400" dirty="0">
                <a:solidFill>
                  <a:srgbClr val="000000"/>
                </a:solidFill>
                <a:latin typeface="Arial" panose="020B0604020202020204" pitchFamily="34" charset="0"/>
              </a:rPr>
              <a:t>The first seismic waves to arrive from this earthquake were the compressional </a:t>
            </a:r>
            <a:br>
              <a:rPr lang="en-US" altLang="en-US" sz="1400" dirty="0">
                <a:solidFill>
                  <a:srgbClr val="000000"/>
                </a:solidFill>
                <a:latin typeface="Arial" panose="020B0604020202020204" pitchFamily="34" charset="0"/>
              </a:rPr>
            </a:br>
            <a:r>
              <a:rPr lang="en-US" altLang="en-US" sz="1400" dirty="0">
                <a:solidFill>
                  <a:srgbClr val="000000"/>
                </a:solidFill>
                <a:latin typeface="Arial" panose="020B0604020202020204" pitchFamily="34" charset="0"/>
              </a:rPr>
              <a:t>P waves.  Following the earthquake, it </a:t>
            </a:r>
            <a:r>
              <a:rPr lang="en-US" altLang="en-US" sz="1400" dirty="0">
                <a:latin typeface="Arial" panose="020B0604020202020204" pitchFamily="34" charset="0"/>
              </a:rPr>
              <a:t>took 12 minutes and 54 seconds </a:t>
            </a:r>
            <a:r>
              <a:rPr lang="en-US" altLang="en-US" sz="1400" dirty="0">
                <a:solidFill>
                  <a:srgbClr val="000000"/>
                </a:solidFill>
                <a:latin typeface="Arial" panose="020B0604020202020204" pitchFamily="34" charset="0"/>
              </a:rPr>
              <a:t>for the</a:t>
            </a:r>
            <a:br>
              <a:rPr lang="en-US" altLang="en-US" sz="1400" dirty="0">
                <a:solidFill>
                  <a:srgbClr val="000000"/>
                </a:solidFill>
                <a:latin typeface="Arial" panose="020B0604020202020204" pitchFamily="34" charset="0"/>
              </a:rPr>
            </a:br>
            <a:r>
              <a:rPr lang="en-US" altLang="en-US" sz="1400" dirty="0">
                <a:solidFill>
                  <a:srgbClr val="000000"/>
                </a:solidFill>
                <a:latin typeface="Arial" panose="020B0604020202020204" pitchFamily="34" charset="0"/>
              </a:rPr>
              <a:t>P waves to travel a curved path through the mantle to Bend, Oregon.</a:t>
            </a:r>
          </a:p>
        </p:txBody>
      </p:sp>
      <p:sp>
        <p:nvSpPr>
          <p:cNvPr id="13" name="TextBox 12">
            <a:extLst>
              <a:ext uri="{FF2B5EF4-FFF2-40B4-BE49-F238E27FC236}">
                <a16:creationId xmlns:a16="http://schemas.microsoft.com/office/drawing/2014/main" id="{A368A46C-8C04-D982-8DF4-E6F5C1EF458E}"/>
              </a:ext>
            </a:extLst>
          </p:cNvPr>
          <p:cNvSpPr txBox="1"/>
          <p:nvPr/>
        </p:nvSpPr>
        <p:spPr>
          <a:xfrm>
            <a:off x="6621463" y="1259554"/>
            <a:ext cx="2152650" cy="368300"/>
          </a:xfrm>
          <a:prstGeom prst="rect">
            <a:avLst/>
          </a:prstGeom>
          <a:solidFill>
            <a:schemeClr val="bg1"/>
          </a:solidFill>
        </p:spPr>
        <p:txBody>
          <a:bodyPr>
            <a:spAutoFit/>
          </a:bodyPr>
          <a:lstStyle/>
          <a:p>
            <a:pPr>
              <a:defRPr/>
            </a:pPr>
            <a:r>
              <a:rPr lang="en-US" b="1" spc="200" dirty="0">
                <a:latin typeface="Arial" charset="0"/>
                <a:ea typeface="MS PGothic" charset="-128"/>
              </a:rPr>
              <a:t>Surface Waves</a:t>
            </a:r>
          </a:p>
        </p:txBody>
      </p:sp>
      <p:sp>
        <p:nvSpPr>
          <p:cNvPr id="14344" name="TextBox 7">
            <a:extLst>
              <a:ext uri="{FF2B5EF4-FFF2-40B4-BE49-F238E27FC236}">
                <a16:creationId xmlns:a16="http://schemas.microsoft.com/office/drawing/2014/main" id="{BB47682A-BDD0-CC89-49F2-CD4390B327D2}"/>
              </a:ext>
            </a:extLst>
          </p:cNvPr>
          <p:cNvSpPr txBox="1">
            <a:spLocks noChangeArrowheads="1"/>
          </p:cNvSpPr>
          <p:nvPr/>
        </p:nvSpPr>
        <p:spPr bwMode="auto">
          <a:xfrm>
            <a:off x="2272030" y="724566"/>
            <a:ext cx="6394450" cy="5238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US" altLang="en-US" sz="1400" dirty="0">
                <a:solidFill>
                  <a:srgbClr val="000000"/>
                </a:solidFill>
                <a:latin typeface="Arial" panose="020B0604020202020204" pitchFamily="34" charset="0"/>
              </a:rPr>
              <a:t>The record of the earthquake in Bend, Oregon (BNOR) is illustrated below.  Bend is 9,905 km (6,155 miles, 89.2°) from the location of this earthquake.  </a:t>
            </a:r>
          </a:p>
        </p:txBody>
      </p:sp>
      <p:sp>
        <p:nvSpPr>
          <p:cNvPr id="14346" name="TextBox 6">
            <a:extLst>
              <a:ext uri="{FF2B5EF4-FFF2-40B4-BE49-F238E27FC236}">
                <a16:creationId xmlns:a16="http://schemas.microsoft.com/office/drawing/2014/main" id="{3EB85D47-F0EC-CCC3-A020-3770BB3F21E3}"/>
              </a:ext>
            </a:extLst>
          </p:cNvPr>
          <p:cNvSpPr txBox="1">
            <a:spLocks noChangeArrowheads="1"/>
          </p:cNvSpPr>
          <p:nvPr/>
        </p:nvSpPr>
        <p:spPr bwMode="auto">
          <a:xfrm>
            <a:off x="4792663" y="5625179"/>
            <a:ext cx="3943350" cy="8096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US" altLang="en-US" sz="1400">
              <a:solidFill>
                <a:srgbClr val="000000"/>
              </a:solidFill>
              <a:latin typeface="Arial" panose="020B0604020202020204" pitchFamily="34" charset="0"/>
            </a:endParaRPr>
          </a:p>
        </p:txBody>
      </p:sp>
      <p:sp>
        <p:nvSpPr>
          <p:cNvPr id="14347" name="TextBox 4">
            <a:extLst>
              <a:ext uri="{FF2B5EF4-FFF2-40B4-BE49-F238E27FC236}">
                <a16:creationId xmlns:a16="http://schemas.microsoft.com/office/drawing/2014/main" id="{BD04EA48-FBC3-6743-8159-62C6C4B430C1}"/>
              </a:ext>
            </a:extLst>
          </p:cNvPr>
          <p:cNvSpPr txBox="1">
            <a:spLocks noChangeArrowheads="1"/>
          </p:cNvSpPr>
          <p:nvPr/>
        </p:nvSpPr>
        <p:spPr bwMode="auto">
          <a:xfrm>
            <a:off x="2894806" y="1225582"/>
            <a:ext cx="338138" cy="26193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US" altLang="en-US" sz="1100" b="1">
                <a:latin typeface="Arial" panose="020B0604020202020204" pitchFamily="34" charset="0"/>
              </a:rPr>
              <a:t> </a:t>
            </a:r>
          </a:p>
        </p:txBody>
      </p:sp>
      <p:sp>
        <p:nvSpPr>
          <p:cNvPr id="14348" name="TextBox 9">
            <a:extLst>
              <a:ext uri="{FF2B5EF4-FFF2-40B4-BE49-F238E27FC236}">
                <a16:creationId xmlns:a16="http://schemas.microsoft.com/office/drawing/2014/main" id="{492A9963-11FD-83B9-4639-E8E3FB6A9EE2}"/>
              </a:ext>
            </a:extLst>
          </p:cNvPr>
          <p:cNvSpPr txBox="1">
            <a:spLocks noChangeArrowheads="1"/>
          </p:cNvSpPr>
          <p:nvPr/>
        </p:nvSpPr>
        <p:spPr bwMode="auto">
          <a:xfrm>
            <a:off x="2040255" y="4601241"/>
            <a:ext cx="6858000" cy="58261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lnSpc>
                <a:spcPts val="2000"/>
              </a:lnSpc>
              <a:spcBef>
                <a:spcPct val="0"/>
              </a:spcBef>
              <a:buFontTx/>
              <a:buNone/>
            </a:pPr>
            <a:r>
              <a:rPr lang="en-US" altLang="en-US" sz="1400" dirty="0">
                <a:solidFill>
                  <a:srgbClr val="000000"/>
                </a:solidFill>
                <a:latin typeface="Arial" panose="020B0604020202020204" pitchFamily="34" charset="0"/>
              </a:rPr>
              <a:t>S waves are shear waves that follow the same path through the mantle as P waves.  S </a:t>
            </a:r>
            <a:r>
              <a:rPr lang="en-US" altLang="en-US" sz="1400" dirty="0">
                <a:latin typeface="Arial" panose="020B0604020202020204" pitchFamily="34" charset="0"/>
              </a:rPr>
              <a:t>waves took 23 minutes and 42 seconds </a:t>
            </a:r>
            <a:r>
              <a:rPr lang="en-US" altLang="en-US" sz="1400" dirty="0">
                <a:solidFill>
                  <a:srgbClr val="000000"/>
                </a:solidFill>
                <a:latin typeface="Arial" panose="020B0604020202020204" pitchFamily="34" charset="0"/>
              </a:rPr>
              <a:t>to travel from the earthquake to Bend.</a:t>
            </a:r>
          </a:p>
        </p:txBody>
      </p:sp>
      <p:sp>
        <p:nvSpPr>
          <p:cNvPr id="14349" name="TextBox 6">
            <a:extLst>
              <a:ext uri="{FF2B5EF4-FFF2-40B4-BE49-F238E27FC236}">
                <a16:creationId xmlns:a16="http://schemas.microsoft.com/office/drawing/2014/main" id="{D6E3CB3A-4C18-D968-D086-E876C61A1F76}"/>
              </a:ext>
            </a:extLst>
          </p:cNvPr>
          <p:cNvSpPr txBox="1">
            <a:spLocks noChangeArrowheads="1"/>
          </p:cNvSpPr>
          <p:nvPr/>
        </p:nvSpPr>
        <p:spPr bwMode="auto">
          <a:xfrm>
            <a:off x="2453005" y="5444204"/>
            <a:ext cx="6032500" cy="58261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lnSpc>
                <a:spcPts val="2000"/>
              </a:lnSpc>
              <a:spcBef>
                <a:spcPct val="0"/>
              </a:spcBef>
              <a:buFont typeface="Arial" panose="020B0604020202020204" pitchFamily="34" charset="0"/>
              <a:buNone/>
            </a:pPr>
            <a:r>
              <a:rPr lang="en-US" altLang="en-US" sz="1400" dirty="0">
                <a:solidFill>
                  <a:srgbClr val="000000"/>
                </a:solidFill>
                <a:latin typeface="Arial" panose="020B0604020202020204" pitchFamily="34" charset="0"/>
              </a:rPr>
              <a:t>Surface waves traveled the 9,905 km (6,155 miles) along the perimeter of the Earth </a:t>
            </a:r>
            <a:r>
              <a:rPr lang="en-US" altLang="en-US" sz="1400" dirty="0">
                <a:latin typeface="Arial" panose="020B0604020202020204" pitchFamily="34" charset="0"/>
              </a:rPr>
              <a:t>from the earthquake to the recording seismometer. </a:t>
            </a:r>
            <a:endParaRPr lang="en-US" altLang="en-US" sz="1400" dirty="0">
              <a:solidFill>
                <a:srgbClr val="000000"/>
              </a:solidFill>
              <a:latin typeface="Arial" panose="020B0604020202020204" pitchFamily="34" charset="0"/>
            </a:endParaRPr>
          </a:p>
        </p:txBody>
      </p:sp>
      <p:sp>
        <p:nvSpPr>
          <p:cNvPr id="14345" name="TextBox 4">
            <a:extLst>
              <a:ext uri="{FF2B5EF4-FFF2-40B4-BE49-F238E27FC236}">
                <a16:creationId xmlns:a16="http://schemas.microsoft.com/office/drawing/2014/main" id="{B97FF17C-A6CB-753E-E2A0-00E3E703AECE}"/>
              </a:ext>
            </a:extLst>
          </p:cNvPr>
          <p:cNvSpPr txBox="1">
            <a:spLocks noChangeArrowheads="1"/>
          </p:cNvSpPr>
          <p:nvPr/>
        </p:nvSpPr>
        <p:spPr bwMode="auto">
          <a:xfrm>
            <a:off x="2972594" y="1182560"/>
            <a:ext cx="338138" cy="3397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US" altLang="en-US" sz="1600" b="1" dirty="0">
                <a:latin typeface="Arial" panose="020B0604020202020204" pitchFamily="34" charset="0"/>
              </a:rPr>
              <a:t>P</a:t>
            </a:r>
          </a:p>
        </p:txBody>
      </p:sp>
      <p:sp>
        <p:nvSpPr>
          <p:cNvPr id="3" name="TextBox 4">
            <a:extLst>
              <a:ext uri="{FF2B5EF4-FFF2-40B4-BE49-F238E27FC236}">
                <a16:creationId xmlns:a16="http://schemas.microsoft.com/office/drawing/2014/main" id="{8A9BCB40-A0F7-6260-F161-1975DE945712}"/>
              </a:ext>
            </a:extLst>
          </p:cNvPr>
          <p:cNvSpPr txBox="1">
            <a:spLocks noChangeArrowheads="1"/>
          </p:cNvSpPr>
          <p:nvPr/>
        </p:nvSpPr>
        <p:spPr bwMode="auto">
          <a:xfrm>
            <a:off x="3388520" y="1182560"/>
            <a:ext cx="523081" cy="338554"/>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US" altLang="en-US" sz="1600" b="1" dirty="0">
                <a:latin typeface="Arial" panose="020B0604020202020204" pitchFamily="34" charset="0"/>
              </a:rPr>
              <a:t>PP</a:t>
            </a:r>
          </a:p>
        </p:txBody>
      </p:sp>
      <p:sp>
        <p:nvSpPr>
          <p:cNvPr id="6" name="TextBox 5">
            <a:extLst>
              <a:ext uri="{FF2B5EF4-FFF2-40B4-BE49-F238E27FC236}">
                <a16:creationId xmlns:a16="http://schemas.microsoft.com/office/drawing/2014/main" id="{BE925B49-3EBE-E648-4407-D97F103ACC46}"/>
              </a:ext>
            </a:extLst>
          </p:cNvPr>
          <p:cNvSpPr txBox="1">
            <a:spLocks noChangeArrowheads="1"/>
          </p:cNvSpPr>
          <p:nvPr/>
        </p:nvSpPr>
        <p:spPr bwMode="auto">
          <a:xfrm>
            <a:off x="2901474" y="3804316"/>
            <a:ext cx="5135563" cy="53657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lnSpc>
                <a:spcPts val="1800"/>
              </a:lnSpc>
              <a:spcBef>
                <a:spcPct val="0"/>
              </a:spcBef>
              <a:buFontTx/>
              <a:buNone/>
            </a:pPr>
            <a:r>
              <a:rPr lang="en-US" altLang="en-US" sz="1400" dirty="0">
                <a:latin typeface="Arial" panose="020B0604020202020204" pitchFamily="34" charset="0"/>
              </a:rPr>
              <a:t>PP is a compressional wave that bounced off the surface midway between the earthquake and the recording station</a:t>
            </a:r>
            <a:r>
              <a:rPr lang="en-US" altLang="ja-JP" sz="1400" dirty="0">
                <a:latin typeface="Arial" panose="020B0604020202020204" pitchFamily="34" charset="0"/>
              </a:rPr>
              <a:t>.</a:t>
            </a:r>
            <a:endParaRPr lang="en-US" altLang="en-US" sz="1400" dirty="0">
              <a:latin typeface="Arial" panose="020B0604020202020204" pitchFamily="34" charset="0"/>
            </a:endParaRPr>
          </a:p>
        </p:txBody>
      </p:sp>
      <p:sp>
        <p:nvSpPr>
          <p:cNvPr id="5" name="Title 1">
            <a:extLst>
              <a:ext uri="{FF2B5EF4-FFF2-40B4-BE49-F238E27FC236}">
                <a16:creationId xmlns:a16="http://schemas.microsoft.com/office/drawing/2014/main" id="{9E47B9C2-313F-E8C5-F63E-403F5E351F19}"/>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rPr>
              <a:t>Magnitude 7.0 SOLOMON ISLANDS</a:t>
            </a:r>
            <a:br>
              <a:rPr lang="en-US" sz="4300" b="1" dirty="0">
                <a:solidFill>
                  <a:schemeClr val="tx2">
                    <a:satMod val="130000"/>
                  </a:schemeClr>
                </a:solidFill>
                <a:effectLst>
                  <a:outerShdw blurRad="50000" dist="30000" dir="5400000" algn="tl" rotWithShape="0">
                    <a:srgbClr val="000000">
                      <a:alpha val="30000"/>
                    </a:srgbClr>
                  </a:outerShdw>
                </a:effectLst>
                <a:ea typeface="+mj-ea"/>
              </a:rPr>
            </a:br>
            <a:r>
              <a:rPr lang="en-US" b="1" dirty="0">
                <a:solidFill>
                  <a:schemeClr val="tx2">
                    <a:satMod val="130000"/>
                  </a:schemeClr>
                </a:solidFill>
                <a:effectLst>
                  <a:outerShdw blurRad="50000" dist="30000" dir="5400000" algn="tl" rotWithShape="0">
                    <a:srgbClr val="000000">
                      <a:alpha val="30000"/>
                    </a:srgbClr>
                  </a:outerShdw>
                </a:effectLst>
                <a:ea typeface="+mj-ea"/>
              </a:rPr>
              <a:t>Tuesday,  November 22, 2022 at 02:03:07 UTC </a:t>
            </a:r>
            <a:endParaRPr lang="en-US" dirty="0">
              <a:solidFill>
                <a:schemeClr val="tx2">
                  <a:satMod val="130000"/>
                </a:schemeClr>
              </a:solidFill>
              <a:effectLst>
                <a:outerShdw blurRad="50000" dist="30000" dir="5400000" algn="tl" rotWithShape="0">
                  <a:srgbClr val="000000">
                    <a:alpha val="30000"/>
                  </a:srgbClr>
                </a:outerShdw>
              </a:effectLst>
              <a:ea typeface="+mj-ea"/>
            </a:endParaRP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6520</TotalTime>
  <Words>1304</Words>
  <Application>Microsoft Office PowerPoint</Application>
  <PresentationFormat>On-screen Show (4:3)</PresentationFormat>
  <Paragraphs>131</Paragraphs>
  <Slides>10</Slides>
  <Notes>10</Notes>
  <HiddenSlides>0</HiddenSlides>
  <MMClips>1</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10</vt:i4>
      </vt:variant>
    </vt:vector>
  </HeadingPairs>
  <TitlesOfParts>
    <vt:vector size="14" baseType="lpstr">
      <vt:lpstr>Arial</vt:lpstr>
      <vt:lpstr>Calibri</vt:lpstr>
      <vt:lpstr>Times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tkb</dc:creator>
  <cp:lastModifiedBy>Tammy Bravo</cp:lastModifiedBy>
  <cp:revision>584</cp:revision>
  <dcterms:created xsi:type="dcterms:W3CDTF">2009-05-31T20:07:40Z</dcterms:created>
  <dcterms:modified xsi:type="dcterms:W3CDTF">2022-11-22T06:11:58Z</dcterms:modified>
</cp:coreProperties>
</file>