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305" r:id="rId2"/>
    <p:sldId id="340" r:id="rId3"/>
    <p:sldId id="341" r:id="rId4"/>
    <p:sldId id="339" r:id="rId5"/>
    <p:sldId id="348" r:id="rId6"/>
    <p:sldId id="379" r:id="rId7"/>
    <p:sldId id="349" r:id="rId8"/>
    <p:sldId id="342" r:id="rId9"/>
    <p:sldId id="355" r:id="rId10"/>
    <p:sldId id="434" r:id="rId11"/>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3163"/>
    <a:srgbClr val="3E558B"/>
    <a:srgbClr val="273E6D"/>
    <a:srgbClr val="364B85"/>
    <a:srgbClr val="2E4470"/>
    <a:srgbClr val="6D6E57"/>
    <a:srgbClr val="162650"/>
    <a:srgbClr val="273A6D"/>
    <a:srgbClr val="203669"/>
    <a:srgbClr val="182D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30" autoAdjust="0"/>
    <p:restoredTop sz="91944" autoAdjust="0"/>
  </p:normalViewPr>
  <p:slideViewPr>
    <p:cSldViewPr>
      <p:cViewPr>
        <p:scale>
          <a:sx n="200" d="100"/>
          <a:sy n="200" d="100"/>
        </p:scale>
        <p:origin x="808" y="-18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450FD42-390C-A381-305D-ECC8693802CD}"/>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F11CCBE4-71D9-D8A3-0BDE-5A66B7ED2A8B}"/>
              </a:ext>
            </a:extLst>
          </p:cNvPr>
          <p:cNvSpPr>
            <a:spLocks noGrp="1"/>
          </p:cNvSpPr>
          <p:nvPr>
            <p:ph type="dt" idx="1"/>
          </p:nvPr>
        </p:nvSpPr>
        <p:spPr>
          <a:xfrm>
            <a:off x="4143375" y="0"/>
            <a:ext cx="3170238" cy="479425"/>
          </a:xfrm>
          <a:prstGeom prst="rect">
            <a:avLst/>
          </a:prstGeom>
        </p:spPr>
        <p:txBody>
          <a:bodyPr vert="horz" lIns="96661" tIns="48331" rIns="96661" bIns="48331" rtlCol="0"/>
          <a:lstStyle>
            <a:lvl1pPr algn="r" eaLnBrk="1" fontAlgn="auto" hangingPunct="1">
              <a:spcBef>
                <a:spcPts val="0"/>
              </a:spcBef>
              <a:spcAft>
                <a:spcPts val="0"/>
              </a:spcAft>
              <a:defRPr sz="1300">
                <a:latin typeface="+mn-lt"/>
                <a:cs typeface="+mn-cs"/>
              </a:defRPr>
            </a:lvl1pPr>
          </a:lstStyle>
          <a:p>
            <a:pPr>
              <a:defRPr/>
            </a:pPr>
            <a:fld id="{B878F85E-1344-4EFD-99D5-D35828FC599B}" type="datetimeFigureOut">
              <a:rPr lang="en-US"/>
              <a:pPr>
                <a:defRPr/>
              </a:pPr>
              <a:t>11/26/22</a:t>
            </a:fld>
            <a:endParaRPr lang="en-US"/>
          </a:p>
        </p:txBody>
      </p:sp>
      <p:sp>
        <p:nvSpPr>
          <p:cNvPr id="4" name="Slide Image Placeholder 3">
            <a:extLst>
              <a:ext uri="{FF2B5EF4-FFF2-40B4-BE49-F238E27FC236}">
                <a16:creationId xmlns:a16="http://schemas.microsoft.com/office/drawing/2014/main" id="{367388D5-1E4A-EE97-E504-17F8E110D6EB}"/>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8698ECA5-999A-8B80-7019-C97637254172}"/>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F8C71378-7AFB-DA87-9927-B9F7EA5150A1}"/>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E100FF4E-5B59-2084-CF1F-B87B49E810D8}"/>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smtClean="0">
                <a:latin typeface="Calibri" panose="020F0502020204030204" pitchFamily="34" charset="0"/>
              </a:defRPr>
            </a:lvl1pPr>
          </a:lstStyle>
          <a:p>
            <a:pPr>
              <a:defRPr/>
            </a:pPr>
            <a:fld id="{B21829E4-B4E4-4996-829E-1091C4A0C10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10</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a16="http://schemas.microsoft.com/office/drawing/2014/main" id="{B33718E7-65F2-D101-892B-73E1AA534FF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a:extLst>
              <a:ext uri="{FF2B5EF4-FFF2-40B4-BE49-F238E27FC236}">
                <a16:creationId xmlns:a16="http://schemas.microsoft.com/office/drawing/2014/main" id="{B8C8AF18-1A07-EEB3-A948-1C32FADDDF8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p:txBody>
      </p:sp>
      <p:sp>
        <p:nvSpPr>
          <p:cNvPr id="17411" name="Slide Number Placeholder 3">
            <a:extLst>
              <a:ext uri="{FF2B5EF4-FFF2-40B4-BE49-F238E27FC236}">
                <a16:creationId xmlns:a16="http://schemas.microsoft.com/office/drawing/2014/main" id="{890D2E2D-7CF9-0077-D4D0-73C29D6E97E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9128C04-1C9B-476F-B87E-4166FE86128A}" type="slidenum">
              <a:rPr lang="en-US" altLang="en-US">
                <a:latin typeface="Calibri" panose="020F0502020204030204" pitchFamily="34" charset="0"/>
                <a:ea typeface="MS PGothic" panose="020B0600070205080204" pitchFamily="34" charset="-128"/>
              </a:rPr>
              <a:pPr/>
              <a:t>2</a:t>
            </a:fld>
            <a:endParaRPr lang="en-US" altLang="en-US">
              <a:latin typeface="Calibri" panose="020F0502020204030204" pitchFamily="34" charset="0"/>
              <a:ea typeface="MS PGothic"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83AE1DFB-1F17-1F57-5719-9F8B6B4FA65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6263CF05-0474-77C7-7E38-2A2CF60367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19459" name="Slide Number Placeholder 3">
            <a:extLst>
              <a:ext uri="{FF2B5EF4-FFF2-40B4-BE49-F238E27FC236}">
                <a16:creationId xmlns:a16="http://schemas.microsoft.com/office/drawing/2014/main" id="{71746D18-6085-9683-136B-D314D5A06A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DDADB90-4590-4403-9723-6F65765486B3}" type="slidenum">
              <a:rPr lang="en-US" altLang="en-US" sz="1300">
                <a:ea typeface="MS PGothic" panose="020B0600070205080204" pitchFamily="34" charset="-128"/>
              </a:rPr>
              <a:pPr>
                <a:spcBef>
                  <a:spcPct val="0"/>
                </a:spcBef>
              </a:pPr>
              <a:t>3</a:t>
            </a:fld>
            <a:endParaRPr lang="en-US" altLang="en-US" sz="1300">
              <a:ea typeface="MS PGothic"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1AC8530F-B8A4-163C-A475-95D0557210E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B89DA38C-7491-3874-2748-A4FFE4A609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s-VE" dirty="0"/>
          </a:p>
        </p:txBody>
      </p:sp>
      <p:sp>
        <p:nvSpPr>
          <p:cNvPr id="15363" name="Slide Number Placeholder 3">
            <a:extLst>
              <a:ext uri="{FF2B5EF4-FFF2-40B4-BE49-F238E27FC236}">
                <a16:creationId xmlns:a16="http://schemas.microsoft.com/office/drawing/2014/main" id="{6B7B8E60-B927-9AAF-893C-2B05EA7CD1A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B8E5800-24C9-462B-8663-1759DD3AD1AA}" type="slidenum">
              <a:rPr lang="en-US" altLang="en-US" sz="130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96379B2B-A7A4-934A-BF29-36A633A723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C2F2594A-8810-0C4E-9A4A-65ED432309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1507" name="Slide Number Placeholder 3">
            <a:extLst>
              <a:ext uri="{FF2B5EF4-FFF2-40B4-BE49-F238E27FC236}">
                <a16:creationId xmlns:a16="http://schemas.microsoft.com/office/drawing/2014/main" id="{DF480768-8F0E-E643-8CEC-053CA147646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ED3A273-4791-5A4B-B797-1E57EF2AB7DD}" type="slidenum">
              <a:rPr lang="en-US" altLang="en-US" sz="1200" smtClean="0">
                <a:latin typeface="Calibri" panose="020F0502020204030204" pitchFamily="34" charset="0"/>
                <a:cs typeface="Arial" panose="020B0604020202020204" pitchFamily="34" charset="0"/>
              </a:rPr>
              <a:pPr/>
              <a:t>6</a:t>
            </a:fld>
            <a:endParaRPr lang="en-US"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90207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E32C7969-E406-9123-D803-A4764D4BFD0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2A2CF094-CF18-BA45-88B1-9062034A25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600" b="1" dirty="0">
                <a:effectLst/>
                <a:latin typeface="Calibri" panose="020F0502020204030204" pitchFamily="34" charset="0"/>
                <a:ea typeface="Calibri" panose="020F0502020204030204" pitchFamily="34" charset="0"/>
                <a:cs typeface="Times New Roman" panose="02020603050405020304" pitchFamily="18" charset="0"/>
              </a:rPr>
              <a:t>Animación Relevante:</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ES" sz="1600" dirty="0">
                <a:effectLst/>
                <a:latin typeface="Calibri" panose="020F0502020204030204" pitchFamily="34" charset="0"/>
                <a:ea typeface="Calibri" panose="020F0502020204030204" pitchFamily="34" charset="0"/>
                <a:cs typeface="Times New Roman" panose="02020603050405020304" pitchFamily="18" charset="0"/>
              </a:rPr>
              <a:t>Explicación de los mecanismos focales: </a:t>
            </a:r>
            <a:r>
              <a:rPr lang="es-ES"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https://www.iris.edu/hq/inclass/animation/focal_mechanisms_explained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altLang="en-US" dirty="0">
              <a:latin typeface="Arial" panose="020B0604020202020204" pitchFamily="34" charset="0"/>
            </a:endParaRPr>
          </a:p>
          <a:p>
            <a:pPr eaLnBrk="1" hangingPunct="1">
              <a:spcBef>
                <a:spcPct val="0"/>
              </a:spcBef>
            </a:pPr>
            <a:r>
              <a:rPr lang="en-US" altLang="en-US" dirty="0">
                <a:latin typeface="Arial" panose="020B0604020202020204" pitchFamily="34" charset="0"/>
              </a:rPr>
              <a:t>Las </a:t>
            </a:r>
            <a:r>
              <a:rPr lang="en-US" altLang="en-US" dirty="0" err="1">
                <a:latin typeface="Arial" panose="020B0604020202020204" pitchFamily="34" charset="0"/>
              </a:rPr>
              <a:t>áreas</a:t>
            </a:r>
            <a:r>
              <a:rPr lang="en-US" altLang="en-US" dirty="0">
                <a:latin typeface="Arial" panose="020B0604020202020204" pitchFamily="34" charset="0"/>
              </a:rPr>
              <a:t> </a:t>
            </a:r>
            <a:r>
              <a:rPr lang="en-US" altLang="en-US" dirty="0" err="1">
                <a:latin typeface="Arial" panose="020B0604020202020204" pitchFamily="34" charset="0"/>
              </a:rPr>
              <a:t>sombreadas</a:t>
            </a:r>
            <a:r>
              <a:rPr lang="en-US" altLang="en-US" dirty="0">
                <a:latin typeface="Arial" panose="020B0604020202020204" pitchFamily="34" charset="0"/>
              </a:rPr>
              <a:t> </a:t>
            </a:r>
            <a:r>
              <a:rPr lang="en-US" altLang="en-US" dirty="0" err="1">
                <a:latin typeface="Arial" panose="020B0604020202020204" pitchFamily="34" charset="0"/>
              </a:rPr>
              <a:t>muestran</a:t>
            </a:r>
            <a:r>
              <a:rPr lang="en-US" altLang="en-US" dirty="0">
                <a:latin typeface="Arial" panose="020B0604020202020204" pitchFamily="34" charset="0"/>
              </a:rPr>
              <a:t> </a:t>
            </a:r>
            <a:r>
              <a:rPr lang="en-US" altLang="en-US" dirty="0" err="1">
                <a:latin typeface="Arial" panose="020B0604020202020204" pitchFamily="34" charset="0"/>
              </a:rPr>
              <a:t>los</a:t>
            </a:r>
            <a:r>
              <a:rPr lang="en-US" altLang="en-US" dirty="0">
                <a:latin typeface="Arial" panose="020B0604020202020204" pitchFamily="34" charset="0"/>
              </a:rPr>
              <a:t> </a:t>
            </a:r>
            <a:r>
              <a:rPr lang="en-US" altLang="en-US" dirty="0" err="1">
                <a:latin typeface="Arial" panose="020B0604020202020204" pitchFamily="34" charset="0"/>
              </a:rPr>
              <a:t>cuadrantes</a:t>
            </a:r>
            <a:r>
              <a:rPr lang="en-US" altLang="en-US" dirty="0">
                <a:latin typeface="Arial" panose="020B0604020202020204" pitchFamily="34" charset="0"/>
              </a:rPr>
              <a:t> de la </a:t>
            </a:r>
            <a:r>
              <a:rPr lang="en-US" altLang="en-US" dirty="0" err="1">
                <a:latin typeface="Arial" panose="020B0604020202020204" pitchFamily="34" charset="0"/>
              </a:rPr>
              <a:t>esfera</a:t>
            </a:r>
            <a:r>
              <a:rPr lang="en-US" altLang="en-US" dirty="0">
                <a:latin typeface="Arial" panose="020B0604020202020204" pitchFamily="34" charset="0"/>
              </a:rPr>
              <a:t> focal </a:t>
            </a:r>
            <a:r>
              <a:rPr lang="en-US" altLang="en-US" dirty="0" err="1">
                <a:latin typeface="Arial" panose="020B0604020202020204" pitchFamily="34" charset="0"/>
              </a:rPr>
              <a:t>en</a:t>
            </a:r>
            <a:r>
              <a:rPr lang="en-US" altLang="en-US" dirty="0">
                <a:latin typeface="Arial" panose="020B0604020202020204" pitchFamily="34" charset="0"/>
              </a:rPr>
              <a:t> </a:t>
            </a:r>
            <a:r>
              <a:rPr lang="en-US" altLang="en-US" dirty="0" err="1">
                <a:latin typeface="Arial" panose="020B0604020202020204" pitchFamily="34" charset="0"/>
              </a:rPr>
              <a:t>los</a:t>
            </a:r>
            <a:r>
              <a:rPr lang="en-US" altLang="en-US" dirty="0">
                <a:latin typeface="Arial" panose="020B0604020202020204" pitchFamily="34" charset="0"/>
              </a:rPr>
              <a:t> que </a:t>
            </a:r>
            <a:r>
              <a:rPr lang="en-US" altLang="en-US" dirty="0" err="1">
                <a:latin typeface="Arial" panose="020B0604020202020204" pitchFamily="34" charset="0"/>
              </a:rPr>
              <a:t>los</a:t>
            </a:r>
            <a:r>
              <a:rPr lang="en-US" altLang="en-US" dirty="0">
                <a:latin typeface="Arial" panose="020B0604020202020204" pitchFamily="34" charset="0"/>
              </a:rPr>
              <a:t> </a:t>
            </a:r>
            <a:r>
              <a:rPr lang="en-US" altLang="en-US" dirty="0" err="1">
                <a:latin typeface="Arial" panose="020B0604020202020204" pitchFamily="34" charset="0"/>
              </a:rPr>
              <a:t>primeros</a:t>
            </a:r>
            <a:r>
              <a:rPr lang="en-US" altLang="en-US" dirty="0">
                <a:latin typeface="Arial" panose="020B0604020202020204" pitchFamily="34" charset="0"/>
              </a:rPr>
              <a:t> </a:t>
            </a:r>
            <a:r>
              <a:rPr lang="en-US" altLang="en-US" dirty="0" err="1">
                <a:latin typeface="Arial" panose="020B0604020202020204" pitchFamily="34" charset="0"/>
              </a:rPr>
              <a:t>movimientos</a:t>
            </a:r>
            <a:r>
              <a:rPr lang="en-US" altLang="en-US" dirty="0">
                <a:latin typeface="Arial" panose="020B0604020202020204" pitchFamily="34" charset="0"/>
              </a:rPr>
              <a:t> de las </a:t>
            </a:r>
            <a:r>
              <a:rPr lang="en-US" altLang="en-US" dirty="0" err="1">
                <a:latin typeface="Arial" panose="020B0604020202020204" pitchFamily="34" charset="0"/>
              </a:rPr>
              <a:t>ondas</a:t>
            </a:r>
            <a:r>
              <a:rPr lang="en-US" altLang="en-US" dirty="0">
                <a:latin typeface="Arial" panose="020B0604020202020204" pitchFamily="34" charset="0"/>
              </a:rPr>
              <a:t> P se </a:t>
            </a:r>
            <a:r>
              <a:rPr lang="en-US" altLang="en-US" dirty="0" err="1">
                <a:latin typeface="Arial" panose="020B0604020202020204" pitchFamily="34" charset="0"/>
              </a:rPr>
              <a:t>alejan</a:t>
            </a:r>
            <a:r>
              <a:rPr lang="en-US" altLang="en-US" dirty="0">
                <a:latin typeface="Arial" panose="020B0604020202020204" pitchFamily="34" charset="0"/>
              </a:rPr>
              <a:t> de la </a:t>
            </a:r>
            <a:r>
              <a:rPr lang="en-US" altLang="en-US" dirty="0" err="1">
                <a:latin typeface="Arial" panose="020B0604020202020204" pitchFamily="34" charset="0"/>
              </a:rPr>
              <a:t>fuente</a:t>
            </a:r>
            <a:r>
              <a:rPr lang="en-US" altLang="en-US" dirty="0">
                <a:latin typeface="Arial" panose="020B0604020202020204" pitchFamily="34" charset="0"/>
              </a:rPr>
              <a:t>, y las </a:t>
            </a:r>
            <a:r>
              <a:rPr lang="en-US" altLang="en-US" dirty="0" err="1">
                <a:latin typeface="Arial" panose="020B0604020202020204" pitchFamily="34" charset="0"/>
              </a:rPr>
              <a:t>áreas</a:t>
            </a:r>
            <a:r>
              <a:rPr lang="en-US" altLang="en-US" dirty="0">
                <a:latin typeface="Arial" panose="020B0604020202020204" pitchFamily="34" charset="0"/>
              </a:rPr>
              <a:t> no </a:t>
            </a:r>
            <a:r>
              <a:rPr lang="en-US" altLang="en-US" dirty="0" err="1">
                <a:latin typeface="Arial" panose="020B0604020202020204" pitchFamily="34" charset="0"/>
              </a:rPr>
              <a:t>sombreadas</a:t>
            </a:r>
            <a:r>
              <a:rPr lang="en-US" altLang="en-US" dirty="0">
                <a:latin typeface="Arial" panose="020B0604020202020204" pitchFamily="34" charset="0"/>
              </a:rPr>
              <a:t> </a:t>
            </a:r>
            <a:r>
              <a:rPr lang="en-US" altLang="en-US" dirty="0" err="1">
                <a:latin typeface="Arial" panose="020B0604020202020204" pitchFamily="34" charset="0"/>
              </a:rPr>
              <a:t>muestran</a:t>
            </a:r>
            <a:r>
              <a:rPr lang="en-US" altLang="en-US" dirty="0">
                <a:latin typeface="Arial" panose="020B0604020202020204" pitchFamily="34" charset="0"/>
              </a:rPr>
              <a:t> </a:t>
            </a:r>
            <a:r>
              <a:rPr lang="en-US" altLang="en-US" dirty="0" err="1">
                <a:latin typeface="Arial" panose="020B0604020202020204" pitchFamily="34" charset="0"/>
              </a:rPr>
              <a:t>los</a:t>
            </a:r>
            <a:r>
              <a:rPr lang="en-US" altLang="en-US" dirty="0">
                <a:latin typeface="Arial" panose="020B0604020202020204" pitchFamily="34" charset="0"/>
              </a:rPr>
              <a:t> </a:t>
            </a:r>
            <a:r>
              <a:rPr lang="en-US" altLang="en-US" dirty="0" err="1">
                <a:latin typeface="Arial" panose="020B0604020202020204" pitchFamily="34" charset="0"/>
              </a:rPr>
              <a:t>cuadrantes</a:t>
            </a:r>
            <a:r>
              <a:rPr lang="en-US" altLang="en-US" dirty="0">
                <a:latin typeface="Arial" panose="020B0604020202020204" pitchFamily="34" charset="0"/>
              </a:rPr>
              <a:t> </a:t>
            </a:r>
            <a:r>
              <a:rPr lang="en-US" altLang="en-US" dirty="0" err="1">
                <a:latin typeface="Arial" panose="020B0604020202020204" pitchFamily="34" charset="0"/>
              </a:rPr>
              <a:t>en</a:t>
            </a:r>
            <a:r>
              <a:rPr lang="en-US" altLang="en-US" dirty="0">
                <a:latin typeface="Arial" panose="020B0604020202020204" pitchFamily="34" charset="0"/>
              </a:rPr>
              <a:t> </a:t>
            </a:r>
            <a:r>
              <a:rPr lang="en-US" altLang="en-US" dirty="0" err="1">
                <a:latin typeface="Arial" panose="020B0604020202020204" pitchFamily="34" charset="0"/>
              </a:rPr>
              <a:t>los</a:t>
            </a:r>
            <a:r>
              <a:rPr lang="en-US" altLang="en-US" dirty="0">
                <a:latin typeface="Arial" panose="020B0604020202020204" pitchFamily="34" charset="0"/>
              </a:rPr>
              <a:t> que </a:t>
            </a:r>
            <a:r>
              <a:rPr lang="en-US" altLang="en-US" dirty="0" err="1">
                <a:latin typeface="Arial" panose="020B0604020202020204" pitchFamily="34" charset="0"/>
              </a:rPr>
              <a:t>los</a:t>
            </a:r>
            <a:r>
              <a:rPr lang="en-US" altLang="en-US" dirty="0">
                <a:latin typeface="Arial" panose="020B0604020202020204" pitchFamily="34" charset="0"/>
              </a:rPr>
              <a:t> </a:t>
            </a:r>
            <a:r>
              <a:rPr lang="en-US" altLang="en-US" dirty="0" err="1">
                <a:latin typeface="Arial" panose="020B0604020202020204" pitchFamily="34" charset="0"/>
              </a:rPr>
              <a:t>primeros</a:t>
            </a:r>
            <a:r>
              <a:rPr lang="en-US" altLang="en-US" dirty="0">
                <a:latin typeface="Arial" panose="020B0604020202020204" pitchFamily="34" charset="0"/>
              </a:rPr>
              <a:t> </a:t>
            </a:r>
            <a:r>
              <a:rPr lang="en-US" altLang="en-US" dirty="0" err="1">
                <a:latin typeface="Arial" panose="020B0604020202020204" pitchFamily="34" charset="0"/>
              </a:rPr>
              <a:t>movimientos</a:t>
            </a:r>
            <a:r>
              <a:rPr lang="en-US" altLang="en-US" dirty="0">
                <a:latin typeface="Arial" panose="020B0604020202020204" pitchFamily="34" charset="0"/>
              </a:rPr>
              <a:t> de las </a:t>
            </a:r>
            <a:r>
              <a:rPr lang="en-US" altLang="en-US" dirty="0" err="1">
                <a:latin typeface="Arial" panose="020B0604020202020204" pitchFamily="34" charset="0"/>
              </a:rPr>
              <a:t>ondas</a:t>
            </a:r>
            <a:r>
              <a:rPr lang="en-US" altLang="en-US" dirty="0">
                <a:latin typeface="Arial" panose="020B0604020202020204" pitchFamily="34" charset="0"/>
              </a:rPr>
              <a:t> P se </a:t>
            </a:r>
            <a:r>
              <a:rPr lang="en-US" altLang="en-US" dirty="0" err="1">
                <a:latin typeface="Arial" panose="020B0604020202020204" pitchFamily="34" charset="0"/>
              </a:rPr>
              <a:t>dirigen</a:t>
            </a:r>
            <a:r>
              <a:rPr lang="en-US" altLang="en-US" dirty="0">
                <a:latin typeface="Arial" panose="020B0604020202020204" pitchFamily="34" charset="0"/>
              </a:rPr>
              <a:t> </a:t>
            </a:r>
            <a:r>
              <a:rPr lang="en-US" altLang="en-US" dirty="0" err="1">
                <a:latin typeface="Arial" panose="020B0604020202020204" pitchFamily="34" charset="0"/>
              </a:rPr>
              <a:t>hacia</a:t>
            </a:r>
            <a:r>
              <a:rPr lang="en-US" altLang="en-US" dirty="0">
                <a:latin typeface="Arial" panose="020B0604020202020204" pitchFamily="34" charset="0"/>
              </a:rPr>
              <a:t> la </a:t>
            </a:r>
            <a:r>
              <a:rPr lang="en-US" altLang="en-US" dirty="0" err="1">
                <a:latin typeface="Arial" panose="020B0604020202020204" pitchFamily="34" charset="0"/>
              </a:rPr>
              <a:t>fuente</a:t>
            </a:r>
            <a:r>
              <a:rPr lang="en-US" altLang="en-US" dirty="0">
                <a:latin typeface="Arial" panose="020B0604020202020204" pitchFamily="34" charset="0"/>
              </a:rPr>
              <a:t>. Los puntos </a:t>
            </a:r>
            <a:r>
              <a:rPr lang="en-US" altLang="en-US" dirty="0" err="1">
                <a:latin typeface="Arial" panose="020B0604020202020204" pitchFamily="34" charset="0"/>
              </a:rPr>
              <a:t>representan</a:t>
            </a:r>
            <a:r>
              <a:rPr lang="en-US" altLang="en-US" dirty="0">
                <a:latin typeface="Arial" panose="020B0604020202020204" pitchFamily="34" charset="0"/>
              </a:rPr>
              <a:t> </a:t>
            </a:r>
            <a:r>
              <a:rPr lang="en-US" altLang="en-US" dirty="0" err="1">
                <a:latin typeface="Arial" panose="020B0604020202020204" pitchFamily="34" charset="0"/>
              </a:rPr>
              <a:t>el</a:t>
            </a:r>
            <a:r>
              <a:rPr lang="en-US" altLang="en-US" dirty="0">
                <a:latin typeface="Arial" panose="020B0604020202020204" pitchFamily="34" charset="0"/>
              </a:rPr>
              <a:t> </a:t>
            </a:r>
            <a:r>
              <a:rPr lang="en-US" altLang="en-US" dirty="0" err="1">
                <a:latin typeface="Arial" panose="020B0604020202020204" pitchFamily="34" charset="0"/>
              </a:rPr>
              <a:t>eje</a:t>
            </a:r>
            <a:r>
              <a:rPr lang="en-US" altLang="en-US" dirty="0">
                <a:latin typeface="Arial" panose="020B0604020202020204" pitchFamily="34" charset="0"/>
              </a:rPr>
              <a:t> de </a:t>
            </a:r>
            <a:r>
              <a:rPr lang="en-US" altLang="en-US" dirty="0" err="1">
                <a:latin typeface="Arial" panose="020B0604020202020204" pitchFamily="34" charset="0"/>
              </a:rPr>
              <a:t>máxima</a:t>
            </a:r>
            <a:r>
              <a:rPr lang="en-US" altLang="en-US" dirty="0">
                <a:latin typeface="Arial" panose="020B0604020202020204" pitchFamily="34" charset="0"/>
              </a:rPr>
              <a:t> </a:t>
            </a:r>
            <a:r>
              <a:rPr lang="en-US" altLang="en-US" dirty="0" err="1">
                <a:latin typeface="Arial" panose="020B0604020202020204" pitchFamily="34" charset="0"/>
              </a:rPr>
              <a:t>tensión</a:t>
            </a:r>
            <a:r>
              <a:rPr lang="en-US" altLang="en-US" dirty="0">
                <a:latin typeface="Arial" panose="020B0604020202020204" pitchFamily="34" charset="0"/>
              </a:rPr>
              <a:t> de </a:t>
            </a:r>
            <a:r>
              <a:rPr lang="en-US" altLang="en-US" dirty="0" err="1">
                <a:latin typeface="Arial" panose="020B0604020202020204" pitchFamily="34" charset="0"/>
              </a:rPr>
              <a:t>compresión</a:t>
            </a:r>
            <a:r>
              <a:rPr lang="en-US" altLang="en-US" dirty="0">
                <a:latin typeface="Arial" panose="020B0604020202020204" pitchFamily="34" charset="0"/>
              </a:rPr>
              <a:t> (</a:t>
            </a:r>
            <a:r>
              <a:rPr lang="en-US" altLang="en-US" dirty="0" err="1">
                <a:latin typeface="Arial" panose="020B0604020202020204" pitchFamily="34" charset="0"/>
              </a:rPr>
              <a:t>en</a:t>
            </a:r>
            <a:r>
              <a:rPr lang="en-US" altLang="en-US" dirty="0">
                <a:latin typeface="Arial" panose="020B0604020202020204" pitchFamily="34" charset="0"/>
              </a:rPr>
              <a:t> negro, </a:t>
            </a:r>
            <a:r>
              <a:rPr lang="en-US" altLang="en-US" dirty="0" err="1">
                <a:latin typeface="Arial" panose="020B0604020202020204" pitchFamily="34" charset="0"/>
              </a:rPr>
              <a:t>llamado</a:t>
            </a:r>
            <a:r>
              <a:rPr lang="en-US" altLang="en-US" dirty="0">
                <a:latin typeface="Arial" panose="020B0604020202020204" pitchFamily="34" charset="0"/>
              </a:rPr>
              <a:t> "</a:t>
            </a:r>
            <a:r>
              <a:rPr lang="en-US" altLang="en-US" dirty="0" err="1">
                <a:latin typeface="Arial" panose="020B0604020202020204" pitchFamily="34" charset="0"/>
              </a:rPr>
              <a:t>eje</a:t>
            </a:r>
            <a:r>
              <a:rPr lang="en-US" altLang="en-US" dirty="0">
                <a:latin typeface="Arial" panose="020B0604020202020204" pitchFamily="34" charset="0"/>
              </a:rPr>
              <a:t> P") y </a:t>
            </a:r>
            <a:r>
              <a:rPr lang="en-US" altLang="en-US" dirty="0" err="1">
                <a:latin typeface="Arial" panose="020B0604020202020204" pitchFamily="34" charset="0"/>
              </a:rPr>
              <a:t>el</a:t>
            </a:r>
            <a:r>
              <a:rPr lang="en-US" altLang="en-US" dirty="0">
                <a:latin typeface="Arial" panose="020B0604020202020204" pitchFamily="34" charset="0"/>
              </a:rPr>
              <a:t> </a:t>
            </a:r>
            <a:r>
              <a:rPr lang="en-US" altLang="en-US" dirty="0" err="1">
                <a:latin typeface="Arial" panose="020B0604020202020204" pitchFamily="34" charset="0"/>
              </a:rPr>
              <a:t>eje</a:t>
            </a:r>
            <a:r>
              <a:rPr lang="en-US" altLang="en-US" dirty="0">
                <a:latin typeface="Arial" panose="020B0604020202020204" pitchFamily="34" charset="0"/>
              </a:rPr>
              <a:t> de </a:t>
            </a:r>
            <a:r>
              <a:rPr lang="en-US" altLang="en-US" dirty="0" err="1">
                <a:latin typeface="Arial" panose="020B0604020202020204" pitchFamily="34" charset="0"/>
              </a:rPr>
              <a:t>máxima</a:t>
            </a:r>
            <a:r>
              <a:rPr lang="en-US" altLang="en-US" dirty="0">
                <a:latin typeface="Arial" panose="020B0604020202020204" pitchFamily="34" charset="0"/>
              </a:rPr>
              <a:t> </a:t>
            </a:r>
            <a:r>
              <a:rPr lang="en-US" altLang="en-US" dirty="0" err="1">
                <a:latin typeface="Arial" panose="020B0604020202020204" pitchFamily="34" charset="0"/>
              </a:rPr>
              <a:t>tensión</a:t>
            </a:r>
            <a:r>
              <a:rPr lang="en-US" altLang="en-US" dirty="0">
                <a:latin typeface="Arial" panose="020B0604020202020204" pitchFamily="34" charset="0"/>
              </a:rPr>
              <a:t> de </a:t>
            </a:r>
            <a:r>
              <a:rPr lang="en-US" altLang="en-US" dirty="0" err="1">
                <a:latin typeface="Arial" panose="020B0604020202020204" pitchFamily="34" charset="0"/>
              </a:rPr>
              <a:t>extensión</a:t>
            </a:r>
            <a:r>
              <a:rPr lang="en-US" altLang="en-US" dirty="0">
                <a:latin typeface="Arial" panose="020B0604020202020204" pitchFamily="34" charset="0"/>
              </a:rPr>
              <a:t> (</a:t>
            </a:r>
            <a:r>
              <a:rPr lang="en-US" altLang="en-US" dirty="0" err="1">
                <a:latin typeface="Arial" panose="020B0604020202020204" pitchFamily="34" charset="0"/>
              </a:rPr>
              <a:t>en</a:t>
            </a:r>
            <a:r>
              <a:rPr lang="en-US" altLang="en-US" dirty="0">
                <a:latin typeface="Arial" panose="020B0604020202020204" pitchFamily="34" charset="0"/>
              </a:rPr>
              <a:t> </a:t>
            </a:r>
            <a:r>
              <a:rPr lang="en-US" altLang="en-US" dirty="0" err="1">
                <a:latin typeface="Arial" panose="020B0604020202020204" pitchFamily="34" charset="0"/>
              </a:rPr>
              <a:t>blanco</a:t>
            </a:r>
            <a:r>
              <a:rPr lang="en-US" altLang="en-US" dirty="0">
                <a:latin typeface="Arial" panose="020B0604020202020204" pitchFamily="34" charset="0"/>
              </a:rPr>
              <a:t>, </a:t>
            </a:r>
            <a:r>
              <a:rPr lang="en-US" altLang="en-US" dirty="0" err="1">
                <a:latin typeface="Arial" panose="020B0604020202020204" pitchFamily="34" charset="0"/>
              </a:rPr>
              <a:t>llamado</a:t>
            </a:r>
            <a:r>
              <a:rPr lang="en-US" altLang="en-US" dirty="0">
                <a:latin typeface="Arial" panose="020B0604020202020204" pitchFamily="34" charset="0"/>
              </a:rPr>
              <a:t> "</a:t>
            </a:r>
            <a:r>
              <a:rPr lang="en-US" altLang="en-US" dirty="0" err="1">
                <a:latin typeface="Arial" panose="020B0604020202020204" pitchFamily="34" charset="0"/>
              </a:rPr>
              <a:t>eje</a:t>
            </a:r>
            <a:r>
              <a:rPr lang="en-US" altLang="en-US" dirty="0">
                <a:latin typeface="Arial" panose="020B0604020202020204" pitchFamily="34" charset="0"/>
              </a:rPr>
              <a:t> T") </a:t>
            </a:r>
            <a:r>
              <a:rPr lang="en-US" altLang="en-US" dirty="0" err="1">
                <a:latin typeface="Arial" panose="020B0604020202020204" pitchFamily="34" charset="0"/>
              </a:rPr>
              <a:t>como</a:t>
            </a:r>
            <a:r>
              <a:rPr lang="en-US" altLang="en-US" dirty="0">
                <a:latin typeface="Arial" panose="020B0604020202020204" pitchFamily="34" charset="0"/>
              </a:rPr>
              <a:t> </a:t>
            </a:r>
            <a:r>
              <a:rPr lang="en-US" altLang="en-US" dirty="0" err="1">
                <a:latin typeface="Arial" panose="020B0604020202020204" pitchFamily="34" charset="0"/>
              </a:rPr>
              <a:t>resultado</a:t>
            </a:r>
            <a:r>
              <a:rPr lang="en-US" altLang="en-US" dirty="0">
                <a:latin typeface="Arial" panose="020B0604020202020204" pitchFamily="34" charset="0"/>
              </a:rPr>
              <a:t> del </a:t>
            </a:r>
            <a:r>
              <a:rPr lang="en-US" altLang="en-US" dirty="0" err="1">
                <a:latin typeface="Arial" panose="020B0604020202020204" pitchFamily="34" charset="0"/>
              </a:rPr>
              <a:t>terremoto</a:t>
            </a:r>
            <a:r>
              <a:rPr lang="en-US" altLang="en-US" dirty="0">
                <a:latin typeface="Arial" panose="020B0604020202020204" pitchFamily="34" charset="0"/>
              </a:rPr>
              <a:t>.</a:t>
            </a:r>
            <a:endParaRPr lang="en-US" altLang="en-US" dirty="0"/>
          </a:p>
        </p:txBody>
      </p:sp>
      <p:sp>
        <p:nvSpPr>
          <p:cNvPr id="21507" name="Slide Number Placeholder 3">
            <a:extLst>
              <a:ext uri="{FF2B5EF4-FFF2-40B4-BE49-F238E27FC236}">
                <a16:creationId xmlns:a16="http://schemas.microsoft.com/office/drawing/2014/main" id="{EE0AB2AA-D3B9-65A4-D7D6-2E78DCEEB75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783C901-E53E-47D5-B62C-9438139FF9A2}" type="slidenum">
              <a:rPr lang="en-US" altLang="en-US" sz="1300">
                <a:ea typeface="MS PGothic" panose="020B0600070205080204" pitchFamily="34" charset="-128"/>
              </a:rPr>
              <a:pPr>
                <a:spcBef>
                  <a:spcPct val="0"/>
                </a:spcBef>
              </a:pPr>
              <a:t>8</a:t>
            </a:fld>
            <a:endParaRPr lang="en-US" altLang="en-US" sz="1300">
              <a:ea typeface="MS PGothic"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578BED2-25DF-553D-07AF-3814888CA60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9A1059F2-A640-5AE6-6AA9-EA41A82D16A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200" b="1" noProof="0" dirty="0">
                <a:solidFill>
                  <a:srgbClr val="393996"/>
                </a:solidFill>
              </a:rPr>
              <a:t>Animación Relevante:</a:t>
            </a:r>
          </a:p>
          <a:p>
            <a:pPr marL="0" marR="0">
              <a:spcBef>
                <a:spcPts val="0"/>
              </a:spcBef>
              <a:spcAft>
                <a:spcPts val="0"/>
              </a:spcAft>
            </a:pPr>
            <a:r>
              <a:rPr lang="es-ES_tradnl" altLang="en-US" sz="1200" b="0" noProof="0" dirty="0">
                <a:solidFill>
                  <a:srgbClr val="393996"/>
                </a:solidFill>
              </a:rPr>
              <a:t>Curvas Tiempo de Viaje: </a:t>
            </a:r>
            <a:r>
              <a:rPr lang="es-ES" altLang="en-US" sz="1200" dirty="0">
                <a:solidFill>
                  <a:srgbClr val="000000"/>
                </a:solidFill>
              </a:rPr>
              <a:t>¿</a:t>
            </a:r>
            <a:r>
              <a:rPr lang="es-ES_tradnl" altLang="en-US" sz="1200" b="0" noProof="0" dirty="0">
                <a:solidFill>
                  <a:srgbClr val="393996"/>
                </a:solidFill>
              </a:rPr>
              <a:t>Como son creadas? </a:t>
            </a:r>
            <a:r>
              <a:rPr lang="es-ES_tradnl" sz="12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https://www.iris.edu/hq/inclass/animation/traveltime_curves_how_they_are_created</a:t>
            </a:r>
            <a:endParaRPr lang="es-ES_tradnl" sz="12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363" name="Slide Number Placeholder 3">
            <a:extLst>
              <a:ext uri="{FF2B5EF4-FFF2-40B4-BE49-F238E27FC236}">
                <a16:creationId xmlns:a16="http://schemas.microsoft.com/office/drawing/2014/main" id="{0AF3731A-6094-7FA4-642E-5ACA0FC0056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AF788D7-52EF-C54C-8374-0D8ECA575640}" type="slidenum">
              <a:rPr lang="en-US" altLang="en-US" smtClean="0">
                <a:solidFill>
                  <a:srgbClr val="000000"/>
                </a:solidFill>
                <a:latin typeface="Calibri" panose="020F0502020204030204" pitchFamily="34" charset="0"/>
              </a:rPr>
              <a:pPr/>
              <a:t>9</a:t>
            </a:fld>
            <a:endParaRPr lang="en-US" altLang="en-US">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1BC83B1-FD7A-6A29-D433-4B6F95D2E49A}"/>
              </a:ext>
            </a:extLst>
          </p:cNvPr>
          <p:cNvSpPr>
            <a:spLocks noGrp="1"/>
          </p:cNvSpPr>
          <p:nvPr>
            <p:ph type="dt" sz="half" idx="10"/>
          </p:nvPr>
        </p:nvSpPr>
        <p:spPr/>
        <p:txBody>
          <a:bodyPr/>
          <a:lstStyle>
            <a:lvl1pPr>
              <a:defRPr/>
            </a:lvl1pPr>
          </a:lstStyle>
          <a:p>
            <a:pPr>
              <a:defRPr/>
            </a:pPr>
            <a:fld id="{E3075F3F-B720-4324-B1FA-E74863FFA509}" type="datetimeFigureOut">
              <a:rPr lang="en-US"/>
              <a:pPr>
                <a:defRPr/>
              </a:pPr>
              <a:t>11/26/22</a:t>
            </a:fld>
            <a:endParaRPr lang="en-US"/>
          </a:p>
        </p:txBody>
      </p:sp>
      <p:sp>
        <p:nvSpPr>
          <p:cNvPr id="5" name="Footer Placeholder 4">
            <a:extLst>
              <a:ext uri="{FF2B5EF4-FFF2-40B4-BE49-F238E27FC236}">
                <a16:creationId xmlns:a16="http://schemas.microsoft.com/office/drawing/2014/main" id="{0122AACC-5004-8523-7579-3B6477D8CA2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697D5E2-576C-B4F3-FA40-D1182B6AD061}"/>
              </a:ext>
            </a:extLst>
          </p:cNvPr>
          <p:cNvSpPr>
            <a:spLocks noGrp="1"/>
          </p:cNvSpPr>
          <p:nvPr>
            <p:ph type="sldNum" sz="quarter" idx="12"/>
          </p:nvPr>
        </p:nvSpPr>
        <p:spPr/>
        <p:txBody>
          <a:bodyPr/>
          <a:lstStyle>
            <a:lvl1pPr>
              <a:defRPr/>
            </a:lvl1pPr>
          </a:lstStyle>
          <a:p>
            <a:pPr>
              <a:defRPr/>
            </a:pPr>
            <a:fld id="{397FB80D-DD31-4FFD-A33E-7868D30BF74E}" type="slidenum">
              <a:rPr lang="en-US" altLang="en-US"/>
              <a:pPr>
                <a:defRPr/>
              </a:pPr>
              <a:t>‹#›</a:t>
            </a:fld>
            <a:endParaRPr lang="en-US" altLang="en-US"/>
          </a:p>
        </p:txBody>
      </p:sp>
    </p:spTree>
    <p:extLst>
      <p:ext uri="{BB962C8B-B14F-4D97-AF65-F5344CB8AC3E}">
        <p14:creationId xmlns:p14="http://schemas.microsoft.com/office/powerpoint/2010/main" val="2770254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FD3EE7-FEB3-63B8-8EF4-A8191EF950D4}"/>
              </a:ext>
            </a:extLst>
          </p:cNvPr>
          <p:cNvSpPr>
            <a:spLocks noGrp="1"/>
          </p:cNvSpPr>
          <p:nvPr>
            <p:ph type="dt" sz="half" idx="10"/>
          </p:nvPr>
        </p:nvSpPr>
        <p:spPr/>
        <p:txBody>
          <a:bodyPr/>
          <a:lstStyle>
            <a:lvl1pPr>
              <a:defRPr/>
            </a:lvl1pPr>
          </a:lstStyle>
          <a:p>
            <a:pPr>
              <a:defRPr/>
            </a:pPr>
            <a:fld id="{53103B6E-23BF-4841-8EFC-580995020BD3}" type="datetimeFigureOut">
              <a:rPr lang="en-US"/>
              <a:pPr>
                <a:defRPr/>
              </a:pPr>
              <a:t>11/26/22</a:t>
            </a:fld>
            <a:endParaRPr lang="en-US"/>
          </a:p>
        </p:txBody>
      </p:sp>
      <p:sp>
        <p:nvSpPr>
          <p:cNvPr id="5" name="Footer Placeholder 4">
            <a:extLst>
              <a:ext uri="{FF2B5EF4-FFF2-40B4-BE49-F238E27FC236}">
                <a16:creationId xmlns:a16="http://schemas.microsoft.com/office/drawing/2014/main" id="{3AD104AB-9821-2AA8-03A3-E55DDF419AC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293F384-3213-B643-DC12-A0C981572711}"/>
              </a:ext>
            </a:extLst>
          </p:cNvPr>
          <p:cNvSpPr>
            <a:spLocks noGrp="1"/>
          </p:cNvSpPr>
          <p:nvPr>
            <p:ph type="sldNum" sz="quarter" idx="12"/>
          </p:nvPr>
        </p:nvSpPr>
        <p:spPr/>
        <p:txBody>
          <a:bodyPr/>
          <a:lstStyle>
            <a:lvl1pPr>
              <a:defRPr/>
            </a:lvl1pPr>
          </a:lstStyle>
          <a:p>
            <a:pPr>
              <a:defRPr/>
            </a:pPr>
            <a:fld id="{53D0A0FF-0724-4501-AB6D-97CA2268187F}" type="slidenum">
              <a:rPr lang="en-US" altLang="en-US"/>
              <a:pPr>
                <a:defRPr/>
              </a:pPr>
              <a:t>‹#›</a:t>
            </a:fld>
            <a:endParaRPr lang="en-US" altLang="en-US"/>
          </a:p>
        </p:txBody>
      </p:sp>
    </p:spTree>
    <p:extLst>
      <p:ext uri="{BB962C8B-B14F-4D97-AF65-F5344CB8AC3E}">
        <p14:creationId xmlns:p14="http://schemas.microsoft.com/office/powerpoint/2010/main" val="977655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C4460E-FD5E-2978-A2EA-F941DBF75F2C}"/>
              </a:ext>
            </a:extLst>
          </p:cNvPr>
          <p:cNvSpPr>
            <a:spLocks noGrp="1"/>
          </p:cNvSpPr>
          <p:nvPr>
            <p:ph type="dt" sz="half" idx="10"/>
          </p:nvPr>
        </p:nvSpPr>
        <p:spPr/>
        <p:txBody>
          <a:bodyPr/>
          <a:lstStyle>
            <a:lvl1pPr>
              <a:defRPr/>
            </a:lvl1pPr>
          </a:lstStyle>
          <a:p>
            <a:pPr>
              <a:defRPr/>
            </a:pPr>
            <a:fld id="{7F499A18-C72C-4B71-903E-AFCE9AE5CCB8}" type="datetimeFigureOut">
              <a:rPr lang="en-US"/>
              <a:pPr>
                <a:defRPr/>
              </a:pPr>
              <a:t>11/26/22</a:t>
            </a:fld>
            <a:endParaRPr lang="en-US"/>
          </a:p>
        </p:txBody>
      </p:sp>
      <p:sp>
        <p:nvSpPr>
          <p:cNvPr id="5" name="Footer Placeholder 4">
            <a:extLst>
              <a:ext uri="{FF2B5EF4-FFF2-40B4-BE49-F238E27FC236}">
                <a16:creationId xmlns:a16="http://schemas.microsoft.com/office/drawing/2014/main" id="{B445705C-56BF-E9C7-B238-FFFB86BEDCE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049D330-9012-FE68-EA58-4D77D7DE7007}"/>
              </a:ext>
            </a:extLst>
          </p:cNvPr>
          <p:cNvSpPr>
            <a:spLocks noGrp="1"/>
          </p:cNvSpPr>
          <p:nvPr>
            <p:ph type="sldNum" sz="quarter" idx="12"/>
          </p:nvPr>
        </p:nvSpPr>
        <p:spPr/>
        <p:txBody>
          <a:bodyPr/>
          <a:lstStyle>
            <a:lvl1pPr>
              <a:defRPr/>
            </a:lvl1pPr>
          </a:lstStyle>
          <a:p>
            <a:pPr>
              <a:defRPr/>
            </a:pPr>
            <a:fld id="{90CA2DA4-821A-41EC-9135-06F3F89402AE}" type="slidenum">
              <a:rPr lang="en-US" altLang="en-US"/>
              <a:pPr>
                <a:defRPr/>
              </a:pPr>
              <a:t>‹#›</a:t>
            </a:fld>
            <a:endParaRPr lang="en-US" altLang="en-US"/>
          </a:p>
        </p:txBody>
      </p:sp>
    </p:spTree>
    <p:extLst>
      <p:ext uri="{BB962C8B-B14F-4D97-AF65-F5344CB8AC3E}">
        <p14:creationId xmlns:p14="http://schemas.microsoft.com/office/powerpoint/2010/main" val="3604477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D14722-F23C-6339-0376-2950CB6F94C2}"/>
              </a:ext>
            </a:extLst>
          </p:cNvPr>
          <p:cNvSpPr>
            <a:spLocks noGrp="1"/>
          </p:cNvSpPr>
          <p:nvPr>
            <p:ph type="dt" sz="half" idx="10"/>
          </p:nvPr>
        </p:nvSpPr>
        <p:spPr/>
        <p:txBody>
          <a:bodyPr/>
          <a:lstStyle>
            <a:lvl1pPr>
              <a:defRPr/>
            </a:lvl1pPr>
          </a:lstStyle>
          <a:p>
            <a:pPr>
              <a:defRPr/>
            </a:pPr>
            <a:fld id="{3F024A03-219C-4C86-B9D9-7AB46EA76306}" type="datetimeFigureOut">
              <a:rPr lang="en-US"/>
              <a:pPr>
                <a:defRPr/>
              </a:pPr>
              <a:t>11/26/22</a:t>
            </a:fld>
            <a:endParaRPr lang="en-US"/>
          </a:p>
        </p:txBody>
      </p:sp>
      <p:sp>
        <p:nvSpPr>
          <p:cNvPr id="5" name="Footer Placeholder 4">
            <a:extLst>
              <a:ext uri="{FF2B5EF4-FFF2-40B4-BE49-F238E27FC236}">
                <a16:creationId xmlns:a16="http://schemas.microsoft.com/office/drawing/2014/main" id="{8A92E051-B26E-256C-CA31-92780FF7905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3316455-BFDA-6F6F-A8D6-4157AB52C511}"/>
              </a:ext>
            </a:extLst>
          </p:cNvPr>
          <p:cNvSpPr>
            <a:spLocks noGrp="1"/>
          </p:cNvSpPr>
          <p:nvPr>
            <p:ph type="sldNum" sz="quarter" idx="12"/>
          </p:nvPr>
        </p:nvSpPr>
        <p:spPr/>
        <p:txBody>
          <a:bodyPr/>
          <a:lstStyle>
            <a:lvl1pPr>
              <a:defRPr/>
            </a:lvl1pPr>
          </a:lstStyle>
          <a:p>
            <a:pPr>
              <a:defRPr/>
            </a:pPr>
            <a:fld id="{DF462C1C-28C3-4E37-851B-16A23DA7FB20}" type="slidenum">
              <a:rPr lang="en-US" altLang="en-US"/>
              <a:pPr>
                <a:defRPr/>
              </a:pPr>
              <a:t>‹#›</a:t>
            </a:fld>
            <a:endParaRPr lang="en-US" altLang="en-US"/>
          </a:p>
        </p:txBody>
      </p:sp>
    </p:spTree>
    <p:extLst>
      <p:ext uri="{BB962C8B-B14F-4D97-AF65-F5344CB8AC3E}">
        <p14:creationId xmlns:p14="http://schemas.microsoft.com/office/powerpoint/2010/main" val="1722860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BF0BD3-6EFD-94D1-93EA-91577D1DA5DA}"/>
              </a:ext>
            </a:extLst>
          </p:cNvPr>
          <p:cNvSpPr>
            <a:spLocks noGrp="1"/>
          </p:cNvSpPr>
          <p:nvPr>
            <p:ph type="dt" sz="half" idx="10"/>
          </p:nvPr>
        </p:nvSpPr>
        <p:spPr/>
        <p:txBody>
          <a:bodyPr/>
          <a:lstStyle>
            <a:lvl1pPr>
              <a:defRPr/>
            </a:lvl1pPr>
          </a:lstStyle>
          <a:p>
            <a:pPr>
              <a:defRPr/>
            </a:pPr>
            <a:fld id="{6F714935-850B-4808-A263-52372670CC0B}" type="datetimeFigureOut">
              <a:rPr lang="en-US"/>
              <a:pPr>
                <a:defRPr/>
              </a:pPr>
              <a:t>11/26/22</a:t>
            </a:fld>
            <a:endParaRPr lang="en-US"/>
          </a:p>
        </p:txBody>
      </p:sp>
      <p:sp>
        <p:nvSpPr>
          <p:cNvPr id="5" name="Footer Placeholder 4">
            <a:extLst>
              <a:ext uri="{FF2B5EF4-FFF2-40B4-BE49-F238E27FC236}">
                <a16:creationId xmlns:a16="http://schemas.microsoft.com/office/drawing/2014/main" id="{B540AAEC-F9FF-38BC-88EB-FA565EE8024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8FF7FAE-69E9-436A-FC30-97DA48362F3D}"/>
              </a:ext>
            </a:extLst>
          </p:cNvPr>
          <p:cNvSpPr>
            <a:spLocks noGrp="1"/>
          </p:cNvSpPr>
          <p:nvPr>
            <p:ph type="sldNum" sz="quarter" idx="12"/>
          </p:nvPr>
        </p:nvSpPr>
        <p:spPr/>
        <p:txBody>
          <a:bodyPr/>
          <a:lstStyle>
            <a:lvl1pPr>
              <a:defRPr/>
            </a:lvl1pPr>
          </a:lstStyle>
          <a:p>
            <a:pPr>
              <a:defRPr/>
            </a:pPr>
            <a:fld id="{2BC79D7C-B2E2-4CE1-90EA-A0C63B48FA28}" type="slidenum">
              <a:rPr lang="en-US" altLang="en-US"/>
              <a:pPr>
                <a:defRPr/>
              </a:pPr>
              <a:t>‹#›</a:t>
            </a:fld>
            <a:endParaRPr lang="en-US" altLang="en-US"/>
          </a:p>
        </p:txBody>
      </p:sp>
    </p:spTree>
    <p:extLst>
      <p:ext uri="{BB962C8B-B14F-4D97-AF65-F5344CB8AC3E}">
        <p14:creationId xmlns:p14="http://schemas.microsoft.com/office/powerpoint/2010/main" val="1442573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40038471-5D2E-185C-533D-F5AA4B198264}"/>
              </a:ext>
            </a:extLst>
          </p:cNvPr>
          <p:cNvSpPr>
            <a:spLocks noGrp="1"/>
          </p:cNvSpPr>
          <p:nvPr>
            <p:ph type="dt" sz="half" idx="10"/>
          </p:nvPr>
        </p:nvSpPr>
        <p:spPr/>
        <p:txBody>
          <a:bodyPr/>
          <a:lstStyle>
            <a:lvl1pPr>
              <a:defRPr/>
            </a:lvl1pPr>
          </a:lstStyle>
          <a:p>
            <a:pPr>
              <a:defRPr/>
            </a:pPr>
            <a:fld id="{2B22849A-0EA9-46A5-8814-5A7F7996EB41}" type="datetimeFigureOut">
              <a:rPr lang="en-US"/>
              <a:pPr>
                <a:defRPr/>
              </a:pPr>
              <a:t>11/26/22</a:t>
            </a:fld>
            <a:endParaRPr lang="en-US"/>
          </a:p>
        </p:txBody>
      </p:sp>
      <p:sp>
        <p:nvSpPr>
          <p:cNvPr id="6" name="Footer Placeholder 4">
            <a:extLst>
              <a:ext uri="{FF2B5EF4-FFF2-40B4-BE49-F238E27FC236}">
                <a16:creationId xmlns:a16="http://schemas.microsoft.com/office/drawing/2014/main" id="{88B4B40A-B3BF-2712-8709-1FD3296B829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11ED2A1-BC3B-F4D1-610A-E1EDDA43926E}"/>
              </a:ext>
            </a:extLst>
          </p:cNvPr>
          <p:cNvSpPr>
            <a:spLocks noGrp="1"/>
          </p:cNvSpPr>
          <p:nvPr>
            <p:ph type="sldNum" sz="quarter" idx="12"/>
          </p:nvPr>
        </p:nvSpPr>
        <p:spPr/>
        <p:txBody>
          <a:bodyPr/>
          <a:lstStyle>
            <a:lvl1pPr>
              <a:defRPr/>
            </a:lvl1pPr>
          </a:lstStyle>
          <a:p>
            <a:pPr>
              <a:defRPr/>
            </a:pPr>
            <a:fld id="{FF9EED8A-701D-42D2-9C0F-A1422EA43D63}" type="slidenum">
              <a:rPr lang="en-US" altLang="en-US"/>
              <a:pPr>
                <a:defRPr/>
              </a:pPr>
              <a:t>‹#›</a:t>
            </a:fld>
            <a:endParaRPr lang="en-US" altLang="en-US"/>
          </a:p>
        </p:txBody>
      </p:sp>
    </p:spTree>
    <p:extLst>
      <p:ext uri="{BB962C8B-B14F-4D97-AF65-F5344CB8AC3E}">
        <p14:creationId xmlns:p14="http://schemas.microsoft.com/office/powerpoint/2010/main" val="2366454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8846D72-C970-74EC-EEAF-54D92ADDFC90}"/>
              </a:ext>
            </a:extLst>
          </p:cNvPr>
          <p:cNvSpPr>
            <a:spLocks noGrp="1"/>
          </p:cNvSpPr>
          <p:nvPr>
            <p:ph type="dt" sz="half" idx="10"/>
          </p:nvPr>
        </p:nvSpPr>
        <p:spPr/>
        <p:txBody>
          <a:bodyPr/>
          <a:lstStyle>
            <a:lvl1pPr>
              <a:defRPr/>
            </a:lvl1pPr>
          </a:lstStyle>
          <a:p>
            <a:pPr>
              <a:defRPr/>
            </a:pPr>
            <a:fld id="{537818F9-DB15-4ED6-8DB1-A484A0304CF2}" type="datetimeFigureOut">
              <a:rPr lang="en-US"/>
              <a:pPr>
                <a:defRPr/>
              </a:pPr>
              <a:t>11/26/22</a:t>
            </a:fld>
            <a:endParaRPr lang="en-US"/>
          </a:p>
        </p:txBody>
      </p:sp>
      <p:sp>
        <p:nvSpPr>
          <p:cNvPr id="8" name="Footer Placeholder 4">
            <a:extLst>
              <a:ext uri="{FF2B5EF4-FFF2-40B4-BE49-F238E27FC236}">
                <a16:creationId xmlns:a16="http://schemas.microsoft.com/office/drawing/2014/main" id="{9A773531-4778-6D7C-D2B5-6748CDB0E1B5}"/>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30D731F0-3183-3D2D-F5A3-2DE75E8C29D7}"/>
              </a:ext>
            </a:extLst>
          </p:cNvPr>
          <p:cNvSpPr>
            <a:spLocks noGrp="1"/>
          </p:cNvSpPr>
          <p:nvPr>
            <p:ph type="sldNum" sz="quarter" idx="12"/>
          </p:nvPr>
        </p:nvSpPr>
        <p:spPr/>
        <p:txBody>
          <a:bodyPr/>
          <a:lstStyle>
            <a:lvl1pPr>
              <a:defRPr/>
            </a:lvl1pPr>
          </a:lstStyle>
          <a:p>
            <a:pPr>
              <a:defRPr/>
            </a:pPr>
            <a:fld id="{DCDDEC22-D434-41C5-9A39-894D05031D84}" type="slidenum">
              <a:rPr lang="en-US" altLang="en-US"/>
              <a:pPr>
                <a:defRPr/>
              </a:pPr>
              <a:t>‹#›</a:t>
            </a:fld>
            <a:endParaRPr lang="en-US" altLang="en-US"/>
          </a:p>
        </p:txBody>
      </p:sp>
    </p:spTree>
    <p:extLst>
      <p:ext uri="{BB962C8B-B14F-4D97-AF65-F5344CB8AC3E}">
        <p14:creationId xmlns:p14="http://schemas.microsoft.com/office/powerpoint/2010/main" val="3265447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901DCEAD-4393-D9A7-00CC-B39597D31CC3}"/>
              </a:ext>
            </a:extLst>
          </p:cNvPr>
          <p:cNvSpPr>
            <a:spLocks noGrp="1"/>
          </p:cNvSpPr>
          <p:nvPr>
            <p:ph type="dt" sz="half" idx="10"/>
          </p:nvPr>
        </p:nvSpPr>
        <p:spPr/>
        <p:txBody>
          <a:bodyPr/>
          <a:lstStyle>
            <a:lvl1pPr>
              <a:defRPr/>
            </a:lvl1pPr>
          </a:lstStyle>
          <a:p>
            <a:pPr>
              <a:defRPr/>
            </a:pPr>
            <a:fld id="{C0534214-9450-45CB-95A3-ACAC41813412}" type="datetimeFigureOut">
              <a:rPr lang="en-US"/>
              <a:pPr>
                <a:defRPr/>
              </a:pPr>
              <a:t>11/26/22</a:t>
            </a:fld>
            <a:endParaRPr lang="en-US"/>
          </a:p>
        </p:txBody>
      </p:sp>
      <p:sp>
        <p:nvSpPr>
          <p:cNvPr id="4" name="Footer Placeholder 4">
            <a:extLst>
              <a:ext uri="{FF2B5EF4-FFF2-40B4-BE49-F238E27FC236}">
                <a16:creationId xmlns:a16="http://schemas.microsoft.com/office/drawing/2014/main" id="{8485F881-F588-E1FB-973B-975A088A4610}"/>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8D722978-F3B8-7571-E1D5-9F6D442B4A4A}"/>
              </a:ext>
            </a:extLst>
          </p:cNvPr>
          <p:cNvSpPr>
            <a:spLocks noGrp="1"/>
          </p:cNvSpPr>
          <p:nvPr>
            <p:ph type="sldNum" sz="quarter" idx="12"/>
          </p:nvPr>
        </p:nvSpPr>
        <p:spPr/>
        <p:txBody>
          <a:bodyPr/>
          <a:lstStyle>
            <a:lvl1pPr>
              <a:defRPr/>
            </a:lvl1pPr>
          </a:lstStyle>
          <a:p>
            <a:pPr>
              <a:defRPr/>
            </a:pPr>
            <a:fld id="{7C1FDAB2-4C7F-48C8-A22A-19927B269084}" type="slidenum">
              <a:rPr lang="en-US" altLang="en-US"/>
              <a:pPr>
                <a:defRPr/>
              </a:pPr>
              <a:t>‹#›</a:t>
            </a:fld>
            <a:endParaRPr lang="en-US" altLang="en-US"/>
          </a:p>
        </p:txBody>
      </p:sp>
    </p:spTree>
    <p:extLst>
      <p:ext uri="{BB962C8B-B14F-4D97-AF65-F5344CB8AC3E}">
        <p14:creationId xmlns:p14="http://schemas.microsoft.com/office/powerpoint/2010/main" val="18018671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5AAEEA1-9C1E-1496-8B18-B22AAF186926}"/>
              </a:ext>
            </a:extLst>
          </p:cNvPr>
          <p:cNvSpPr>
            <a:spLocks noGrp="1"/>
          </p:cNvSpPr>
          <p:nvPr>
            <p:ph type="dt" sz="half" idx="10"/>
          </p:nvPr>
        </p:nvSpPr>
        <p:spPr/>
        <p:txBody>
          <a:bodyPr/>
          <a:lstStyle>
            <a:lvl1pPr>
              <a:defRPr/>
            </a:lvl1pPr>
          </a:lstStyle>
          <a:p>
            <a:pPr>
              <a:defRPr/>
            </a:pPr>
            <a:fld id="{2727C573-CBEC-4932-8061-9C485E07D496}" type="datetimeFigureOut">
              <a:rPr lang="en-US"/>
              <a:pPr>
                <a:defRPr/>
              </a:pPr>
              <a:t>11/26/22</a:t>
            </a:fld>
            <a:endParaRPr lang="en-US"/>
          </a:p>
        </p:txBody>
      </p:sp>
      <p:sp>
        <p:nvSpPr>
          <p:cNvPr id="3" name="Footer Placeholder 4">
            <a:extLst>
              <a:ext uri="{FF2B5EF4-FFF2-40B4-BE49-F238E27FC236}">
                <a16:creationId xmlns:a16="http://schemas.microsoft.com/office/drawing/2014/main" id="{481DF717-4E66-9687-E2AD-A020A9EB510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59A97E6-3F6B-E205-9864-F0FEC2B20EBB}"/>
              </a:ext>
            </a:extLst>
          </p:cNvPr>
          <p:cNvSpPr>
            <a:spLocks noGrp="1"/>
          </p:cNvSpPr>
          <p:nvPr>
            <p:ph type="sldNum" sz="quarter" idx="12"/>
          </p:nvPr>
        </p:nvSpPr>
        <p:spPr/>
        <p:txBody>
          <a:bodyPr/>
          <a:lstStyle>
            <a:lvl1pPr>
              <a:defRPr/>
            </a:lvl1pPr>
          </a:lstStyle>
          <a:p>
            <a:pPr>
              <a:defRPr/>
            </a:pPr>
            <a:fld id="{1D5B3036-913E-4AFC-B842-58CA383D8937}" type="slidenum">
              <a:rPr lang="en-US" altLang="en-US"/>
              <a:pPr>
                <a:defRPr/>
              </a:pPr>
              <a:t>‹#›</a:t>
            </a:fld>
            <a:endParaRPr lang="en-US" altLang="en-US"/>
          </a:p>
        </p:txBody>
      </p:sp>
    </p:spTree>
    <p:extLst>
      <p:ext uri="{BB962C8B-B14F-4D97-AF65-F5344CB8AC3E}">
        <p14:creationId xmlns:p14="http://schemas.microsoft.com/office/powerpoint/2010/main" val="599757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0155C867-FB0F-1EC6-1007-4C2699A734EE}"/>
              </a:ext>
            </a:extLst>
          </p:cNvPr>
          <p:cNvSpPr>
            <a:spLocks noGrp="1"/>
          </p:cNvSpPr>
          <p:nvPr>
            <p:ph type="dt" sz="half" idx="10"/>
          </p:nvPr>
        </p:nvSpPr>
        <p:spPr/>
        <p:txBody>
          <a:bodyPr/>
          <a:lstStyle>
            <a:lvl1pPr>
              <a:defRPr/>
            </a:lvl1pPr>
          </a:lstStyle>
          <a:p>
            <a:pPr>
              <a:defRPr/>
            </a:pPr>
            <a:fld id="{D3C474B7-A997-46AB-AA67-B6233AFB5D6B}" type="datetimeFigureOut">
              <a:rPr lang="en-US"/>
              <a:pPr>
                <a:defRPr/>
              </a:pPr>
              <a:t>11/26/22</a:t>
            </a:fld>
            <a:endParaRPr lang="en-US"/>
          </a:p>
        </p:txBody>
      </p:sp>
      <p:sp>
        <p:nvSpPr>
          <p:cNvPr id="6" name="Footer Placeholder 4">
            <a:extLst>
              <a:ext uri="{FF2B5EF4-FFF2-40B4-BE49-F238E27FC236}">
                <a16:creationId xmlns:a16="http://schemas.microsoft.com/office/drawing/2014/main" id="{589FBFDF-CE61-4197-3AF2-BCD57B70135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4D553DE-900A-1DCF-D893-EA3E2BD129ED}"/>
              </a:ext>
            </a:extLst>
          </p:cNvPr>
          <p:cNvSpPr>
            <a:spLocks noGrp="1"/>
          </p:cNvSpPr>
          <p:nvPr>
            <p:ph type="sldNum" sz="quarter" idx="12"/>
          </p:nvPr>
        </p:nvSpPr>
        <p:spPr/>
        <p:txBody>
          <a:bodyPr/>
          <a:lstStyle>
            <a:lvl1pPr>
              <a:defRPr/>
            </a:lvl1pPr>
          </a:lstStyle>
          <a:p>
            <a:pPr>
              <a:defRPr/>
            </a:pPr>
            <a:fld id="{224B4A59-EDFD-42EA-AB39-84BA5B776A26}" type="slidenum">
              <a:rPr lang="en-US" altLang="en-US"/>
              <a:pPr>
                <a:defRPr/>
              </a:pPr>
              <a:t>‹#›</a:t>
            </a:fld>
            <a:endParaRPr lang="en-US" altLang="en-US"/>
          </a:p>
        </p:txBody>
      </p:sp>
    </p:spTree>
    <p:extLst>
      <p:ext uri="{BB962C8B-B14F-4D97-AF65-F5344CB8AC3E}">
        <p14:creationId xmlns:p14="http://schemas.microsoft.com/office/powerpoint/2010/main" val="4065298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42C0C52-967A-8509-9879-4FABCF0F51A6}"/>
              </a:ext>
            </a:extLst>
          </p:cNvPr>
          <p:cNvSpPr>
            <a:spLocks noGrp="1"/>
          </p:cNvSpPr>
          <p:nvPr>
            <p:ph type="dt" sz="half" idx="10"/>
          </p:nvPr>
        </p:nvSpPr>
        <p:spPr/>
        <p:txBody>
          <a:bodyPr/>
          <a:lstStyle>
            <a:lvl1pPr>
              <a:defRPr/>
            </a:lvl1pPr>
          </a:lstStyle>
          <a:p>
            <a:pPr>
              <a:defRPr/>
            </a:pPr>
            <a:fld id="{9A476752-2EB7-4B8E-9DC2-D1C1C4C689E4}" type="datetimeFigureOut">
              <a:rPr lang="en-US"/>
              <a:pPr>
                <a:defRPr/>
              </a:pPr>
              <a:t>11/26/22</a:t>
            </a:fld>
            <a:endParaRPr lang="en-US"/>
          </a:p>
        </p:txBody>
      </p:sp>
      <p:sp>
        <p:nvSpPr>
          <p:cNvPr id="6" name="Footer Placeholder 4">
            <a:extLst>
              <a:ext uri="{FF2B5EF4-FFF2-40B4-BE49-F238E27FC236}">
                <a16:creationId xmlns:a16="http://schemas.microsoft.com/office/drawing/2014/main" id="{EAB4DC35-596F-8B00-9E3C-CAE84FA16B5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A515259-1541-DA74-4FFF-C65E177ECB61}"/>
              </a:ext>
            </a:extLst>
          </p:cNvPr>
          <p:cNvSpPr>
            <a:spLocks noGrp="1"/>
          </p:cNvSpPr>
          <p:nvPr>
            <p:ph type="sldNum" sz="quarter" idx="12"/>
          </p:nvPr>
        </p:nvSpPr>
        <p:spPr/>
        <p:txBody>
          <a:bodyPr/>
          <a:lstStyle>
            <a:lvl1pPr>
              <a:defRPr/>
            </a:lvl1pPr>
          </a:lstStyle>
          <a:p>
            <a:pPr>
              <a:defRPr/>
            </a:pPr>
            <a:fld id="{6E38E6D0-2880-4316-8BDC-78C7D3BC2C9A}" type="slidenum">
              <a:rPr lang="en-US" altLang="en-US"/>
              <a:pPr>
                <a:defRPr/>
              </a:pPr>
              <a:t>‹#›</a:t>
            </a:fld>
            <a:endParaRPr lang="en-US" altLang="en-US"/>
          </a:p>
        </p:txBody>
      </p:sp>
    </p:spTree>
    <p:extLst>
      <p:ext uri="{BB962C8B-B14F-4D97-AF65-F5344CB8AC3E}">
        <p14:creationId xmlns:p14="http://schemas.microsoft.com/office/powerpoint/2010/main" val="19082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3E530A55-670C-D707-4251-CD898E36BE59}"/>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037CB49-EC84-EF33-3ED1-42B38A90FB4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BD549E8C-E472-71B7-097A-7E9A4110D88D}"/>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7BD17B20-0280-48FC-8625-2D6057C11406}" type="datetimeFigureOut">
              <a:rPr lang="en-US"/>
              <a:pPr>
                <a:defRPr/>
              </a:pPr>
              <a:t>11/26/22</a:t>
            </a:fld>
            <a:endParaRPr lang="en-US"/>
          </a:p>
        </p:txBody>
      </p:sp>
      <p:sp>
        <p:nvSpPr>
          <p:cNvPr id="5" name="Footer Placeholder 4">
            <a:extLst>
              <a:ext uri="{FF2B5EF4-FFF2-40B4-BE49-F238E27FC236}">
                <a16:creationId xmlns:a16="http://schemas.microsoft.com/office/drawing/2014/main" id="{35E6DD80-8384-DF22-C753-676A0396AAF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DBD7BB00-7C3D-DC87-E1D4-62A4453BA34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A35EBF0D-D00B-4593-BDA8-B71A53FCBCE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tif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hyperlink" Target="http://www.iris.edu/hq/retm"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18.png"/><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tiff"/></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tif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www.iris.edu/hq/inclass/animation/solomon__vanuatu_islands_earthquakes__tectonics" TargetMode="External"/><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4338" name="Picture 8" descr="IRIS_TMlogo.png">
            <a:extLst>
              <a:ext uri="{FF2B5EF4-FFF2-40B4-BE49-F238E27FC236}">
                <a16:creationId xmlns:a16="http://schemas.microsoft.com/office/drawing/2014/main" id="{252FF16E-25C1-C1E1-4522-B8F5CB2FCCA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87AC4B70-39AA-5FC5-80AD-C8E283553003}"/>
              </a:ext>
            </a:extLst>
          </p:cNvPr>
          <p:cNvSpPr txBox="1">
            <a:spLocks/>
          </p:cNvSpPr>
          <p:nvPr/>
        </p:nvSpPr>
        <p:spPr>
          <a:xfrm>
            <a:off x="1233488" y="0"/>
            <a:ext cx="4938712"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7,0 ISLAS SALOMÓN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22 de Noviembre, 2022 a las 02:03:07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4340" name="TextBox 14">
            <a:extLst>
              <a:ext uri="{FF2B5EF4-FFF2-40B4-BE49-F238E27FC236}">
                <a16:creationId xmlns:a16="http://schemas.microsoft.com/office/drawing/2014/main" id="{656D604F-BCD9-F9E0-9D72-84005EFE705E}"/>
              </a:ext>
            </a:extLst>
          </p:cNvPr>
          <p:cNvSpPr txBox="1">
            <a:spLocks noChangeArrowheads="1"/>
          </p:cNvSpPr>
          <p:nvPr/>
        </p:nvSpPr>
        <p:spPr bwMode="auto">
          <a:xfrm>
            <a:off x="242888" y="1082675"/>
            <a:ext cx="7224712" cy="192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700" dirty="0">
                <a:latin typeface="Arial" panose="020B0604020202020204" pitchFamily="34" charset="0"/>
              </a:rPr>
              <a:t>Un terremoto de magnitud 7,0 sacudió la costa de las Islas Salomón. Si bien no hay informes de heridos, hay informes de daños en Honiara y se informa que hay cortes de energía eléctrica en algunas áreas con servicios de radio fuera del aire. El terremoto fue seguido por al menos tres réplicas en la misma zona, la mayor de magnitud 6,0.</a:t>
            </a:r>
          </a:p>
          <a:p>
            <a:pPr>
              <a:spcBef>
                <a:spcPct val="0"/>
              </a:spcBef>
              <a:buFontTx/>
              <a:buNone/>
            </a:pPr>
            <a:endParaRPr lang="es-ES_tradnl" altLang="en-US" sz="1700" dirty="0">
              <a:latin typeface="Arial" panose="020B0604020202020204" pitchFamily="34" charset="0"/>
            </a:endParaRPr>
          </a:p>
          <a:p>
            <a:pPr>
              <a:spcBef>
                <a:spcPct val="0"/>
              </a:spcBef>
              <a:buFontTx/>
              <a:buNone/>
            </a:pPr>
            <a:r>
              <a:rPr lang="es-ES_tradnl" altLang="en-US" sz="1700" dirty="0">
                <a:latin typeface="Arial" panose="020B0604020202020204" pitchFamily="34" charset="0"/>
              </a:rPr>
              <a:t>No hay alertas de tsunami vigentes.</a:t>
            </a:r>
          </a:p>
        </p:txBody>
      </p:sp>
      <p:pic>
        <p:nvPicPr>
          <p:cNvPr id="14341" name="Picture 10">
            <a:extLst>
              <a:ext uri="{FF2B5EF4-FFF2-40B4-BE49-F238E27FC236}">
                <a16:creationId xmlns:a16="http://schemas.microsoft.com/office/drawing/2014/main" id="{A50D8944-549D-60C9-86FC-913066F605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2675" y="233363"/>
            <a:ext cx="1619250"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2">
            <a:extLst>
              <a:ext uri="{FF2B5EF4-FFF2-40B4-BE49-F238E27FC236}">
                <a16:creationId xmlns:a16="http://schemas.microsoft.com/office/drawing/2014/main" id="{35A24F0D-54FD-BC73-0F97-372B7D7740E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1000" y="3187624"/>
            <a:ext cx="6172200" cy="350613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806B79A-5AB6-E092-2F95-4F594DC72BCA}"/>
              </a:ext>
            </a:extLst>
          </p:cNvPr>
          <p:cNvSpPr txBox="1"/>
          <p:nvPr/>
        </p:nvSpPr>
        <p:spPr>
          <a:xfrm>
            <a:off x="7178675" y="5005388"/>
            <a:ext cx="1812925" cy="1015663"/>
          </a:xfrm>
          <a:prstGeom prst="rect">
            <a:avLst/>
          </a:prstGeom>
          <a:noFill/>
        </p:spPr>
        <p:txBody>
          <a:bodyPr wrap="square" rtlCol="0">
            <a:spAutoFit/>
          </a:bodyPr>
          <a:lstStyle/>
          <a:p>
            <a:pPr algn="r"/>
            <a:r>
              <a:rPr lang="es-ES_tradnl" sz="1200"/>
              <a:t>Honiara</a:t>
            </a:r>
          </a:p>
          <a:p>
            <a:pPr algn="r"/>
            <a:endParaRPr lang="es-ES_tradnl" sz="1200"/>
          </a:p>
          <a:p>
            <a:pPr algn="r"/>
            <a:r>
              <a:rPr lang="es-ES_tradnl" sz="1200"/>
              <a:t>Foto cortesía de Kahunapule Michael Johnson, Pukalani, HI</a:t>
            </a:r>
          </a:p>
        </p:txBody>
      </p:sp>
      <p:pic>
        <p:nvPicPr>
          <p:cNvPr id="5" name="Picture 4" descr="A picture containing tree, sky, outdoor, house&#10;&#10;Description automatically generated">
            <a:extLst>
              <a:ext uri="{FF2B5EF4-FFF2-40B4-BE49-F238E27FC236}">
                <a16:creationId xmlns:a16="http://schemas.microsoft.com/office/drawing/2014/main" id="{2F4D47C3-6660-0906-982D-BCE5745F1F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20849" y="2819400"/>
            <a:ext cx="3280263" cy="2185988"/>
          </a:xfrm>
          <a:prstGeom prst="rect">
            <a:avLst/>
          </a:prstGeom>
        </p:spPr>
      </p:pic>
      <p:cxnSp>
        <p:nvCxnSpPr>
          <p:cNvPr id="7" name="Straight Connector 6">
            <a:extLst>
              <a:ext uri="{FF2B5EF4-FFF2-40B4-BE49-F238E27FC236}">
                <a16:creationId xmlns:a16="http://schemas.microsoft.com/office/drawing/2014/main" id="{820FBE68-6B06-06F7-FB9E-2EE9F6A43E0F}"/>
              </a:ext>
            </a:extLst>
          </p:cNvPr>
          <p:cNvCxnSpPr>
            <a:endCxn id="5" idx="1"/>
          </p:cNvCxnSpPr>
          <p:nvPr/>
        </p:nvCxnSpPr>
        <p:spPr>
          <a:xfrm flipV="1">
            <a:off x="3855244" y="3912394"/>
            <a:ext cx="1765605" cy="1028299"/>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02654FF-C07A-B166-D9AF-494CA86C5D7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5" name="Picture 1">
            <a:extLst>
              <a:ext uri="{FF2B5EF4-FFF2-40B4-BE49-F238E27FC236}">
                <a16:creationId xmlns:a16="http://schemas.microsoft.com/office/drawing/2014/main" id="{374A4ED6-8F75-4212-33B2-1EC4ECAD4AF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
            <a:extLst>
              <a:ext uri="{FF2B5EF4-FFF2-40B4-BE49-F238E27FC236}">
                <a16:creationId xmlns:a16="http://schemas.microsoft.com/office/drawing/2014/main" id="{16517C36-EAA3-EE46-0B9A-10E4652F90D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
            <a:extLst>
              <a:ext uri="{FF2B5EF4-FFF2-40B4-BE49-F238E27FC236}">
                <a16:creationId xmlns:a16="http://schemas.microsoft.com/office/drawing/2014/main" id="{EA6CDDC5-881F-A557-A44B-A379D5E5026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8" name="Picture 1">
            <a:extLst>
              <a:ext uri="{FF2B5EF4-FFF2-40B4-BE49-F238E27FC236}">
                <a16:creationId xmlns:a16="http://schemas.microsoft.com/office/drawing/2014/main" id="{8363645E-2ADC-EA06-3C00-E27DF63154F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C14E849A-082B-EC31-8F2C-1D18EB821A43}"/>
              </a:ext>
            </a:extLst>
          </p:cNvPr>
          <p:cNvSpPr txBox="1"/>
          <p:nvPr/>
        </p:nvSpPr>
        <p:spPr>
          <a:xfrm>
            <a:off x="218483" y="6248400"/>
            <a:ext cx="8850501" cy="523220"/>
          </a:xfrm>
          <a:prstGeom prst="rect">
            <a:avLst/>
          </a:prstGeom>
          <a:noFill/>
        </p:spPr>
        <p:txBody>
          <a:bodyPr wrap="none" rtlCol="0">
            <a:spAutoFit/>
          </a:bodyPr>
          <a:lstStyle/>
          <a:p>
            <a:pPr algn="ctr"/>
            <a:r>
              <a:rPr lang="es-ES_tradnl" sz="1400" dirty="0"/>
              <a:t>Estos recursos se han desarrollado como parte de la instalación SAGE operada por IRIS a través del soporte</a:t>
            </a:r>
          </a:p>
          <a:p>
            <a:pPr algn="ctr"/>
            <a:r>
              <a:rPr lang="es-ES_tradnl" sz="1400" dirty="0"/>
              <a:t>de la Fundación Nacional para la Ciencia.</a:t>
            </a:r>
            <a:endParaRPr lang="es-ES_tradnl" dirty="0"/>
          </a:p>
        </p:txBody>
      </p:sp>
      <p:sp>
        <p:nvSpPr>
          <p:cNvPr id="10" name="TextBox 9">
            <a:extLst>
              <a:ext uri="{FF2B5EF4-FFF2-40B4-BE49-F238E27FC236}">
                <a16:creationId xmlns:a16="http://schemas.microsoft.com/office/drawing/2014/main" id="{DFBA3182-5CC5-BB6B-AFF9-862AE68CCC4C}"/>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8213528-6CA4-F76F-313B-8B7782AB224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16390" name="TextBox 15">
            <a:extLst>
              <a:ext uri="{FF2B5EF4-FFF2-40B4-BE49-F238E27FC236}">
                <a16:creationId xmlns:a16="http://schemas.microsoft.com/office/drawing/2014/main" id="{22C245EE-4980-821F-93E1-45017ECE9421}"/>
              </a:ext>
            </a:extLst>
          </p:cNvPr>
          <p:cNvSpPr txBox="1">
            <a:spLocks noChangeArrowheads="1"/>
          </p:cNvSpPr>
          <p:nvPr/>
        </p:nvSpPr>
        <p:spPr bwMode="auto">
          <a:xfrm>
            <a:off x="227013" y="1099182"/>
            <a:ext cx="3656012"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800" dirty="0">
                <a:latin typeface="Arial" panose="020B0604020202020204" pitchFamily="34" charset="0"/>
              </a:rPr>
              <a:t>La escala de intensidad de Mercalli modificada (MMI) es una escala de diez niveles, de I a X, que indica la severidad de los movimientos telúricos.</a:t>
            </a:r>
          </a:p>
          <a:p>
            <a:pPr eaLnBrk="1" hangingPunct="1">
              <a:spcBef>
                <a:spcPct val="0"/>
              </a:spcBef>
              <a:buFontTx/>
              <a:buNone/>
            </a:pPr>
            <a:endParaRPr lang="es-ES_tradnl" altLang="en-US" sz="1800" dirty="0">
              <a:solidFill>
                <a:srgbClr val="FF0000"/>
              </a:solidFill>
              <a:latin typeface="Arial" panose="020B0604020202020204" pitchFamily="34" charset="0"/>
              <a:ea typeface="MS PGothic" panose="020B0600070205080204" pitchFamily="34" charset="-128"/>
            </a:endParaRPr>
          </a:p>
          <a:p>
            <a:pPr eaLnBrk="1" hangingPunct="1">
              <a:spcBef>
                <a:spcPct val="0"/>
              </a:spcBef>
              <a:buFontTx/>
              <a:buNone/>
            </a:pPr>
            <a:r>
              <a:rPr lang="es-ES_tradnl" altLang="en-US" sz="1800" dirty="0">
                <a:latin typeface="Arial" panose="020B0604020202020204" pitchFamily="34" charset="0"/>
                <a:ea typeface="MS PGothic" panose="020B0600070205080204" pitchFamily="34" charset="-128"/>
              </a:rPr>
              <a:t>Se reportaron fuertes temblores cerca de la capital Honiara, al noreste del epicentro.</a:t>
            </a:r>
          </a:p>
        </p:txBody>
      </p:sp>
      <p:pic>
        <p:nvPicPr>
          <p:cNvPr id="16391" name="Picture 8" descr="IRIS_TMlogo.png">
            <a:extLst>
              <a:ext uri="{FF2B5EF4-FFF2-40B4-BE49-F238E27FC236}">
                <a16:creationId xmlns:a16="http://schemas.microsoft.com/office/drawing/2014/main" id="{653C53D3-AA87-40AA-1DB7-A1331E75876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2" name="TextBox 15">
            <a:extLst>
              <a:ext uri="{FF2B5EF4-FFF2-40B4-BE49-F238E27FC236}">
                <a16:creationId xmlns:a16="http://schemas.microsoft.com/office/drawing/2014/main" id="{B63DD958-581E-936C-922A-FDF344478224}"/>
              </a:ext>
            </a:extLst>
          </p:cNvPr>
          <p:cNvSpPr txBox="1">
            <a:spLocks noChangeArrowheads="1"/>
          </p:cNvSpPr>
          <p:nvPr/>
        </p:nvSpPr>
        <p:spPr bwMode="auto">
          <a:xfrm>
            <a:off x="152400" y="6550025"/>
            <a:ext cx="45720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100" i="1" dirty="0">
                <a:latin typeface="Arial" panose="020B0604020202020204" pitchFamily="34" charset="0"/>
              </a:rPr>
              <a:t>Imagen Cortesía del Servicio Geológico de los EE.UU.</a:t>
            </a:r>
          </a:p>
        </p:txBody>
      </p:sp>
      <p:pic>
        <p:nvPicPr>
          <p:cNvPr id="16394" name="Picture 5">
            <a:extLst>
              <a:ext uri="{FF2B5EF4-FFF2-40B4-BE49-F238E27FC236}">
                <a16:creationId xmlns:a16="http://schemas.microsoft.com/office/drawing/2014/main" id="{D1853FBA-5998-ECD7-EBFA-F3153605F52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02088" y="1263637"/>
            <a:ext cx="4914899" cy="50776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5">
            <a:extLst>
              <a:ext uri="{FF2B5EF4-FFF2-40B4-BE49-F238E27FC236}">
                <a16:creationId xmlns:a16="http://schemas.microsoft.com/office/drawing/2014/main" id="{CE599E44-89E5-492E-AB33-78AF9C94B5D9}"/>
              </a:ext>
            </a:extLst>
          </p:cNvPr>
          <p:cNvSpPr txBox="1">
            <a:spLocks noChangeArrowheads="1"/>
          </p:cNvSpPr>
          <p:nvPr/>
        </p:nvSpPr>
        <p:spPr bwMode="auto">
          <a:xfrm>
            <a:off x="4002088" y="6458194"/>
            <a:ext cx="52595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7,0</a:t>
            </a:r>
          </a:p>
        </p:txBody>
      </p:sp>
      <p:sp>
        <p:nvSpPr>
          <p:cNvPr id="5" name="Title 1">
            <a:extLst>
              <a:ext uri="{FF2B5EF4-FFF2-40B4-BE49-F238E27FC236}">
                <a16:creationId xmlns:a16="http://schemas.microsoft.com/office/drawing/2014/main" id="{A5C5868B-1F55-025C-432A-804D8F7FA154}"/>
              </a:ext>
            </a:extLst>
          </p:cNvPr>
          <p:cNvSpPr txBox="1">
            <a:spLocks/>
          </p:cNvSpPr>
          <p:nvPr/>
        </p:nvSpPr>
        <p:spPr>
          <a:xfrm>
            <a:off x="1233488" y="0"/>
            <a:ext cx="4938712"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7,0 ISLAS SALOMÓN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22 de Noviembre, 2022 a las 02:03:07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10" name="Picture 9">
            <a:extLst>
              <a:ext uri="{FF2B5EF4-FFF2-40B4-BE49-F238E27FC236}">
                <a16:creationId xmlns:a16="http://schemas.microsoft.com/office/drawing/2014/main" id="{76DB9614-F3E6-AB30-924F-74B3D12607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13" y="41529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4">
            <a:extLst>
              <a:ext uri="{FF2B5EF4-FFF2-40B4-BE49-F238E27FC236}">
                <a16:creationId xmlns:a16="http://schemas.microsoft.com/office/drawing/2014/main" id="{7C359D47-DFBA-091B-00B8-0E06FF16E9B1}"/>
              </a:ext>
            </a:extLst>
          </p:cNvPr>
          <p:cNvSpPr txBox="1">
            <a:spLocks noChangeArrowheads="1"/>
          </p:cNvSpPr>
          <p:nvPr/>
        </p:nvSpPr>
        <p:spPr bwMode="auto">
          <a:xfrm>
            <a:off x="739775" y="41005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12" name="TextBox 10">
            <a:extLst>
              <a:ext uri="{FF2B5EF4-FFF2-40B4-BE49-F238E27FC236}">
                <a16:creationId xmlns:a16="http://schemas.microsoft.com/office/drawing/2014/main" id="{05EDB6FD-84D2-9B21-B916-5C08DAD33F6B}"/>
              </a:ext>
            </a:extLst>
          </p:cNvPr>
          <p:cNvSpPr txBox="1">
            <a:spLocks noChangeArrowheads="1"/>
          </p:cNvSpPr>
          <p:nvPr/>
        </p:nvSpPr>
        <p:spPr bwMode="auto">
          <a:xfrm>
            <a:off x="725488" y="38100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rPr>
              <a:t>MMI   </a:t>
            </a:r>
            <a:r>
              <a:rPr lang="es-VE" altLang="en-US" sz="1400" b="1" dirty="0">
                <a:latin typeface="Arial" panose="020B0604020202020204" pitchFamily="34" charset="0"/>
              </a:rPr>
              <a:t>Temblor Percibido</a:t>
            </a:r>
          </a:p>
          <a:p>
            <a:pPr eaLnBrk="1" hangingPunct="1">
              <a:spcBef>
                <a:spcPct val="0"/>
              </a:spcBef>
              <a:buFontTx/>
              <a:buNone/>
            </a:pPr>
            <a:endParaRPr lang="en-US" altLang="en-US" sz="1400" dirty="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1A7F91-9015-277A-B85A-074A840E83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s-ES_tradnl" altLang="en-US" dirty="0">
              <a:solidFill>
                <a:srgbClr val="FFFFFF"/>
              </a:solidFill>
              <a:latin typeface="Calibri" panose="020F0502020204030204" pitchFamily="34" charset="0"/>
            </a:endParaRPr>
          </a:p>
        </p:txBody>
      </p:sp>
      <p:pic>
        <p:nvPicPr>
          <p:cNvPr id="18435" name="Picture 8" descr="IRIS_TMlogo.png">
            <a:extLst>
              <a:ext uri="{FF2B5EF4-FFF2-40B4-BE49-F238E27FC236}">
                <a16:creationId xmlns:a16="http://schemas.microsoft.com/office/drawing/2014/main" id="{0D3CCFFC-C7B3-E5F5-36D2-46D5CE7A37D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Box 18">
            <a:extLst>
              <a:ext uri="{FF2B5EF4-FFF2-40B4-BE49-F238E27FC236}">
                <a16:creationId xmlns:a16="http://schemas.microsoft.com/office/drawing/2014/main" id="{570A9F1D-0BE8-9BBE-1215-83CF0768599A}"/>
              </a:ext>
            </a:extLst>
          </p:cNvPr>
          <p:cNvSpPr txBox="1">
            <a:spLocks noChangeArrowheads="1"/>
          </p:cNvSpPr>
          <p:nvPr/>
        </p:nvSpPr>
        <p:spPr bwMode="auto">
          <a:xfrm>
            <a:off x="228600" y="1050925"/>
            <a:ext cx="3962400"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El mapa USGS PAGER muestra la población expuesta a diferentes niveles de Intensidad Mercalli Modificada (MMI).</a:t>
            </a:r>
          </a:p>
          <a:p>
            <a:pPr eaLnBrk="1" hangingPunct="1">
              <a:spcBef>
                <a:spcPct val="0"/>
              </a:spcBef>
              <a:buFontTx/>
              <a:buNone/>
            </a:pPr>
            <a:endParaRPr lang="es-ES_tradnl" altLang="en-US" sz="1600" dirty="0">
              <a:latin typeface="Arial" panose="020B0604020202020204" pitchFamily="34" charset="0"/>
              <a:ea typeface="MS PGothic" panose="020B0600070205080204" pitchFamily="34" charset="-128"/>
            </a:endParaRPr>
          </a:p>
          <a:p>
            <a:pPr eaLnBrk="1" hangingPunct="1">
              <a:spcBef>
                <a:spcPct val="0"/>
              </a:spcBef>
              <a:buFont typeface="Arial" panose="020B0604020202020204" pitchFamily="34" charset="0"/>
              <a:buNone/>
            </a:pPr>
            <a:r>
              <a:rPr lang="es-ES_tradnl" altLang="en-US" sz="1600" dirty="0">
                <a:latin typeface="Arial" panose="020B0604020202020204" pitchFamily="34" charset="0"/>
                <a:ea typeface="MS PGothic" panose="020B0600070205080204" pitchFamily="34" charset="-128"/>
              </a:rPr>
              <a:t>El USGS estima que aproximadamente 12.000 personas estuvieron expuestas a fuertes temblores como consecuencia de este terremoto.</a:t>
            </a:r>
            <a:endParaRPr lang="es-ES_tradnl" altLang="en-US" sz="1800" dirty="0">
              <a:latin typeface="Arial" panose="020B0604020202020204" pitchFamily="34" charset="0"/>
              <a:ea typeface="MS PGothic" panose="020B0600070205080204" pitchFamily="34" charset="-128"/>
            </a:endParaRPr>
          </a:p>
          <a:p>
            <a:pPr eaLnBrk="1" hangingPunct="1">
              <a:spcBef>
                <a:spcPct val="0"/>
              </a:spcBef>
              <a:buFontTx/>
              <a:buNone/>
            </a:pPr>
            <a:endParaRPr lang="es-ES_tradnl" altLang="en-US" sz="1800" dirty="0">
              <a:latin typeface="Arial" panose="020B0604020202020204" pitchFamily="34" charset="0"/>
              <a:ea typeface="MS PGothic" panose="020B0600070205080204" pitchFamily="34" charset="-128"/>
            </a:endParaRPr>
          </a:p>
          <a:p>
            <a:pPr eaLnBrk="1" hangingPunct="1">
              <a:spcBef>
                <a:spcPct val="0"/>
              </a:spcBef>
              <a:buFontTx/>
              <a:buNone/>
            </a:pPr>
            <a:endParaRPr lang="es-ES_tradnl" altLang="en-US" sz="1800" dirty="0">
              <a:latin typeface="Arial" panose="020B0604020202020204" pitchFamily="34" charset="0"/>
              <a:ea typeface="MS PGothic" panose="020B0600070205080204" pitchFamily="34" charset="-128"/>
            </a:endParaRPr>
          </a:p>
          <a:p>
            <a:pPr eaLnBrk="1" hangingPunct="1">
              <a:spcBef>
                <a:spcPct val="0"/>
              </a:spcBef>
              <a:buFontTx/>
              <a:buNone/>
            </a:pPr>
            <a:endParaRPr lang="es-ES_tradnl" altLang="en-US" sz="1800" dirty="0">
              <a:latin typeface="Arial" panose="020B0604020202020204" pitchFamily="34" charset="0"/>
              <a:ea typeface="MS PGothic" panose="020B0600070205080204" pitchFamily="34" charset="-128"/>
            </a:endParaRPr>
          </a:p>
        </p:txBody>
      </p:sp>
      <p:pic>
        <p:nvPicPr>
          <p:cNvPr id="18440" name="Picture 1">
            <a:extLst>
              <a:ext uri="{FF2B5EF4-FFF2-40B4-BE49-F238E27FC236}">
                <a16:creationId xmlns:a16="http://schemas.microsoft.com/office/drawing/2014/main" id="{CB99F1C8-D3ED-DA1E-6F75-033067F995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1175" y="859688"/>
            <a:ext cx="4673600" cy="46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2" name="TextBox 4">
            <a:extLst>
              <a:ext uri="{FF2B5EF4-FFF2-40B4-BE49-F238E27FC236}">
                <a16:creationId xmlns:a16="http://schemas.microsoft.com/office/drawing/2014/main" id="{E99BE75B-4C1C-CF3A-88C5-9267354BABE1}"/>
              </a:ext>
            </a:extLst>
          </p:cNvPr>
          <p:cNvSpPr txBox="1">
            <a:spLocks noChangeArrowheads="1"/>
          </p:cNvSpPr>
          <p:nvPr/>
        </p:nvSpPr>
        <p:spPr bwMode="auto">
          <a:xfrm>
            <a:off x="691356" y="3162028"/>
            <a:ext cx="259556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s-ES_tradnl" altLang="en-US" sz="1400" dirty="0"/>
              <a:t>MMI   Afectando la Población</a:t>
            </a:r>
          </a:p>
        </p:txBody>
      </p:sp>
      <p:sp>
        <p:nvSpPr>
          <p:cNvPr id="3" name="Title 1">
            <a:extLst>
              <a:ext uri="{FF2B5EF4-FFF2-40B4-BE49-F238E27FC236}">
                <a16:creationId xmlns:a16="http://schemas.microsoft.com/office/drawing/2014/main" id="{D2BB866B-677B-CD78-6839-CA02E05A2141}"/>
              </a:ext>
            </a:extLst>
          </p:cNvPr>
          <p:cNvSpPr txBox="1">
            <a:spLocks/>
          </p:cNvSpPr>
          <p:nvPr/>
        </p:nvSpPr>
        <p:spPr>
          <a:xfrm>
            <a:off x="1233488" y="0"/>
            <a:ext cx="4938712"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7,0 ISLAS SALOMÓN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22 de Noviembre, 2022 a las 02:03:07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5" name="Picture 4">
            <a:extLst>
              <a:ext uri="{FF2B5EF4-FFF2-40B4-BE49-F238E27FC236}">
                <a16:creationId xmlns:a16="http://schemas.microsoft.com/office/drawing/2014/main" id="{53A9CE98-D18A-849C-ABDC-B37D0525FC88}"/>
              </a:ext>
            </a:extLst>
          </p:cNvPr>
          <p:cNvPicPr>
            <a:picLocks noChangeAspect="1"/>
          </p:cNvPicPr>
          <p:nvPr/>
        </p:nvPicPr>
        <p:blipFill>
          <a:blip r:embed="rId5"/>
          <a:stretch>
            <a:fillRect/>
          </a:stretch>
        </p:blipFill>
        <p:spPr>
          <a:xfrm>
            <a:off x="850900" y="3542083"/>
            <a:ext cx="1992313" cy="3099154"/>
          </a:xfrm>
          <a:prstGeom prst="rect">
            <a:avLst/>
          </a:prstGeom>
        </p:spPr>
      </p:pic>
      <p:sp>
        <p:nvSpPr>
          <p:cNvPr id="6" name="TextBox 15">
            <a:extLst>
              <a:ext uri="{FF2B5EF4-FFF2-40B4-BE49-F238E27FC236}">
                <a16:creationId xmlns:a16="http://schemas.microsoft.com/office/drawing/2014/main" id="{CE6BBA42-3726-3760-62B0-2686F468C6EF}"/>
              </a:ext>
            </a:extLst>
          </p:cNvPr>
          <p:cNvSpPr txBox="1">
            <a:spLocks noChangeArrowheads="1"/>
          </p:cNvSpPr>
          <p:nvPr/>
        </p:nvSpPr>
        <p:spPr bwMode="auto">
          <a:xfrm>
            <a:off x="4572001" y="6473825"/>
            <a:ext cx="4572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i="1" dirty="0">
                <a:latin typeface="Arial" panose="020B0604020202020204" pitchFamily="34" charset="0"/>
              </a:rPr>
              <a:t>Imagen Cortesía del Servicio Geológico de los EE.UU.</a:t>
            </a:r>
          </a:p>
        </p:txBody>
      </p:sp>
      <p:sp>
        <p:nvSpPr>
          <p:cNvPr id="7" name="TextBox 20">
            <a:extLst>
              <a:ext uri="{FF2B5EF4-FFF2-40B4-BE49-F238E27FC236}">
                <a16:creationId xmlns:a16="http://schemas.microsoft.com/office/drawing/2014/main" id="{DA765984-57F1-660A-B2EF-61A165D0EAC3}"/>
              </a:ext>
            </a:extLst>
          </p:cNvPr>
          <p:cNvSpPr txBox="1">
            <a:spLocks noChangeArrowheads="1"/>
          </p:cNvSpPr>
          <p:nvPr/>
        </p:nvSpPr>
        <p:spPr bwMode="auto">
          <a:xfrm>
            <a:off x="3195003" y="5521325"/>
            <a:ext cx="590613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35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1DDB4B-5F65-7D92-1BC6-A9752470C9E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s-ES_tradnl" altLang="en-US" dirty="0">
              <a:solidFill>
                <a:srgbClr val="FFFFFF"/>
              </a:solidFill>
              <a:latin typeface="Calibri" panose="020F0502020204030204" pitchFamily="34" charset="0"/>
            </a:endParaRPr>
          </a:p>
        </p:txBody>
      </p:sp>
      <p:pic>
        <p:nvPicPr>
          <p:cNvPr id="14338" name="Picture 8" descr="IRIS_TMlogo.png">
            <a:extLst>
              <a:ext uri="{FF2B5EF4-FFF2-40B4-BE49-F238E27FC236}">
                <a16:creationId xmlns:a16="http://schemas.microsoft.com/office/drawing/2014/main" id="{9AE7C192-12D0-5040-35D8-D1A470CC472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Box 8">
            <a:extLst>
              <a:ext uri="{FF2B5EF4-FFF2-40B4-BE49-F238E27FC236}">
                <a16:creationId xmlns:a16="http://schemas.microsoft.com/office/drawing/2014/main" id="{63326AB1-D0ED-D4A5-9AEB-39B7AFF9A70A}"/>
              </a:ext>
            </a:extLst>
          </p:cNvPr>
          <p:cNvSpPr txBox="1">
            <a:spLocks noChangeArrowheads="1"/>
          </p:cNvSpPr>
          <p:nvPr/>
        </p:nvSpPr>
        <p:spPr bwMode="auto">
          <a:xfrm>
            <a:off x="825500" y="6400800"/>
            <a:ext cx="82692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latin typeface="Arial" panose="020B0604020202020204" pitchFamily="34" charset="0"/>
                <a:hlinkClick r:id="rId6"/>
              </a:rPr>
              <a:t>http://www.iris.edu/hq/inclass/animation/solomon__vanuatu_islands_earthquakes__tectonics</a:t>
            </a:r>
            <a:endParaRPr lang="es-ES_tradnl" altLang="en-US" sz="1800" dirty="0">
              <a:latin typeface="Arial" panose="020B0604020202020204" pitchFamily="34" charset="0"/>
            </a:endParaRPr>
          </a:p>
        </p:txBody>
      </p:sp>
      <p:sp>
        <p:nvSpPr>
          <p:cNvPr id="5" name="TextBox 4">
            <a:extLst>
              <a:ext uri="{FF2B5EF4-FFF2-40B4-BE49-F238E27FC236}">
                <a16:creationId xmlns:a16="http://schemas.microsoft.com/office/drawing/2014/main" id="{37D61A60-6207-B467-1DDE-9BD85ACAF343}"/>
              </a:ext>
            </a:extLst>
          </p:cNvPr>
          <p:cNvSpPr txBox="1"/>
          <p:nvPr/>
        </p:nvSpPr>
        <p:spPr>
          <a:xfrm>
            <a:off x="5842792" y="2147386"/>
            <a:ext cx="2938463" cy="3647152"/>
          </a:xfrm>
          <a:prstGeom prst="rect">
            <a:avLst/>
          </a:prstGeom>
          <a:noFill/>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s-ES_tradnl" altLang="en-US" sz="1600" dirty="0"/>
              <a:t>La animación completa (URL en la parte inferior) observa tres áreas en sección transversal para revelar un cambio de:</a:t>
            </a:r>
          </a:p>
          <a:p>
            <a:pPr eaLnBrk="1" hangingPunct="1">
              <a:defRPr/>
            </a:pPr>
            <a:endParaRPr lang="es-ES_tradnl" altLang="en-US" sz="1100" dirty="0"/>
          </a:p>
          <a:p>
            <a:pPr marL="342900" indent="-342900" eaLnBrk="1" hangingPunct="1">
              <a:buFont typeface="+mj-lt"/>
              <a:buAutoNum type="arabicParenR"/>
              <a:defRPr/>
            </a:pPr>
            <a:r>
              <a:rPr lang="es-ES_tradnl" altLang="en-US" sz="1400" dirty="0"/>
              <a:t>Subducción con buzamiento pronunciado a lo largo de la fosa de las Nuevas Hébridas</a:t>
            </a:r>
          </a:p>
          <a:p>
            <a:pPr marL="342900" indent="-342900" eaLnBrk="1" hangingPunct="1">
              <a:buFont typeface="+mj-lt"/>
              <a:buAutoNum type="arabicParenR"/>
              <a:defRPr/>
            </a:pPr>
            <a:endParaRPr lang="es-ES_tradnl" altLang="en-US" sz="1400" dirty="0"/>
          </a:p>
          <a:p>
            <a:pPr marL="342900" indent="-342900" eaLnBrk="1" hangingPunct="1">
              <a:buFont typeface="+mj-lt"/>
              <a:buAutoNum type="arabicParenR"/>
              <a:defRPr/>
            </a:pPr>
            <a:r>
              <a:rPr lang="es-ES_tradnl" altLang="en-US" sz="1400" dirty="0"/>
              <a:t>Movimiento de deslizamiento lateral a lo largo de las Islas Salomón</a:t>
            </a:r>
          </a:p>
          <a:p>
            <a:pPr marL="342900" indent="-342900" eaLnBrk="1" hangingPunct="1">
              <a:buFont typeface="+mj-lt"/>
              <a:buAutoNum type="arabicParenR"/>
              <a:defRPr/>
            </a:pPr>
            <a:endParaRPr lang="es-ES_tradnl" altLang="en-US" sz="1400" dirty="0"/>
          </a:p>
          <a:p>
            <a:pPr marL="342900" indent="-342900" eaLnBrk="1" hangingPunct="1">
              <a:buFont typeface="+mj-lt"/>
              <a:buAutoNum type="arabicParenR"/>
              <a:defRPr/>
            </a:pPr>
            <a:r>
              <a:rPr lang="es-ES_tradnl" altLang="en-US" sz="1400" dirty="0"/>
              <a:t>Zona de subducción poco profunda al oeste.</a:t>
            </a:r>
          </a:p>
        </p:txBody>
      </p:sp>
      <p:sp>
        <p:nvSpPr>
          <p:cNvPr id="14341" name="TextBox 13">
            <a:extLst>
              <a:ext uri="{FF2B5EF4-FFF2-40B4-BE49-F238E27FC236}">
                <a16:creationId xmlns:a16="http://schemas.microsoft.com/office/drawing/2014/main" id="{2CC35009-9A1E-9A74-EDE7-FF01F69AD95C}"/>
              </a:ext>
            </a:extLst>
          </p:cNvPr>
          <p:cNvSpPr txBox="1">
            <a:spLocks noChangeArrowheads="1"/>
          </p:cNvSpPr>
          <p:nvPr/>
        </p:nvSpPr>
        <p:spPr bwMode="auto">
          <a:xfrm>
            <a:off x="367506" y="1100932"/>
            <a:ext cx="8408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800" dirty="0">
                <a:latin typeface="Arial" panose="020B0604020202020204" pitchFamily="34" charset="0"/>
              </a:rPr>
              <a:t>Esta breve animación es parte de una animación de IRIS más larga que analiza la sismicidad y la tectónica de esta región.</a:t>
            </a:r>
          </a:p>
        </p:txBody>
      </p:sp>
      <p:pic>
        <p:nvPicPr>
          <p:cNvPr id="6" name="Solomon-Vanuatu First 30sec">
            <a:hlinkClick r:id="" action="ppaction://media"/>
            <a:extLst>
              <a:ext uri="{FF2B5EF4-FFF2-40B4-BE49-F238E27FC236}">
                <a16:creationId xmlns:a16="http://schemas.microsoft.com/office/drawing/2014/main" id="{C390D3E0-AACB-7C02-E309-748230419094}"/>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56031" y="1981200"/>
            <a:ext cx="5182017" cy="3886513"/>
          </a:xfrm>
          <a:prstGeom prst="rect">
            <a:avLst/>
          </a:prstGeom>
        </p:spPr>
      </p:pic>
      <p:sp>
        <p:nvSpPr>
          <p:cNvPr id="2" name="Title 1">
            <a:extLst>
              <a:ext uri="{FF2B5EF4-FFF2-40B4-BE49-F238E27FC236}">
                <a16:creationId xmlns:a16="http://schemas.microsoft.com/office/drawing/2014/main" id="{BE5B55A2-8ABA-70B4-0590-7472F4D6DF90}"/>
              </a:ext>
            </a:extLst>
          </p:cNvPr>
          <p:cNvSpPr txBox="1">
            <a:spLocks/>
          </p:cNvSpPr>
          <p:nvPr/>
        </p:nvSpPr>
        <p:spPr>
          <a:xfrm>
            <a:off x="1233488" y="0"/>
            <a:ext cx="4938712"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7,0 ISLAS SALOMÓN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22 de Noviembre, 2022 a las 02:03:07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69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a:extLst>
              <a:ext uri="{FF2B5EF4-FFF2-40B4-BE49-F238E27FC236}">
                <a16:creationId xmlns:a16="http://schemas.microsoft.com/office/drawing/2014/main" id="{38023682-019E-0F06-36E6-C976EB4427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7563" y="1031875"/>
            <a:ext cx="5486400" cy="57277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B57F225-E17B-F90C-EE68-B9677050AE6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6AB670C8-C699-B7DC-C5E4-EA8B12CDAC5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35C36CF7-5262-8727-AB6D-B245558745AA}"/>
              </a:ext>
            </a:extLst>
          </p:cNvPr>
          <p:cNvSpPr txBox="1">
            <a:spLocks noChangeArrowheads="1"/>
          </p:cNvSpPr>
          <p:nvPr/>
        </p:nvSpPr>
        <p:spPr bwMode="auto">
          <a:xfrm>
            <a:off x="290269" y="1031875"/>
            <a:ext cx="2968869" cy="540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 typeface="Arial" panose="020B0604020202020204" pitchFamily="34" charset="0"/>
              <a:buNone/>
            </a:pPr>
            <a:r>
              <a:rPr lang="es-ES_tradnl" altLang="en-US" sz="1600" dirty="0">
                <a:latin typeface="Arial" panose="020B0604020202020204" pitchFamily="34" charset="0"/>
                <a:ea typeface="MS PGothic" panose="020B0600070205080204" pitchFamily="34" charset="-128"/>
              </a:rPr>
              <a:t>El epicentro [estrella roja] de este terremoto está trazado en este mapa de sismicidad que muestra 20 años de terremotos en la región circundante mayores que M 5,0.</a:t>
            </a:r>
          </a:p>
          <a:p>
            <a:pPr eaLnBrk="1" hangingPunct="1">
              <a:lnSpc>
                <a:spcPts val="1800"/>
              </a:lnSpc>
              <a:spcBef>
                <a:spcPct val="0"/>
              </a:spcBef>
              <a:buFont typeface="Arial" panose="020B0604020202020204" pitchFamily="34" charset="0"/>
              <a:buNone/>
            </a:pPr>
            <a:endParaRPr lang="es-ES_tradnl" altLang="en-US" sz="1600" dirty="0">
              <a:latin typeface="Arial" panose="020B0604020202020204" pitchFamily="34" charset="0"/>
              <a:ea typeface="MS PGothic" panose="020B0600070205080204" pitchFamily="34" charset="-128"/>
            </a:endParaRPr>
          </a:p>
          <a:p>
            <a:pPr eaLnBrk="1" hangingPunct="1">
              <a:lnSpc>
                <a:spcPts val="1800"/>
              </a:lnSpc>
              <a:spcBef>
                <a:spcPct val="0"/>
              </a:spcBef>
              <a:buFont typeface="Arial" panose="020B0604020202020204" pitchFamily="34" charset="0"/>
              <a:buNone/>
            </a:pPr>
            <a:r>
              <a:rPr lang="es-ES_tradnl" altLang="en-US" sz="1600" dirty="0">
                <a:latin typeface="Arial" panose="020B0604020202020204" pitchFamily="34" charset="0"/>
                <a:ea typeface="MS PGothic" panose="020B0600070205080204" pitchFamily="34" charset="-128"/>
              </a:rPr>
              <a:t>Las profundidades de los terremotos aumentan del suroeste al noreste a través de la Fosa de Salomón, donde la Placa Australiana se subduce por debajo de la Placa del Pacífico.</a:t>
            </a:r>
          </a:p>
          <a:p>
            <a:pPr eaLnBrk="1" hangingPunct="1">
              <a:lnSpc>
                <a:spcPts val="1800"/>
              </a:lnSpc>
              <a:spcBef>
                <a:spcPct val="0"/>
              </a:spcBef>
              <a:buFont typeface="Arial" panose="020B0604020202020204" pitchFamily="34" charset="0"/>
              <a:buNone/>
            </a:pPr>
            <a:endParaRPr lang="es-ES_tradnl" altLang="en-US" sz="1600" dirty="0">
              <a:latin typeface="Arial" panose="020B0604020202020204" pitchFamily="34" charset="0"/>
              <a:ea typeface="MS PGothic" panose="020B0600070205080204" pitchFamily="34" charset="-128"/>
            </a:endParaRPr>
          </a:p>
          <a:p>
            <a:pPr eaLnBrk="1" hangingPunct="1">
              <a:lnSpc>
                <a:spcPts val="1800"/>
              </a:lnSpc>
              <a:spcBef>
                <a:spcPct val="0"/>
              </a:spcBef>
              <a:buFont typeface="Arial" panose="020B0604020202020204" pitchFamily="34" charset="0"/>
              <a:buNone/>
            </a:pPr>
            <a:r>
              <a:rPr lang="es-ES_tradnl" altLang="en-US" sz="1600" dirty="0">
                <a:latin typeface="Arial" panose="020B0604020202020204" pitchFamily="34" charset="0"/>
                <a:ea typeface="MS PGothic" panose="020B0600070205080204" pitchFamily="34" charset="-128"/>
              </a:rPr>
              <a:t>A lo largo de la Fosa de las Nuevas Hébridas del Norte, la profundidad de los terremotos aumenta de oeste a este, donde la Placa de Australia se subduce debajo de la Placa del Pacífico.</a:t>
            </a:r>
          </a:p>
        </p:txBody>
      </p:sp>
      <p:cxnSp>
        <p:nvCxnSpPr>
          <p:cNvPr id="21" name="Straight Arrow Connector 20">
            <a:extLst>
              <a:ext uri="{FF2B5EF4-FFF2-40B4-BE49-F238E27FC236}">
                <a16:creationId xmlns:a16="http://schemas.microsoft.com/office/drawing/2014/main" id="{61824B57-BF05-BBCF-2A10-9F31D0948C5F}"/>
              </a:ext>
            </a:extLst>
          </p:cNvPr>
          <p:cNvCxnSpPr>
            <a:cxnSpLocks noChangeShapeType="1"/>
          </p:cNvCxnSpPr>
          <p:nvPr/>
        </p:nvCxnSpPr>
        <p:spPr bwMode="auto">
          <a:xfrm flipV="1">
            <a:off x="4913313" y="3552825"/>
            <a:ext cx="514350" cy="26352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p:spPr>
      </p:cxnSp>
      <p:sp>
        <p:nvSpPr>
          <p:cNvPr id="14342" name="TextBox 16">
            <a:extLst>
              <a:ext uri="{FF2B5EF4-FFF2-40B4-BE49-F238E27FC236}">
                <a16:creationId xmlns:a16="http://schemas.microsoft.com/office/drawing/2014/main" id="{1506A9D5-3F95-EC19-EF53-B799FF44588D}"/>
              </a:ext>
            </a:extLst>
          </p:cNvPr>
          <p:cNvSpPr txBox="1">
            <a:spLocks noChangeArrowheads="1"/>
          </p:cNvSpPr>
          <p:nvPr/>
        </p:nvSpPr>
        <p:spPr bwMode="auto">
          <a:xfrm>
            <a:off x="7391400" y="2082800"/>
            <a:ext cx="13541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2000" dirty="0">
                <a:latin typeface="Arial" panose="020B0604020202020204" pitchFamily="34" charset="0"/>
                <a:ea typeface="MS PGothic" panose="020B0600070205080204" pitchFamily="34" charset="-128"/>
              </a:rPr>
              <a:t>Placa del Pacífico </a:t>
            </a:r>
          </a:p>
        </p:txBody>
      </p:sp>
      <p:sp>
        <p:nvSpPr>
          <p:cNvPr id="14343" name="TextBox 30">
            <a:extLst>
              <a:ext uri="{FF2B5EF4-FFF2-40B4-BE49-F238E27FC236}">
                <a16:creationId xmlns:a16="http://schemas.microsoft.com/office/drawing/2014/main" id="{40D16A58-120A-B4A4-41AB-2D87E912905E}"/>
              </a:ext>
            </a:extLst>
          </p:cNvPr>
          <p:cNvSpPr txBox="1">
            <a:spLocks noChangeArrowheads="1"/>
          </p:cNvSpPr>
          <p:nvPr/>
        </p:nvSpPr>
        <p:spPr bwMode="auto">
          <a:xfrm>
            <a:off x="4189413" y="4065588"/>
            <a:ext cx="152558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2000" dirty="0">
                <a:latin typeface="Arial" panose="020B0604020202020204" pitchFamily="34" charset="0"/>
                <a:ea typeface="MS PGothic" panose="020B0600070205080204" pitchFamily="34" charset="-128"/>
              </a:rPr>
              <a:t>Placa Australiana</a:t>
            </a:r>
          </a:p>
        </p:txBody>
      </p:sp>
      <p:sp>
        <p:nvSpPr>
          <p:cNvPr id="14344" name="TextBox 16">
            <a:extLst>
              <a:ext uri="{FF2B5EF4-FFF2-40B4-BE49-F238E27FC236}">
                <a16:creationId xmlns:a16="http://schemas.microsoft.com/office/drawing/2014/main" id="{73FEC52A-0104-B5DF-B5FB-FD942DF0556A}"/>
              </a:ext>
            </a:extLst>
          </p:cNvPr>
          <p:cNvSpPr txBox="1">
            <a:spLocks noChangeArrowheads="1"/>
          </p:cNvSpPr>
          <p:nvPr/>
        </p:nvSpPr>
        <p:spPr bwMode="auto">
          <a:xfrm>
            <a:off x="3346450" y="6511925"/>
            <a:ext cx="452354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i="1" dirty="0">
                <a:latin typeface="Arial" panose="020B0604020202020204" pitchFamily="34" charset="0"/>
                <a:ea typeface="MS PGothic" panose="020B0600070205080204" pitchFamily="34" charset="-128"/>
              </a:rPr>
              <a:t>Mapa creado con el Navegador de Terremotos de IRIS</a:t>
            </a:r>
          </a:p>
        </p:txBody>
      </p:sp>
      <p:sp>
        <p:nvSpPr>
          <p:cNvPr id="14345" name="TextBox 33">
            <a:extLst>
              <a:ext uri="{FF2B5EF4-FFF2-40B4-BE49-F238E27FC236}">
                <a16:creationId xmlns:a16="http://schemas.microsoft.com/office/drawing/2014/main" id="{68672F84-1D1B-AE9F-C05E-870572B0524E}"/>
              </a:ext>
            </a:extLst>
          </p:cNvPr>
          <p:cNvSpPr txBox="1">
            <a:spLocks noChangeArrowheads="1"/>
          </p:cNvSpPr>
          <p:nvPr/>
        </p:nvSpPr>
        <p:spPr bwMode="auto">
          <a:xfrm rot="4319885">
            <a:off x="5956300" y="4338638"/>
            <a:ext cx="14303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200" dirty="0">
                <a:solidFill>
                  <a:srgbClr val="0070C0"/>
                </a:solidFill>
                <a:latin typeface="Times" panose="02020603050405020304" pitchFamily="18" charset="0"/>
                <a:ea typeface="MS PGothic" panose="020B0600070205080204" pitchFamily="34" charset="-128"/>
              </a:rPr>
              <a:t>Fosa de las Nuevas Hébridas del Norte</a:t>
            </a:r>
          </a:p>
        </p:txBody>
      </p:sp>
      <p:sp>
        <p:nvSpPr>
          <p:cNvPr id="14346" name="TextBox 12">
            <a:extLst>
              <a:ext uri="{FF2B5EF4-FFF2-40B4-BE49-F238E27FC236}">
                <a16:creationId xmlns:a16="http://schemas.microsoft.com/office/drawing/2014/main" id="{AF283521-37B5-FF3B-18CD-FEBAE30199D7}"/>
              </a:ext>
            </a:extLst>
          </p:cNvPr>
          <p:cNvSpPr txBox="1">
            <a:spLocks noChangeArrowheads="1"/>
          </p:cNvSpPr>
          <p:nvPr/>
        </p:nvSpPr>
        <p:spPr bwMode="auto">
          <a:xfrm>
            <a:off x="6013615" y="1335224"/>
            <a:ext cx="2197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latin typeface="Arial" panose="020B0604020202020204" pitchFamily="34" charset="0"/>
                <a:ea typeface="MS PGothic" panose="020B0600070205080204" pitchFamily="34" charset="-128"/>
              </a:rPr>
              <a:t>M 7,0</a:t>
            </a:r>
          </a:p>
          <a:p>
            <a:pPr eaLnBrk="1" hangingPunct="1">
              <a:spcBef>
                <a:spcPct val="0"/>
              </a:spcBef>
              <a:buFontTx/>
              <a:buNone/>
            </a:pPr>
            <a:r>
              <a:rPr lang="es-ES_tradnl" altLang="en-US" sz="1400" dirty="0">
                <a:latin typeface="Arial" panose="020B0604020202020204" pitchFamily="34" charset="0"/>
                <a:ea typeface="MS PGothic" panose="020B0600070205080204" pitchFamily="34" charset="-128"/>
              </a:rPr>
              <a:t>22 Noviembre, 2022</a:t>
            </a:r>
          </a:p>
        </p:txBody>
      </p:sp>
      <p:sp>
        <p:nvSpPr>
          <p:cNvPr id="14347" name="TextBox 9">
            <a:extLst>
              <a:ext uri="{FF2B5EF4-FFF2-40B4-BE49-F238E27FC236}">
                <a16:creationId xmlns:a16="http://schemas.microsoft.com/office/drawing/2014/main" id="{DC1DD1E7-D90F-4172-036D-788C6DE1CF96}"/>
              </a:ext>
            </a:extLst>
          </p:cNvPr>
          <p:cNvSpPr txBox="1">
            <a:spLocks noChangeArrowheads="1"/>
          </p:cNvSpPr>
          <p:nvPr/>
        </p:nvSpPr>
        <p:spPr bwMode="auto">
          <a:xfrm rot="1617156">
            <a:off x="4800034" y="2814977"/>
            <a:ext cx="7409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200" dirty="0" err="1">
                <a:solidFill>
                  <a:srgbClr val="0070C0"/>
                </a:solidFill>
                <a:latin typeface="Times" panose="02020603050405020304" pitchFamily="18" charset="0"/>
                <a:ea typeface="MS PGothic" panose="020B0600070205080204" pitchFamily="34" charset="-128"/>
              </a:rPr>
              <a:t>Solomón</a:t>
            </a:r>
            <a:endParaRPr lang="es-ES_tradnl" altLang="en-US" sz="1200" dirty="0">
              <a:solidFill>
                <a:srgbClr val="0070C0"/>
              </a:solidFill>
              <a:latin typeface="Times" panose="02020603050405020304" pitchFamily="18" charset="0"/>
              <a:ea typeface="MS PGothic" panose="020B0600070205080204" pitchFamily="34" charset="-128"/>
            </a:endParaRPr>
          </a:p>
        </p:txBody>
      </p:sp>
      <p:sp>
        <p:nvSpPr>
          <p:cNvPr id="14348" name="TextBox 11">
            <a:extLst>
              <a:ext uri="{FF2B5EF4-FFF2-40B4-BE49-F238E27FC236}">
                <a16:creationId xmlns:a16="http://schemas.microsoft.com/office/drawing/2014/main" id="{EEA7EC52-85DA-A8FF-71CC-41F9F98986BF}"/>
              </a:ext>
            </a:extLst>
          </p:cNvPr>
          <p:cNvSpPr txBox="1">
            <a:spLocks noChangeArrowheads="1"/>
          </p:cNvSpPr>
          <p:nvPr/>
        </p:nvSpPr>
        <p:spPr bwMode="auto">
          <a:xfrm rot="1741844">
            <a:off x="4223187" y="2483140"/>
            <a:ext cx="6976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200" dirty="0">
                <a:solidFill>
                  <a:srgbClr val="0070C0"/>
                </a:solidFill>
                <a:latin typeface="Times" panose="02020603050405020304" pitchFamily="18" charset="0"/>
                <a:ea typeface="MS PGothic" panose="020B0600070205080204" pitchFamily="34" charset="-128"/>
              </a:rPr>
              <a:t>Fosa de </a:t>
            </a:r>
          </a:p>
        </p:txBody>
      </p:sp>
      <p:sp>
        <p:nvSpPr>
          <p:cNvPr id="14349" name="TextBox 16">
            <a:extLst>
              <a:ext uri="{FF2B5EF4-FFF2-40B4-BE49-F238E27FC236}">
                <a16:creationId xmlns:a16="http://schemas.microsoft.com/office/drawing/2014/main" id="{CF30B4CE-CFF1-4097-3964-111B72654E5C}"/>
              </a:ext>
            </a:extLst>
          </p:cNvPr>
          <p:cNvSpPr txBox="1">
            <a:spLocks noChangeArrowheads="1"/>
          </p:cNvSpPr>
          <p:nvPr/>
        </p:nvSpPr>
        <p:spPr bwMode="auto">
          <a:xfrm>
            <a:off x="7832725" y="4430713"/>
            <a:ext cx="971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200" dirty="0">
                <a:latin typeface="Arial" panose="020B0604020202020204" pitchFamily="34" charset="0"/>
                <a:ea typeface="MS PGothic" panose="020B0600070205080204" pitchFamily="34" charset="-128"/>
              </a:rPr>
              <a:t>Placa de </a:t>
            </a:r>
            <a:r>
              <a:rPr lang="es-ES_tradnl" altLang="en-US" sz="1200" dirty="0" err="1">
                <a:latin typeface="Arial" panose="020B0604020202020204" pitchFamily="34" charset="0"/>
                <a:ea typeface="MS PGothic" panose="020B0600070205080204" pitchFamily="34" charset="-128"/>
              </a:rPr>
              <a:t>Kermadec</a:t>
            </a:r>
            <a:endParaRPr lang="es-ES_tradnl" altLang="en-US" sz="1200" dirty="0">
              <a:latin typeface="Arial" panose="020B0604020202020204" pitchFamily="34" charset="0"/>
              <a:ea typeface="MS PGothic" panose="020B0600070205080204" pitchFamily="34" charset="-128"/>
            </a:endParaRPr>
          </a:p>
        </p:txBody>
      </p:sp>
      <p:sp>
        <p:nvSpPr>
          <p:cNvPr id="3" name="5-Point Star 2">
            <a:extLst>
              <a:ext uri="{FF2B5EF4-FFF2-40B4-BE49-F238E27FC236}">
                <a16:creationId xmlns:a16="http://schemas.microsoft.com/office/drawing/2014/main" id="{A395D31A-CD6E-E976-B2AB-4167B2F5DB55}"/>
              </a:ext>
            </a:extLst>
          </p:cNvPr>
          <p:cNvSpPr/>
          <p:nvPr/>
        </p:nvSpPr>
        <p:spPr>
          <a:xfrm>
            <a:off x="4624388" y="2154238"/>
            <a:ext cx="434975" cy="433387"/>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cxnSp>
        <p:nvCxnSpPr>
          <p:cNvPr id="6" name="Straight Arrow Connector 5">
            <a:extLst>
              <a:ext uri="{FF2B5EF4-FFF2-40B4-BE49-F238E27FC236}">
                <a16:creationId xmlns:a16="http://schemas.microsoft.com/office/drawing/2014/main" id="{8B416FF5-8CB6-9A8C-5CB4-CF98D3C4A1A2}"/>
              </a:ext>
            </a:extLst>
          </p:cNvPr>
          <p:cNvCxnSpPr/>
          <p:nvPr/>
        </p:nvCxnSpPr>
        <p:spPr>
          <a:xfrm flipH="1">
            <a:off x="5139279" y="1794752"/>
            <a:ext cx="908050" cy="43497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08602F27-ED05-09B2-0E17-42C6868DC487}"/>
              </a:ext>
            </a:extLst>
          </p:cNvPr>
          <p:cNvSpPr txBox="1">
            <a:spLocks/>
          </p:cNvSpPr>
          <p:nvPr/>
        </p:nvSpPr>
        <p:spPr>
          <a:xfrm>
            <a:off x="1233488" y="0"/>
            <a:ext cx="4938712"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7,0 ISLAS SALOMÓN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22 de Noviembre, 2022 a las 02:03:07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5E27F3F-DED2-3444-ADFB-C58D4F2F67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s-ES_tradnl" altLang="en-US" dirty="0">
              <a:solidFill>
                <a:srgbClr val="FFFFFF"/>
              </a:solidFill>
              <a:latin typeface="Calibri" panose="020F0502020204030204" pitchFamily="34" charset="0"/>
            </a:endParaRPr>
          </a:p>
        </p:txBody>
      </p:sp>
      <p:pic>
        <p:nvPicPr>
          <p:cNvPr id="20482" name="Picture 18" descr="IRIS_TMlogo.png">
            <a:extLst>
              <a:ext uri="{FF2B5EF4-FFF2-40B4-BE49-F238E27FC236}">
                <a16:creationId xmlns:a16="http://schemas.microsoft.com/office/drawing/2014/main" id="{68917E87-C8BE-B344-BF27-98CFAC93E3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4">
            <a:extLst>
              <a:ext uri="{FF2B5EF4-FFF2-40B4-BE49-F238E27FC236}">
                <a16:creationId xmlns:a16="http://schemas.microsoft.com/office/drawing/2014/main" id="{202AF814-C4FA-6745-B786-313F336DF913}"/>
              </a:ext>
            </a:extLst>
          </p:cNvPr>
          <p:cNvSpPr>
            <a:spLocks noChangeArrowheads="1"/>
          </p:cNvSpPr>
          <p:nvPr/>
        </p:nvSpPr>
        <p:spPr bwMode="auto">
          <a:xfrm>
            <a:off x="239712" y="939177"/>
            <a:ext cx="882808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600" dirty="0">
                <a:latin typeface="Arial" panose="020B0604020202020204" pitchFamily="34" charset="0"/>
              </a:rPr>
              <a:t>Este mapa regional muestra la complejidad de las principales placas y microplacas tectónicas resultantes de la convergencia entre la Placa Australiana y la Placa del Pacífico. La estrella roja indica el epicentro de este terremoto. La ubicación indica que este terremoto ocurrió en o cerca del límite donde la Placa Australiana se subduce debajo de las Islas Salomón en la Placa del Pacífico predominante. El rectángulo delimita el área del mapa en la siguiente diapositiva.</a:t>
            </a:r>
          </a:p>
        </p:txBody>
      </p:sp>
      <p:pic>
        <p:nvPicPr>
          <p:cNvPr id="20484" name="Picture 3" descr="N.Guinea2Tonga copy.jpg">
            <a:extLst>
              <a:ext uri="{FF2B5EF4-FFF2-40B4-BE49-F238E27FC236}">
                <a16:creationId xmlns:a16="http://schemas.microsoft.com/office/drawing/2014/main" id="{FA3F385D-204A-E442-95A3-A8789B1034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71588" y="2262616"/>
            <a:ext cx="7086600" cy="4519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5-Point Star 1">
            <a:extLst>
              <a:ext uri="{FF2B5EF4-FFF2-40B4-BE49-F238E27FC236}">
                <a16:creationId xmlns:a16="http://schemas.microsoft.com/office/drawing/2014/main" id="{ED599341-5376-9D40-869D-C63F9201A3E9}"/>
              </a:ext>
            </a:extLst>
          </p:cNvPr>
          <p:cNvSpPr/>
          <p:nvPr/>
        </p:nvSpPr>
        <p:spPr>
          <a:xfrm>
            <a:off x="4038600" y="3962400"/>
            <a:ext cx="301279" cy="30127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5" name="Title 1">
            <a:extLst>
              <a:ext uri="{FF2B5EF4-FFF2-40B4-BE49-F238E27FC236}">
                <a16:creationId xmlns:a16="http://schemas.microsoft.com/office/drawing/2014/main" id="{6FE9285A-EBC5-A8EE-3FB8-A98FEDE2BD21}"/>
              </a:ext>
            </a:extLst>
          </p:cNvPr>
          <p:cNvSpPr txBox="1">
            <a:spLocks/>
          </p:cNvSpPr>
          <p:nvPr/>
        </p:nvSpPr>
        <p:spPr>
          <a:xfrm>
            <a:off x="1233488" y="0"/>
            <a:ext cx="4938712"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7,0 ISLAS SALOMÓN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22 de Noviembre, 2022 a las 02:03:07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6" name="TextBox 5">
            <a:extLst>
              <a:ext uri="{FF2B5EF4-FFF2-40B4-BE49-F238E27FC236}">
                <a16:creationId xmlns:a16="http://schemas.microsoft.com/office/drawing/2014/main" id="{E8BB9ED5-E8F6-3044-25EE-506B498C2675}"/>
              </a:ext>
            </a:extLst>
          </p:cNvPr>
          <p:cNvSpPr txBox="1"/>
          <p:nvPr/>
        </p:nvSpPr>
        <p:spPr>
          <a:xfrm>
            <a:off x="4953000" y="2895600"/>
            <a:ext cx="2057400" cy="369332"/>
          </a:xfrm>
          <a:prstGeom prst="rect">
            <a:avLst/>
          </a:prstGeom>
          <a:solidFill>
            <a:srgbClr val="20336A"/>
          </a:solidFill>
        </p:spPr>
        <p:txBody>
          <a:bodyPr wrap="square" rtlCol="0">
            <a:spAutoFit/>
          </a:bodyPr>
          <a:lstStyle/>
          <a:p>
            <a:r>
              <a:rPr lang="es-ES_tradnl" dirty="0">
                <a:solidFill>
                  <a:schemeClr val="bg1"/>
                </a:solidFill>
              </a:rPr>
              <a:t>Placa del Pacífico</a:t>
            </a:r>
          </a:p>
        </p:txBody>
      </p:sp>
      <p:graphicFrame>
        <p:nvGraphicFramePr>
          <p:cNvPr id="13" name="Table 13">
            <a:extLst>
              <a:ext uri="{FF2B5EF4-FFF2-40B4-BE49-F238E27FC236}">
                <a16:creationId xmlns:a16="http://schemas.microsoft.com/office/drawing/2014/main" id="{531D435C-6FFD-5FF2-4241-26930BE321BD}"/>
              </a:ext>
            </a:extLst>
          </p:cNvPr>
          <p:cNvGraphicFramePr>
            <a:graphicFrameLocks noGrp="1"/>
          </p:cNvGraphicFramePr>
          <p:nvPr>
            <p:extLst>
              <p:ext uri="{D42A27DB-BD31-4B8C-83A1-F6EECF244321}">
                <p14:modId xmlns:p14="http://schemas.microsoft.com/office/powerpoint/2010/main" val="601519017"/>
              </p:ext>
            </p:extLst>
          </p:nvPr>
        </p:nvGraphicFramePr>
        <p:xfrm>
          <a:off x="7703110" y="2286000"/>
          <a:ext cx="602690" cy="1143000"/>
        </p:xfrm>
        <a:graphic>
          <a:graphicData uri="http://schemas.openxmlformats.org/drawingml/2006/table">
            <a:tbl>
              <a:tblPr firstRow="1" bandRow="1">
                <a:tableStyleId>{5C22544A-7EE6-4342-B048-85BDC9FD1C3A}</a:tableStyleId>
              </a:tblPr>
              <a:tblGrid>
                <a:gridCol w="602690">
                  <a:extLst>
                    <a:ext uri="{9D8B030D-6E8A-4147-A177-3AD203B41FA5}">
                      <a16:colId xmlns:a16="http://schemas.microsoft.com/office/drawing/2014/main" val="1045645726"/>
                    </a:ext>
                  </a:extLst>
                </a:gridCol>
              </a:tblGrid>
              <a:tr h="253416">
                <a:tc>
                  <a:txBody>
                    <a:bodyPr/>
                    <a:lstStyle/>
                    <a:p>
                      <a:pPr algn="ctr" fontAlgn="ctr"/>
                      <a:r>
                        <a:rPr lang="es-ES_tradnl" sz="600" b="0" i="0" u="none" strike="noStrike" noProof="0">
                          <a:solidFill>
                            <a:srgbClr val="000000"/>
                          </a:solidFill>
                          <a:effectLst/>
                          <a:latin typeface="Arial" panose="020B0604020202020204" pitchFamily="34" charset="0"/>
                        </a:rPr>
                        <a:t>Limite de Placas </a:t>
                      </a:r>
                    </a:p>
                  </a:txBody>
                  <a:tcPr marL="9525" marR="9525" marT="9525" marB="0" anchor="ctr">
                    <a:lnL w="12700" cmpd="sng">
                      <a:noFill/>
                    </a:lnL>
                    <a:lnR w="12700" cmpd="sng">
                      <a:noFill/>
                    </a:lnR>
                    <a:lnT w="12700" cmpd="sng">
                      <a:noFill/>
                    </a:lnT>
                    <a:lnB w="381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4063295802"/>
                  </a:ext>
                </a:extLst>
              </a:tr>
              <a:tr h="239891">
                <a:tc>
                  <a:txBody>
                    <a:bodyPr/>
                    <a:lstStyle/>
                    <a:p>
                      <a:pPr algn="ctr" fontAlgn="ctr"/>
                      <a:r>
                        <a:rPr lang="es-ES_tradnl" sz="600" b="0" i="0" u="none" strike="noStrike" noProof="0">
                          <a:solidFill>
                            <a:srgbClr val="000000"/>
                          </a:solidFill>
                          <a:effectLst/>
                          <a:latin typeface="Arial" panose="020B0604020202020204" pitchFamily="34" charset="0"/>
                        </a:rPr>
                        <a:t>Divergente</a:t>
                      </a:r>
                    </a:p>
                  </a:txBody>
                  <a:tcPr marL="9525" marR="9525" marT="9525" marB="0" anchor="ctr">
                    <a:lnL w="12700" cmpd="sng">
                      <a:noFill/>
                    </a:lnL>
                    <a:lnR w="12700" cmpd="sng">
                      <a:noFill/>
                    </a:lnR>
                    <a:lnT w="38100" cap="flat" cmpd="sng" algn="ctr">
                      <a:solidFill>
                        <a:schemeClr val="bg1">
                          <a:lumMod val="50000"/>
                        </a:schemeClr>
                      </a:solidFill>
                      <a:prstDash val="solid"/>
                      <a:round/>
                      <a:headEnd type="none" w="med" len="med"/>
                      <a:tailEnd type="none" w="med" len="med"/>
                    </a:lnT>
                    <a:lnB w="381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4093910880"/>
                  </a:ext>
                </a:extLst>
              </a:tr>
              <a:tr h="239891">
                <a:tc>
                  <a:txBody>
                    <a:bodyPr/>
                    <a:lstStyle/>
                    <a:p>
                      <a:pPr algn="ctr" fontAlgn="ctr"/>
                      <a:r>
                        <a:rPr lang="es-ES_tradnl" sz="600" b="0" i="0" u="none" strike="noStrike" noProof="0">
                          <a:solidFill>
                            <a:srgbClr val="000000"/>
                          </a:solidFill>
                          <a:effectLst/>
                          <a:latin typeface="Arial" panose="020B0604020202020204" pitchFamily="34" charset="0"/>
                        </a:rPr>
                        <a:t>Transformante</a:t>
                      </a:r>
                    </a:p>
                  </a:txBody>
                  <a:tcPr marL="9525" marR="9525" marT="9525" marB="0" anchor="ctr">
                    <a:lnL w="12700" cmpd="sng">
                      <a:noFill/>
                    </a:lnL>
                    <a:lnR w="12700" cmpd="sng">
                      <a:noFill/>
                    </a:lnR>
                    <a:lnT w="38100" cap="flat" cmpd="sng" algn="ctr">
                      <a:solidFill>
                        <a:srgbClr val="FF0000"/>
                      </a:solidFill>
                      <a:prstDash val="solid"/>
                      <a:round/>
                      <a:headEnd type="none" w="med" len="med"/>
                      <a:tailEnd type="none" w="med" len="med"/>
                    </a:lnT>
                    <a:lnB w="381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2982961362"/>
                  </a:ext>
                </a:extLst>
              </a:tr>
              <a:tr h="239891">
                <a:tc>
                  <a:txBody>
                    <a:bodyPr/>
                    <a:lstStyle/>
                    <a:p>
                      <a:pPr algn="ctr" fontAlgn="ctr"/>
                      <a:r>
                        <a:rPr lang="es-ES_tradnl" sz="600" b="0" i="0" u="none" strike="noStrike" noProof="0">
                          <a:solidFill>
                            <a:srgbClr val="000000"/>
                          </a:solidFill>
                          <a:effectLst/>
                          <a:latin typeface="Arial" panose="020B0604020202020204" pitchFamily="34" charset="0"/>
                        </a:rPr>
                        <a:t>Convergente</a:t>
                      </a:r>
                    </a:p>
                  </a:txBody>
                  <a:tcPr marL="9525" marR="9525" marT="9525" marB="0" anchor="ctr">
                    <a:lnL w="12700" cmpd="sng">
                      <a:noFill/>
                    </a:lnL>
                    <a:lnR w="12700" cmpd="sng">
                      <a:noFill/>
                    </a:lnR>
                    <a:lnT w="38100" cap="flat" cmpd="sng" algn="ctr">
                      <a:solidFill>
                        <a:srgbClr val="00B050"/>
                      </a:solidFill>
                      <a:prstDash val="solid"/>
                      <a:round/>
                      <a:headEnd type="none" w="med" len="med"/>
                      <a:tailEnd type="none" w="med" len="med"/>
                    </a:lnT>
                    <a:lnB w="381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3957761669"/>
                  </a:ext>
                </a:extLst>
              </a:tr>
              <a:tr h="169911">
                <a:tc>
                  <a:txBody>
                    <a:bodyPr/>
                    <a:lstStyle/>
                    <a:p>
                      <a:pPr algn="ctr" fontAlgn="ctr"/>
                      <a:r>
                        <a:rPr lang="es-ES_tradnl" sz="600" b="0" i="0" u="none" strike="noStrike" noProof="0" dirty="0">
                          <a:solidFill>
                            <a:srgbClr val="000000"/>
                          </a:solidFill>
                          <a:effectLst/>
                          <a:latin typeface="Arial" panose="020B0604020202020204" pitchFamily="34" charset="0"/>
                        </a:rPr>
                        <a:t>Indefinido</a:t>
                      </a:r>
                    </a:p>
                  </a:txBody>
                  <a:tcPr marL="9525" marR="9525" marT="9525" marB="0" anchor="ctr">
                    <a:lnL w="12700" cmpd="sng">
                      <a:noFill/>
                    </a:lnL>
                    <a:lnR w="12700" cmpd="sng">
                      <a:noFill/>
                    </a:lnR>
                    <a:lnT w="38100" cap="flat" cmpd="sng" algn="ctr">
                      <a:solidFill>
                        <a:srgbClr val="00B0F0"/>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235012863"/>
                  </a:ext>
                </a:extLst>
              </a:tr>
            </a:tbl>
          </a:graphicData>
        </a:graphic>
      </p:graphicFrame>
      <p:sp>
        <p:nvSpPr>
          <p:cNvPr id="14" name="TextBox 13">
            <a:extLst>
              <a:ext uri="{FF2B5EF4-FFF2-40B4-BE49-F238E27FC236}">
                <a16:creationId xmlns:a16="http://schemas.microsoft.com/office/drawing/2014/main" id="{9379C039-3C49-3D6A-BB33-0F8458F38674}"/>
              </a:ext>
            </a:extLst>
          </p:cNvPr>
          <p:cNvSpPr txBox="1"/>
          <p:nvPr/>
        </p:nvSpPr>
        <p:spPr>
          <a:xfrm rot="723691">
            <a:off x="5718871" y="3485706"/>
            <a:ext cx="822960" cy="182880"/>
          </a:xfrm>
          <a:prstGeom prst="rect">
            <a:avLst/>
          </a:prstGeom>
          <a:solidFill>
            <a:srgbClr val="313E6A"/>
          </a:solidFill>
        </p:spPr>
        <p:txBody>
          <a:bodyPr wrap="square" rtlCol="0" anchor="ctr">
            <a:spAutoFit/>
          </a:bodyPr>
          <a:lstStyle/>
          <a:p>
            <a:r>
              <a:rPr lang="es-ES_tradnl" sz="800" dirty="0">
                <a:solidFill>
                  <a:schemeClr val="bg1"/>
                </a:solidFill>
              </a:rPr>
              <a:t>~100 mm/año</a:t>
            </a:r>
          </a:p>
        </p:txBody>
      </p:sp>
      <p:sp>
        <p:nvSpPr>
          <p:cNvPr id="15" name="TextBox 14">
            <a:extLst>
              <a:ext uri="{FF2B5EF4-FFF2-40B4-BE49-F238E27FC236}">
                <a16:creationId xmlns:a16="http://schemas.microsoft.com/office/drawing/2014/main" id="{6EA07568-69C5-7C1F-64C6-E3C4B60D24F0}"/>
              </a:ext>
            </a:extLst>
          </p:cNvPr>
          <p:cNvSpPr txBox="1"/>
          <p:nvPr/>
        </p:nvSpPr>
        <p:spPr>
          <a:xfrm>
            <a:off x="5638800" y="3937903"/>
            <a:ext cx="1066800" cy="338554"/>
          </a:xfrm>
          <a:prstGeom prst="rect">
            <a:avLst/>
          </a:prstGeom>
          <a:solidFill>
            <a:srgbClr val="182D62"/>
          </a:solidFill>
        </p:spPr>
        <p:txBody>
          <a:bodyPr wrap="square" rtlCol="0" anchor="ctr">
            <a:spAutoFit/>
          </a:bodyPr>
          <a:lstStyle/>
          <a:p>
            <a:r>
              <a:rPr lang="es-ES_tradnl" sz="800" dirty="0">
                <a:solidFill>
                  <a:schemeClr val="bg1"/>
                </a:solidFill>
              </a:rPr>
              <a:t>Placa del Arrecife Balmoral</a:t>
            </a:r>
          </a:p>
        </p:txBody>
      </p:sp>
      <p:sp>
        <p:nvSpPr>
          <p:cNvPr id="16" name="TextBox 15">
            <a:extLst>
              <a:ext uri="{FF2B5EF4-FFF2-40B4-BE49-F238E27FC236}">
                <a16:creationId xmlns:a16="http://schemas.microsoft.com/office/drawing/2014/main" id="{D3F50581-8B8E-36AB-D715-D0848C75AF90}"/>
              </a:ext>
            </a:extLst>
          </p:cNvPr>
          <p:cNvSpPr txBox="1"/>
          <p:nvPr/>
        </p:nvSpPr>
        <p:spPr>
          <a:xfrm>
            <a:off x="6842125" y="4069348"/>
            <a:ext cx="550863" cy="338554"/>
          </a:xfrm>
          <a:prstGeom prst="rect">
            <a:avLst/>
          </a:prstGeom>
          <a:solidFill>
            <a:srgbClr val="182D62"/>
          </a:solidFill>
        </p:spPr>
        <p:txBody>
          <a:bodyPr wrap="square" rtlCol="0" anchor="ctr">
            <a:spAutoFit/>
          </a:bodyPr>
          <a:lstStyle/>
          <a:p>
            <a:r>
              <a:rPr lang="es-ES_tradnl" sz="800" dirty="0">
                <a:solidFill>
                  <a:schemeClr val="bg1"/>
                </a:solidFill>
              </a:rPr>
              <a:t>Placa Futuna</a:t>
            </a:r>
          </a:p>
        </p:txBody>
      </p:sp>
      <p:sp>
        <p:nvSpPr>
          <p:cNvPr id="18" name="TextBox 17">
            <a:extLst>
              <a:ext uri="{FF2B5EF4-FFF2-40B4-BE49-F238E27FC236}">
                <a16:creationId xmlns:a16="http://schemas.microsoft.com/office/drawing/2014/main" id="{9FEE56F4-0FCF-B243-24B8-BF5C8154C9ED}"/>
              </a:ext>
            </a:extLst>
          </p:cNvPr>
          <p:cNvSpPr txBox="1"/>
          <p:nvPr/>
        </p:nvSpPr>
        <p:spPr>
          <a:xfrm>
            <a:off x="7500026" y="4107180"/>
            <a:ext cx="729573" cy="338554"/>
          </a:xfrm>
          <a:prstGeom prst="rect">
            <a:avLst/>
          </a:prstGeom>
          <a:solidFill>
            <a:srgbClr val="182D62"/>
          </a:solidFill>
        </p:spPr>
        <p:txBody>
          <a:bodyPr wrap="square" rtlCol="0" anchor="ctr">
            <a:spAutoFit/>
          </a:bodyPr>
          <a:lstStyle/>
          <a:p>
            <a:r>
              <a:rPr lang="es-ES_tradnl" sz="800" dirty="0">
                <a:solidFill>
                  <a:schemeClr val="bg1"/>
                </a:solidFill>
              </a:rPr>
              <a:t>Placa </a:t>
            </a:r>
            <a:r>
              <a:rPr lang="es-ES_tradnl" sz="800" dirty="0" err="1">
                <a:solidFill>
                  <a:schemeClr val="bg1"/>
                </a:solidFill>
              </a:rPr>
              <a:t>Niuafo-ou</a:t>
            </a:r>
            <a:endParaRPr lang="es-ES_tradnl" sz="800" dirty="0">
              <a:solidFill>
                <a:schemeClr val="bg1"/>
              </a:solidFill>
            </a:endParaRPr>
          </a:p>
        </p:txBody>
      </p:sp>
      <p:sp>
        <p:nvSpPr>
          <p:cNvPr id="19" name="TextBox 18">
            <a:extLst>
              <a:ext uri="{FF2B5EF4-FFF2-40B4-BE49-F238E27FC236}">
                <a16:creationId xmlns:a16="http://schemas.microsoft.com/office/drawing/2014/main" id="{9BC5200C-98FE-C2FB-4DF6-836D5BA4F8DE}"/>
              </a:ext>
            </a:extLst>
          </p:cNvPr>
          <p:cNvSpPr txBox="1"/>
          <p:nvPr/>
        </p:nvSpPr>
        <p:spPr>
          <a:xfrm>
            <a:off x="7789862" y="5466229"/>
            <a:ext cx="550863" cy="307777"/>
          </a:xfrm>
          <a:prstGeom prst="rect">
            <a:avLst/>
          </a:prstGeom>
          <a:solidFill>
            <a:srgbClr val="182D62"/>
          </a:solidFill>
        </p:spPr>
        <p:txBody>
          <a:bodyPr wrap="square" rtlCol="0" anchor="ctr">
            <a:spAutoFit/>
          </a:bodyPr>
          <a:lstStyle/>
          <a:p>
            <a:r>
              <a:rPr lang="es-ES_tradnl" sz="700" dirty="0">
                <a:solidFill>
                  <a:schemeClr val="bg1"/>
                </a:solidFill>
              </a:rPr>
              <a:t>Placa de Tonga</a:t>
            </a:r>
          </a:p>
        </p:txBody>
      </p:sp>
      <p:sp>
        <p:nvSpPr>
          <p:cNvPr id="20" name="TextBox 19">
            <a:extLst>
              <a:ext uri="{FF2B5EF4-FFF2-40B4-BE49-F238E27FC236}">
                <a16:creationId xmlns:a16="http://schemas.microsoft.com/office/drawing/2014/main" id="{8609F874-6504-C32C-4362-91394B2E8F53}"/>
              </a:ext>
            </a:extLst>
          </p:cNvPr>
          <p:cNvSpPr txBox="1"/>
          <p:nvPr/>
        </p:nvSpPr>
        <p:spPr>
          <a:xfrm>
            <a:off x="6019800" y="5943600"/>
            <a:ext cx="990600" cy="338554"/>
          </a:xfrm>
          <a:prstGeom prst="rect">
            <a:avLst/>
          </a:prstGeom>
          <a:solidFill>
            <a:srgbClr val="203669"/>
          </a:solidFill>
        </p:spPr>
        <p:txBody>
          <a:bodyPr wrap="square" rtlCol="0">
            <a:spAutoFit/>
          </a:bodyPr>
          <a:lstStyle/>
          <a:p>
            <a:r>
              <a:rPr lang="es-ES_tradnl" sz="800" dirty="0">
                <a:solidFill>
                  <a:schemeClr val="bg1"/>
                </a:solidFill>
              </a:rPr>
              <a:t>Placa del Arrecife de Conway</a:t>
            </a:r>
          </a:p>
        </p:txBody>
      </p:sp>
      <p:sp>
        <p:nvSpPr>
          <p:cNvPr id="21" name="TextBox 20">
            <a:extLst>
              <a:ext uri="{FF2B5EF4-FFF2-40B4-BE49-F238E27FC236}">
                <a16:creationId xmlns:a16="http://schemas.microsoft.com/office/drawing/2014/main" id="{308B665A-405E-8B67-AD06-F90F987DF5AC}"/>
              </a:ext>
            </a:extLst>
          </p:cNvPr>
          <p:cNvSpPr txBox="1"/>
          <p:nvPr/>
        </p:nvSpPr>
        <p:spPr>
          <a:xfrm>
            <a:off x="5536405" y="4742403"/>
            <a:ext cx="548640" cy="200055"/>
          </a:xfrm>
          <a:prstGeom prst="rect">
            <a:avLst/>
          </a:prstGeom>
          <a:solidFill>
            <a:srgbClr val="273A6D"/>
          </a:solidFill>
        </p:spPr>
        <p:txBody>
          <a:bodyPr wrap="square" rtlCol="0">
            <a:spAutoFit/>
          </a:bodyPr>
          <a:lstStyle/>
          <a:p>
            <a:r>
              <a:rPr lang="es-ES_tradnl" sz="700" dirty="0">
                <a:solidFill>
                  <a:schemeClr val="bg1"/>
                </a:solidFill>
              </a:rPr>
              <a:t>Placa de</a:t>
            </a:r>
          </a:p>
        </p:txBody>
      </p:sp>
      <p:sp>
        <p:nvSpPr>
          <p:cNvPr id="22" name="TextBox 21">
            <a:extLst>
              <a:ext uri="{FF2B5EF4-FFF2-40B4-BE49-F238E27FC236}">
                <a16:creationId xmlns:a16="http://schemas.microsoft.com/office/drawing/2014/main" id="{7572EC31-51D5-DB47-AD0E-199E9A75C690}"/>
              </a:ext>
            </a:extLst>
          </p:cNvPr>
          <p:cNvSpPr txBox="1"/>
          <p:nvPr/>
        </p:nvSpPr>
        <p:spPr>
          <a:xfrm>
            <a:off x="5528304" y="4952938"/>
            <a:ext cx="598645" cy="200055"/>
          </a:xfrm>
          <a:prstGeom prst="rect">
            <a:avLst/>
          </a:prstGeom>
          <a:solidFill>
            <a:srgbClr val="273A6D"/>
          </a:solidFill>
        </p:spPr>
        <p:txBody>
          <a:bodyPr wrap="square" rtlCol="0" anchor="ctr">
            <a:spAutoFit/>
          </a:bodyPr>
          <a:lstStyle/>
          <a:p>
            <a:pPr algn="ctr"/>
            <a:r>
              <a:rPr lang="es-ES_tradnl" sz="700" dirty="0">
                <a:solidFill>
                  <a:schemeClr val="bg1"/>
                </a:solidFill>
              </a:rPr>
              <a:t>Nueva </a:t>
            </a:r>
          </a:p>
        </p:txBody>
      </p:sp>
      <p:sp>
        <p:nvSpPr>
          <p:cNvPr id="23" name="TextBox 22">
            <a:extLst>
              <a:ext uri="{FF2B5EF4-FFF2-40B4-BE49-F238E27FC236}">
                <a16:creationId xmlns:a16="http://schemas.microsoft.com/office/drawing/2014/main" id="{3A301AB7-0B76-6D8E-9368-CF223C30D324}"/>
              </a:ext>
            </a:extLst>
          </p:cNvPr>
          <p:cNvSpPr txBox="1"/>
          <p:nvPr/>
        </p:nvSpPr>
        <p:spPr>
          <a:xfrm>
            <a:off x="5486400" y="5145664"/>
            <a:ext cx="598645" cy="200055"/>
          </a:xfrm>
          <a:prstGeom prst="rect">
            <a:avLst/>
          </a:prstGeom>
          <a:solidFill>
            <a:srgbClr val="273A6D"/>
          </a:solidFill>
        </p:spPr>
        <p:txBody>
          <a:bodyPr wrap="square" rtlCol="0" anchor="ctr">
            <a:spAutoFit/>
          </a:bodyPr>
          <a:lstStyle/>
          <a:p>
            <a:pPr algn="r"/>
            <a:r>
              <a:rPr lang="es-ES_tradnl" sz="700" dirty="0">
                <a:solidFill>
                  <a:schemeClr val="bg1"/>
                </a:solidFill>
              </a:rPr>
              <a:t>Hébridas </a:t>
            </a:r>
          </a:p>
        </p:txBody>
      </p:sp>
      <p:sp>
        <p:nvSpPr>
          <p:cNvPr id="24" name="TextBox 23">
            <a:extLst>
              <a:ext uri="{FF2B5EF4-FFF2-40B4-BE49-F238E27FC236}">
                <a16:creationId xmlns:a16="http://schemas.microsoft.com/office/drawing/2014/main" id="{3BA323AA-25F7-15E0-7EBB-B213F8DFA75B}"/>
              </a:ext>
            </a:extLst>
          </p:cNvPr>
          <p:cNvSpPr txBox="1"/>
          <p:nvPr/>
        </p:nvSpPr>
        <p:spPr>
          <a:xfrm>
            <a:off x="7500026" y="6248400"/>
            <a:ext cx="840699" cy="338554"/>
          </a:xfrm>
          <a:prstGeom prst="rect">
            <a:avLst/>
          </a:prstGeom>
          <a:solidFill>
            <a:srgbClr val="162650"/>
          </a:solidFill>
        </p:spPr>
        <p:txBody>
          <a:bodyPr wrap="square" rtlCol="0">
            <a:spAutoFit/>
          </a:bodyPr>
          <a:lstStyle/>
          <a:p>
            <a:r>
              <a:rPr lang="es-ES_tradnl" sz="800" dirty="0">
                <a:solidFill>
                  <a:schemeClr val="bg1"/>
                </a:solidFill>
              </a:rPr>
              <a:t>Placa </a:t>
            </a:r>
            <a:r>
              <a:rPr lang="es-ES_tradnl" sz="800" dirty="0" err="1">
                <a:solidFill>
                  <a:schemeClr val="bg1"/>
                </a:solidFill>
              </a:rPr>
              <a:t>Kermadec</a:t>
            </a:r>
            <a:endParaRPr lang="es-ES_tradnl" sz="800" dirty="0">
              <a:solidFill>
                <a:schemeClr val="bg1"/>
              </a:solidFill>
            </a:endParaRPr>
          </a:p>
        </p:txBody>
      </p:sp>
      <p:sp>
        <p:nvSpPr>
          <p:cNvPr id="25" name="TextBox 24">
            <a:extLst>
              <a:ext uri="{FF2B5EF4-FFF2-40B4-BE49-F238E27FC236}">
                <a16:creationId xmlns:a16="http://schemas.microsoft.com/office/drawing/2014/main" id="{B77215C5-9DF7-B446-194C-F74D247DB38E}"/>
              </a:ext>
            </a:extLst>
          </p:cNvPr>
          <p:cNvSpPr txBox="1"/>
          <p:nvPr/>
        </p:nvSpPr>
        <p:spPr>
          <a:xfrm>
            <a:off x="1725612" y="5749460"/>
            <a:ext cx="2287588" cy="400110"/>
          </a:xfrm>
          <a:prstGeom prst="rect">
            <a:avLst/>
          </a:prstGeom>
          <a:solidFill>
            <a:srgbClr val="6D6E57"/>
          </a:solidFill>
        </p:spPr>
        <p:txBody>
          <a:bodyPr wrap="square" rtlCol="0">
            <a:spAutoFit/>
          </a:bodyPr>
          <a:lstStyle/>
          <a:p>
            <a:r>
              <a:rPr lang="es-ES_tradnl" sz="2000" dirty="0">
                <a:solidFill>
                  <a:schemeClr val="bg1"/>
                </a:solidFill>
              </a:rPr>
              <a:t>Placa Australiana </a:t>
            </a:r>
          </a:p>
        </p:txBody>
      </p:sp>
      <p:sp>
        <p:nvSpPr>
          <p:cNvPr id="26" name="TextBox 25">
            <a:extLst>
              <a:ext uri="{FF2B5EF4-FFF2-40B4-BE49-F238E27FC236}">
                <a16:creationId xmlns:a16="http://schemas.microsoft.com/office/drawing/2014/main" id="{07D47DA0-B1AF-123E-8A55-276C1E6793E7}"/>
              </a:ext>
            </a:extLst>
          </p:cNvPr>
          <p:cNvSpPr txBox="1"/>
          <p:nvPr/>
        </p:nvSpPr>
        <p:spPr>
          <a:xfrm rot="882023">
            <a:off x="1734173" y="3946233"/>
            <a:ext cx="1097280" cy="182880"/>
          </a:xfrm>
          <a:prstGeom prst="rect">
            <a:avLst/>
          </a:prstGeom>
          <a:solidFill>
            <a:srgbClr val="2E4470"/>
          </a:solidFill>
        </p:spPr>
        <p:txBody>
          <a:bodyPr wrap="square" rtlCol="0" anchor="ctr">
            <a:spAutoFit/>
          </a:bodyPr>
          <a:lstStyle/>
          <a:p>
            <a:r>
              <a:rPr lang="es-ES_tradnl" sz="1000" dirty="0">
                <a:solidFill>
                  <a:schemeClr val="bg1"/>
                </a:solidFill>
              </a:rPr>
              <a:t>Placa </a:t>
            </a:r>
            <a:r>
              <a:rPr lang="es-ES_tradnl" sz="1000" dirty="0" err="1">
                <a:solidFill>
                  <a:schemeClr val="bg1"/>
                </a:solidFill>
              </a:rPr>
              <a:t>Woodlark</a:t>
            </a:r>
            <a:endParaRPr lang="es-ES_tradnl" sz="1000" dirty="0">
              <a:solidFill>
                <a:schemeClr val="bg1"/>
              </a:solidFill>
            </a:endParaRPr>
          </a:p>
        </p:txBody>
      </p:sp>
      <p:sp>
        <p:nvSpPr>
          <p:cNvPr id="27" name="TextBox 26">
            <a:extLst>
              <a:ext uri="{FF2B5EF4-FFF2-40B4-BE49-F238E27FC236}">
                <a16:creationId xmlns:a16="http://schemas.microsoft.com/office/drawing/2014/main" id="{516EA744-02FB-8EB0-95FD-2E81AEA8326D}"/>
              </a:ext>
            </a:extLst>
          </p:cNvPr>
          <p:cNvSpPr txBox="1"/>
          <p:nvPr/>
        </p:nvSpPr>
        <p:spPr>
          <a:xfrm>
            <a:off x="3543300" y="3416778"/>
            <a:ext cx="990600" cy="369332"/>
          </a:xfrm>
          <a:prstGeom prst="rect">
            <a:avLst/>
          </a:prstGeom>
          <a:solidFill>
            <a:srgbClr val="364B85"/>
          </a:solidFill>
        </p:spPr>
        <p:txBody>
          <a:bodyPr wrap="square" rtlCol="0">
            <a:spAutoFit/>
          </a:bodyPr>
          <a:lstStyle/>
          <a:p>
            <a:r>
              <a:rPr lang="es-ES_tradnl" sz="900" dirty="0">
                <a:solidFill>
                  <a:schemeClr val="bg1"/>
                </a:solidFill>
              </a:rPr>
              <a:t>Placa de Mar de Salomón</a:t>
            </a:r>
          </a:p>
        </p:txBody>
      </p:sp>
      <p:sp>
        <p:nvSpPr>
          <p:cNvPr id="28" name="TextBox 27">
            <a:extLst>
              <a:ext uri="{FF2B5EF4-FFF2-40B4-BE49-F238E27FC236}">
                <a16:creationId xmlns:a16="http://schemas.microsoft.com/office/drawing/2014/main" id="{4809E3F7-834E-71CC-DD29-EB181615BB6B}"/>
              </a:ext>
            </a:extLst>
          </p:cNvPr>
          <p:cNvSpPr txBox="1"/>
          <p:nvPr/>
        </p:nvSpPr>
        <p:spPr>
          <a:xfrm rot="20356171">
            <a:off x="3616984" y="4685515"/>
            <a:ext cx="731520" cy="215444"/>
          </a:xfrm>
          <a:prstGeom prst="rect">
            <a:avLst/>
          </a:prstGeom>
          <a:solidFill>
            <a:srgbClr val="273E6D"/>
          </a:solidFill>
        </p:spPr>
        <p:txBody>
          <a:bodyPr wrap="square" rtlCol="0" anchor="ctr">
            <a:spAutoFit/>
          </a:bodyPr>
          <a:lstStyle/>
          <a:p>
            <a:r>
              <a:rPr lang="es-ES_tradnl" sz="800" dirty="0">
                <a:solidFill>
                  <a:schemeClr val="bg1"/>
                </a:solidFill>
              </a:rPr>
              <a:t>95 mm/ año</a:t>
            </a:r>
          </a:p>
        </p:txBody>
      </p:sp>
      <p:cxnSp>
        <p:nvCxnSpPr>
          <p:cNvPr id="32" name="Straight Arrow Connector 31">
            <a:extLst>
              <a:ext uri="{FF2B5EF4-FFF2-40B4-BE49-F238E27FC236}">
                <a16:creationId xmlns:a16="http://schemas.microsoft.com/office/drawing/2014/main" id="{68B0DCB5-9ECA-A17F-3E40-D73C54161751}"/>
              </a:ext>
            </a:extLst>
          </p:cNvPr>
          <p:cNvCxnSpPr>
            <a:cxnSpLocks/>
          </p:cNvCxnSpPr>
          <p:nvPr/>
        </p:nvCxnSpPr>
        <p:spPr>
          <a:xfrm flipV="1">
            <a:off x="3513139" y="4599859"/>
            <a:ext cx="819778" cy="271745"/>
          </a:xfrm>
          <a:prstGeom prst="straightConnector1">
            <a:avLst/>
          </a:prstGeom>
          <a:ln cmpd="sng">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89A4651-6CDC-851F-1570-70527986D118}"/>
              </a:ext>
            </a:extLst>
          </p:cNvPr>
          <p:cNvSpPr/>
          <p:nvPr/>
        </p:nvSpPr>
        <p:spPr bwMode="auto">
          <a:xfrm>
            <a:off x="3741738" y="3429000"/>
            <a:ext cx="1744662" cy="1619250"/>
          </a:xfrm>
          <a:prstGeom prst="rect">
            <a:avLst/>
          </a:prstGeom>
          <a:noFill/>
          <a:ln w="19050">
            <a:solidFill>
              <a:srgbClr val="FFFF00"/>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s-ES_tradnl" dirty="0"/>
          </a:p>
        </p:txBody>
      </p:sp>
      <p:sp>
        <p:nvSpPr>
          <p:cNvPr id="34" name="TextBox 33">
            <a:extLst>
              <a:ext uri="{FF2B5EF4-FFF2-40B4-BE49-F238E27FC236}">
                <a16:creationId xmlns:a16="http://schemas.microsoft.com/office/drawing/2014/main" id="{8BACF50F-96C5-775E-8ECB-C6B3B516AE12}"/>
              </a:ext>
            </a:extLst>
          </p:cNvPr>
          <p:cNvSpPr txBox="1"/>
          <p:nvPr/>
        </p:nvSpPr>
        <p:spPr>
          <a:xfrm rot="20429592">
            <a:off x="4186624" y="5994151"/>
            <a:ext cx="822960" cy="182880"/>
          </a:xfrm>
          <a:prstGeom prst="rect">
            <a:avLst/>
          </a:prstGeom>
          <a:solidFill>
            <a:srgbClr val="3E558B"/>
          </a:solidFill>
        </p:spPr>
        <p:txBody>
          <a:bodyPr wrap="square" rtlCol="0" anchor="ctr">
            <a:spAutoFit/>
          </a:bodyPr>
          <a:lstStyle/>
          <a:p>
            <a:r>
              <a:rPr lang="es-ES_tradnl" sz="800" dirty="0">
                <a:solidFill>
                  <a:schemeClr val="bg1"/>
                </a:solidFill>
              </a:rPr>
              <a:t>123 mm/ año</a:t>
            </a:r>
          </a:p>
        </p:txBody>
      </p:sp>
      <p:sp>
        <p:nvSpPr>
          <p:cNvPr id="35" name="TextBox 34">
            <a:extLst>
              <a:ext uri="{FF2B5EF4-FFF2-40B4-BE49-F238E27FC236}">
                <a16:creationId xmlns:a16="http://schemas.microsoft.com/office/drawing/2014/main" id="{BF1A4785-10B0-E707-ACC2-113AF554C90F}"/>
              </a:ext>
            </a:extLst>
          </p:cNvPr>
          <p:cNvSpPr txBox="1"/>
          <p:nvPr/>
        </p:nvSpPr>
        <p:spPr>
          <a:xfrm>
            <a:off x="1458689" y="2563716"/>
            <a:ext cx="838200" cy="400110"/>
          </a:xfrm>
          <a:prstGeom prst="rect">
            <a:avLst/>
          </a:prstGeom>
          <a:solidFill>
            <a:srgbClr val="1C3163"/>
          </a:solidFill>
        </p:spPr>
        <p:txBody>
          <a:bodyPr wrap="square" rtlCol="0">
            <a:spAutoFit/>
          </a:bodyPr>
          <a:lstStyle/>
          <a:p>
            <a:r>
              <a:rPr lang="es-ES_tradnl" sz="1000" dirty="0">
                <a:solidFill>
                  <a:schemeClr val="bg1"/>
                </a:solidFill>
              </a:rPr>
              <a:t>Placa Carolina </a:t>
            </a:r>
          </a:p>
        </p:txBody>
      </p:sp>
      <p:sp>
        <p:nvSpPr>
          <p:cNvPr id="36" name="TextBox 35">
            <a:extLst>
              <a:ext uri="{FF2B5EF4-FFF2-40B4-BE49-F238E27FC236}">
                <a16:creationId xmlns:a16="http://schemas.microsoft.com/office/drawing/2014/main" id="{B04DB399-BE6E-5DAE-4FE4-C6A7A46EFB69}"/>
              </a:ext>
            </a:extLst>
          </p:cNvPr>
          <p:cNvSpPr txBox="1"/>
          <p:nvPr/>
        </p:nvSpPr>
        <p:spPr>
          <a:xfrm>
            <a:off x="2516793" y="2590800"/>
            <a:ext cx="838200" cy="369332"/>
          </a:xfrm>
          <a:prstGeom prst="rect">
            <a:avLst/>
          </a:prstGeom>
          <a:solidFill>
            <a:srgbClr val="1C3163"/>
          </a:solidFill>
        </p:spPr>
        <p:txBody>
          <a:bodyPr wrap="square" rtlCol="0">
            <a:spAutoFit/>
          </a:bodyPr>
          <a:lstStyle/>
          <a:p>
            <a:r>
              <a:rPr lang="es-ES_tradnl" sz="900" dirty="0">
                <a:solidFill>
                  <a:schemeClr val="bg1"/>
                </a:solidFill>
              </a:rPr>
              <a:t>Placa Norte de Bismark</a:t>
            </a:r>
          </a:p>
        </p:txBody>
      </p:sp>
      <p:sp>
        <p:nvSpPr>
          <p:cNvPr id="37" name="TextBox 36">
            <a:extLst>
              <a:ext uri="{FF2B5EF4-FFF2-40B4-BE49-F238E27FC236}">
                <a16:creationId xmlns:a16="http://schemas.microsoft.com/office/drawing/2014/main" id="{D5D79C8A-0E7D-C19A-85A4-62C1F6D2E2C8}"/>
              </a:ext>
            </a:extLst>
          </p:cNvPr>
          <p:cNvSpPr txBox="1"/>
          <p:nvPr/>
        </p:nvSpPr>
        <p:spPr>
          <a:xfrm>
            <a:off x="3161972" y="2906915"/>
            <a:ext cx="838200" cy="369332"/>
          </a:xfrm>
          <a:prstGeom prst="rect">
            <a:avLst/>
          </a:prstGeom>
          <a:solidFill>
            <a:srgbClr val="1C3163"/>
          </a:solidFill>
        </p:spPr>
        <p:txBody>
          <a:bodyPr wrap="square" rtlCol="0">
            <a:spAutoFit/>
          </a:bodyPr>
          <a:lstStyle/>
          <a:p>
            <a:r>
              <a:rPr lang="es-ES_tradnl" sz="900" dirty="0">
                <a:solidFill>
                  <a:schemeClr val="bg1"/>
                </a:solidFill>
              </a:rPr>
              <a:t>Placa Sur de Bismark</a:t>
            </a:r>
          </a:p>
        </p:txBody>
      </p:sp>
    </p:spTree>
    <p:extLst>
      <p:ext uri="{BB962C8B-B14F-4D97-AF65-F5344CB8AC3E}">
        <p14:creationId xmlns:p14="http://schemas.microsoft.com/office/powerpoint/2010/main" val="409428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C689044-439A-DBDB-092A-B57D463B7BB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s-ES_tradnl" altLang="en-US" dirty="0">
              <a:solidFill>
                <a:srgbClr val="FFFFFF"/>
              </a:solidFill>
              <a:latin typeface="Calibri" panose="020F0502020204030204" pitchFamily="34" charset="0"/>
            </a:endParaRPr>
          </a:p>
        </p:txBody>
      </p:sp>
      <p:pic>
        <p:nvPicPr>
          <p:cNvPr id="18434" name="Picture 18" descr="IRIS_TMlogo.png">
            <a:extLst>
              <a:ext uri="{FF2B5EF4-FFF2-40B4-BE49-F238E27FC236}">
                <a16:creationId xmlns:a16="http://schemas.microsoft.com/office/drawing/2014/main" id="{D1EEE5F4-2E9E-042D-1F84-C036DFEDCD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4">
            <a:extLst>
              <a:ext uri="{FF2B5EF4-FFF2-40B4-BE49-F238E27FC236}">
                <a16:creationId xmlns:a16="http://schemas.microsoft.com/office/drawing/2014/main" id="{48D07690-24E3-3D78-D8FC-0C34D01A8855}"/>
              </a:ext>
            </a:extLst>
          </p:cNvPr>
          <p:cNvSpPr>
            <a:spLocks noChangeArrowheads="1"/>
          </p:cNvSpPr>
          <p:nvPr/>
        </p:nvSpPr>
        <p:spPr bwMode="auto">
          <a:xfrm>
            <a:off x="6186474" y="923868"/>
            <a:ext cx="2952777" cy="5615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ea typeface="MS PGothic" panose="020B0600070205080204" pitchFamily="34" charset="-128"/>
              </a:rPr>
              <a:t>Este terremoto ocurrió cerca de una porción del límite de Placa Australiana y del Pacífico. La Placa Australiana se subduce debajo de la Placa del Pacífico en las Fosas de Salomón y Nuevas Hébridas del Norte.</a:t>
            </a:r>
          </a:p>
          <a:p>
            <a:pPr eaLnBrk="1" hangingPunct="1">
              <a:lnSpc>
                <a:spcPts val="1800"/>
              </a:lnSpc>
              <a:spcBef>
                <a:spcPct val="0"/>
              </a:spcBef>
              <a:buFontTx/>
              <a:buNone/>
            </a:pPr>
            <a:endParaRPr lang="es-ES_tradnl" altLang="en-US" sz="1400" dirty="0">
              <a:solidFill>
                <a:srgbClr val="000000"/>
              </a:solidFill>
              <a:latin typeface="Arial" panose="020B0604020202020204" pitchFamily="34" charset="0"/>
              <a:ea typeface="MS PGothic" panose="020B0600070205080204" pitchFamily="34" charset="-128"/>
            </a:endParaRPr>
          </a:p>
          <a:p>
            <a:pPr eaLnBrk="1" hangingPunct="1">
              <a:lnSpc>
                <a:spcPts val="1800"/>
              </a:lnSpc>
              <a:spcBef>
                <a:spcPct val="0"/>
              </a:spcBef>
              <a:buFontTx/>
              <a:buNone/>
            </a:pPr>
            <a:r>
              <a:rPr lang="es-ES_tradnl" altLang="en-US" sz="1400" dirty="0">
                <a:solidFill>
                  <a:srgbClr val="000000"/>
                </a:solidFill>
                <a:latin typeface="Arial" panose="020B0604020202020204" pitchFamily="34" charset="0"/>
                <a:ea typeface="MS PGothic" panose="020B0600070205080204" pitchFamily="34" charset="-128"/>
              </a:rPr>
              <a:t>La ubicación al noreste de la Fosa de Salomón y el mecanismo de falla normal del terremoto M7,0 del 22 de noviembre indican que lo más probable es que haya ocurrido dentro de la Placa del Pacífico predominante al noroeste del terremoto M7,8 de 2016.</a:t>
            </a:r>
          </a:p>
          <a:p>
            <a:pPr eaLnBrk="1" hangingPunct="1">
              <a:lnSpc>
                <a:spcPts val="1800"/>
              </a:lnSpc>
              <a:spcBef>
                <a:spcPct val="0"/>
              </a:spcBef>
              <a:buFontTx/>
              <a:buNone/>
            </a:pPr>
            <a:endParaRPr lang="es-ES_tradnl" altLang="en-US" sz="1400" dirty="0">
              <a:solidFill>
                <a:srgbClr val="000000"/>
              </a:solidFill>
              <a:latin typeface="Arial" panose="020B0604020202020204" pitchFamily="34" charset="0"/>
              <a:ea typeface="MS PGothic" panose="020B0600070205080204" pitchFamily="34" charset="-128"/>
            </a:endParaRPr>
          </a:p>
          <a:p>
            <a:pPr eaLnBrk="1" hangingPunct="1">
              <a:lnSpc>
                <a:spcPts val="1800"/>
              </a:lnSpc>
              <a:spcBef>
                <a:spcPct val="0"/>
              </a:spcBef>
              <a:buFontTx/>
              <a:buNone/>
            </a:pPr>
            <a:r>
              <a:rPr lang="es-ES_tradnl" altLang="en-US" sz="1400" dirty="0">
                <a:solidFill>
                  <a:srgbClr val="000000"/>
                </a:solidFill>
                <a:latin typeface="Arial" panose="020B0604020202020204" pitchFamily="34" charset="0"/>
                <a:ea typeface="MS PGothic" panose="020B0600070205080204" pitchFamily="34" charset="-128"/>
              </a:rPr>
              <a:t>Dos grandes terremotos ocurrieron en abril de 2014 en o cerca de la falla transformante lateral izquierda que conecta los límites de placas convergentes en las Fosas de Salomón y el Nuevas Hébridas del Norte.</a:t>
            </a:r>
          </a:p>
        </p:txBody>
      </p:sp>
      <p:sp>
        <p:nvSpPr>
          <p:cNvPr id="18436" name="TextBox 6">
            <a:extLst>
              <a:ext uri="{FF2B5EF4-FFF2-40B4-BE49-F238E27FC236}">
                <a16:creationId xmlns:a16="http://schemas.microsoft.com/office/drawing/2014/main" id="{48B7AA52-D44F-972F-7C7B-D3D9123D4DC9}"/>
              </a:ext>
            </a:extLst>
          </p:cNvPr>
          <p:cNvSpPr txBox="1">
            <a:spLocks noChangeArrowheads="1"/>
          </p:cNvSpPr>
          <p:nvPr/>
        </p:nvSpPr>
        <p:spPr bwMode="auto">
          <a:xfrm>
            <a:off x="228600" y="6548438"/>
            <a:ext cx="77089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050" dirty="0">
                <a:latin typeface="Arial" panose="020B0604020202020204" pitchFamily="34" charset="0"/>
                <a:ea typeface="MS PGothic" panose="020B0600070205080204" pitchFamily="34" charset="-128"/>
              </a:rPr>
              <a:t>La flecha de mayor tamaño muestra el movimiento relativo de la Placa Australiana con respecto a la Placa del Pacífico.</a:t>
            </a:r>
          </a:p>
        </p:txBody>
      </p:sp>
      <p:pic>
        <p:nvPicPr>
          <p:cNvPr id="18437" name="Picture 77" descr="SolomonGeoMapp.tiff">
            <a:extLst>
              <a:ext uri="{FF2B5EF4-FFF2-40B4-BE49-F238E27FC236}">
                <a16:creationId xmlns:a16="http://schemas.microsoft.com/office/drawing/2014/main" id="{C72A2FC0-98DB-1F6E-E84F-45FD1C8E4A4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7500" y="1016000"/>
            <a:ext cx="5827713" cy="5486400"/>
          </a:xfrm>
          <a:prstGeom prst="rect">
            <a:avLst/>
          </a:prstGeom>
          <a:solidFill>
            <a:srgbClr val="B928EA"/>
          </a:solidFill>
          <a:ln w="3175">
            <a:solidFill>
              <a:schemeClr val="tx1"/>
            </a:solidFill>
            <a:miter lim="800000"/>
            <a:headEnd/>
            <a:tailEnd/>
          </a:ln>
        </p:spPr>
      </p:pic>
      <p:sp>
        <p:nvSpPr>
          <p:cNvPr id="18438" name="Text Box 1">
            <a:extLst>
              <a:ext uri="{FF2B5EF4-FFF2-40B4-BE49-F238E27FC236}">
                <a16:creationId xmlns:a16="http://schemas.microsoft.com/office/drawing/2014/main" id="{64071F7C-B4D3-9644-AFD3-678F27F92B7A}"/>
              </a:ext>
            </a:extLst>
          </p:cNvPr>
          <p:cNvSpPr txBox="1">
            <a:spLocks noChangeArrowheads="1"/>
          </p:cNvSpPr>
          <p:nvPr/>
        </p:nvSpPr>
        <p:spPr bwMode="auto">
          <a:xfrm>
            <a:off x="2743200" y="5257800"/>
            <a:ext cx="1427162"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200" b="1" dirty="0">
                <a:solidFill>
                  <a:srgbClr val="660066"/>
                </a:solidFill>
                <a:latin typeface="Arial" panose="020B0604020202020204" pitchFamily="34" charset="0"/>
                <a:ea typeface="MS PGothic" panose="020B0600070205080204" pitchFamily="34" charset="-128"/>
              </a:rPr>
              <a:t>Fosa de las Nuevas Hébridas del Norte</a:t>
            </a:r>
            <a:endParaRPr lang="es-ES_tradnl" altLang="en-US" sz="2400" b="1" dirty="0">
              <a:solidFill>
                <a:srgbClr val="660066"/>
              </a:solidFill>
              <a:latin typeface="Arial" panose="020B0604020202020204" pitchFamily="34" charset="0"/>
              <a:ea typeface="MS PGothic" panose="020B0600070205080204" pitchFamily="34" charset="-128"/>
            </a:endParaRPr>
          </a:p>
        </p:txBody>
      </p:sp>
      <p:sp>
        <p:nvSpPr>
          <p:cNvPr id="80" name="Line 2">
            <a:extLst>
              <a:ext uri="{FF2B5EF4-FFF2-40B4-BE49-F238E27FC236}">
                <a16:creationId xmlns:a16="http://schemas.microsoft.com/office/drawing/2014/main" id="{DD752D13-D7F9-2C2C-C8A9-79A36921A411}"/>
              </a:ext>
            </a:extLst>
          </p:cNvPr>
          <p:cNvSpPr>
            <a:spLocks noChangeShapeType="1"/>
          </p:cNvSpPr>
          <p:nvPr/>
        </p:nvSpPr>
        <p:spPr bwMode="auto">
          <a:xfrm flipH="1">
            <a:off x="3581400" y="4495800"/>
            <a:ext cx="655638" cy="776288"/>
          </a:xfrm>
          <a:prstGeom prst="line">
            <a:avLst/>
          </a:prstGeom>
          <a:noFill/>
          <a:ln w="28575">
            <a:solidFill>
              <a:srgbClr val="660066"/>
            </a:solidFill>
            <a:round/>
            <a:headEnd type="arrow" w="med" len="med"/>
            <a:tailEnd/>
          </a:ln>
          <a:effectLst>
            <a:outerShdw blurRad="38100" dist="25400" dir="5400000" algn="ctr" rotWithShape="0">
              <a:srgbClr val="808080">
                <a:alpha val="35001"/>
              </a:srgbClr>
            </a:outerShdw>
          </a:effectLst>
        </p:spPr>
        <p:txBody>
          <a:bodyPr tIns="91440" bIns="91440"/>
          <a:lstStyle/>
          <a:p>
            <a:pPr eaLnBrk="1" hangingPunct="1">
              <a:defRPr/>
            </a:pPr>
            <a:endParaRPr lang="es-ES_tradnl" dirty="0"/>
          </a:p>
        </p:txBody>
      </p:sp>
      <p:sp>
        <p:nvSpPr>
          <p:cNvPr id="81" name="Line 2">
            <a:extLst>
              <a:ext uri="{FF2B5EF4-FFF2-40B4-BE49-F238E27FC236}">
                <a16:creationId xmlns:a16="http://schemas.microsoft.com/office/drawing/2014/main" id="{04F58A05-6156-83E4-7E1B-E9E383824ED0}"/>
              </a:ext>
            </a:extLst>
          </p:cNvPr>
          <p:cNvSpPr>
            <a:spLocks noChangeShapeType="1"/>
          </p:cNvSpPr>
          <p:nvPr/>
        </p:nvSpPr>
        <p:spPr bwMode="auto">
          <a:xfrm flipH="1">
            <a:off x="976313" y="3338513"/>
            <a:ext cx="396875" cy="190500"/>
          </a:xfrm>
          <a:prstGeom prst="line">
            <a:avLst/>
          </a:prstGeom>
          <a:noFill/>
          <a:ln w="28575">
            <a:solidFill>
              <a:srgbClr val="660066"/>
            </a:solidFill>
            <a:round/>
            <a:headEnd type="arrow" w="med" len="med"/>
            <a:tailEnd/>
          </a:ln>
          <a:effectLst>
            <a:outerShdw blurRad="38100" dist="25400" dir="5400000" algn="ctr" rotWithShape="0">
              <a:srgbClr val="808080">
                <a:alpha val="35001"/>
              </a:srgbClr>
            </a:outerShdw>
          </a:effectLst>
        </p:spPr>
        <p:txBody>
          <a:bodyPr tIns="91440" bIns="91440"/>
          <a:lstStyle/>
          <a:p>
            <a:pPr eaLnBrk="1" hangingPunct="1">
              <a:defRPr/>
            </a:pPr>
            <a:endParaRPr lang="es-ES_tradnl" dirty="0"/>
          </a:p>
        </p:txBody>
      </p:sp>
      <p:sp>
        <p:nvSpPr>
          <p:cNvPr id="18441" name="Text Box 5">
            <a:extLst>
              <a:ext uri="{FF2B5EF4-FFF2-40B4-BE49-F238E27FC236}">
                <a16:creationId xmlns:a16="http://schemas.microsoft.com/office/drawing/2014/main" id="{61253B76-26A2-1050-D16E-E92F9C43AD2C}"/>
              </a:ext>
            </a:extLst>
          </p:cNvPr>
          <p:cNvSpPr txBox="1">
            <a:spLocks noChangeArrowheads="1"/>
          </p:cNvSpPr>
          <p:nvPr/>
        </p:nvSpPr>
        <p:spPr bwMode="auto">
          <a:xfrm>
            <a:off x="222250" y="3270250"/>
            <a:ext cx="9794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200" b="1" dirty="0">
                <a:solidFill>
                  <a:srgbClr val="660066"/>
                </a:solidFill>
                <a:latin typeface="Arial" panose="020B0604020202020204" pitchFamily="34" charset="0"/>
                <a:ea typeface="MS PGothic" panose="020B0600070205080204" pitchFamily="34" charset="-128"/>
              </a:rPr>
              <a:t>Solomon</a:t>
            </a:r>
          </a:p>
          <a:p>
            <a:pPr algn="ctr" eaLnBrk="1" hangingPunct="1">
              <a:spcBef>
                <a:spcPct val="0"/>
              </a:spcBef>
              <a:buFontTx/>
              <a:buNone/>
            </a:pPr>
            <a:r>
              <a:rPr lang="es-ES_tradnl" altLang="en-US" sz="1200" b="1" dirty="0" err="1">
                <a:solidFill>
                  <a:srgbClr val="660066"/>
                </a:solidFill>
                <a:latin typeface="Arial" panose="020B0604020202020204" pitchFamily="34" charset="0"/>
                <a:ea typeface="MS PGothic" panose="020B0600070205080204" pitchFamily="34" charset="-128"/>
              </a:rPr>
              <a:t>Trench</a:t>
            </a:r>
            <a:endParaRPr lang="es-ES_tradnl" altLang="en-US" sz="1200" b="1" dirty="0">
              <a:solidFill>
                <a:srgbClr val="660066"/>
              </a:solidFill>
              <a:latin typeface="Arial" panose="020B0604020202020204" pitchFamily="34" charset="0"/>
              <a:ea typeface="MS PGothic" panose="020B0600070205080204" pitchFamily="34" charset="-128"/>
            </a:endParaRPr>
          </a:p>
          <a:p>
            <a:pPr eaLnBrk="1" hangingPunct="1">
              <a:spcBef>
                <a:spcPct val="0"/>
              </a:spcBef>
              <a:buFontTx/>
              <a:buNone/>
            </a:pPr>
            <a:endParaRPr lang="es-ES_tradnl" altLang="en-US" sz="2400" b="1" dirty="0">
              <a:solidFill>
                <a:srgbClr val="660066"/>
              </a:solidFill>
              <a:latin typeface="Arial" panose="020B0604020202020204" pitchFamily="34" charset="0"/>
              <a:ea typeface="MS PGothic" panose="020B0600070205080204" pitchFamily="34" charset="-128"/>
            </a:endParaRPr>
          </a:p>
        </p:txBody>
      </p:sp>
      <p:sp>
        <p:nvSpPr>
          <p:cNvPr id="85" name="Isosceles Triangle 84">
            <a:extLst>
              <a:ext uri="{FF2B5EF4-FFF2-40B4-BE49-F238E27FC236}">
                <a16:creationId xmlns:a16="http://schemas.microsoft.com/office/drawing/2014/main" id="{87702709-2C51-380E-FB40-75DF93FB5028}"/>
              </a:ext>
            </a:extLst>
          </p:cNvPr>
          <p:cNvSpPr>
            <a:spLocks noChangeArrowheads="1"/>
          </p:cNvSpPr>
          <p:nvPr/>
        </p:nvSpPr>
        <p:spPr bwMode="auto">
          <a:xfrm rot="3976977">
            <a:off x="4050506" y="3536157"/>
            <a:ext cx="236537"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ndParaRPr>
          </a:p>
        </p:txBody>
      </p:sp>
      <p:sp>
        <p:nvSpPr>
          <p:cNvPr id="86" name="Isosceles Triangle 85">
            <a:extLst>
              <a:ext uri="{FF2B5EF4-FFF2-40B4-BE49-F238E27FC236}">
                <a16:creationId xmlns:a16="http://schemas.microsoft.com/office/drawing/2014/main" id="{8B03E761-46BE-1104-7215-72B24C71D4D7}"/>
              </a:ext>
            </a:extLst>
          </p:cNvPr>
          <p:cNvSpPr>
            <a:spLocks noChangeArrowheads="1"/>
          </p:cNvSpPr>
          <p:nvPr/>
        </p:nvSpPr>
        <p:spPr bwMode="auto">
          <a:xfrm rot="4500000">
            <a:off x="4202906" y="4096544"/>
            <a:ext cx="236538"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ndParaRPr>
          </a:p>
        </p:txBody>
      </p:sp>
      <p:sp>
        <p:nvSpPr>
          <p:cNvPr id="87" name="Isosceles Triangle 86">
            <a:extLst>
              <a:ext uri="{FF2B5EF4-FFF2-40B4-BE49-F238E27FC236}">
                <a16:creationId xmlns:a16="http://schemas.microsoft.com/office/drawing/2014/main" id="{17252542-7639-5E2B-7300-CFD587C655CA}"/>
              </a:ext>
            </a:extLst>
          </p:cNvPr>
          <p:cNvSpPr>
            <a:spLocks noChangeArrowheads="1"/>
          </p:cNvSpPr>
          <p:nvPr/>
        </p:nvSpPr>
        <p:spPr bwMode="auto">
          <a:xfrm rot="4500000">
            <a:off x="4355306" y="4648994"/>
            <a:ext cx="236538"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ndParaRPr>
          </a:p>
        </p:txBody>
      </p:sp>
      <p:sp>
        <p:nvSpPr>
          <p:cNvPr id="88" name="Isosceles Triangle 87">
            <a:extLst>
              <a:ext uri="{FF2B5EF4-FFF2-40B4-BE49-F238E27FC236}">
                <a16:creationId xmlns:a16="http://schemas.microsoft.com/office/drawing/2014/main" id="{B5C3308E-9F26-E8C6-F53E-46A5EE4B216A}"/>
              </a:ext>
            </a:extLst>
          </p:cNvPr>
          <p:cNvSpPr>
            <a:spLocks noChangeArrowheads="1"/>
          </p:cNvSpPr>
          <p:nvPr/>
        </p:nvSpPr>
        <p:spPr bwMode="auto">
          <a:xfrm rot="4500000">
            <a:off x="4507706" y="5201444"/>
            <a:ext cx="236538"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ndParaRPr>
          </a:p>
        </p:txBody>
      </p:sp>
      <p:sp>
        <p:nvSpPr>
          <p:cNvPr id="89" name="Isosceles Triangle 88">
            <a:extLst>
              <a:ext uri="{FF2B5EF4-FFF2-40B4-BE49-F238E27FC236}">
                <a16:creationId xmlns:a16="http://schemas.microsoft.com/office/drawing/2014/main" id="{5F1EEB1C-F7EB-6500-856F-DA35410B6178}"/>
              </a:ext>
            </a:extLst>
          </p:cNvPr>
          <p:cNvSpPr>
            <a:spLocks noChangeArrowheads="1"/>
          </p:cNvSpPr>
          <p:nvPr/>
        </p:nvSpPr>
        <p:spPr bwMode="auto">
          <a:xfrm rot="4500000">
            <a:off x="4660900" y="5753100"/>
            <a:ext cx="234950"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ndParaRPr>
          </a:p>
        </p:txBody>
      </p:sp>
      <p:sp>
        <p:nvSpPr>
          <p:cNvPr id="90" name="Isosceles Triangle 89">
            <a:extLst>
              <a:ext uri="{FF2B5EF4-FFF2-40B4-BE49-F238E27FC236}">
                <a16:creationId xmlns:a16="http://schemas.microsoft.com/office/drawing/2014/main" id="{D26F316A-6733-6B30-0657-1F6D88BF0F0C}"/>
              </a:ext>
            </a:extLst>
          </p:cNvPr>
          <p:cNvSpPr>
            <a:spLocks noChangeArrowheads="1"/>
          </p:cNvSpPr>
          <p:nvPr/>
        </p:nvSpPr>
        <p:spPr bwMode="auto">
          <a:xfrm rot="4500000">
            <a:off x="4778375" y="6259513"/>
            <a:ext cx="236537" cy="204788"/>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ndParaRPr>
          </a:p>
        </p:txBody>
      </p:sp>
      <p:sp>
        <p:nvSpPr>
          <p:cNvPr id="91" name="Isosceles Triangle 90">
            <a:extLst>
              <a:ext uri="{FF2B5EF4-FFF2-40B4-BE49-F238E27FC236}">
                <a16:creationId xmlns:a16="http://schemas.microsoft.com/office/drawing/2014/main" id="{FD4BE041-7E32-5949-7993-BCBE24FBFDF1}"/>
              </a:ext>
            </a:extLst>
          </p:cNvPr>
          <p:cNvSpPr>
            <a:spLocks noChangeArrowheads="1"/>
          </p:cNvSpPr>
          <p:nvPr/>
        </p:nvSpPr>
        <p:spPr bwMode="auto">
          <a:xfrm rot="1800000">
            <a:off x="2105025" y="3494088"/>
            <a:ext cx="236538" cy="204787"/>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ndParaRPr>
          </a:p>
        </p:txBody>
      </p:sp>
      <p:sp>
        <p:nvSpPr>
          <p:cNvPr id="92" name="Isosceles Triangle 91">
            <a:extLst>
              <a:ext uri="{FF2B5EF4-FFF2-40B4-BE49-F238E27FC236}">
                <a16:creationId xmlns:a16="http://schemas.microsoft.com/office/drawing/2014/main" id="{412902F4-3561-D137-804E-6EB0F2D16A97}"/>
              </a:ext>
            </a:extLst>
          </p:cNvPr>
          <p:cNvSpPr>
            <a:spLocks noChangeArrowheads="1"/>
          </p:cNvSpPr>
          <p:nvPr/>
        </p:nvSpPr>
        <p:spPr bwMode="auto">
          <a:xfrm rot="1800000">
            <a:off x="1644650" y="3260725"/>
            <a:ext cx="236538" cy="204788"/>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ndParaRPr>
          </a:p>
        </p:txBody>
      </p:sp>
      <p:sp>
        <p:nvSpPr>
          <p:cNvPr id="93" name="Isosceles Triangle 92">
            <a:extLst>
              <a:ext uri="{FF2B5EF4-FFF2-40B4-BE49-F238E27FC236}">
                <a16:creationId xmlns:a16="http://schemas.microsoft.com/office/drawing/2014/main" id="{DFFA51BC-A887-DC02-E159-A034234AC12D}"/>
              </a:ext>
            </a:extLst>
          </p:cNvPr>
          <p:cNvSpPr>
            <a:spLocks noChangeArrowheads="1"/>
          </p:cNvSpPr>
          <p:nvPr/>
        </p:nvSpPr>
        <p:spPr bwMode="auto">
          <a:xfrm rot="1800000">
            <a:off x="1184275" y="3027363"/>
            <a:ext cx="236538"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ndParaRPr>
          </a:p>
        </p:txBody>
      </p:sp>
      <p:sp>
        <p:nvSpPr>
          <p:cNvPr id="94" name="Isosceles Triangle 93">
            <a:extLst>
              <a:ext uri="{FF2B5EF4-FFF2-40B4-BE49-F238E27FC236}">
                <a16:creationId xmlns:a16="http://schemas.microsoft.com/office/drawing/2014/main" id="{CD0D38D6-233B-8CD5-2783-0314715F272F}"/>
              </a:ext>
            </a:extLst>
          </p:cNvPr>
          <p:cNvSpPr>
            <a:spLocks noChangeArrowheads="1"/>
          </p:cNvSpPr>
          <p:nvPr/>
        </p:nvSpPr>
        <p:spPr bwMode="auto">
          <a:xfrm rot="1800000">
            <a:off x="723900" y="2794000"/>
            <a:ext cx="236538"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ndParaRPr>
          </a:p>
        </p:txBody>
      </p:sp>
      <p:sp>
        <p:nvSpPr>
          <p:cNvPr id="95" name="Isosceles Triangle 94">
            <a:extLst>
              <a:ext uri="{FF2B5EF4-FFF2-40B4-BE49-F238E27FC236}">
                <a16:creationId xmlns:a16="http://schemas.microsoft.com/office/drawing/2014/main" id="{C8CCC8D9-9EA0-4E90-B59F-B6E0C0257640}"/>
              </a:ext>
            </a:extLst>
          </p:cNvPr>
          <p:cNvSpPr>
            <a:spLocks noChangeArrowheads="1"/>
          </p:cNvSpPr>
          <p:nvPr/>
        </p:nvSpPr>
        <p:spPr bwMode="auto">
          <a:xfrm rot="1800000">
            <a:off x="263525" y="2560638"/>
            <a:ext cx="236538" cy="203200"/>
          </a:xfrm>
          <a:prstGeom prst="triangle">
            <a:avLst>
              <a:gd name="adj" fmla="val 50000"/>
            </a:avLst>
          </a:prstGeom>
          <a:solidFill>
            <a:srgbClr val="B928EA"/>
          </a:solidFill>
          <a:ln w="3175">
            <a:solidFill>
              <a:srgbClr val="4468EA"/>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ndParaRPr>
          </a:p>
        </p:txBody>
      </p:sp>
      <p:cxnSp>
        <p:nvCxnSpPr>
          <p:cNvPr id="96" name="Straight Connector 95">
            <a:extLst>
              <a:ext uri="{FF2B5EF4-FFF2-40B4-BE49-F238E27FC236}">
                <a16:creationId xmlns:a16="http://schemas.microsoft.com/office/drawing/2014/main" id="{42E308E2-215B-8CA2-2B3C-ACE7FFF62C89}"/>
              </a:ext>
            </a:extLst>
          </p:cNvPr>
          <p:cNvCxnSpPr/>
          <p:nvPr/>
        </p:nvCxnSpPr>
        <p:spPr>
          <a:xfrm flipV="1">
            <a:off x="2540000" y="3505200"/>
            <a:ext cx="1270000" cy="263525"/>
          </a:xfrm>
          <a:prstGeom prst="line">
            <a:avLst/>
          </a:prstGeom>
          <a:ln w="38100" cmpd="sng">
            <a:solidFill>
              <a:srgbClr val="008000"/>
            </a:solidFill>
          </a:ln>
          <a:effectLst/>
        </p:spPr>
        <p:style>
          <a:lnRef idx="2">
            <a:schemeClr val="accent1"/>
          </a:lnRef>
          <a:fillRef idx="0">
            <a:schemeClr val="accent1"/>
          </a:fillRef>
          <a:effectRef idx="1">
            <a:schemeClr val="accent1"/>
          </a:effectRef>
          <a:fontRef idx="minor">
            <a:schemeClr val="tx1"/>
          </a:fontRef>
        </p:style>
      </p:cxnSp>
      <p:sp>
        <p:nvSpPr>
          <p:cNvPr id="98" name="5-Point Star 2">
            <a:extLst>
              <a:ext uri="{FF2B5EF4-FFF2-40B4-BE49-F238E27FC236}">
                <a16:creationId xmlns:a16="http://schemas.microsoft.com/office/drawing/2014/main" id="{2156DADE-A96C-52A9-59A7-6A4A34DF08AC}"/>
              </a:ext>
            </a:extLst>
          </p:cNvPr>
          <p:cNvSpPr>
            <a:spLocks/>
          </p:cNvSpPr>
          <p:nvPr/>
        </p:nvSpPr>
        <p:spPr bwMode="auto">
          <a:xfrm>
            <a:off x="2490788" y="3505200"/>
            <a:ext cx="252412" cy="252413"/>
          </a:xfrm>
          <a:custGeom>
            <a:avLst/>
            <a:gdLst>
              <a:gd name="T0" fmla="*/ 0 w 252499"/>
              <a:gd name="T1" fmla="*/ 96353 h 252499"/>
              <a:gd name="T2" fmla="*/ 96348 w 252499"/>
              <a:gd name="T3" fmla="*/ 96353 h 252499"/>
              <a:gd name="T4" fmla="*/ 126120 w 252499"/>
              <a:gd name="T5" fmla="*/ 0 h 252499"/>
              <a:gd name="T6" fmla="*/ 155890 w 252499"/>
              <a:gd name="T7" fmla="*/ 96353 h 252499"/>
              <a:gd name="T8" fmla="*/ 252238 w 252499"/>
              <a:gd name="T9" fmla="*/ 96353 h 252499"/>
              <a:gd name="T10" fmla="*/ 174292 w 252499"/>
              <a:gd name="T11" fmla="*/ 155903 h 252499"/>
              <a:gd name="T12" fmla="*/ 204066 w 252499"/>
              <a:gd name="T13" fmla="*/ 252256 h 252499"/>
              <a:gd name="T14" fmla="*/ 126120 w 252499"/>
              <a:gd name="T15" fmla="*/ 192706 h 252499"/>
              <a:gd name="T16" fmla="*/ 48172 w 252499"/>
              <a:gd name="T17" fmla="*/ 252256 h 252499"/>
              <a:gd name="T18" fmla="*/ 77946 w 252499"/>
              <a:gd name="T19" fmla="*/ 155903 h 252499"/>
              <a:gd name="T20" fmla="*/ 0 w 252499"/>
              <a:gd name="T21" fmla="*/ 96353 h 25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2499" h="252499">
                <a:moveTo>
                  <a:pt x="0" y="96446"/>
                </a:moveTo>
                <a:lnTo>
                  <a:pt x="96447" y="96446"/>
                </a:lnTo>
                <a:lnTo>
                  <a:pt x="126250" y="0"/>
                </a:lnTo>
                <a:lnTo>
                  <a:pt x="156052" y="96446"/>
                </a:lnTo>
                <a:lnTo>
                  <a:pt x="252499" y="96446"/>
                </a:lnTo>
                <a:lnTo>
                  <a:pt x="174472" y="156052"/>
                </a:lnTo>
                <a:lnTo>
                  <a:pt x="204276" y="252498"/>
                </a:lnTo>
                <a:lnTo>
                  <a:pt x="126250" y="192891"/>
                </a:lnTo>
                <a:lnTo>
                  <a:pt x="48223" y="252498"/>
                </a:lnTo>
                <a:lnTo>
                  <a:pt x="78027" y="156052"/>
                </a:lnTo>
                <a:lnTo>
                  <a:pt x="0" y="96446"/>
                </a:lnTo>
                <a:close/>
              </a:path>
            </a:pathLst>
          </a:custGeom>
          <a:solidFill>
            <a:srgbClr val="FF0000"/>
          </a:solidFill>
          <a:ln w="9525" cap="flat" cmpd="sng">
            <a:solidFill>
              <a:schemeClr val="bg1"/>
            </a:solidFill>
            <a:prstDash val="solid"/>
            <a:round/>
            <a:headEnd/>
            <a:tailEnd/>
          </a:ln>
          <a:effectLst>
            <a:outerShdw blurRad="40000" dist="23000" dir="5400000" rotWithShape="0">
              <a:srgbClr val="000000">
                <a:alpha val="34998"/>
              </a:srgbClr>
            </a:outerShdw>
          </a:effectLst>
        </p:spPr>
        <p:txBody>
          <a:bodyPr anchor="ctr"/>
          <a:lstStyle/>
          <a:p>
            <a:pPr eaLnBrk="1" hangingPunct="1">
              <a:defRPr/>
            </a:pPr>
            <a:endParaRPr lang="es-ES_tradnl" dirty="0"/>
          </a:p>
        </p:txBody>
      </p:sp>
      <p:sp>
        <p:nvSpPr>
          <p:cNvPr id="100" name="Line 2">
            <a:extLst>
              <a:ext uri="{FF2B5EF4-FFF2-40B4-BE49-F238E27FC236}">
                <a16:creationId xmlns:a16="http://schemas.microsoft.com/office/drawing/2014/main" id="{6CFD40BE-37A8-2DC7-A98C-E1A7E4B35B2E}"/>
              </a:ext>
            </a:extLst>
          </p:cNvPr>
          <p:cNvSpPr>
            <a:spLocks noChangeShapeType="1"/>
          </p:cNvSpPr>
          <p:nvPr/>
        </p:nvSpPr>
        <p:spPr bwMode="auto">
          <a:xfrm flipV="1">
            <a:off x="2667000" y="3276600"/>
            <a:ext cx="223838" cy="304800"/>
          </a:xfrm>
          <a:prstGeom prst="line">
            <a:avLst/>
          </a:prstGeom>
          <a:noFill/>
          <a:ln w="28575">
            <a:solidFill>
              <a:schemeClr val="tx1"/>
            </a:solidFill>
            <a:round/>
            <a:headEnd type="arrow" w="med" len="med"/>
            <a:tailEnd/>
          </a:ln>
          <a:effectLst>
            <a:outerShdw blurRad="38100" dist="25400" dir="5400000" algn="ctr" rotWithShape="0">
              <a:srgbClr val="808080">
                <a:alpha val="35001"/>
              </a:srgbClr>
            </a:outerShdw>
          </a:effectLst>
        </p:spPr>
        <p:txBody>
          <a:bodyPr tIns="91440" bIns="91440"/>
          <a:lstStyle/>
          <a:p>
            <a:pPr eaLnBrk="1" hangingPunct="1">
              <a:defRPr/>
            </a:pPr>
            <a:endParaRPr lang="es-ES_tradnl" dirty="0"/>
          </a:p>
        </p:txBody>
      </p:sp>
      <p:sp>
        <p:nvSpPr>
          <p:cNvPr id="18456" name="Text Box 3">
            <a:extLst>
              <a:ext uri="{FF2B5EF4-FFF2-40B4-BE49-F238E27FC236}">
                <a16:creationId xmlns:a16="http://schemas.microsoft.com/office/drawing/2014/main" id="{86BE335D-9363-2ED3-C60F-1273426E4105}"/>
              </a:ext>
            </a:extLst>
          </p:cNvPr>
          <p:cNvSpPr txBox="1">
            <a:spLocks noChangeArrowheads="1"/>
          </p:cNvSpPr>
          <p:nvPr/>
        </p:nvSpPr>
        <p:spPr bwMode="auto">
          <a:xfrm>
            <a:off x="2516188" y="2992438"/>
            <a:ext cx="1827212"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400" b="1" dirty="0">
                <a:solidFill>
                  <a:srgbClr val="660066"/>
                </a:solidFill>
                <a:latin typeface="Arial" panose="020B0604020202020204" pitchFamily="34" charset="0"/>
                <a:ea typeface="MS PGothic" panose="020B0600070205080204" pitchFamily="34" charset="-128"/>
              </a:rPr>
              <a:t>M7,6 Abril 2014</a:t>
            </a:r>
            <a:endParaRPr lang="es-ES_tradnl" altLang="en-US" sz="2800" b="1" dirty="0">
              <a:solidFill>
                <a:srgbClr val="660066"/>
              </a:solidFill>
              <a:latin typeface="Arial" panose="020B0604020202020204" pitchFamily="34" charset="0"/>
              <a:ea typeface="MS PGothic" panose="020B0600070205080204" pitchFamily="34" charset="-128"/>
            </a:endParaRPr>
          </a:p>
        </p:txBody>
      </p:sp>
      <p:sp>
        <p:nvSpPr>
          <p:cNvPr id="102" name="Line 2">
            <a:extLst>
              <a:ext uri="{FF2B5EF4-FFF2-40B4-BE49-F238E27FC236}">
                <a16:creationId xmlns:a16="http://schemas.microsoft.com/office/drawing/2014/main" id="{144E717B-2B2C-F1F3-0985-5EC438F273FF}"/>
              </a:ext>
            </a:extLst>
          </p:cNvPr>
          <p:cNvSpPr>
            <a:spLocks noChangeShapeType="1"/>
          </p:cNvSpPr>
          <p:nvPr/>
        </p:nvSpPr>
        <p:spPr bwMode="auto">
          <a:xfrm rot="10800000" flipV="1">
            <a:off x="2089150" y="3973513"/>
            <a:ext cx="223838" cy="304800"/>
          </a:xfrm>
          <a:prstGeom prst="line">
            <a:avLst/>
          </a:prstGeom>
          <a:noFill/>
          <a:ln w="28575">
            <a:solidFill>
              <a:schemeClr val="tx1"/>
            </a:solidFill>
            <a:round/>
            <a:headEnd type="arrow" w="med" len="med"/>
            <a:tailEnd/>
          </a:ln>
          <a:effectLst>
            <a:outerShdw blurRad="38100" dist="25400" dir="5400000" algn="ctr" rotWithShape="0">
              <a:srgbClr val="808080">
                <a:alpha val="35001"/>
              </a:srgbClr>
            </a:outerShdw>
          </a:effectLst>
        </p:spPr>
        <p:txBody>
          <a:bodyPr tIns="91440" bIns="91440"/>
          <a:lstStyle/>
          <a:p>
            <a:pPr eaLnBrk="1" hangingPunct="1">
              <a:defRPr/>
            </a:pPr>
            <a:endParaRPr lang="es-ES_tradnl" dirty="0"/>
          </a:p>
        </p:txBody>
      </p:sp>
      <p:sp>
        <p:nvSpPr>
          <p:cNvPr id="18458" name="Text Box 3">
            <a:extLst>
              <a:ext uri="{FF2B5EF4-FFF2-40B4-BE49-F238E27FC236}">
                <a16:creationId xmlns:a16="http://schemas.microsoft.com/office/drawing/2014/main" id="{30742047-B658-C489-B4BD-6A8896BD7926}"/>
              </a:ext>
            </a:extLst>
          </p:cNvPr>
          <p:cNvSpPr txBox="1">
            <a:spLocks noChangeArrowheads="1"/>
          </p:cNvSpPr>
          <p:nvPr/>
        </p:nvSpPr>
        <p:spPr bwMode="auto">
          <a:xfrm>
            <a:off x="992188" y="4232275"/>
            <a:ext cx="189865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400" b="1" dirty="0">
                <a:solidFill>
                  <a:srgbClr val="660066"/>
                </a:solidFill>
                <a:latin typeface="Arial" panose="020B0604020202020204" pitchFamily="34" charset="0"/>
                <a:ea typeface="MS PGothic" panose="020B0600070205080204" pitchFamily="34" charset="-128"/>
              </a:rPr>
              <a:t>M7,4 Abril 13, 2014</a:t>
            </a:r>
            <a:endParaRPr lang="es-ES_tradnl" altLang="en-US" sz="2800" b="1" dirty="0">
              <a:solidFill>
                <a:srgbClr val="660066"/>
              </a:solidFill>
              <a:latin typeface="Arial" panose="020B0604020202020204" pitchFamily="34" charset="0"/>
              <a:ea typeface="MS PGothic" panose="020B0600070205080204" pitchFamily="34" charset="-128"/>
            </a:endParaRPr>
          </a:p>
        </p:txBody>
      </p:sp>
      <p:sp>
        <p:nvSpPr>
          <p:cNvPr id="104" name="Right Arrow 103">
            <a:extLst>
              <a:ext uri="{FF2B5EF4-FFF2-40B4-BE49-F238E27FC236}">
                <a16:creationId xmlns:a16="http://schemas.microsoft.com/office/drawing/2014/main" id="{3292ECBD-3AAE-1B00-D537-871257CD2842}"/>
              </a:ext>
            </a:extLst>
          </p:cNvPr>
          <p:cNvSpPr>
            <a:spLocks noChangeArrowheads="1"/>
          </p:cNvSpPr>
          <p:nvPr/>
        </p:nvSpPr>
        <p:spPr bwMode="auto">
          <a:xfrm rot="-1852631">
            <a:off x="325438" y="3740150"/>
            <a:ext cx="1657350" cy="539750"/>
          </a:xfrm>
          <a:prstGeom prst="rightArrow">
            <a:avLst>
              <a:gd name="adj1" fmla="val 50000"/>
              <a:gd name="adj2" fmla="val 50025"/>
            </a:avLst>
          </a:prstGeom>
          <a:solidFill>
            <a:srgbClr val="FFFFFF"/>
          </a:solidFill>
          <a:ln w="6350">
            <a:solidFill>
              <a:srgbClr val="4A7EBB"/>
            </a:solidFill>
            <a:miter lim="800000"/>
            <a:headEnd/>
            <a:tailEnd/>
          </a:ln>
          <a:effectLst>
            <a:outerShdw blurRad="40000" dist="23000" dir="5400000" rotWithShape="0">
              <a:srgbClr val="808080">
                <a:alpha val="34998"/>
              </a:srgbClr>
            </a:outerShdw>
          </a:effec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ndParaRPr>
          </a:p>
        </p:txBody>
      </p:sp>
      <p:sp>
        <p:nvSpPr>
          <p:cNvPr id="18460" name="Text Box 5">
            <a:extLst>
              <a:ext uri="{FF2B5EF4-FFF2-40B4-BE49-F238E27FC236}">
                <a16:creationId xmlns:a16="http://schemas.microsoft.com/office/drawing/2014/main" id="{7AA80F50-4FB9-2FAC-97D5-4152B8CC368C}"/>
              </a:ext>
            </a:extLst>
          </p:cNvPr>
          <p:cNvSpPr txBox="1">
            <a:spLocks noChangeArrowheads="1"/>
          </p:cNvSpPr>
          <p:nvPr/>
        </p:nvSpPr>
        <p:spPr bwMode="auto">
          <a:xfrm rot="-1846290">
            <a:off x="525463" y="3843338"/>
            <a:ext cx="1262062"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400" b="1" dirty="0">
                <a:solidFill>
                  <a:srgbClr val="660066"/>
                </a:solidFill>
                <a:latin typeface="Arial" panose="020B0604020202020204" pitchFamily="34" charset="0"/>
                <a:ea typeface="MS PGothic" panose="020B0600070205080204" pitchFamily="34" charset="-128"/>
              </a:rPr>
              <a:t>96 mm/año</a:t>
            </a:r>
          </a:p>
        </p:txBody>
      </p:sp>
      <p:cxnSp>
        <p:nvCxnSpPr>
          <p:cNvPr id="4" name="Straight Connector 3">
            <a:extLst>
              <a:ext uri="{FF2B5EF4-FFF2-40B4-BE49-F238E27FC236}">
                <a16:creationId xmlns:a16="http://schemas.microsoft.com/office/drawing/2014/main" id="{DD8606E5-F7E6-FD00-FFD2-E3F5AA21AD1A}"/>
              </a:ext>
            </a:extLst>
          </p:cNvPr>
          <p:cNvCxnSpPr>
            <a:cxnSpLocks noChangeShapeType="1"/>
          </p:cNvCxnSpPr>
          <p:nvPr/>
        </p:nvCxnSpPr>
        <p:spPr bwMode="auto">
          <a:xfrm flipV="1">
            <a:off x="4343400" y="4114800"/>
            <a:ext cx="914400" cy="228600"/>
          </a:xfrm>
          <a:prstGeom prst="line">
            <a:avLst/>
          </a:prstGeom>
          <a:noFill/>
          <a:ln w="38100">
            <a:solidFill>
              <a:schemeClr val="bg1"/>
            </a:solidFill>
            <a:round/>
            <a:headEnd/>
            <a:tailEnd/>
          </a:ln>
          <a:effectLst>
            <a:outerShdw blurRad="40000" dist="20000" dir="5400000" rotWithShape="0">
              <a:srgbClr val="808080">
                <a:alpha val="37999"/>
              </a:srgbClr>
            </a:outerShdw>
          </a:effectLst>
        </p:spPr>
      </p:cxnSp>
      <p:cxnSp>
        <p:nvCxnSpPr>
          <p:cNvPr id="14" name="Straight Connector 13">
            <a:extLst>
              <a:ext uri="{FF2B5EF4-FFF2-40B4-BE49-F238E27FC236}">
                <a16:creationId xmlns:a16="http://schemas.microsoft.com/office/drawing/2014/main" id="{E9E24EE5-08FB-933B-31EB-A152927DCBB0}"/>
              </a:ext>
            </a:extLst>
          </p:cNvPr>
          <p:cNvCxnSpPr>
            <a:cxnSpLocks noChangeShapeType="1"/>
          </p:cNvCxnSpPr>
          <p:nvPr/>
        </p:nvCxnSpPr>
        <p:spPr bwMode="auto">
          <a:xfrm>
            <a:off x="5257800" y="4114800"/>
            <a:ext cx="304800" cy="152400"/>
          </a:xfrm>
          <a:prstGeom prst="line">
            <a:avLst/>
          </a:prstGeom>
          <a:noFill/>
          <a:ln w="25400">
            <a:solidFill>
              <a:srgbClr val="FF0000"/>
            </a:solidFill>
            <a:round/>
            <a:headEnd/>
            <a:tailEnd/>
          </a:ln>
          <a:effectLst>
            <a:outerShdw blurRad="40000" dist="20000" dir="5400000" rotWithShape="0">
              <a:srgbClr val="808080">
                <a:alpha val="37999"/>
              </a:srgbClr>
            </a:outerShdw>
          </a:effectLst>
        </p:spPr>
      </p:cxnSp>
      <p:cxnSp>
        <p:nvCxnSpPr>
          <p:cNvPr id="108" name="Straight Connector 107">
            <a:extLst>
              <a:ext uri="{FF2B5EF4-FFF2-40B4-BE49-F238E27FC236}">
                <a16:creationId xmlns:a16="http://schemas.microsoft.com/office/drawing/2014/main" id="{63CAAAB8-2BAB-5601-186F-6BB1F7B90242}"/>
              </a:ext>
            </a:extLst>
          </p:cNvPr>
          <p:cNvCxnSpPr>
            <a:cxnSpLocks noChangeShapeType="1"/>
          </p:cNvCxnSpPr>
          <p:nvPr/>
        </p:nvCxnSpPr>
        <p:spPr bwMode="auto">
          <a:xfrm>
            <a:off x="5537200" y="4254500"/>
            <a:ext cx="330200" cy="12700"/>
          </a:xfrm>
          <a:prstGeom prst="line">
            <a:avLst/>
          </a:prstGeom>
          <a:noFill/>
          <a:ln w="25400">
            <a:solidFill>
              <a:srgbClr val="FF0000"/>
            </a:solidFill>
            <a:round/>
            <a:headEnd/>
            <a:tailEnd/>
          </a:ln>
          <a:effectLst>
            <a:outerShdw blurRad="40000" dist="20000" dir="5400000" rotWithShape="0">
              <a:srgbClr val="808080">
                <a:alpha val="37999"/>
              </a:srgbClr>
            </a:outerShdw>
          </a:effectLst>
        </p:spPr>
      </p:cxnSp>
      <p:cxnSp>
        <p:nvCxnSpPr>
          <p:cNvPr id="112" name="Straight Connector 111">
            <a:extLst>
              <a:ext uri="{FF2B5EF4-FFF2-40B4-BE49-F238E27FC236}">
                <a16:creationId xmlns:a16="http://schemas.microsoft.com/office/drawing/2014/main" id="{D465109E-BD2F-E69A-4B61-E57BB503A7C8}"/>
              </a:ext>
            </a:extLst>
          </p:cNvPr>
          <p:cNvCxnSpPr>
            <a:cxnSpLocks noChangeShapeType="1"/>
          </p:cNvCxnSpPr>
          <p:nvPr/>
        </p:nvCxnSpPr>
        <p:spPr bwMode="auto">
          <a:xfrm>
            <a:off x="5842000" y="4267200"/>
            <a:ext cx="279400" cy="25400"/>
          </a:xfrm>
          <a:prstGeom prst="line">
            <a:avLst/>
          </a:prstGeom>
          <a:noFill/>
          <a:ln w="25400">
            <a:solidFill>
              <a:srgbClr val="FF0000"/>
            </a:solidFill>
            <a:round/>
            <a:headEnd/>
            <a:tailEnd/>
          </a:ln>
          <a:effectLst>
            <a:outerShdw blurRad="40000" dist="20000" dir="5400000" rotWithShape="0">
              <a:srgbClr val="808080">
                <a:alpha val="37999"/>
              </a:srgbClr>
            </a:outerShdw>
          </a:effectLst>
        </p:spPr>
      </p:cxnSp>
      <p:cxnSp>
        <p:nvCxnSpPr>
          <p:cNvPr id="117" name="Straight Connector 116">
            <a:extLst>
              <a:ext uri="{FF2B5EF4-FFF2-40B4-BE49-F238E27FC236}">
                <a16:creationId xmlns:a16="http://schemas.microsoft.com/office/drawing/2014/main" id="{71D9220A-FA75-BC31-DDA2-F5D133EB7D31}"/>
              </a:ext>
            </a:extLst>
          </p:cNvPr>
          <p:cNvCxnSpPr>
            <a:endCxn id="85" idx="2"/>
          </p:cNvCxnSpPr>
          <p:nvPr/>
        </p:nvCxnSpPr>
        <p:spPr>
          <a:xfrm>
            <a:off x="3810000" y="3497263"/>
            <a:ext cx="217488" cy="74612"/>
          </a:xfrm>
          <a:prstGeom prst="line">
            <a:avLst/>
          </a:prstGeom>
          <a:ln w="57150" cmpd="sng">
            <a:solidFill>
              <a:srgbClr val="B928EA"/>
            </a:solidFill>
          </a:ln>
          <a:effectLst/>
        </p:spPr>
        <p:style>
          <a:lnRef idx="2">
            <a:schemeClr val="accent1"/>
          </a:lnRef>
          <a:fillRef idx="0">
            <a:schemeClr val="accent1"/>
          </a:fillRef>
          <a:effectRef idx="1">
            <a:schemeClr val="accent1"/>
          </a:effectRef>
          <a:fontRef idx="minor">
            <a:schemeClr val="tx1"/>
          </a:fontRef>
        </p:style>
      </p:cxnSp>
      <p:cxnSp>
        <p:nvCxnSpPr>
          <p:cNvPr id="83" name="Straight Connector 82">
            <a:extLst>
              <a:ext uri="{FF2B5EF4-FFF2-40B4-BE49-F238E27FC236}">
                <a16:creationId xmlns:a16="http://schemas.microsoft.com/office/drawing/2014/main" id="{C3B9B78B-845D-9972-D740-8EF815B7FE73}"/>
              </a:ext>
            </a:extLst>
          </p:cNvPr>
          <p:cNvCxnSpPr/>
          <p:nvPr/>
        </p:nvCxnSpPr>
        <p:spPr>
          <a:xfrm>
            <a:off x="228600" y="2667000"/>
            <a:ext cx="2127250" cy="1135063"/>
          </a:xfrm>
          <a:prstGeom prst="line">
            <a:avLst/>
          </a:prstGeom>
          <a:ln w="57150" cmpd="sng">
            <a:solidFill>
              <a:srgbClr val="B928EA"/>
            </a:solidFill>
          </a:ln>
          <a:effectLst/>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41D58945-688A-D633-D3EC-9230E2D61E4D}"/>
              </a:ext>
            </a:extLst>
          </p:cNvPr>
          <p:cNvCxnSpPr>
            <a:stCxn id="85" idx="3"/>
          </p:cNvCxnSpPr>
          <p:nvPr/>
        </p:nvCxnSpPr>
        <p:spPr>
          <a:xfrm>
            <a:off x="4075113" y="3679825"/>
            <a:ext cx="758825" cy="2814638"/>
          </a:xfrm>
          <a:prstGeom prst="line">
            <a:avLst/>
          </a:prstGeom>
          <a:ln w="57150" cmpd="sng">
            <a:solidFill>
              <a:srgbClr val="B928EA"/>
            </a:solidFill>
          </a:ln>
          <a:effectLst/>
        </p:spPr>
        <p:style>
          <a:lnRef idx="2">
            <a:schemeClr val="accent1"/>
          </a:lnRef>
          <a:fillRef idx="0">
            <a:schemeClr val="accent1"/>
          </a:fillRef>
          <a:effectRef idx="1">
            <a:schemeClr val="accent1"/>
          </a:effectRef>
          <a:fontRef idx="minor">
            <a:schemeClr val="tx1"/>
          </a:fontRef>
        </p:style>
      </p:cxnSp>
      <p:sp>
        <p:nvSpPr>
          <p:cNvPr id="18468" name="TextBox 13311">
            <a:extLst>
              <a:ext uri="{FF2B5EF4-FFF2-40B4-BE49-F238E27FC236}">
                <a16:creationId xmlns:a16="http://schemas.microsoft.com/office/drawing/2014/main" id="{31C26F3E-BFD4-05E9-D660-7A098624F377}"/>
              </a:ext>
            </a:extLst>
          </p:cNvPr>
          <p:cNvSpPr txBox="1">
            <a:spLocks noChangeArrowheads="1"/>
          </p:cNvSpPr>
          <p:nvPr/>
        </p:nvSpPr>
        <p:spPr bwMode="auto">
          <a:xfrm>
            <a:off x="4800600" y="4495800"/>
            <a:ext cx="1143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ea typeface="MS PGothic" panose="020B0600070205080204" pitchFamily="34" charset="-128"/>
              </a:rPr>
              <a:t>Placa de </a:t>
            </a:r>
            <a:r>
              <a:rPr lang="es-ES_tradnl" altLang="en-US" sz="1600" dirty="0" err="1">
                <a:latin typeface="Arial" panose="020B0604020202020204" pitchFamily="34" charset="0"/>
                <a:ea typeface="MS PGothic" panose="020B0600070205080204" pitchFamily="34" charset="-128"/>
              </a:rPr>
              <a:t>Kermadec</a:t>
            </a:r>
            <a:endParaRPr lang="es-ES_tradnl" altLang="en-US" sz="1600" dirty="0">
              <a:latin typeface="Arial" panose="020B0604020202020204" pitchFamily="34" charset="0"/>
              <a:ea typeface="MS PGothic" panose="020B0600070205080204" pitchFamily="34" charset="-128"/>
            </a:endParaRPr>
          </a:p>
        </p:txBody>
      </p:sp>
      <p:sp>
        <p:nvSpPr>
          <p:cNvPr id="18469" name="TextBox 129">
            <a:extLst>
              <a:ext uri="{FF2B5EF4-FFF2-40B4-BE49-F238E27FC236}">
                <a16:creationId xmlns:a16="http://schemas.microsoft.com/office/drawing/2014/main" id="{795BB14C-8141-B067-63CE-2AC8520ABE50}"/>
              </a:ext>
            </a:extLst>
          </p:cNvPr>
          <p:cNvSpPr txBox="1">
            <a:spLocks noChangeArrowheads="1"/>
          </p:cNvSpPr>
          <p:nvPr/>
        </p:nvSpPr>
        <p:spPr bwMode="auto">
          <a:xfrm>
            <a:off x="4170362" y="1143000"/>
            <a:ext cx="14684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2400" dirty="0">
                <a:latin typeface="Arial" panose="020B0604020202020204" pitchFamily="34" charset="0"/>
                <a:ea typeface="MS PGothic" panose="020B0600070205080204" pitchFamily="34" charset="-128"/>
              </a:rPr>
              <a:t>Placa del Pacifico </a:t>
            </a:r>
          </a:p>
        </p:txBody>
      </p:sp>
      <p:sp>
        <p:nvSpPr>
          <p:cNvPr id="18470" name="TextBox 130">
            <a:extLst>
              <a:ext uri="{FF2B5EF4-FFF2-40B4-BE49-F238E27FC236}">
                <a16:creationId xmlns:a16="http://schemas.microsoft.com/office/drawing/2014/main" id="{642E07FD-06D9-9D94-75E3-6ED2E0EB3696}"/>
              </a:ext>
            </a:extLst>
          </p:cNvPr>
          <p:cNvSpPr txBox="1">
            <a:spLocks noChangeArrowheads="1"/>
          </p:cNvSpPr>
          <p:nvPr/>
        </p:nvSpPr>
        <p:spPr bwMode="auto">
          <a:xfrm>
            <a:off x="1277938" y="5470525"/>
            <a:ext cx="17446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2400" dirty="0">
                <a:latin typeface="Arial" panose="020B0604020202020204" pitchFamily="34" charset="0"/>
                <a:ea typeface="MS PGothic" panose="020B0600070205080204" pitchFamily="34" charset="-128"/>
              </a:rPr>
              <a:t>Placa Australiana</a:t>
            </a:r>
          </a:p>
        </p:txBody>
      </p:sp>
      <p:sp>
        <p:nvSpPr>
          <p:cNvPr id="132" name="5-Point Star 2">
            <a:extLst>
              <a:ext uri="{FF2B5EF4-FFF2-40B4-BE49-F238E27FC236}">
                <a16:creationId xmlns:a16="http://schemas.microsoft.com/office/drawing/2014/main" id="{D02EE472-356E-E0F0-F636-9C3D76148BC7}"/>
              </a:ext>
            </a:extLst>
          </p:cNvPr>
          <p:cNvSpPr>
            <a:spLocks/>
          </p:cNvSpPr>
          <p:nvPr/>
        </p:nvSpPr>
        <p:spPr bwMode="auto">
          <a:xfrm>
            <a:off x="2287588" y="3671888"/>
            <a:ext cx="252412" cy="252412"/>
          </a:xfrm>
          <a:custGeom>
            <a:avLst/>
            <a:gdLst>
              <a:gd name="T0" fmla="*/ 0 w 252499"/>
              <a:gd name="T1" fmla="*/ 96347 h 252499"/>
              <a:gd name="T2" fmla="*/ 96348 w 252499"/>
              <a:gd name="T3" fmla="*/ 96347 h 252499"/>
              <a:gd name="T4" fmla="*/ 126121 w 252499"/>
              <a:gd name="T5" fmla="*/ 0 h 252499"/>
              <a:gd name="T6" fmla="*/ 155891 w 252499"/>
              <a:gd name="T7" fmla="*/ 96347 h 252499"/>
              <a:gd name="T8" fmla="*/ 252239 w 252499"/>
              <a:gd name="T9" fmla="*/ 96347 h 252499"/>
              <a:gd name="T10" fmla="*/ 174293 w 252499"/>
              <a:gd name="T11" fmla="*/ 155890 h 252499"/>
              <a:gd name="T12" fmla="*/ 204066 w 252499"/>
              <a:gd name="T13" fmla="*/ 252237 h 252499"/>
              <a:gd name="T14" fmla="*/ 126121 w 252499"/>
              <a:gd name="T15" fmla="*/ 192693 h 252499"/>
              <a:gd name="T16" fmla="*/ 48173 w 252499"/>
              <a:gd name="T17" fmla="*/ 252237 h 252499"/>
              <a:gd name="T18" fmla="*/ 77946 w 252499"/>
              <a:gd name="T19" fmla="*/ 155890 h 252499"/>
              <a:gd name="T20" fmla="*/ 0 w 252499"/>
              <a:gd name="T21" fmla="*/ 96347 h 25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2499" h="252499">
                <a:moveTo>
                  <a:pt x="0" y="96446"/>
                </a:moveTo>
                <a:lnTo>
                  <a:pt x="96447" y="96446"/>
                </a:lnTo>
                <a:lnTo>
                  <a:pt x="126250" y="0"/>
                </a:lnTo>
                <a:lnTo>
                  <a:pt x="156052" y="96446"/>
                </a:lnTo>
                <a:lnTo>
                  <a:pt x="252499" y="96446"/>
                </a:lnTo>
                <a:lnTo>
                  <a:pt x="174472" y="156052"/>
                </a:lnTo>
                <a:lnTo>
                  <a:pt x="204276" y="252498"/>
                </a:lnTo>
                <a:lnTo>
                  <a:pt x="126250" y="192891"/>
                </a:lnTo>
                <a:lnTo>
                  <a:pt x="48223" y="252498"/>
                </a:lnTo>
                <a:lnTo>
                  <a:pt x="78027" y="156052"/>
                </a:lnTo>
                <a:lnTo>
                  <a:pt x="0" y="96446"/>
                </a:lnTo>
                <a:close/>
              </a:path>
            </a:pathLst>
          </a:custGeom>
          <a:solidFill>
            <a:srgbClr val="FF0000"/>
          </a:solidFill>
          <a:ln w="9525" cap="flat" cmpd="sng">
            <a:solidFill>
              <a:schemeClr val="bg1"/>
            </a:solidFill>
            <a:prstDash val="solid"/>
            <a:round/>
            <a:headEnd/>
            <a:tailEnd/>
          </a:ln>
          <a:effectLst>
            <a:outerShdw blurRad="40000" dist="23000" dir="5400000" rotWithShape="0">
              <a:srgbClr val="000000">
                <a:alpha val="34998"/>
              </a:srgbClr>
            </a:outerShdw>
          </a:effectLst>
        </p:spPr>
        <p:txBody>
          <a:bodyPr anchor="ctr"/>
          <a:lstStyle/>
          <a:p>
            <a:pPr eaLnBrk="1" hangingPunct="1">
              <a:defRPr/>
            </a:pPr>
            <a:endParaRPr lang="es-ES_tradnl" dirty="0"/>
          </a:p>
        </p:txBody>
      </p:sp>
      <p:sp>
        <p:nvSpPr>
          <p:cNvPr id="44" name="5-Point Star 2">
            <a:extLst>
              <a:ext uri="{FF2B5EF4-FFF2-40B4-BE49-F238E27FC236}">
                <a16:creationId xmlns:a16="http://schemas.microsoft.com/office/drawing/2014/main" id="{22662F57-D2A0-196F-42B1-F8C37B930D9F}"/>
              </a:ext>
            </a:extLst>
          </p:cNvPr>
          <p:cNvSpPr>
            <a:spLocks/>
          </p:cNvSpPr>
          <p:nvPr/>
        </p:nvSpPr>
        <p:spPr bwMode="auto">
          <a:xfrm>
            <a:off x="1917700" y="3259138"/>
            <a:ext cx="252413" cy="252412"/>
          </a:xfrm>
          <a:custGeom>
            <a:avLst/>
            <a:gdLst>
              <a:gd name="T0" fmla="*/ 0 w 252499"/>
              <a:gd name="T1" fmla="*/ 96347 h 252499"/>
              <a:gd name="T2" fmla="*/ 96348 w 252499"/>
              <a:gd name="T3" fmla="*/ 96347 h 252499"/>
              <a:gd name="T4" fmla="*/ 126121 w 252499"/>
              <a:gd name="T5" fmla="*/ 0 h 252499"/>
              <a:gd name="T6" fmla="*/ 155891 w 252499"/>
              <a:gd name="T7" fmla="*/ 96347 h 252499"/>
              <a:gd name="T8" fmla="*/ 252239 w 252499"/>
              <a:gd name="T9" fmla="*/ 96347 h 252499"/>
              <a:gd name="T10" fmla="*/ 174293 w 252499"/>
              <a:gd name="T11" fmla="*/ 155890 h 252499"/>
              <a:gd name="T12" fmla="*/ 204066 w 252499"/>
              <a:gd name="T13" fmla="*/ 252237 h 252499"/>
              <a:gd name="T14" fmla="*/ 126121 w 252499"/>
              <a:gd name="T15" fmla="*/ 192693 h 252499"/>
              <a:gd name="T16" fmla="*/ 48173 w 252499"/>
              <a:gd name="T17" fmla="*/ 252237 h 252499"/>
              <a:gd name="T18" fmla="*/ 77946 w 252499"/>
              <a:gd name="T19" fmla="*/ 155890 h 252499"/>
              <a:gd name="T20" fmla="*/ 0 w 252499"/>
              <a:gd name="T21" fmla="*/ 96347 h 2524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2499" h="252499">
                <a:moveTo>
                  <a:pt x="0" y="96446"/>
                </a:moveTo>
                <a:lnTo>
                  <a:pt x="96447" y="96446"/>
                </a:lnTo>
                <a:lnTo>
                  <a:pt x="126250" y="0"/>
                </a:lnTo>
                <a:lnTo>
                  <a:pt x="156052" y="96446"/>
                </a:lnTo>
                <a:lnTo>
                  <a:pt x="252499" y="96446"/>
                </a:lnTo>
                <a:lnTo>
                  <a:pt x="174472" y="156052"/>
                </a:lnTo>
                <a:lnTo>
                  <a:pt x="204276" y="252498"/>
                </a:lnTo>
                <a:lnTo>
                  <a:pt x="126250" y="192891"/>
                </a:lnTo>
                <a:lnTo>
                  <a:pt x="48223" y="252498"/>
                </a:lnTo>
                <a:lnTo>
                  <a:pt x="78027" y="156052"/>
                </a:lnTo>
                <a:lnTo>
                  <a:pt x="0" y="96446"/>
                </a:lnTo>
                <a:close/>
              </a:path>
            </a:pathLst>
          </a:custGeom>
          <a:solidFill>
            <a:srgbClr val="FF0000"/>
          </a:solidFill>
          <a:ln w="9525" cap="flat" cmpd="sng">
            <a:solidFill>
              <a:schemeClr val="bg1"/>
            </a:solidFill>
            <a:prstDash val="solid"/>
            <a:round/>
            <a:headEnd/>
            <a:tailEnd/>
          </a:ln>
          <a:effectLst>
            <a:outerShdw blurRad="40000" dist="23000" dir="5400000" rotWithShape="0">
              <a:srgbClr val="000000">
                <a:alpha val="34998"/>
              </a:srgbClr>
            </a:outerShdw>
          </a:effectLst>
        </p:spPr>
        <p:txBody>
          <a:bodyPr anchor="ctr"/>
          <a:lstStyle/>
          <a:p>
            <a:pPr eaLnBrk="1" hangingPunct="1">
              <a:defRPr/>
            </a:pPr>
            <a:endParaRPr lang="es-ES_tradnl" dirty="0"/>
          </a:p>
        </p:txBody>
      </p:sp>
      <p:sp>
        <p:nvSpPr>
          <p:cNvPr id="18473" name="Text Box 3">
            <a:extLst>
              <a:ext uri="{FF2B5EF4-FFF2-40B4-BE49-F238E27FC236}">
                <a16:creationId xmlns:a16="http://schemas.microsoft.com/office/drawing/2014/main" id="{C7870DFC-701E-2CC0-3704-0DAF598838C3}"/>
              </a:ext>
            </a:extLst>
          </p:cNvPr>
          <p:cNvSpPr txBox="1">
            <a:spLocks noChangeArrowheads="1"/>
          </p:cNvSpPr>
          <p:nvPr/>
        </p:nvSpPr>
        <p:spPr bwMode="auto">
          <a:xfrm>
            <a:off x="382588" y="1947863"/>
            <a:ext cx="2759075" cy="384175"/>
          </a:xfrm>
          <a:prstGeom prst="rect">
            <a:avLst/>
          </a:prstGeom>
          <a:solidFill>
            <a:srgbClr val="FFFFFF">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600" b="1" dirty="0">
                <a:solidFill>
                  <a:srgbClr val="660066"/>
                </a:solidFill>
                <a:latin typeface="Arial" panose="020B0604020202020204" pitchFamily="34" charset="0"/>
                <a:ea typeface="MS PGothic" panose="020B0600070205080204" pitchFamily="34" charset="-128"/>
              </a:rPr>
              <a:t>M7,0 Noviembre 22, 2022</a:t>
            </a:r>
            <a:endParaRPr lang="es-ES_tradnl" altLang="en-US" b="1" dirty="0">
              <a:solidFill>
                <a:srgbClr val="660066"/>
              </a:solidFill>
              <a:latin typeface="Arial" panose="020B0604020202020204" pitchFamily="34" charset="0"/>
              <a:ea typeface="MS PGothic" panose="020B0600070205080204" pitchFamily="34" charset="-128"/>
            </a:endParaRPr>
          </a:p>
        </p:txBody>
      </p:sp>
      <p:sp>
        <p:nvSpPr>
          <p:cNvPr id="46" name="Line 2">
            <a:extLst>
              <a:ext uri="{FF2B5EF4-FFF2-40B4-BE49-F238E27FC236}">
                <a16:creationId xmlns:a16="http://schemas.microsoft.com/office/drawing/2014/main" id="{179EA1A8-7B05-2EAD-19BB-A23F10667058}"/>
              </a:ext>
            </a:extLst>
          </p:cNvPr>
          <p:cNvSpPr>
            <a:spLocks noChangeShapeType="1"/>
          </p:cNvSpPr>
          <p:nvPr/>
        </p:nvSpPr>
        <p:spPr bwMode="auto">
          <a:xfrm flipV="1">
            <a:off x="2079625" y="2747963"/>
            <a:ext cx="255588" cy="604837"/>
          </a:xfrm>
          <a:prstGeom prst="line">
            <a:avLst/>
          </a:prstGeom>
          <a:noFill/>
          <a:ln w="28575">
            <a:solidFill>
              <a:schemeClr val="tx1"/>
            </a:solidFill>
            <a:round/>
            <a:headEnd type="arrow" w="med" len="med"/>
            <a:tailEnd/>
          </a:ln>
          <a:effectLst>
            <a:outerShdw blurRad="38100" dist="25400" dir="5400000" algn="ctr" rotWithShape="0">
              <a:srgbClr val="808080">
                <a:alpha val="35001"/>
              </a:srgbClr>
            </a:outerShdw>
          </a:effectLst>
        </p:spPr>
        <p:txBody>
          <a:bodyPr tIns="91440" bIns="91440"/>
          <a:lstStyle/>
          <a:p>
            <a:pPr eaLnBrk="1" hangingPunct="1">
              <a:defRPr/>
            </a:pPr>
            <a:endParaRPr lang="es-ES_tradnl" dirty="0"/>
          </a:p>
        </p:txBody>
      </p:sp>
      <p:cxnSp>
        <p:nvCxnSpPr>
          <p:cNvPr id="3" name="Straight Arrow Connector 2">
            <a:extLst>
              <a:ext uri="{FF2B5EF4-FFF2-40B4-BE49-F238E27FC236}">
                <a16:creationId xmlns:a16="http://schemas.microsoft.com/office/drawing/2014/main" id="{075F39FE-CEA7-9CD7-6E4F-3669D22DBF8D}"/>
              </a:ext>
            </a:extLst>
          </p:cNvPr>
          <p:cNvCxnSpPr/>
          <p:nvPr/>
        </p:nvCxnSpPr>
        <p:spPr>
          <a:xfrm flipH="1">
            <a:off x="2849563" y="3668713"/>
            <a:ext cx="676275" cy="152400"/>
          </a:xfrm>
          <a:prstGeom prst="straightConnector1">
            <a:avLst/>
          </a:prstGeom>
          <a:ln w="19050">
            <a:solidFill>
              <a:srgbClr val="FFFF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BD48B426-F402-FA20-507E-264DA12C5CFF}"/>
              </a:ext>
            </a:extLst>
          </p:cNvPr>
          <p:cNvCxnSpPr/>
          <p:nvPr/>
        </p:nvCxnSpPr>
        <p:spPr>
          <a:xfrm rot="10800000" flipH="1">
            <a:off x="2871788" y="3436938"/>
            <a:ext cx="676275" cy="152400"/>
          </a:xfrm>
          <a:prstGeom prst="straightConnector1">
            <a:avLst/>
          </a:prstGeom>
          <a:ln w="19050">
            <a:solidFill>
              <a:srgbClr val="FFFF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5-Point Star 47">
            <a:extLst>
              <a:ext uri="{FF2B5EF4-FFF2-40B4-BE49-F238E27FC236}">
                <a16:creationId xmlns:a16="http://schemas.microsoft.com/office/drawing/2014/main" id="{27A149E6-762C-7A1F-69BD-672F9E79611C}"/>
              </a:ext>
            </a:extLst>
          </p:cNvPr>
          <p:cNvSpPr/>
          <p:nvPr/>
        </p:nvSpPr>
        <p:spPr>
          <a:xfrm>
            <a:off x="955675" y="2846388"/>
            <a:ext cx="434975" cy="434975"/>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sp>
        <p:nvSpPr>
          <p:cNvPr id="18478" name="Text Box 3">
            <a:extLst>
              <a:ext uri="{FF2B5EF4-FFF2-40B4-BE49-F238E27FC236}">
                <a16:creationId xmlns:a16="http://schemas.microsoft.com/office/drawing/2014/main" id="{54FB10E7-581C-28B4-0CAB-567F83F160FC}"/>
              </a:ext>
            </a:extLst>
          </p:cNvPr>
          <p:cNvSpPr txBox="1">
            <a:spLocks noChangeArrowheads="1"/>
          </p:cNvSpPr>
          <p:nvPr/>
        </p:nvSpPr>
        <p:spPr bwMode="auto">
          <a:xfrm>
            <a:off x="2352675" y="2487613"/>
            <a:ext cx="221932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400" b="1" dirty="0">
                <a:solidFill>
                  <a:srgbClr val="660066"/>
                </a:solidFill>
                <a:latin typeface="Arial" panose="020B0604020202020204" pitchFamily="34" charset="0"/>
                <a:ea typeface="MS PGothic" panose="020B0600070205080204" pitchFamily="34" charset="-128"/>
              </a:rPr>
              <a:t>M7,8 Diciembre 8, 2016</a:t>
            </a:r>
            <a:endParaRPr lang="es-ES_tradnl" altLang="en-US" sz="2800" b="1" dirty="0">
              <a:solidFill>
                <a:srgbClr val="660066"/>
              </a:solidFill>
              <a:latin typeface="Arial" panose="020B0604020202020204" pitchFamily="34" charset="0"/>
              <a:ea typeface="MS PGothic" panose="020B0600070205080204" pitchFamily="34" charset="-128"/>
            </a:endParaRPr>
          </a:p>
        </p:txBody>
      </p:sp>
      <p:sp>
        <p:nvSpPr>
          <p:cNvPr id="51" name="Line 2">
            <a:extLst>
              <a:ext uri="{FF2B5EF4-FFF2-40B4-BE49-F238E27FC236}">
                <a16:creationId xmlns:a16="http://schemas.microsoft.com/office/drawing/2014/main" id="{8927F987-3A1A-4DA8-34A0-20566CAEF00D}"/>
              </a:ext>
            </a:extLst>
          </p:cNvPr>
          <p:cNvSpPr>
            <a:spLocks noChangeShapeType="1"/>
          </p:cNvSpPr>
          <p:nvPr/>
        </p:nvSpPr>
        <p:spPr bwMode="auto">
          <a:xfrm flipV="1">
            <a:off x="1247775" y="2279650"/>
            <a:ext cx="255588" cy="604838"/>
          </a:xfrm>
          <a:prstGeom prst="line">
            <a:avLst/>
          </a:prstGeom>
          <a:noFill/>
          <a:ln w="28575">
            <a:solidFill>
              <a:schemeClr val="tx1"/>
            </a:solidFill>
            <a:round/>
            <a:headEnd type="arrow" w="med" len="med"/>
            <a:tailEnd/>
          </a:ln>
          <a:effectLst>
            <a:outerShdw blurRad="38100" dist="25400" dir="5400000" algn="ctr" rotWithShape="0">
              <a:srgbClr val="808080">
                <a:alpha val="35001"/>
              </a:srgbClr>
            </a:outerShdw>
          </a:effectLst>
        </p:spPr>
        <p:txBody>
          <a:bodyPr tIns="91440" bIns="91440"/>
          <a:lstStyle/>
          <a:p>
            <a:pPr eaLnBrk="1" hangingPunct="1">
              <a:defRPr/>
            </a:pPr>
            <a:endParaRPr lang="es-ES_tradnl" dirty="0"/>
          </a:p>
        </p:txBody>
      </p:sp>
      <p:sp>
        <p:nvSpPr>
          <p:cNvPr id="5" name="Title 1">
            <a:extLst>
              <a:ext uri="{FF2B5EF4-FFF2-40B4-BE49-F238E27FC236}">
                <a16:creationId xmlns:a16="http://schemas.microsoft.com/office/drawing/2014/main" id="{7802F0BD-9A25-BC82-C284-0D84866C61EA}"/>
              </a:ext>
            </a:extLst>
          </p:cNvPr>
          <p:cNvSpPr txBox="1">
            <a:spLocks/>
          </p:cNvSpPr>
          <p:nvPr/>
        </p:nvSpPr>
        <p:spPr>
          <a:xfrm>
            <a:off x="1233488" y="0"/>
            <a:ext cx="4938712"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7,0 ISLAS SALOMÓN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22 de Noviembre, 2022 a las 02:03:07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a:extLst>
              <a:ext uri="{FF2B5EF4-FFF2-40B4-BE49-F238E27FC236}">
                <a16:creationId xmlns:a16="http://schemas.microsoft.com/office/drawing/2014/main" id="{BB51C75B-EE2B-90AC-55AA-8E1046776F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675" y="3911600"/>
            <a:ext cx="3181350" cy="29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B6F0704D-5184-8FEB-22D1-668EC842832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0483" name="Picture 18" descr="IRIS_TMlogo.png">
            <a:extLst>
              <a:ext uri="{FF2B5EF4-FFF2-40B4-BE49-F238E27FC236}">
                <a16:creationId xmlns:a16="http://schemas.microsoft.com/office/drawing/2014/main" id="{A8E980EF-9961-2E00-8A2E-8F387172ED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7">
            <a:extLst>
              <a:ext uri="{FF2B5EF4-FFF2-40B4-BE49-F238E27FC236}">
                <a16:creationId xmlns:a16="http://schemas.microsoft.com/office/drawing/2014/main" id="{98684AB9-5537-B51C-EF13-68404E857646}"/>
              </a:ext>
            </a:extLst>
          </p:cNvPr>
          <p:cNvSpPr txBox="1">
            <a:spLocks noChangeArrowheads="1"/>
          </p:cNvSpPr>
          <p:nvPr/>
        </p:nvSpPr>
        <p:spPr bwMode="auto">
          <a:xfrm>
            <a:off x="249238" y="1158875"/>
            <a:ext cx="8226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s-ES_tradnl" altLang="en-US" sz="1800" dirty="0">
                <a:latin typeface="Arial" panose="020B0604020202020204" pitchFamily="34" charset="0"/>
                <a:ea typeface="MS PGothic" panose="020B0600070205080204" pitchFamily="34" charset="-128"/>
              </a:rPr>
              <a:t>Este terremoto ocurrió como resultado de fallas normales en o cerca del límite entre las Placas del Pacífico y Australia.</a:t>
            </a:r>
          </a:p>
        </p:txBody>
      </p:sp>
      <p:sp>
        <p:nvSpPr>
          <p:cNvPr id="20485" name="TextBox 8">
            <a:extLst>
              <a:ext uri="{FF2B5EF4-FFF2-40B4-BE49-F238E27FC236}">
                <a16:creationId xmlns:a16="http://schemas.microsoft.com/office/drawing/2014/main" id="{7D7A5F4F-FD15-EEFE-94D0-77734CF15A99}"/>
              </a:ext>
            </a:extLst>
          </p:cNvPr>
          <p:cNvSpPr txBox="1">
            <a:spLocks noChangeArrowheads="1"/>
          </p:cNvSpPr>
          <p:nvPr/>
        </p:nvSpPr>
        <p:spPr bwMode="auto">
          <a:xfrm>
            <a:off x="3905250" y="5232400"/>
            <a:ext cx="51816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eje de tensión (T) refleja la dirección mínima del esfuerzo de compresión. El eje de presión (P) refleja la dirección máxima del esfuerzo de compresión.</a:t>
            </a:r>
          </a:p>
        </p:txBody>
      </p:sp>
      <p:sp>
        <p:nvSpPr>
          <p:cNvPr id="20486" name="TextBox 11">
            <a:extLst>
              <a:ext uri="{FF2B5EF4-FFF2-40B4-BE49-F238E27FC236}">
                <a16:creationId xmlns:a16="http://schemas.microsoft.com/office/drawing/2014/main" id="{8DC5D3C7-C09F-F79A-CE52-6576EF8C2F10}"/>
              </a:ext>
            </a:extLst>
          </p:cNvPr>
          <p:cNvSpPr txBox="1">
            <a:spLocks noChangeArrowheads="1"/>
          </p:cNvSpPr>
          <p:nvPr/>
        </p:nvSpPr>
        <p:spPr bwMode="auto">
          <a:xfrm>
            <a:off x="195263" y="6477000"/>
            <a:ext cx="43005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Fase W Solución Tensor  Momento Sísmico, USGS</a:t>
            </a:r>
          </a:p>
        </p:txBody>
      </p:sp>
      <p:sp>
        <p:nvSpPr>
          <p:cNvPr id="3" name="Title 1">
            <a:extLst>
              <a:ext uri="{FF2B5EF4-FFF2-40B4-BE49-F238E27FC236}">
                <a16:creationId xmlns:a16="http://schemas.microsoft.com/office/drawing/2014/main" id="{60191DAB-F12E-572A-E05D-6887A071EC07}"/>
              </a:ext>
            </a:extLst>
          </p:cNvPr>
          <p:cNvSpPr txBox="1">
            <a:spLocks/>
          </p:cNvSpPr>
          <p:nvPr/>
        </p:nvSpPr>
        <p:spPr>
          <a:xfrm>
            <a:off x="1233488" y="0"/>
            <a:ext cx="4938712"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7,0 ISLAS SALOMÓN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22 de Noviembre, 2022 a las 02:03:07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6" name="Picture 5" descr="A picture containing shape&#10;&#10;Description automatically generated">
            <a:extLst>
              <a:ext uri="{FF2B5EF4-FFF2-40B4-BE49-F238E27FC236}">
                <a16:creationId xmlns:a16="http://schemas.microsoft.com/office/drawing/2014/main" id="{133A9884-68C9-C38A-BD1F-4062EA6A8725}"/>
              </a:ext>
            </a:extLst>
          </p:cNvPr>
          <p:cNvPicPr>
            <a:picLocks noChangeAspect="1"/>
          </p:cNvPicPr>
          <p:nvPr/>
        </p:nvPicPr>
        <p:blipFill rotWithShape="1">
          <a:blip r:embed="rId5">
            <a:extLst>
              <a:ext uri="{28A0092B-C50C-407E-A947-70E740481C1C}">
                <a14:useLocalDpi xmlns:a14="http://schemas.microsoft.com/office/drawing/2010/main" val="0"/>
              </a:ext>
            </a:extLst>
          </a:blip>
          <a:srcRect t="17391"/>
          <a:stretch/>
        </p:blipFill>
        <p:spPr>
          <a:xfrm>
            <a:off x="3948853" y="2598737"/>
            <a:ext cx="4940730" cy="1649516"/>
          </a:xfrm>
          <a:prstGeom prst="rect">
            <a:avLst/>
          </a:prstGeom>
        </p:spPr>
      </p:pic>
      <p:sp>
        <p:nvSpPr>
          <p:cNvPr id="7" name="TextBox 2">
            <a:extLst>
              <a:ext uri="{FF2B5EF4-FFF2-40B4-BE49-F238E27FC236}">
                <a16:creationId xmlns:a16="http://schemas.microsoft.com/office/drawing/2014/main" id="{B44E1EE0-A7AB-194D-BB66-0B8410152530}"/>
              </a:ext>
            </a:extLst>
          </p:cNvPr>
          <p:cNvSpPr txBox="1"/>
          <p:nvPr/>
        </p:nvSpPr>
        <p:spPr>
          <a:xfrm>
            <a:off x="4572000" y="4592171"/>
            <a:ext cx="1485760" cy="32274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a:t>Bloque modelo</a:t>
            </a:r>
          </a:p>
        </p:txBody>
      </p:sp>
      <p:sp>
        <p:nvSpPr>
          <p:cNvPr id="8" name="TextBox 13">
            <a:extLst>
              <a:ext uri="{FF2B5EF4-FFF2-40B4-BE49-F238E27FC236}">
                <a16:creationId xmlns:a16="http://schemas.microsoft.com/office/drawing/2014/main" id="{70705FCE-E0CA-C245-A5E0-85125D0EAF17}"/>
              </a:ext>
            </a:extLst>
          </p:cNvPr>
          <p:cNvSpPr txBox="1"/>
          <p:nvPr/>
        </p:nvSpPr>
        <p:spPr>
          <a:xfrm>
            <a:off x="6240571" y="4589620"/>
            <a:ext cx="817555" cy="54184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dirty="0"/>
              <a:t>Esfera </a:t>
            </a:r>
          </a:p>
          <a:p>
            <a:r>
              <a:rPr lang="es-ES_tradnl" sz="1400" b="1" dirty="0"/>
              <a:t>Focal</a:t>
            </a:r>
          </a:p>
        </p:txBody>
      </p:sp>
      <p:sp>
        <p:nvSpPr>
          <p:cNvPr id="9" name="TextBox 14">
            <a:extLst>
              <a:ext uri="{FF2B5EF4-FFF2-40B4-BE49-F238E27FC236}">
                <a16:creationId xmlns:a16="http://schemas.microsoft.com/office/drawing/2014/main" id="{FB2515C2-163A-1E4F-834B-8D0C98AFD754}"/>
              </a:ext>
            </a:extLst>
          </p:cNvPr>
          <p:cNvSpPr txBox="1"/>
          <p:nvPr/>
        </p:nvSpPr>
        <p:spPr>
          <a:xfrm>
            <a:off x="7237551" y="4584104"/>
            <a:ext cx="1703060" cy="77110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dirty="0"/>
              <a:t>Proyección 2D de la Esfera Focal</a:t>
            </a:r>
          </a:p>
          <a:p>
            <a:endParaRPr lang="es-ES_tradnl" sz="1400" b="1" dirty="0"/>
          </a:p>
        </p:txBody>
      </p:sp>
      <p:sp>
        <p:nvSpPr>
          <p:cNvPr id="10" name="TextBox 4">
            <a:extLst>
              <a:ext uri="{FF2B5EF4-FFF2-40B4-BE49-F238E27FC236}">
                <a16:creationId xmlns:a16="http://schemas.microsoft.com/office/drawing/2014/main" id="{74B63BAA-9ABF-034E-BD64-D827634FB74F}"/>
              </a:ext>
            </a:extLst>
          </p:cNvPr>
          <p:cNvSpPr txBox="1"/>
          <p:nvPr/>
        </p:nvSpPr>
        <p:spPr>
          <a:xfrm>
            <a:off x="4572000" y="2074584"/>
            <a:ext cx="3532595" cy="25455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ES_tradnl" b="1" dirty="0"/>
              <a:t>Normal/ Extensión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9F4F3E1-4882-77AD-4C83-3BAF6F64C942}"/>
              </a:ext>
            </a:extLst>
          </p:cNvPr>
          <p:cNvPicPr>
            <a:picLocks noChangeAspect="1"/>
          </p:cNvPicPr>
          <p:nvPr/>
        </p:nvPicPr>
        <p:blipFill>
          <a:blip r:embed="rId3"/>
          <a:stretch>
            <a:fillRect/>
          </a:stretch>
        </p:blipFill>
        <p:spPr>
          <a:xfrm>
            <a:off x="1173798" y="1259554"/>
            <a:ext cx="7406640" cy="5552390"/>
          </a:xfrm>
          <a:prstGeom prst="rect">
            <a:avLst/>
          </a:prstGeom>
        </p:spPr>
      </p:pic>
      <p:sp>
        <p:nvSpPr>
          <p:cNvPr id="4" name="Rectangle 3">
            <a:extLst>
              <a:ext uri="{FF2B5EF4-FFF2-40B4-BE49-F238E27FC236}">
                <a16:creationId xmlns:a16="http://schemas.microsoft.com/office/drawing/2014/main" id="{74D73B77-B71F-B6C3-0397-8F04ED19D87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dirty="0">
              <a:solidFill>
                <a:prstClr val="white"/>
              </a:solidFill>
            </a:endParaRPr>
          </a:p>
        </p:txBody>
      </p:sp>
      <p:pic>
        <p:nvPicPr>
          <p:cNvPr id="14339" name="Picture 18" descr="IRIS_TMlogo.png">
            <a:extLst>
              <a:ext uri="{FF2B5EF4-FFF2-40B4-BE49-F238E27FC236}">
                <a16:creationId xmlns:a16="http://schemas.microsoft.com/office/drawing/2014/main" id="{F3339FCC-A65A-D14E-7EE4-AED089828E7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TextBox 11">
            <a:extLst>
              <a:ext uri="{FF2B5EF4-FFF2-40B4-BE49-F238E27FC236}">
                <a16:creationId xmlns:a16="http://schemas.microsoft.com/office/drawing/2014/main" id="{240A26A8-EC36-E11D-FB09-4A43069B022B}"/>
              </a:ext>
            </a:extLst>
          </p:cNvPr>
          <p:cNvSpPr txBox="1">
            <a:spLocks noChangeArrowheads="1"/>
          </p:cNvSpPr>
          <p:nvPr/>
        </p:nvSpPr>
        <p:spPr bwMode="auto">
          <a:xfrm>
            <a:off x="4268154" y="1238807"/>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800" b="1" dirty="0">
                <a:latin typeface="Arial" panose="020B0604020202020204" pitchFamily="34" charset="0"/>
              </a:rPr>
              <a:t>S</a:t>
            </a:r>
          </a:p>
        </p:txBody>
      </p:sp>
      <p:sp>
        <p:nvSpPr>
          <p:cNvPr id="14342" name="TextBox 4">
            <a:extLst>
              <a:ext uri="{FF2B5EF4-FFF2-40B4-BE49-F238E27FC236}">
                <a16:creationId xmlns:a16="http://schemas.microsoft.com/office/drawing/2014/main" id="{B48A9F1F-6019-D9B9-7057-411239EFD656}"/>
              </a:ext>
            </a:extLst>
          </p:cNvPr>
          <p:cNvSpPr txBox="1">
            <a:spLocks noChangeArrowheads="1"/>
          </p:cNvSpPr>
          <p:nvPr/>
        </p:nvSpPr>
        <p:spPr bwMode="auto">
          <a:xfrm>
            <a:off x="2154555" y="2805778"/>
            <a:ext cx="6629400"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400" dirty="0">
                <a:solidFill>
                  <a:srgbClr val="000000"/>
                </a:solidFill>
                <a:latin typeface="Arial" panose="020B0604020202020204" pitchFamily="34" charset="0"/>
              </a:rPr>
              <a:t>Las primeras ondas sísmicas que llegaron de este terremoto fueron las ondas P de compresión. Después del terremoto, las ondas P tardaron 12 minutos y 54 segundos en recorrer una trayectoria curva a través del manto hasta Bend, Oregón.</a:t>
            </a:r>
          </a:p>
        </p:txBody>
      </p:sp>
      <p:sp>
        <p:nvSpPr>
          <p:cNvPr id="13" name="TextBox 12">
            <a:extLst>
              <a:ext uri="{FF2B5EF4-FFF2-40B4-BE49-F238E27FC236}">
                <a16:creationId xmlns:a16="http://schemas.microsoft.com/office/drawing/2014/main" id="{A368A46C-8C04-D982-8DF4-E6F5C1EF458E}"/>
              </a:ext>
            </a:extLst>
          </p:cNvPr>
          <p:cNvSpPr txBox="1"/>
          <p:nvPr/>
        </p:nvSpPr>
        <p:spPr>
          <a:xfrm>
            <a:off x="5791200" y="1259554"/>
            <a:ext cx="2982913" cy="369332"/>
          </a:xfrm>
          <a:prstGeom prst="rect">
            <a:avLst/>
          </a:prstGeom>
          <a:solidFill>
            <a:schemeClr val="bg1"/>
          </a:solidFill>
        </p:spPr>
        <p:txBody>
          <a:bodyPr wrap="square">
            <a:spAutoFit/>
          </a:bodyPr>
          <a:lstStyle/>
          <a:p>
            <a:pPr eaLnBrk="1" hangingPunct="1">
              <a:defRPr/>
            </a:pPr>
            <a:r>
              <a:rPr lang="es-ES_tradnl" sz="1800" b="1" spc="200" dirty="0">
                <a:latin typeface="Arial" charset="0"/>
                <a:ea typeface="MS PGothic" charset="-128"/>
              </a:rPr>
              <a:t>Ondas de Superficie</a:t>
            </a:r>
          </a:p>
        </p:txBody>
      </p:sp>
      <p:sp>
        <p:nvSpPr>
          <p:cNvPr id="14344" name="TextBox 7">
            <a:extLst>
              <a:ext uri="{FF2B5EF4-FFF2-40B4-BE49-F238E27FC236}">
                <a16:creationId xmlns:a16="http://schemas.microsoft.com/office/drawing/2014/main" id="{BB47682A-BDD0-CC89-49F2-CD4390B327D2}"/>
              </a:ext>
            </a:extLst>
          </p:cNvPr>
          <p:cNvSpPr txBox="1">
            <a:spLocks noChangeArrowheads="1"/>
          </p:cNvSpPr>
          <p:nvPr/>
        </p:nvSpPr>
        <p:spPr bwMode="auto">
          <a:xfrm>
            <a:off x="2272030" y="724566"/>
            <a:ext cx="639445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El registro del terremoto en Bend, Oregón (BNOR) se ilustra a continuación. Bend está a 9.905 km (6.155 millas, 89,2°) de la ubicación de este terremoto.</a:t>
            </a:r>
          </a:p>
        </p:txBody>
      </p:sp>
      <p:sp>
        <p:nvSpPr>
          <p:cNvPr id="14346" name="TextBox 6">
            <a:extLst>
              <a:ext uri="{FF2B5EF4-FFF2-40B4-BE49-F238E27FC236}">
                <a16:creationId xmlns:a16="http://schemas.microsoft.com/office/drawing/2014/main" id="{3EB85D47-F0EC-CCC3-A020-3770BB3F21E3}"/>
              </a:ext>
            </a:extLst>
          </p:cNvPr>
          <p:cNvSpPr txBox="1">
            <a:spLocks noChangeArrowheads="1"/>
          </p:cNvSpPr>
          <p:nvPr/>
        </p:nvSpPr>
        <p:spPr bwMode="auto">
          <a:xfrm>
            <a:off x="4792663" y="5625179"/>
            <a:ext cx="3943350" cy="3077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s-ES_tradnl" altLang="en-US" sz="1400" dirty="0">
              <a:solidFill>
                <a:srgbClr val="000000"/>
              </a:solidFill>
              <a:latin typeface="Arial" panose="020B0604020202020204" pitchFamily="34" charset="0"/>
            </a:endParaRPr>
          </a:p>
        </p:txBody>
      </p:sp>
      <p:sp>
        <p:nvSpPr>
          <p:cNvPr id="14347" name="TextBox 4">
            <a:extLst>
              <a:ext uri="{FF2B5EF4-FFF2-40B4-BE49-F238E27FC236}">
                <a16:creationId xmlns:a16="http://schemas.microsoft.com/office/drawing/2014/main" id="{BD04EA48-FBC3-6743-8159-62C6C4B430C1}"/>
              </a:ext>
            </a:extLst>
          </p:cNvPr>
          <p:cNvSpPr txBox="1">
            <a:spLocks noChangeArrowheads="1"/>
          </p:cNvSpPr>
          <p:nvPr/>
        </p:nvSpPr>
        <p:spPr bwMode="auto">
          <a:xfrm>
            <a:off x="2894806" y="1225582"/>
            <a:ext cx="338138" cy="2619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100" b="1" dirty="0">
                <a:latin typeface="Arial" panose="020B0604020202020204" pitchFamily="34" charset="0"/>
              </a:rPr>
              <a:t> </a:t>
            </a:r>
          </a:p>
        </p:txBody>
      </p:sp>
      <p:sp>
        <p:nvSpPr>
          <p:cNvPr id="14348" name="TextBox 9">
            <a:extLst>
              <a:ext uri="{FF2B5EF4-FFF2-40B4-BE49-F238E27FC236}">
                <a16:creationId xmlns:a16="http://schemas.microsoft.com/office/drawing/2014/main" id="{492A9963-11FD-83B9-4639-E8E3FB6A9EE2}"/>
              </a:ext>
            </a:extLst>
          </p:cNvPr>
          <p:cNvSpPr txBox="1">
            <a:spLocks noChangeArrowheads="1"/>
          </p:cNvSpPr>
          <p:nvPr/>
        </p:nvSpPr>
        <p:spPr bwMode="auto">
          <a:xfrm>
            <a:off x="2040255" y="4601241"/>
            <a:ext cx="6858000" cy="8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FontTx/>
              <a:buNone/>
            </a:pPr>
            <a:r>
              <a:rPr lang="es-ES_tradnl" altLang="en-US" sz="1400" dirty="0">
                <a:solidFill>
                  <a:srgbClr val="000000"/>
                </a:solidFill>
                <a:latin typeface="Arial" panose="020B0604020202020204" pitchFamily="34" charset="0"/>
              </a:rPr>
              <a:t>Las ondas S son ondas de corte  que siguen la misma trayectoria a través del manto que las ondas P. Las ondas S tardaron 23 minutos y 42 segundos en viajar desde el terremoto hasta Bend.</a:t>
            </a:r>
          </a:p>
        </p:txBody>
      </p:sp>
      <p:sp>
        <p:nvSpPr>
          <p:cNvPr id="14349" name="TextBox 6">
            <a:extLst>
              <a:ext uri="{FF2B5EF4-FFF2-40B4-BE49-F238E27FC236}">
                <a16:creationId xmlns:a16="http://schemas.microsoft.com/office/drawing/2014/main" id="{D6E3CB3A-4C18-D968-D086-E876C61A1F76}"/>
              </a:ext>
            </a:extLst>
          </p:cNvPr>
          <p:cNvSpPr txBox="1">
            <a:spLocks noChangeArrowheads="1"/>
          </p:cNvSpPr>
          <p:nvPr/>
        </p:nvSpPr>
        <p:spPr bwMode="auto">
          <a:xfrm>
            <a:off x="2453005" y="5444204"/>
            <a:ext cx="6032500"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None/>
            </a:pPr>
            <a:r>
              <a:rPr lang="es-ES_tradnl" altLang="en-US" sz="1400" dirty="0">
                <a:solidFill>
                  <a:srgbClr val="000000"/>
                </a:solidFill>
                <a:latin typeface="Arial" panose="020B0604020202020204" pitchFamily="34" charset="0"/>
              </a:rPr>
              <a:t>Las ondas superficiales viajaron los 9905 km (6155 millas) a lo largo del perímetro de la Tierra desde el terremoto hasta el registrador sísmico.</a:t>
            </a:r>
          </a:p>
        </p:txBody>
      </p:sp>
      <p:sp>
        <p:nvSpPr>
          <p:cNvPr id="14345" name="TextBox 4">
            <a:extLst>
              <a:ext uri="{FF2B5EF4-FFF2-40B4-BE49-F238E27FC236}">
                <a16:creationId xmlns:a16="http://schemas.microsoft.com/office/drawing/2014/main" id="{B97FF17C-A6CB-753E-E2A0-00E3E703AECE}"/>
              </a:ext>
            </a:extLst>
          </p:cNvPr>
          <p:cNvSpPr txBox="1">
            <a:spLocks noChangeArrowheads="1"/>
          </p:cNvSpPr>
          <p:nvPr/>
        </p:nvSpPr>
        <p:spPr bwMode="auto">
          <a:xfrm>
            <a:off x="2972594" y="1182560"/>
            <a:ext cx="338138"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P</a:t>
            </a:r>
          </a:p>
        </p:txBody>
      </p:sp>
      <p:sp>
        <p:nvSpPr>
          <p:cNvPr id="3" name="TextBox 4">
            <a:extLst>
              <a:ext uri="{FF2B5EF4-FFF2-40B4-BE49-F238E27FC236}">
                <a16:creationId xmlns:a16="http://schemas.microsoft.com/office/drawing/2014/main" id="{8A9BCB40-A0F7-6260-F161-1975DE945712}"/>
              </a:ext>
            </a:extLst>
          </p:cNvPr>
          <p:cNvSpPr txBox="1">
            <a:spLocks noChangeArrowheads="1"/>
          </p:cNvSpPr>
          <p:nvPr/>
        </p:nvSpPr>
        <p:spPr bwMode="auto">
          <a:xfrm>
            <a:off x="3388520" y="1182560"/>
            <a:ext cx="523081"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PP</a:t>
            </a:r>
          </a:p>
        </p:txBody>
      </p:sp>
      <p:sp>
        <p:nvSpPr>
          <p:cNvPr id="6" name="TextBox 5">
            <a:extLst>
              <a:ext uri="{FF2B5EF4-FFF2-40B4-BE49-F238E27FC236}">
                <a16:creationId xmlns:a16="http://schemas.microsoft.com/office/drawing/2014/main" id="{BE925B49-3EBE-E648-4407-D97F103ACC46}"/>
              </a:ext>
            </a:extLst>
          </p:cNvPr>
          <p:cNvSpPr txBox="1">
            <a:spLocks noChangeArrowheads="1"/>
          </p:cNvSpPr>
          <p:nvPr/>
        </p:nvSpPr>
        <p:spPr bwMode="auto">
          <a:xfrm>
            <a:off x="2901474" y="3804316"/>
            <a:ext cx="5135563" cy="536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latin typeface="Arial" panose="020B0604020202020204" pitchFamily="34" charset="0"/>
              </a:rPr>
              <a:t>PP es una onda de compresión que rebotó en la superficie a medio camino entre el terremoto y la estación de registro.</a:t>
            </a:r>
          </a:p>
        </p:txBody>
      </p:sp>
      <p:sp>
        <p:nvSpPr>
          <p:cNvPr id="7" name="Title 1">
            <a:extLst>
              <a:ext uri="{FF2B5EF4-FFF2-40B4-BE49-F238E27FC236}">
                <a16:creationId xmlns:a16="http://schemas.microsoft.com/office/drawing/2014/main" id="{8475FF0D-EE81-96FF-D533-EBF068CD1E76}"/>
              </a:ext>
            </a:extLst>
          </p:cNvPr>
          <p:cNvSpPr txBox="1">
            <a:spLocks/>
          </p:cNvSpPr>
          <p:nvPr/>
        </p:nvSpPr>
        <p:spPr>
          <a:xfrm>
            <a:off x="1233488" y="0"/>
            <a:ext cx="4938712"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7,0 ISLAS SALOMÓN</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j-ea"/>
              </a:rPr>
              <a:t>Martes, 22 de Noviembre, 2022 a las 02:03:07 UTC </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11132</TotalTime>
  <Words>1590</Words>
  <Application>Microsoft Macintosh PowerPoint</Application>
  <PresentationFormat>On-screen Show (4:3)</PresentationFormat>
  <Paragraphs>151</Paragraphs>
  <Slides>10</Slides>
  <Notes>10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Times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600</cp:revision>
  <dcterms:created xsi:type="dcterms:W3CDTF">2009-05-31T20:07:40Z</dcterms:created>
  <dcterms:modified xsi:type="dcterms:W3CDTF">2022-11-27T03:31:11Z</dcterms:modified>
</cp:coreProperties>
</file>