
<file path=[Content_Types].xml><?xml version="1.0" encoding="utf-8"?>
<Types xmlns="http://schemas.openxmlformats.org/package/2006/content-types">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347" r:id="rId2"/>
    <p:sldId id="385" r:id="rId3"/>
    <p:sldId id="386" r:id="rId4"/>
    <p:sldId id="429" r:id="rId5"/>
    <p:sldId id="430" r:id="rId6"/>
    <p:sldId id="439" r:id="rId7"/>
    <p:sldId id="427" r:id="rId8"/>
    <p:sldId id="440" r:id="rId9"/>
    <p:sldId id="434" r:id="rId10"/>
    <p:sldId id="426" r:id="rId11"/>
    <p:sldId id="435" r:id="rId12"/>
    <p:sldId id="437" r:id="rId13"/>
    <p:sldId id="441" r:id="rId14"/>
    <p:sldId id="431" r:id="rId15"/>
    <p:sldId id="438" r:id="rId16"/>
    <p:sldId id="433" r:id="rId17"/>
    <p:sldId id="373" r:id="rId18"/>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39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74" autoAdjust="0"/>
    <p:restoredTop sz="94637" autoAdjust="0"/>
  </p:normalViewPr>
  <p:slideViewPr>
    <p:cSldViewPr>
      <p:cViewPr varScale="1">
        <p:scale>
          <a:sx n="69" d="100"/>
          <a:sy n="69" d="100"/>
        </p:scale>
        <p:origin x="1152"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C3B1719-6585-446A-AEFF-9C89982A1ABE}"/>
              </a:ext>
            </a:extLst>
          </p:cNvPr>
          <p:cNvSpPr>
            <a:spLocks noGrp="1"/>
          </p:cNvSpPr>
          <p:nvPr>
            <p:ph type="hdr" sz="quarter"/>
          </p:nvPr>
        </p:nvSpPr>
        <p:spPr>
          <a:xfrm>
            <a:off x="0" y="0"/>
            <a:ext cx="3170238" cy="479425"/>
          </a:xfrm>
          <a:prstGeom prst="rect">
            <a:avLst/>
          </a:prstGeom>
        </p:spPr>
        <p:txBody>
          <a:bodyPr vert="horz" lIns="96661" tIns="48331" rIns="96661" bIns="48331"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17212441-9334-44BC-9BF6-F6905409D62E}"/>
              </a:ext>
            </a:extLst>
          </p:cNvPr>
          <p:cNvSpPr>
            <a:spLocks noGrp="1"/>
          </p:cNvSpPr>
          <p:nvPr>
            <p:ph type="dt" idx="1"/>
          </p:nvPr>
        </p:nvSpPr>
        <p:spPr>
          <a:xfrm>
            <a:off x="4143375" y="0"/>
            <a:ext cx="3170238" cy="479425"/>
          </a:xfrm>
          <a:prstGeom prst="rect">
            <a:avLst/>
          </a:prstGeom>
        </p:spPr>
        <p:txBody>
          <a:bodyPr vert="horz" wrap="square" lIns="96661" tIns="48331" rIns="96661" bIns="48331" numCol="1" anchor="t" anchorCtr="0" compatLnSpc="1">
            <a:prstTxWarp prst="textNoShape">
              <a:avLst/>
            </a:prstTxWarp>
          </a:bodyPr>
          <a:lstStyle>
            <a:lvl1pPr algn="r" eaLnBrk="1" hangingPunct="1">
              <a:defRPr sz="1300">
                <a:latin typeface="Calibri" pitchFamily="34" charset="0"/>
                <a:ea typeface="ＭＳ Ｐゴシック" pitchFamily="34" charset="-128"/>
              </a:defRPr>
            </a:lvl1pPr>
          </a:lstStyle>
          <a:p>
            <a:pPr>
              <a:defRPr/>
            </a:pPr>
            <a:fld id="{25C0A7D8-77F7-4D97-BF28-A55C118827D0}" type="datetimeFigureOut">
              <a:rPr lang="en-US"/>
              <a:pPr>
                <a:defRPr/>
              </a:pPr>
              <a:t>2/8/2021</a:t>
            </a:fld>
            <a:endParaRPr lang="en-US"/>
          </a:p>
        </p:txBody>
      </p:sp>
      <p:sp>
        <p:nvSpPr>
          <p:cNvPr id="4" name="Slide Image Placeholder 3">
            <a:extLst>
              <a:ext uri="{FF2B5EF4-FFF2-40B4-BE49-F238E27FC236}">
                <a16:creationId xmlns:a16="http://schemas.microsoft.com/office/drawing/2014/main" id="{8070C4C5-2C2E-481D-AD3F-250C77138A7C}"/>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a:extLst>
              <a:ext uri="{FF2B5EF4-FFF2-40B4-BE49-F238E27FC236}">
                <a16:creationId xmlns:a16="http://schemas.microsoft.com/office/drawing/2014/main" id="{608FDAAF-3591-46E0-9D81-A2A78876A608}"/>
              </a:ext>
            </a:extLst>
          </p:cNvPr>
          <p:cNvSpPr>
            <a:spLocks noGrp="1"/>
          </p:cNvSpPr>
          <p:nvPr>
            <p:ph type="body" sz="quarter" idx="3"/>
          </p:nvPr>
        </p:nvSpPr>
        <p:spPr>
          <a:xfrm>
            <a:off x="731838" y="4560888"/>
            <a:ext cx="5851525" cy="4319587"/>
          </a:xfrm>
          <a:prstGeom prst="rect">
            <a:avLst/>
          </a:prstGeom>
        </p:spPr>
        <p:txBody>
          <a:bodyPr vert="horz" lIns="96661" tIns="48331" rIns="96661" bIns="48331"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64B876B2-0841-4F71-934E-D0D461821F60}"/>
              </a:ext>
            </a:extLst>
          </p:cNvPr>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F5574578-31A4-4B5B-856B-BB501593A0CD}"/>
              </a:ext>
            </a:extLst>
          </p:cNvPr>
          <p:cNvSpPr>
            <a:spLocks noGrp="1"/>
          </p:cNvSpPr>
          <p:nvPr>
            <p:ph type="sldNum" sz="quarter" idx="5"/>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eaLnBrk="1" hangingPunct="1">
              <a:defRPr sz="1300">
                <a:latin typeface="Calibri" panose="020F0502020204030204" pitchFamily="34" charset="0"/>
              </a:defRPr>
            </a:lvl1pPr>
          </a:lstStyle>
          <a:p>
            <a:pPr>
              <a:defRPr/>
            </a:pPr>
            <a:fld id="{F4EC57A6-FBA3-4ABB-B57A-2B466A56E14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a:ea typeface="ＭＳ Ｐゴシック" panose="020B0600070205080204" pitchFamily="34" charset="-128"/>
              </a:rPr>
              <a:t>More Information:  </a:t>
            </a:r>
            <a:r>
              <a:rPr lang="en-US" altLang="en-US" dirty="0">
                <a:ea typeface="ＭＳ Ｐゴシック" panose="020B0600070205080204" pitchFamily="34" charset="-128"/>
              </a:rPr>
              <a:t>https://earthquake.usgs.gov/earthquakes/eventpage/ci3347678/executive</a:t>
            </a: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1</a:t>
            </a:fld>
            <a:endParaRPr lang="en-US" altLang="en-US" sz="13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8558853F-AAAA-6548-AD33-BE2CA6902D4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B4086C77-A5C4-4CB8-A85C-03B8AAEA474B}"/>
              </a:ext>
            </a:extLst>
          </p:cNvPr>
          <p:cNvSpPr>
            <a:spLocks noGrp="1"/>
          </p:cNvSpPr>
          <p:nvPr>
            <p:ph type="body" idx="1"/>
          </p:nvPr>
        </p:nvSpPr>
        <p:spPr bwMode="auto">
          <a:extLst>
            <a:ext uri="{909E8E84-426E-40dd-AFC4-6F175D3DCCD1}"/>
            <a:ext uri="{91240B29-F687-4f45-9708-019B960494DF}"/>
            <a:ext uri="{FAA26D3D-D897-4be2-8F04-BA451C77F1D7}"/>
          </a:extLst>
        </p:spPr>
        <p:txBody>
          <a:bodyPr wrap="square" numCol="1" anchor="t" anchorCtr="0" compatLnSpc="1">
            <a:prstTxWarp prst="textNoShape">
              <a:avLst/>
            </a:prstTxWarp>
          </a:bodyPr>
          <a:lstStyle/>
          <a:p>
            <a:pPr>
              <a:defRPr/>
            </a:pPr>
            <a:r>
              <a:rPr lang="en-US" altLang="en-US" sz="1050" b="1" dirty="0">
                <a:solidFill>
                  <a:srgbClr val="393996"/>
                </a:solidFill>
                <a:ea typeface="ＭＳ Ｐゴシック" panose="020B0600070205080204" pitchFamily="34" charset="-128"/>
              </a:rPr>
              <a:t>Aftershock animation:</a:t>
            </a:r>
          </a:p>
          <a:p>
            <a:pPr>
              <a:defRPr/>
            </a:pPr>
            <a:r>
              <a:rPr lang="en-US" altLang="en-US" sz="1050" b="0" dirty="0">
                <a:solidFill>
                  <a:srgbClr val="393996"/>
                </a:solidFill>
                <a:ea typeface="ＭＳ Ｐゴシック" panose="020B0600070205080204" pitchFamily="34" charset="-128"/>
              </a:rPr>
              <a:t>https://www.iris.edu/hq/inclass/animation/602</a:t>
            </a:r>
          </a:p>
          <a:p>
            <a:pPr>
              <a:defRPr/>
            </a:pPr>
            <a:r>
              <a:rPr lang="en-US" altLang="en-US" sz="1050" b="1" dirty="0">
                <a:solidFill>
                  <a:srgbClr val="393996"/>
                </a:solidFill>
                <a:ea typeface="ＭＳ Ｐゴシック" panose="020B0600070205080204" pitchFamily="34" charset="-128"/>
              </a:rPr>
              <a:t>Explore the Seismicity:</a:t>
            </a:r>
          </a:p>
          <a:p>
            <a:pPr>
              <a:defRPr/>
            </a:pPr>
            <a:r>
              <a:rPr lang="en-US" altLang="en-US" sz="1050" dirty="0">
                <a:ea typeface="ＭＳ Ｐゴシック" panose="020B0600070205080204" pitchFamily="34" charset="-128"/>
              </a:rPr>
              <a:t>IRIS Earthquake Browser:  http://ds.iris.edu/ieb/</a:t>
            </a:r>
            <a:endParaRPr lang="en-US" sz="1050" dirty="0"/>
          </a:p>
          <a:p>
            <a:pPr>
              <a:defRPr/>
            </a:pPr>
            <a:endParaRPr lang="en-US" sz="1050" dirty="0">
              <a:latin typeface="Arial" charset="0"/>
            </a:endParaRPr>
          </a:p>
        </p:txBody>
      </p:sp>
      <p:sp>
        <p:nvSpPr>
          <p:cNvPr id="14340" name="Slide Number Placeholder 3">
            <a:extLst>
              <a:ext uri="{FF2B5EF4-FFF2-40B4-BE49-F238E27FC236}">
                <a16:creationId xmlns:a16="http://schemas.microsoft.com/office/drawing/2014/main" id="{48CEAA10-32F4-CA4B-80C5-27AE4AF594C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71CFD57-DB83-6B4B-B9D6-3687D639726C}" type="slidenum">
              <a:rPr lang="en-US" altLang="en-US" sz="1200">
                <a:latin typeface="Calibri" panose="020F0502020204030204" pitchFamily="34" charset="0"/>
              </a:rPr>
              <a:pPr/>
              <a:t>10</a:t>
            </a:fld>
            <a:endParaRPr lang="en-US" altLang="en-US" sz="120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8558853F-AAAA-6548-AD33-BE2CA6902D4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B4086C77-A5C4-4CB8-A85C-03B8AAEA474B}"/>
              </a:ext>
            </a:extLst>
          </p:cNvPr>
          <p:cNvSpPr>
            <a:spLocks noGrp="1"/>
          </p:cNvSpPr>
          <p:nvPr>
            <p:ph type="body" idx="1"/>
          </p:nvPr>
        </p:nvSpPr>
        <p:spPr bwMode="auto">
          <a:extLst>
            <a:ext uri="{909E8E84-426E-40dd-AFC4-6F175D3DCCD1}"/>
            <a:ext uri="{91240B29-F687-4f45-9708-019B960494DF}"/>
            <a:ext uri="{FAA26D3D-D897-4be2-8F04-BA451C77F1D7}"/>
          </a:extLst>
        </p:spPr>
        <p:txBody>
          <a:bodyPr wrap="square" numCol="1" anchor="t" anchorCtr="0" compatLnSpc="1">
            <a:prstTxWarp prst="textNoShape">
              <a:avLst/>
            </a:prstTxWarp>
          </a:bodyPr>
          <a:lstStyle/>
          <a:p>
            <a:pPr>
              <a:defRPr/>
            </a:pPr>
            <a:endParaRPr lang="en-US" sz="1050" dirty="0">
              <a:latin typeface="Arial" charset="0"/>
            </a:endParaRPr>
          </a:p>
        </p:txBody>
      </p:sp>
      <p:sp>
        <p:nvSpPr>
          <p:cNvPr id="14340" name="Slide Number Placeholder 3">
            <a:extLst>
              <a:ext uri="{FF2B5EF4-FFF2-40B4-BE49-F238E27FC236}">
                <a16:creationId xmlns:a16="http://schemas.microsoft.com/office/drawing/2014/main" id="{48CEAA10-32F4-CA4B-80C5-27AE4AF594C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71CFD57-DB83-6B4B-B9D6-3687D639726C}" type="slidenum">
              <a:rPr lang="en-US" altLang="en-US" sz="1200">
                <a:latin typeface="Calibri" panose="020F0502020204030204" pitchFamily="34" charset="0"/>
              </a:rPr>
              <a:pPr/>
              <a:t>11</a:t>
            </a:fld>
            <a:endParaRPr lang="en-US" altLang="en-US" sz="1200">
              <a:latin typeface="Calibri" panose="020F0502020204030204" pitchFamily="34" charset="0"/>
            </a:endParaRPr>
          </a:p>
        </p:txBody>
      </p:sp>
    </p:spTree>
    <p:extLst>
      <p:ext uri="{BB962C8B-B14F-4D97-AF65-F5344CB8AC3E}">
        <p14:creationId xmlns:p14="http://schemas.microsoft.com/office/powerpoint/2010/main" val="5553222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12</a:t>
            </a:fld>
            <a:endParaRPr lang="en-US" altLang="en-US" sz="1300"/>
          </a:p>
        </p:txBody>
      </p:sp>
    </p:spTree>
    <p:extLst>
      <p:ext uri="{BB962C8B-B14F-4D97-AF65-F5344CB8AC3E}">
        <p14:creationId xmlns:p14="http://schemas.microsoft.com/office/powerpoint/2010/main" val="1388125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13</a:t>
            </a:fld>
            <a:endParaRPr lang="en-US" altLang="en-US" sz="1300"/>
          </a:p>
        </p:txBody>
      </p:sp>
    </p:spTree>
    <p:extLst>
      <p:ext uri="{BB962C8B-B14F-4D97-AF65-F5344CB8AC3E}">
        <p14:creationId xmlns:p14="http://schemas.microsoft.com/office/powerpoint/2010/main" val="8959142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14</a:t>
            </a:fld>
            <a:endParaRPr lang="en-US" altLang="en-US" sz="1300"/>
          </a:p>
        </p:txBody>
      </p:sp>
    </p:spTree>
    <p:extLst>
      <p:ext uri="{BB962C8B-B14F-4D97-AF65-F5344CB8AC3E}">
        <p14:creationId xmlns:p14="http://schemas.microsoft.com/office/powerpoint/2010/main" val="10580970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15</a:t>
            </a:fld>
            <a:endParaRPr lang="en-US" altLang="en-US" sz="1300"/>
          </a:p>
        </p:txBody>
      </p:sp>
    </p:spTree>
    <p:extLst>
      <p:ext uri="{BB962C8B-B14F-4D97-AF65-F5344CB8AC3E}">
        <p14:creationId xmlns:p14="http://schemas.microsoft.com/office/powerpoint/2010/main" val="15319495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16</a:t>
            </a:fld>
            <a:endParaRPr lang="en-US" altLang="en-US" sz="1300"/>
          </a:p>
        </p:txBody>
      </p:sp>
    </p:spTree>
    <p:extLst>
      <p:ext uri="{BB962C8B-B14F-4D97-AF65-F5344CB8AC3E}">
        <p14:creationId xmlns:p14="http://schemas.microsoft.com/office/powerpoint/2010/main" val="14934357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C9DE5BBF-17E9-4E66-B16B-C9FDB56E12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8A5142C6-D30E-4B34-8E5F-8A7831E660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26628" name="Slide Number Placeholder 3">
            <a:extLst>
              <a:ext uri="{FF2B5EF4-FFF2-40B4-BE49-F238E27FC236}">
                <a16:creationId xmlns:a16="http://schemas.microsoft.com/office/drawing/2014/main" id="{D943B822-8EF9-4E0C-A4EF-B4C404E90CF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6A3163C-1783-4A59-A2D5-086408CCFF3D}" type="slidenum">
              <a:rPr lang="en-US" altLang="en-US" sz="1300" smtClean="0"/>
              <a:pPr>
                <a:spcBef>
                  <a:spcPct val="0"/>
                </a:spcBef>
              </a:pPr>
              <a:t>17</a:t>
            </a:fld>
            <a:endParaRPr lang="en-US"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872D40AC-E0A8-43C5-BD06-00BEEB01CB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4E29640D-93DD-421F-9C5B-3695CC525CD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ea typeface="ＭＳ Ｐゴシック" panose="020B0600070205080204" pitchFamily="34" charset="-128"/>
              </a:rPr>
              <a:t>Shaking intensity scales were developed to standardize the measurements and ease comparison of different earthquakes. The Modified-Mercalli Intensity scale is a ten-stage scale, from I to X. The lower numbers of the intensity scale generally deal with the manner in which the earthquake is felt by people. The higher numbers of the scale are based on observed structural damage.</a:t>
            </a:r>
          </a:p>
          <a:p>
            <a:pPr eaLnBrk="1" hangingPunct="1">
              <a:spcBef>
                <a:spcPct val="0"/>
              </a:spcBef>
            </a:pPr>
            <a:r>
              <a:rPr lang="en-US" altLang="en-US" b="1" dirty="0">
                <a:ea typeface="ＭＳ Ｐゴシック" panose="020B0600070205080204" pitchFamily="34" charset="-128"/>
              </a:rPr>
              <a:t>Relevant animation:  </a:t>
            </a:r>
          </a:p>
          <a:p>
            <a:pPr eaLnBrk="1" hangingPunct="1">
              <a:spcBef>
                <a:spcPct val="0"/>
              </a:spcBef>
            </a:pPr>
            <a:r>
              <a:rPr lang="en-US" altLang="en-US" dirty="0">
                <a:ea typeface="ＭＳ Ｐゴシック" panose="020B0600070205080204" pitchFamily="34" charset="-128"/>
              </a:rPr>
              <a:t>Earthquake Intensity </a:t>
            </a:r>
            <a:r>
              <a:rPr lang="en-US" altLang="en-US" dirty="0">
                <a:ea typeface="ＭＳ Ｐゴシック" panose="020B0600070205080204" pitchFamily="34" charset="-128"/>
                <a:hlinkClick r:id="rId3"/>
              </a:rPr>
              <a:t>https://www.iris.edu/hq/inclass/animation/earthquake_intensity</a:t>
            </a:r>
            <a:r>
              <a:rPr lang="en-US" altLang="en-US" dirty="0">
                <a:ea typeface="ＭＳ Ｐゴシック" panose="020B0600070205080204" pitchFamily="34" charset="-128"/>
              </a:rPr>
              <a:t> </a:t>
            </a:r>
          </a:p>
          <a:p>
            <a:pPr eaLnBrk="1" hangingPunct="1">
              <a:spcBef>
                <a:spcPct val="0"/>
              </a:spcBef>
            </a:pPr>
            <a:endParaRPr lang="en-US" altLang="en-US" dirty="0">
              <a:ea typeface="ＭＳ Ｐゴシック" panose="020B0600070205080204" pitchFamily="34" charset="-128"/>
            </a:endParaRPr>
          </a:p>
          <a:p>
            <a:pPr eaLnBrk="1" hangingPunct="1">
              <a:spcBef>
                <a:spcPct val="0"/>
              </a:spcBef>
            </a:pPr>
            <a:endParaRPr lang="en-US" altLang="en-US" dirty="0">
              <a:ea typeface="ＭＳ Ｐゴシック" panose="020B0600070205080204" pitchFamily="34" charset="-128"/>
            </a:endParaRPr>
          </a:p>
        </p:txBody>
      </p:sp>
      <p:sp>
        <p:nvSpPr>
          <p:cNvPr id="8196" name="Slide Number Placeholder 3">
            <a:extLst>
              <a:ext uri="{FF2B5EF4-FFF2-40B4-BE49-F238E27FC236}">
                <a16:creationId xmlns:a16="http://schemas.microsoft.com/office/drawing/2014/main" id="{5D74C439-E838-4806-8AC8-3BAB6F9CF01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EFC25D4-2A55-4B21-A9B2-31033FC54867}" type="slidenum">
              <a:rPr lang="en-US" altLang="en-US" smtClean="0">
                <a:latin typeface="Calibri" panose="020F0502020204030204" pitchFamily="34" charset="0"/>
              </a:rPr>
              <a:pPr/>
              <a:t>2</a:t>
            </a:fld>
            <a:endParaRPr lang="en-U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CB00B360-D337-4EC2-8D71-73E7475551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6ADD45C5-BA11-4211-9EC4-19A8594E745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778D6351-96D5-44A6-8CFA-F9E51BC2332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6136C01-F468-42A0-9291-EEFFF117CA86}" type="slidenum">
              <a:rPr lang="en-US" altLang="en-US" sz="1300" smtClean="0"/>
              <a:pPr>
                <a:spcBef>
                  <a:spcPct val="0"/>
                </a:spcBef>
              </a:pPr>
              <a:t>3</a:t>
            </a:fld>
            <a:endParaRPr lang="en-US" altLang="en-US" sz="13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4</a:t>
            </a:fld>
            <a:endParaRPr lang="en-US" altLang="en-US" sz="1300"/>
          </a:p>
        </p:txBody>
      </p:sp>
    </p:spTree>
    <p:extLst>
      <p:ext uri="{BB962C8B-B14F-4D97-AF65-F5344CB8AC3E}">
        <p14:creationId xmlns:p14="http://schemas.microsoft.com/office/powerpoint/2010/main" val="15348463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5</a:t>
            </a:fld>
            <a:endParaRPr lang="en-US" altLang="en-US" sz="1300"/>
          </a:p>
        </p:txBody>
      </p:sp>
    </p:spTree>
    <p:extLst>
      <p:ext uri="{BB962C8B-B14F-4D97-AF65-F5344CB8AC3E}">
        <p14:creationId xmlns:p14="http://schemas.microsoft.com/office/powerpoint/2010/main" val="18946856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6</a:t>
            </a:fld>
            <a:endParaRPr lang="en-US" altLang="en-US" sz="1300"/>
          </a:p>
        </p:txBody>
      </p:sp>
    </p:spTree>
    <p:extLst>
      <p:ext uri="{BB962C8B-B14F-4D97-AF65-F5344CB8AC3E}">
        <p14:creationId xmlns:p14="http://schemas.microsoft.com/office/powerpoint/2010/main" val="41185779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8558853F-AAAA-6548-AD33-BE2CA6902D4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B4086C77-A5C4-4CB8-A85C-03B8AAEA474B}"/>
              </a:ext>
            </a:extLst>
          </p:cNvPr>
          <p:cNvSpPr>
            <a:spLocks noGrp="1"/>
          </p:cNvSpPr>
          <p:nvPr>
            <p:ph type="body" idx="1"/>
          </p:nvPr>
        </p:nvSpPr>
        <p:spPr bwMode="auto">
          <a:extLst>
            <a:ext uri="{909E8E84-426E-40dd-AFC4-6F175D3DCCD1}"/>
            <a:ext uri="{91240B29-F687-4f45-9708-019B960494DF}"/>
            <a:ext uri="{FAA26D3D-D897-4be2-8F04-BA451C77F1D7}"/>
          </a:extLst>
        </p:spPr>
        <p:txBody>
          <a:bodyPr wrap="square" numCol="1" anchor="t" anchorCtr="0" compatLnSpc="1">
            <a:prstTxWarp prst="textNoShape">
              <a:avLst/>
            </a:prstTxWarp>
          </a:bodyPr>
          <a:lstStyle/>
          <a:p>
            <a:pPr>
              <a:defRPr/>
            </a:pPr>
            <a:endParaRPr lang="en-US" sz="1050" dirty="0">
              <a:latin typeface="Arial" charset="0"/>
            </a:endParaRPr>
          </a:p>
        </p:txBody>
      </p:sp>
      <p:sp>
        <p:nvSpPr>
          <p:cNvPr id="14340" name="Slide Number Placeholder 3">
            <a:extLst>
              <a:ext uri="{FF2B5EF4-FFF2-40B4-BE49-F238E27FC236}">
                <a16:creationId xmlns:a16="http://schemas.microsoft.com/office/drawing/2014/main" id="{48CEAA10-32F4-CA4B-80C5-27AE4AF594C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71CFD57-DB83-6B4B-B9D6-3687D639726C}" type="slidenum">
              <a:rPr lang="en-US" altLang="en-US" sz="1200">
                <a:latin typeface="Calibri" panose="020F0502020204030204" pitchFamily="34" charset="0"/>
              </a:rPr>
              <a:pPr/>
              <a:t>7</a:t>
            </a:fld>
            <a:endParaRPr lang="en-US" altLang="en-US" sz="1200">
              <a:latin typeface="Calibri" panose="020F0502020204030204" pitchFamily="34" charset="0"/>
            </a:endParaRPr>
          </a:p>
        </p:txBody>
      </p:sp>
    </p:spTree>
    <p:extLst>
      <p:ext uri="{BB962C8B-B14F-4D97-AF65-F5344CB8AC3E}">
        <p14:creationId xmlns:p14="http://schemas.microsoft.com/office/powerpoint/2010/main" val="25051376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8558853F-AAAA-6548-AD33-BE2CA6902D4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B4086C77-A5C4-4CB8-A85C-03B8AAEA474B}"/>
              </a:ext>
            </a:extLst>
          </p:cNvPr>
          <p:cNvSpPr>
            <a:spLocks noGrp="1"/>
          </p:cNvSpPr>
          <p:nvPr>
            <p:ph type="body" idx="1"/>
          </p:nvPr>
        </p:nvSpPr>
        <p:spPr bwMode="auto">
          <a:extLst>
            <a:ext uri="{909E8E84-426E-40dd-AFC4-6F175D3DCCD1}"/>
            <a:ext uri="{91240B29-F687-4f45-9708-019B960494DF}"/>
            <a:ext uri="{FAA26D3D-D897-4be2-8F04-BA451C77F1D7}"/>
          </a:extLst>
        </p:spPr>
        <p:txBody>
          <a:bodyPr wrap="square" numCol="1" anchor="t" anchorCtr="0" compatLnSpc="1">
            <a:prstTxWarp prst="textNoShape">
              <a:avLst/>
            </a:prstTxWarp>
          </a:bodyPr>
          <a:lstStyle/>
          <a:p>
            <a:pPr>
              <a:defRPr/>
            </a:pPr>
            <a:endParaRPr lang="en-US" sz="1050" dirty="0">
              <a:latin typeface="Arial" charset="0"/>
            </a:endParaRPr>
          </a:p>
        </p:txBody>
      </p:sp>
      <p:sp>
        <p:nvSpPr>
          <p:cNvPr id="14340" name="Slide Number Placeholder 3">
            <a:extLst>
              <a:ext uri="{FF2B5EF4-FFF2-40B4-BE49-F238E27FC236}">
                <a16:creationId xmlns:a16="http://schemas.microsoft.com/office/drawing/2014/main" id="{48CEAA10-32F4-CA4B-80C5-27AE4AF594C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71CFD57-DB83-6B4B-B9D6-3687D639726C}" type="slidenum">
              <a:rPr lang="en-US" altLang="en-US" sz="1200">
                <a:latin typeface="Calibri" panose="020F0502020204030204" pitchFamily="34" charset="0"/>
              </a:rPr>
              <a:pPr/>
              <a:t>8</a:t>
            </a:fld>
            <a:endParaRPr lang="en-US" altLang="en-US" sz="1200">
              <a:latin typeface="Calibri" panose="020F0502020204030204" pitchFamily="34" charset="0"/>
            </a:endParaRPr>
          </a:p>
        </p:txBody>
      </p:sp>
    </p:spTree>
    <p:extLst>
      <p:ext uri="{BB962C8B-B14F-4D97-AF65-F5344CB8AC3E}">
        <p14:creationId xmlns:p14="http://schemas.microsoft.com/office/powerpoint/2010/main" val="6662696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8558853F-AAAA-6548-AD33-BE2CA6902D4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B4086C77-A5C4-4CB8-A85C-03B8AAEA474B}"/>
              </a:ext>
            </a:extLst>
          </p:cNvPr>
          <p:cNvSpPr>
            <a:spLocks noGrp="1"/>
          </p:cNvSpPr>
          <p:nvPr>
            <p:ph type="body" idx="1"/>
          </p:nvPr>
        </p:nvSpPr>
        <p:spPr bwMode="auto">
          <a:extLst>
            <a:ext uri="{909E8E84-426E-40dd-AFC4-6F175D3DCCD1}"/>
            <a:ext uri="{91240B29-F687-4f45-9708-019B960494DF}"/>
            <a:ext uri="{FAA26D3D-D897-4be2-8F04-BA451C77F1D7}"/>
          </a:extLst>
        </p:spPr>
        <p:txBody>
          <a:bodyPr wrap="square" numCol="1" anchor="t" anchorCtr="0" compatLnSpc="1">
            <a:prstTxWarp prst="textNoShape">
              <a:avLst/>
            </a:prstTxWarp>
          </a:bodyPr>
          <a:lstStyle/>
          <a:p>
            <a:pPr>
              <a:defRPr/>
            </a:pPr>
            <a:endParaRPr lang="en-US" sz="1050" dirty="0">
              <a:latin typeface="Arial" charset="0"/>
            </a:endParaRPr>
          </a:p>
        </p:txBody>
      </p:sp>
      <p:sp>
        <p:nvSpPr>
          <p:cNvPr id="14340" name="Slide Number Placeholder 3">
            <a:extLst>
              <a:ext uri="{FF2B5EF4-FFF2-40B4-BE49-F238E27FC236}">
                <a16:creationId xmlns:a16="http://schemas.microsoft.com/office/drawing/2014/main" id="{48CEAA10-32F4-CA4B-80C5-27AE4AF594C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71CFD57-DB83-6B4B-B9D6-3687D639726C}" type="slidenum">
              <a:rPr lang="en-US" altLang="en-US" sz="1200">
                <a:latin typeface="Calibri" panose="020F0502020204030204" pitchFamily="34" charset="0"/>
              </a:rPr>
              <a:pPr/>
              <a:t>9</a:t>
            </a:fld>
            <a:endParaRPr lang="en-US" altLang="en-US" sz="1200">
              <a:latin typeface="Calibri" panose="020F0502020204030204" pitchFamily="34" charset="0"/>
            </a:endParaRPr>
          </a:p>
        </p:txBody>
      </p:sp>
    </p:spTree>
    <p:extLst>
      <p:ext uri="{BB962C8B-B14F-4D97-AF65-F5344CB8AC3E}">
        <p14:creationId xmlns:p14="http://schemas.microsoft.com/office/powerpoint/2010/main" val="42836602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FC93F97-C9B6-46C8-A667-9FE3C91573CA}"/>
              </a:ext>
            </a:extLst>
          </p:cNvPr>
          <p:cNvSpPr>
            <a:spLocks noGrp="1"/>
          </p:cNvSpPr>
          <p:nvPr>
            <p:ph type="dt" sz="half" idx="10"/>
          </p:nvPr>
        </p:nvSpPr>
        <p:spPr/>
        <p:txBody>
          <a:bodyPr/>
          <a:lstStyle>
            <a:lvl1pPr>
              <a:defRPr/>
            </a:lvl1pPr>
          </a:lstStyle>
          <a:p>
            <a:pPr>
              <a:defRPr/>
            </a:pPr>
            <a:fld id="{CDD3DD76-5BF0-439E-ABFB-18CF8F3AD437}" type="datetimeFigureOut">
              <a:rPr lang="en-US"/>
              <a:pPr>
                <a:defRPr/>
              </a:pPr>
              <a:t>2/8/2021</a:t>
            </a:fld>
            <a:endParaRPr lang="en-US"/>
          </a:p>
        </p:txBody>
      </p:sp>
      <p:sp>
        <p:nvSpPr>
          <p:cNvPr id="5" name="Footer Placeholder 4">
            <a:extLst>
              <a:ext uri="{FF2B5EF4-FFF2-40B4-BE49-F238E27FC236}">
                <a16:creationId xmlns:a16="http://schemas.microsoft.com/office/drawing/2014/main" id="{10D6CEAA-E120-45B0-881E-360B7810D28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D1FB57C-BDE6-4102-AC36-9BA018EFA1B4}"/>
              </a:ext>
            </a:extLst>
          </p:cNvPr>
          <p:cNvSpPr>
            <a:spLocks noGrp="1"/>
          </p:cNvSpPr>
          <p:nvPr>
            <p:ph type="sldNum" sz="quarter" idx="12"/>
          </p:nvPr>
        </p:nvSpPr>
        <p:spPr/>
        <p:txBody>
          <a:bodyPr/>
          <a:lstStyle>
            <a:lvl1pPr>
              <a:defRPr/>
            </a:lvl1pPr>
          </a:lstStyle>
          <a:p>
            <a:pPr>
              <a:defRPr/>
            </a:pPr>
            <a:fld id="{3872EC4A-1A68-40C9-9AFC-33E544E55181}" type="slidenum">
              <a:rPr lang="en-US" altLang="en-US"/>
              <a:pPr>
                <a:defRPr/>
              </a:pPr>
              <a:t>‹#›</a:t>
            </a:fld>
            <a:endParaRPr lang="en-US" altLang="en-US"/>
          </a:p>
        </p:txBody>
      </p:sp>
    </p:spTree>
    <p:extLst>
      <p:ext uri="{BB962C8B-B14F-4D97-AF65-F5344CB8AC3E}">
        <p14:creationId xmlns:p14="http://schemas.microsoft.com/office/powerpoint/2010/main" val="2435965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4C7A46-5222-4B91-A609-80848AC18A9E}"/>
              </a:ext>
            </a:extLst>
          </p:cNvPr>
          <p:cNvSpPr>
            <a:spLocks noGrp="1"/>
          </p:cNvSpPr>
          <p:nvPr>
            <p:ph type="dt" sz="half" idx="10"/>
          </p:nvPr>
        </p:nvSpPr>
        <p:spPr/>
        <p:txBody>
          <a:bodyPr/>
          <a:lstStyle>
            <a:lvl1pPr>
              <a:defRPr/>
            </a:lvl1pPr>
          </a:lstStyle>
          <a:p>
            <a:pPr>
              <a:defRPr/>
            </a:pPr>
            <a:fld id="{A8457970-18E6-4B91-A2CB-7C4286BB52EA}" type="datetimeFigureOut">
              <a:rPr lang="en-US"/>
              <a:pPr>
                <a:defRPr/>
              </a:pPr>
              <a:t>2/8/2021</a:t>
            </a:fld>
            <a:endParaRPr lang="en-US"/>
          </a:p>
        </p:txBody>
      </p:sp>
      <p:sp>
        <p:nvSpPr>
          <p:cNvPr id="5" name="Footer Placeholder 4">
            <a:extLst>
              <a:ext uri="{FF2B5EF4-FFF2-40B4-BE49-F238E27FC236}">
                <a16:creationId xmlns:a16="http://schemas.microsoft.com/office/drawing/2014/main" id="{2BEA3467-18C0-44A7-90E9-A617F38340F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BB7D403-6150-4470-9CF6-E9CEE4EE11FC}"/>
              </a:ext>
            </a:extLst>
          </p:cNvPr>
          <p:cNvSpPr>
            <a:spLocks noGrp="1"/>
          </p:cNvSpPr>
          <p:nvPr>
            <p:ph type="sldNum" sz="quarter" idx="12"/>
          </p:nvPr>
        </p:nvSpPr>
        <p:spPr/>
        <p:txBody>
          <a:bodyPr/>
          <a:lstStyle>
            <a:lvl1pPr>
              <a:defRPr/>
            </a:lvl1pPr>
          </a:lstStyle>
          <a:p>
            <a:pPr>
              <a:defRPr/>
            </a:pPr>
            <a:fld id="{C9436BF6-B5D3-4960-8F4B-31360040D706}" type="slidenum">
              <a:rPr lang="en-US" altLang="en-US"/>
              <a:pPr>
                <a:defRPr/>
              </a:pPr>
              <a:t>‹#›</a:t>
            </a:fld>
            <a:endParaRPr lang="en-US" altLang="en-US"/>
          </a:p>
        </p:txBody>
      </p:sp>
    </p:spTree>
    <p:extLst>
      <p:ext uri="{BB962C8B-B14F-4D97-AF65-F5344CB8AC3E}">
        <p14:creationId xmlns:p14="http://schemas.microsoft.com/office/powerpoint/2010/main" val="35021339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D05BE7-E9B8-4E8A-BC3A-6578D75679B7}"/>
              </a:ext>
            </a:extLst>
          </p:cNvPr>
          <p:cNvSpPr>
            <a:spLocks noGrp="1"/>
          </p:cNvSpPr>
          <p:nvPr>
            <p:ph type="dt" sz="half" idx="10"/>
          </p:nvPr>
        </p:nvSpPr>
        <p:spPr/>
        <p:txBody>
          <a:bodyPr/>
          <a:lstStyle>
            <a:lvl1pPr>
              <a:defRPr/>
            </a:lvl1pPr>
          </a:lstStyle>
          <a:p>
            <a:pPr>
              <a:defRPr/>
            </a:pPr>
            <a:fld id="{E5C2ED3E-68D9-4334-AE91-6EEAC9ADA350}" type="datetimeFigureOut">
              <a:rPr lang="en-US"/>
              <a:pPr>
                <a:defRPr/>
              </a:pPr>
              <a:t>2/8/2021</a:t>
            </a:fld>
            <a:endParaRPr lang="en-US"/>
          </a:p>
        </p:txBody>
      </p:sp>
      <p:sp>
        <p:nvSpPr>
          <p:cNvPr id="5" name="Footer Placeholder 4">
            <a:extLst>
              <a:ext uri="{FF2B5EF4-FFF2-40B4-BE49-F238E27FC236}">
                <a16:creationId xmlns:a16="http://schemas.microsoft.com/office/drawing/2014/main" id="{C10865C9-FE3D-4F75-A71D-3A224BB37D3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2D13018-3A2F-4C20-93E9-0B331DBAE08F}"/>
              </a:ext>
            </a:extLst>
          </p:cNvPr>
          <p:cNvSpPr>
            <a:spLocks noGrp="1"/>
          </p:cNvSpPr>
          <p:nvPr>
            <p:ph type="sldNum" sz="quarter" idx="12"/>
          </p:nvPr>
        </p:nvSpPr>
        <p:spPr/>
        <p:txBody>
          <a:bodyPr/>
          <a:lstStyle>
            <a:lvl1pPr>
              <a:defRPr/>
            </a:lvl1pPr>
          </a:lstStyle>
          <a:p>
            <a:pPr>
              <a:defRPr/>
            </a:pPr>
            <a:fld id="{CC04CF74-9E18-4E43-B5DD-3B21236ADD45}" type="slidenum">
              <a:rPr lang="en-US" altLang="en-US"/>
              <a:pPr>
                <a:defRPr/>
              </a:pPr>
              <a:t>‹#›</a:t>
            </a:fld>
            <a:endParaRPr lang="en-US" altLang="en-US"/>
          </a:p>
        </p:txBody>
      </p:sp>
    </p:spTree>
    <p:extLst>
      <p:ext uri="{BB962C8B-B14F-4D97-AF65-F5344CB8AC3E}">
        <p14:creationId xmlns:p14="http://schemas.microsoft.com/office/powerpoint/2010/main" val="2757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FC48B5-7223-490B-A100-1983FA118B48}"/>
              </a:ext>
            </a:extLst>
          </p:cNvPr>
          <p:cNvSpPr>
            <a:spLocks noGrp="1"/>
          </p:cNvSpPr>
          <p:nvPr>
            <p:ph type="dt" sz="half" idx="10"/>
          </p:nvPr>
        </p:nvSpPr>
        <p:spPr/>
        <p:txBody>
          <a:bodyPr/>
          <a:lstStyle>
            <a:lvl1pPr>
              <a:defRPr/>
            </a:lvl1pPr>
          </a:lstStyle>
          <a:p>
            <a:pPr>
              <a:defRPr/>
            </a:pPr>
            <a:fld id="{16441502-570B-4DA6-8B31-BC3467DD54F9}" type="datetimeFigureOut">
              <a:rPr lang="en-US"/>
              <a:pPr>
                <a:defRPr/>
              </a:pPr>
              <a:t>2/8/2021</a:t>
            </a:fld>
            <a:endParaRPr lang="en-US"/>
          </a:p>
        </p:txBody>
      </p:sp>
      <p:sp>
        <p:nvSpPr>
          <p:cNvPr id="5" name="Footer Placeholder 4">
            <a:extLst>
              <a:ext uri="{FF2B5EF4-FFF2-40B4-BE49-F238E27FC236}">
                <a16:creationId xmlns:a16="http://schemas.microsoft.com/office/drawing/2014/main" id="{FC66AC6D-0C69-4CC5-896C-202B9DC198D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08F947E-4905-4EC1-9B8E-CFAA3DBC2313}"/>
              </a:ext>
            </a:extLst>
          </p:cNvPr>
          <p:cNvSpPr>
            <a:spLocks noGrp="1"/>
          </p:cNvSpPr>
          <p:nvPr>
            <p:ph type="sldNum" sz="quarter" idx="12"/>
          </p:nvPr>
        </p:nvSpPr>
        <p:spPr/>
        <p:txBody>
          <a:bodyPr/>
          <a:lstStyle>
            <a:lvl1pPr>
              <a:defRPr/>
            </a:lvl1pPr>
          </a:lstStyle>
          <a:p>
            <a:pPr>
              <a:defRPr/>
            </a:pPr>
            <a:fld id="{66A0DED6-39C7-4B80-A38D-3FA7C981CF21}" type="slidenum">
              <a:rPr lang="en-US" altLang="en-US"/>
              <a:pPr>
                <a:defRPr/>
              </a:pPr>
              <a:t>‹#›</a:t>
            </a:fld>
            <a:endParaRPr lang="en-US" altLang="en-US"/>
          </a:p>
        </p:txBody>
      </p:sp>
    </p:spTree>
    <p:extLst>
      <p:ext uri="{BB962C8B-B14F-4D97-AF65-F5344CB8AC3E}">
        <p14:creationId xmlns:p14="http://schemas.microsoft.com/office/powerpoint/2010/main" val="698235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50EBD4F-0890-4613-BAE4-B009A32EBE7D}"/>
              </a:ext>
            </a:extLst>
          </p:cNvPr>
          <p:cNvSpPr>
            <a:spLocks noGrp="1"/>
          </p:cNvSpPr>
          <p:nvPr>
            <p:ph type="dt" sz="half" idx="10"/>
          </p:nvPr>
        </p:nvSpPr>
        <p:spPr/>
        <p:txBody>
          <a:bodyPr/>
          <a:lstStyle>
            <a:lvl1pPr>
              <a:defRPr/>
            </a:lvl1pPr>
          </a:lstStyle>
          <a:p>
            <a:pPr>
              <a:defRPr/>
            </a:pPr>
            <a:fld id="{20EAFC6E-BAE4-4F1B-88C5-EDD4A4C86447}" type="datetimeFigureOut">
              <a:rPr lang="en-US"/>
              <a:pPr>
                <a:defRPr/>
              </a:pPr>
              <a:t>2/8/2021</a:t>
            </a:fld>
            <a:endParaRPr lang="en-US"/>
          </a:p>
        </p:txBody>
      </p:sp>
      <p:sp>
        <p:nvSpPr>
          <p:cNvPr id="5" name="Footer Placeholder 4">
            <a:extLst>
              <a:ext uri="{FF2B5EF4-FFF2-40B4-BE49-F238E27FC236}">
                <a16:creationId xmlns:a16="http://schemas.microsoft.com/office/drawing/2014/main" id="{14C391B8-A1B8-4350-B022-7EF302D223E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4A04EC9-958D-4D25-BB06-EA709F3BE330}"/>
              </a:ext>
            </a:extLst>
          </p:cNvPr>
          <p:cNvSpPr>
            <a:spLocks noGrp="1"/>
          </p:cNvSpPr>
          <p:nvPr>
            <p:ph type="sldNum" sz="quarter" idx="12"/>
          </p:nvPr>
        </p:nvSpPr>
        <p:spPr/>
        <p:txBody>
          <a:bodyPr/>
          <a:lstStyle>
            <a:lvl1pPr>
              <a:defRPr/>
            </a:lvl1pPr>
          </a:lstStyle>
          <a:p>
            <a:pPr>
              <a:defRPr/>
            </a:pPr>
            <a:fld id="{61833EB8-493C-4BD3-A747-863083576F64}" type="slidenum">
              <a:rPr lang="en-US" altLang="en-US"/>
              <a:pPr>
                <a:defRPr/>
              </a:pPr>
              <a:t>‹#›</a:t>
            </a:fld>
            <a:endParaRPr lang="en-US" altLang="en-US"/>
          </a:p>
        </p:txBody>
      </p:sp>
    </p:spTree>
    <p:extLst>
      <p:ext uri="{BB962C8B-B14F-4D97-AF65-F5344CB8AC3E}">
        <p14:creationId xmlns:p14="http://schemas.microsoft.com/office/powerpoint/2010/main" val="3264036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0B0EB904-8777-4CBB-80A2-A4C607AD86D9}"/>
              </a:ext>
            </a:extLst>
          </p:cNvPr>
          <p:cNvSpPr>
            <a:spLocks noGrp="1"/>
          </p:cNvSpPr>
          <p:nvPr>
            <p:ph type="dt" sz="half" idx="10"/>
          </p:nvPr>
        </p:nvSpPr>
        <p:spPr/>
        <p:txBody>
          <a:bodyPr/>
          <a:lstStyle>
            <a:lvl1pPr>
              <a:defRPr/>
            </a:lvl1pPr>
          </a:lstStyle>
          <a:p>
            <a:pPr>
              <a:defRPr/>
            </a:pPr>
            <a:fld id="{319B80DD-D54D-429A-800A-4F5F4FB241C9}" type="datetimeFigureOut">
              <a:rPr lang="en-US"/>
              <a:pPr>
                <a:defRPr/>
              </a:pPr>
              <a:t>2/8/2021</a:t>
            </a:fld>
            <a:endParaRPr lang="en-US"/>
          </a:p>
        </p:txBody>
      </p:sp>
      <p:sp>
        <p:nvSpPr>
          <p:cNvPr id="6" name="Footer Placeholder 4">
            <a:extLst>
              <a:ext uri="{FF2B5EF4-FFF2-40B4-BE49-F238E27FC236}">
                <a16:creationId xmlns:a16="http://schemas.microsoft.com/office/drawing/2014/main" id="{0216FD0C-571F-48F0-97E4-5D6B90868ADE}"/>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9CBDC755-B6C5-408F-8162-063D7CEEC08C}"/>
              </a:ext>
            </a:extLst>
          </p:cNvPr>
          <p:cNvSpPr>
            <a:spLocks noGrp="1"/>
          </p:cNvSpPr>
          <p:nvPr>
            <p:ph type="sldNum" sz="quarter" idx="12"/>
          </p:nvPr>
        </p:nvSpPr>
        <p:spPr/>
        <p:txBody>
          <a:bodyPr/>
          <a:lstStyle>
            <a:lvl1pPr>
              <a:defRPr/>
            </a:lvl1pPr>
          </a:lstStyle>
          <a:p>
            <a:pPr>
              <a:defRPr/>
            </a:pPr>
            <a:fld id="{391F59E9-2AD9-4831-83E2-8FEE3D234A02}" type="slidenum">
              <a:rPr lang="en-US" altLang="en-US"/>
              <a:pPr>
                <a:defRPr/>
              </a:pPr>
              <a:t>‹#›</a:t>
            </a:fld>
            <a:endParaRPr lang="en-US" altLang="en-US"/>
          </a:p>
        </p:txBody>
      </p:sp>
    </p:spTree>
    <p:extLst>
      <p:ext uri="{BB962C8B-B14F-4D97-AF65-F5344CB8AC3E}">
        <p14:creationId xmlns:p14="http://schemas.microsoft.com/office/powerpoint/2010/main" val="3544191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5E2722A8-E009-4DDD-9652-1B9A4F0B097A}"/>
              </a:ext>
            </a:extLst>
          </p:cNvPr>
          <p:cNvSpPr>
            <a:spLocks noGrp="1"/>
          </p:cNvSpPr>
          <p:nvPr>
            <p:ph type="dt" sz="half" idx="10"/>
          </p:nvPr>
        </p:nvSpPr>
        <p:spPr/>
        <p:txBody>
          <a:bodyPr/>
          <a:lstStyle>
            <a:lvl1pPr>
              <a:defRPr/>
            </a:lvl1pPr>
          </a:lstStyle>
          <a:p>
            <a:pPr>
              <a:defRPr/>
            </a:pPr>
            <a:fld id="{5667641A-65B9-4702-8BC3-5778889D45AA}" type="datetimeFigureOut">
              <a:rPr lang="en-US"/>
              <a:pPr>
                <a:defRPr/>
              </a:pPr>
              <a:t>2/8/2021</a:t>
            </a:fld>
            <a:endParaRPr lang="en-US"/>
          </a:p>
        </p:txBody>
      </p:sp>
      <p:sp>
        <p:nvSpPr>
          <p:cNvPr id="8" name="Footer Placeholder 4">
            <a:extLst>
              <a:ext uri="{FF2B5EF4-FFF2-40B4-BE49-F238E27FC236}">
                <a16:creationId xmlns:a16="http://schemas.microsoft.com/office/drawing/2014/main" id="{E2AFD77A-C48D-42E1-9BBB-9D7A99F85D29}"/>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5D4811C6-053F-4B55-83D5-63554F480D9E}"/>
              </a:ext>
            </a:extLst>
          </p:cNvPr>
          <p:cNvSpPr>
            <a:spLocks noGrp="1"/>
          </p:cNvSpPr>
          <p:nvPr>
            <p:ph type="sldNum" sz="quarter" idx="12"/>
          </p:nvPr>
        </p:nvSpPr>
        <p:spPr/>
        <p:txBody>
          <a:bodyPr/>
          <a:lstStyle>
            <a:lvl1pPr>
              <a:defRPr/>
            </a:lvl1pPr>
          </a:lstStyle>
          <a:p>
            <a:pPr>
              <a:defRPr/>
            </a:pPr>
            <a:fld id="{3CF99771-754A-48B5-8106-2E77D8E8F7C3}" type="slidenum">
              <a:rPr lang="en-US" altLang="en-US"/>
              <a:pPr>
                <a:defRPr/>
              </a:pPr>
              <a:t>‹#›</a:t>
            </a:fld>
            <a:endParaRPr lang="en-US" altLang="en-US"/>
          </a:p>
        </p:txBody>
      </p:sp>
    </p:spTree>
    <p:extLst>
      <p:ext uri="{BB962C8B-B14F-4D97-AF65-F5344CB8AC3E}">
        <p14:creationId xmlns:p14="http://schemas.microsoft.com/office/powerpoint/2010/main" val="1717054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F2FD6D2E-8C18-47F4-9171-FF6396D00231}"/>
              </a:ext>
            </a:extLst>
          </p:cNvPr>
          <p:cNvSpPr>
            <a:spLocks noGrp="1"/>
          </p:cNvSpPr>
          <p:nvPr>
            <p:ph type="dt" sz="half" idx="10"/>
          </p:nvPr>
        </p:nvSpPr>
        <p:spPr/>
        <p:txBody>
          <a:bodyPr/>
          <a:lstStyle>
            <a:lvl1pPr>
              <a:defRPr/>
            </a:lvl1pPr>
          </a:lstStyle>
          <a:p>
            <a:pPr>
              <a:defRPr/>
            </a:pPr>
            <a:fld id="{85D7DFF5-E59F-429F-9876-8B077890F006}" type="datetimeFigureOut">
              <a:rPr lang="en-US"/>
              <a:pPr>
                <a:defRPr/>
              </a:pPr>
              <a:t>2/8/2021</a:t>
            </a:fld>
            <a:endParaRPr lang="en-US"/>
          </a:p>
        </p:txBody>
      </p:sp>
      <p:sp>
        <p:nvSpPr>
          <p:cNvPr id="4" name="Footer Placeholder 4">
            <a:extLst>
              <a:ext uri="{FF2B5EF4-FFF2-40B4-BE49-F238E27FC236}">
                <a16:creationId xmlns:a16="http://schemas.microsoft.com/office/drawing/2014/main" id="{2DAA649D-399D-44BA-A25B-6CD2DDCEE643}"/>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A3C5A42A-E593-4192-A6B1-3146761E01A2}"/>
              </a:ext>
            </a:extLst>
          </p:cNvPr>
          <p:cNvSpPr>
            <a:spLocks noGrp="1"/>
          </p:cNvSpPr>
          <p:nvPr>
            <p:ph type="sldNum" sz="quarter" idx="12"/>
          </p:nvPr>
        </p:nvSpPr>
        <p:spPr/>
        <p:txBody>
          <a:bodyPr/>
          <a:lstStyle>
            <a:lvl1pPr>
              <a:defRPr/>
            </a:lvl1pPr>
          </a:lstStyle>
          <a:p>
            <a:pPr>
              <a:defRPr/>
            </a:pPr>
            <a:fld id="{31BABF64-2BB2-49DA-85DF-FB84A2C21C9E}" type="slidenum">
              <a:rPr lang="en-US" altLang="en-US"/>
              <a:pPr>
                <a:defRPr/>
              </a:pPr>
              <a:t>‹#›</a:t>
            </a:fld>
            <a:endParaRPr lang="en-US" altLang="en-US"/>
          </a:p>
        </p:txBody>
      </p:sp>
    </p:spTree>
    <p:extLst>
      <p:ext uri="{BB962C8B-B14F-4D97-AF65-F5344CB8AC3E}">
        <p14:creationId xmlns:p14="http://schemas.microsoft.com/office/powerpoint/2010/main" val="20401595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DD7A9B96-E51C-4CC7-9545-537583350C32}"/>
              </a:ext>
            </a:extLst>
          </p:cNvPr>
          <p:cNvSpPr>
            <a:spLocks noGrp="1"/>
          </p:cNvSpPr>
          <p:nvPr>
            <p:ph type="dt" sz="half" idx="10"/>
          </p:nvPr>
        </p:nvSpPr>
        <p:spPr/>
        <p:txBody>
          <a:bodyPr/>
          <a:lstStyle>
            <a:lvl1pPr>
              <a:defRPr/>
            </a:lvl1pPr>
          </a:lstStyle>
          <a:p>
            <a:pPr>
              <a:defRPr/>
            </a:pPr>
            <a:fld id="{99500300-FAB8-49BE-8D37-C4A635310EE9}" type="datetimeFigureOut">
              <a:rPr lang="en-US"/>
              <a:pPr>
                <a:defRPr/>
              </a:pPr>
              <a:t>2/8/2021</a:t>
            </a:fld>
            <a:endParaRPr lang="en-US"/>
          </a:p>
        </p:txBody>
      </p:sp>
      <p:sp>
        <p:nvSpPr>
          <p:cNvPr id="3" name="Footer Placeholder 4">
            <a:extLst>
              <a:ext uri="{FF2B5EF4-FFF2-40B4-BE49-F238E27FC236}">
                <a16:creationId xmlns:a16="http://schemas.microsoft.com/office/drawing/2014/main" id="{C2BD5ECC-3AE7-460F-BE60-1F13B58E7B9D}"/>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D3BE3BE7-E623-441D-8B3C-8B20ED35B399}"/>
              </a:ext>
            </a:extLst>
          </p:cNvPr>
          <p:cNvSpPr>
            <a:spLocks noGrp="1"/>
          </p:cNvSpPr>
          <p:nvPr>
            <p:ph type="sldNum" sz="quarter" idx="12"/>
          </p:nvPr>
        </p:nvSpPr>
        <p:spPr/>
        <p:txBody>
          <a:bodyPr/>
          <a:lstStyle>
            <a:lvl1pPr>
              <a:defRPr/>
            </a:lvl1pPr>
          </a:lstStyle>
          <a:p>
            <a:pPr>
              <a:defRPr/>
            </a:pPr>
            <a:fld id="{FE9C6665-C99A-4E9B-82F1-5F53703F3E3C}" type="slidenum">
              <a:rPr lang="en-US" altLang="en-US"/>
              <a:pPr>
                <a:defRPr/>
              </a:pPr>
              <a:t>‹#›</a:t>
            </a:fld>
            <a:endParaRPr lang="en-US" altLang="en-US"/>
          </a:p>
        </p:txBody>
      </p:sp>
    </p:spTree>
    <p:extLst>
      <p:ext uri="{BB962C8B-B14F-4D97-AF65-F5344CB8AC3E}">
        <p14:creationId xmlns:p14="http://schemas.microsoft.com/office/powerpoint/2010/main" val="24915387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7163EF0-F4CB-4040-AE5F-8264A1A5C1CB}"/>
              </a:ext>
            </a:extLst>
          </p:cNvPr>
          <p:cNvSpPr>
            <a:spLocks noGrp="1"/>
          </p:cNvSpPr>
          <p:nvPr>
            <p:ph type="dt" sz="half" idx="10"/>
          </p:nvPr>
        </p:nvSpPr>
        <p:spPr/>
        <p:txBody>
          <a:bodyPr/>
          <a:lstStyle>
            <a:lvl1pPr>
              <a:defRPr/>
            </a:lvl1pPr>
          </a:lstStyle>
          <a:p>
            <a:pPr>
              <a:defRPr/>
            </a:pPr>
            <a:fld id="{0945557F-D1A7-4234-A4FF-EBBCB696432D}" type="datetimeFigureOut">
              <a:rPr lang="en-US"/>
              <a:pPr>
                <a:defRPr/>
              </a:pPr>
              <a:t>2/8/2021</a:t>
            </a:fld>
            <a:endParaRPr lang="en-US"/>
          </a:p>
        </p:txBody>
      </p:sp>
      <p:sp>
        <p:nvSpPr>
          <p:cNvPr id="6" name="Footer Placeholder 4">
            <a:extLst>
              <a:ext uri="{FF2B5EF4-FFF2-40B4-BE49-F238E27FC236}">
                <a16:creationId xmlns:a16="http://schemas.microsoft.com/office/drawing/2014/main" id="{30680322-E5FB-445B-9CA0-84AC80FA092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8AC04CB-BB7F-4334-A3DC-3927FE65F4AD}"/>
              </a:ext>
            </a:extLst>
          </p:cNvPr>
          <p:cNvSpPr>
            <a:spLocks noGrp="1"/>
          </p:cNvSpPr>
          <p:nvPr>
            <p:ph type="sldNum" sz="quarter" idx="12"/>
          </p:nvPr>
        </p:nvSpPr>
        <p:spPr/>
        <p:txBody>
          <a:bodyPr/>
          <a:lstStyle>
            <a:lvl1pPr>
              <a:defRPr/>
            </a:lvl1pPr>
          </a:lstStyle>
          <a:p>
            <a:pPr>
              <a:defRPr/>
            </a:pPr>
            <a:fld id="{B8877613-8724-46F3-A105-16DE6FBCEEA5}" type="slidenum">
              <a:rPr lang="en-US" altLang="en-US"/>
              <a:pPr>
                <a:defRPr/>
              </a:pPr>
              <a:t>‹#›</a:t>
            </a:fld>
            <a:endParaRPr lang="en-US" altLang="en-US"/>
          </a:p>
        </p:txBody>
      </p:sp>
    </p:spTree>
    <p:extLst>
      <p:ext uri="{BB962C8B-B14F-4D97-AF65-F5344CB8AC3E}">
        <p14:creationId xmlns:p14="http://schemas.microsoft.com/office/powerpoint/2010/main" val="1199684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4953B207-99F0-43D6-8B62-7D5523AE2521}"/>
              </a:ext>
            </a:extLst>
          </p:cNvPr>
          <p:cNvSpPr>
            <a:spLocks noGrp="1"/>
          </p:cNvSpPr>
          <p:nvPr>
            <p:ph type="dt" sz="half" idx="10"/>
          </p:nvPr>
        </p:nvSpPr>
        <p:spPr/>
        <p:txBody>
          <a:bodyPr/>
          <a:lstStyle>
            <a:lvl1pPr>
              <a:defRPr/>
            </a:lvl1pPr>
          </a:lstStyle>
          <a:p>
            <a:pPr>
              <a:defRPr/>
            </a:pPr>
            <a:fld id="{188161FE-9163-499A-A358-BF666FA2867E}" type="datetimeFigureOut">
              <a:rPr lang="en-US"/>
              <a:pPr>
                <a:defRPr/>
              </a:pPr>
              <a:t>2/8/2021</a:t>
            </a:fld>
            <a:endParaRPr lang="en-US"/>
          </a:p>
        </p:txBody>
      </p:sp>
      <p:sp>
        <p:nvSpPr>
          <p:cNvPr id="6" name="Footer Placeholder 4">
            <a:extLst>
              <a:ext uri="{FF2B5EF4-FFF2-40B4-BE49-F238E27FC236}">
                <a16:creationId xmlns:a16="http://schemas.microsoft.com/office/drawing/2014/main" id="{0691A160-E146-4E79-AF1C-E09EE549AB3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E3BBE618-57C5-4A09-833C-D31F98F68DEC}"/>
              </a:ext>
            </a:extLst>
          </p:cNvPr>
          <p:cNvSpPr>
            <a:spLocks noGrp="1"/>
          </p:cNvSpPr>
          <p:nvPr>
            <p:ph type="sldNum" sz="quarter" idx="12"/>
          </p:nvPr>
        </p:nvSpPr>
        <p:spPr/>
        <p:txBody>
          <a:bodyPr/>
          <a:lstStyle>
            <a:lvl1pPr>
              <a:defRPr/>
            </a:lvl1pPr>
          </a:lstStyle>
          <a:p>
            <a:pPr>
              <a:defRPr/>
            </a:pPr>
            <a:fld id="{05E76B42-5927-4745-A227-DE041B9149EC}" type="slidenum">
              <a:rPr lang="en-US" altLang="en-US"/>
              <a:pPr>
                <a:defRPr/>
              </a:pPr>
              <a:t>‹#›</a:t>
            </a:fld>
            <a:endParaRPr lang="en-US" altLang="en-US"/>
          </a:p>
        </p:txBody>
      </p:sp>
    </p:spTree>
    <p:extLst>
      <p:ext uri="{BB962C8B-B14F-4D97-AF65-F5344CB8AC3E}">
        <p14:creationId xmlns:p14="http://schemas.microsoft.com/office/powerpoint/2010/main" val="3190794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9C3C226A-DAE8-4093-83F7-F81DDFA1E5F0}"/>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771FF966-BFE8-478C-A7D9-58608AB9A454}"/>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38166D37-E425-4282-9491-3041FBAB1EC1}"/>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ea typeface="ＭＳ Ｐゴシック" pitchFamily="34" charset="-128"/>
              </a:defRPr>
            </a:lvl1pPr>
          </a:lstStyle>
          <a:p>
            <a:pPr>
              <a:defRPr/>
            </a:pPr>
            <a:fld id="{D0235CF1-6502-4B01-B96A-8226FE98EA34}" type="datetimeFigureOut">
              <a:rPr lang="en-US"/>
              <a:pPr>
                <a:defRPr/>
              </a:pPr>
              <a:t>2/8/2021</a:t>
            </a:fld>
            <a:endParaRPr lang="en-US"/>
          </a:p>
        </p:txBody>
      </p:sp>
      <p:sp>
        <p:nvSpPr>
          <p:cNvPr id="5" name="Footer Placeholder 4">
            <a:extLst>
              <a:ext uri="{FF2B5EF4-FFF2-40B4-BE49-F238E27FC236}">
                <a16:creationId xmlns:a16="http://schemas.microsoft.com/office/drawing/2014/main" id="{0D71ED50-E557-477A-A4D1-9A878D8417B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2F717019-87CA-4D42-A45E-156EC4A55897}"/>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33DA1C6A-446E-47B3-AC12-F4102240624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mj-cs"/>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2.jp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23.jp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25.jpg"/><Relationship Id="rId4" Type="http://schemas.openxmlformats.org/officeDocument/2006/relationships/image" Target="../media/image24.jp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hyperlink" Target="https://maps.conservation.ca.gov/cgs/EQZApp/app/"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27.jp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28.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hyperlink" Target="https://www.shakealert.org/" TargetMode="External"/><Relationship Id="rId5" Type="http://schemas.openxmlformats.org/officeDocument/2006/relationships/image" Target="../media/image1.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openxmlformats.org/officeDocument/2006/relationships/hyperlink" Target="mailto:tkb@iris.edu" TargetMode="External"/><Relationship Id="rId7"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hyperlink" Target="http://www.iris.edu/hq/ret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8.jpg"/><Relationship Id="rId4" Type="http://schemas.openxmlformats.org/officeDocument/2006/relationships/image" Target="../media/image7.jp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0.jpg"/><Relationship Id="rId4" Type="http://schemas.openxmlformats.org/officeDocument/2006/relationships/image" Target="../media/image9.jp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1.jp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2.gif"/></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4.jpg"/><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8.jp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B4D95A21-4A20-433F-B4E6-82F1CFEB2B2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6.6 SAN FERNANDO</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February 9, 1971 at 14:00:41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3078" name="TextBox 9">
            <a:extLst>
              <a:ext uri="{FF2B5EF4-FFF2-40B4-BE49-F238E27FC236}">
                <a16:creationId xmlns:a16="http://schemas.microsoft.com/office/drawing/2014/main" id="{412E7CCA-92A5-4BAA-8E5D-87F97A10EA48}"/>
              </a:ext>
            </a:extLst>
          </p:cNvPr>
          <p:cNvSpPr txBox="1">
            <a:spLocks noChangeArrowheads="1"/>
          </p:cNvSpPr>
          <p:nvPr/>
        </p:nvSpPr>
        <p:spPr bwMode="auto">
          <a:xfrm>
            <a:off x="304800" y="1066800"/>
            <a:ext cx="8458200"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Fifty years ago, a magnitude 6.6 earthquake shook the San Fernando Valley north of Los Angeles in the early morning of February 9th. It destroyed homes, damaged hospitals and schools, knocked out power to more than 600,000 people, triggered over 1,000 landslides, and caused sections of elevated freeways to collapse. 64 people lost their lives and more than 2,500 were injured. </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California is safer today because of this earthquake. It prompted action and legislation to protect people and reduce earthquake loss across the state. </a:t>
            </a:r>
          </a:p>
        </p:txBody>
      </p:sp>
      <p:pic>
        <p:nvPicPr>
          <p:cNvPr id="3" name="Picture 2" descr="Map&#10;&#10;Description automatically generated">
            <a:extLst>
              <a:ext uri="{FF2B5EF4-FFF2-40B4-BE49-F238E27FC236}">
                <a16:creationId xmlns:a16="http://schemas.microsoft.com/office/drawing/2014/main" id="{D5FF1054-6299-4383-BDB1-0D7235E6357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17963" y="3199330"/>
            <a:ext cx="5749637" cy="3516578"/>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ap&#10;&#10;Description automatically generated">
            <a:extLst>
              <a:ext uri="{FF2B5EF4-FFF2-40B4-BE49-F238E27FC236}">
                <a16:creationId xmlns:a16="http://schemas.microsoft.com/office/drawing/2014/main" id="{1D039094-431B-492D-964D-FC89E95DB3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15155" y="2361959"/>
            <a:ext cx="6110932" cy="4114592"/>
          </a:xfrm>
          <a:prstGeom prst="rect">
            <a:avLst/>
          </a:prstGeom>
        </p:spPr>
      </p:pic>
      <p:sp>
        <p:nvSpPr>
          <p:cNvPr id="13315" name="TextBox 7">
            <a:extLst>
              <a:ext uri="{FF2B5EF4-FFF2-40B4-BE49-F238E27FC236}">
                <a16:creationId xmlns:a16="http://schemas.microsoft.com/office/drawing/2014/main" id="{96ED967F-6BCD-F941-B3A1-EDA675DEE208}"/>
              </a:ext>
            </a:extLst>
          </p:cNvPr>
          <p:cNvSpPr txBox="1">
            <a:spLocks noChangeArrowheads="1"/>
          </p:cNvSpPr>
          <p:nvPr/>
        </p:nvSpPr>
        <p:spPr bwMode="auto">
          <a:xfrm>
            <a:off x="277813" y="1074738"/>
            <a:ext cx="8337550" cy="135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image below is plotting the first 10 hours of seismicity on February 9, 1971. This only includes the main shock and the first 144 measured aftershocks. In the days and months that followed, the aftershocks continued. The table captures a summary of the regional seismicity in 1971.</a:t>
            </a:r>
          </a:p>
          <a:p>
            <a:pPr eaLnBrk="1" hangingPunct="1">
              <a:lnSpc>
                <a:spcPts val="2400"/>
              </a:lnSpc>
              <a:spcBef>
                <a:spcPct val="0"/>
              </a:spcBef>
              <a:buFontTx/>
              <a:buNone/>
            </a:pPr>
            <a:endParaRPr lang="en-US" altLang="en-US" sz="1600" dirty="0">
              <a:latin typeface="Arial" panose="020B0604020202020204" pitchFamily="34" charset="0"/>
            </a:endParaRPr>
          </a:p>
        </p:txBody>
      </p:sp>
      <p:sp>
        <p:nvSpPr>
          <p:cNvPr id="15" name="Rectangle 14">
            <a:extLst>
              <a:ext uri="{FF2B5EF4-FFF2-40B4-BE49-F238E27FC236}">
                <a16:creationId xmlns:a16="http://schemas.microsoft.com/office/drawing/2014/main" id="{EAD07538-B970-46FB-A8E5-DFADB3387825}"/>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3317" name="Picture 8" descr="IRIS_TMlogo.png">
            <a:extLst>
              <a:ext uri="{FF2B5EF4-FFF2-40B4-BE49-F238E27FC236}">
                <a16:creationId xmlns:a16="http://schemas.microsoft.com/office/drawing/2014/main" id="{128E38F1-796E-4447-A633-CDE0081638F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8" name="TextBox 8">
            <a:extLst>
              <a:ext uri="{FF2B5EF4-FFF2-40B4-BE49-F238E27FC236}">
                <a16:creationId xmlns:a16="http://schemas.microsoft.com/office/drawing/2014/main" id="{4BA36AA1-0413-194B-B594-506BE5D2E4D3}"/>
              </a:ext>
            </a:extLst>
          </p:cNvPr>
          <p:cNvSpPr txBox="1">
            <a:spLocks noChangeArrowheads="1"/>
          </p:cNvSpPr>
          <p:nvPr/>
        </p:nvSpPr>
        <p:spPr bwMode="auto">
          <a:xfrm>
            <a:off x="2629180" y="6501275"/>
            <a:ext cx="53530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Created using the IRIS Earthquake Browser (IEB)</a:t>
            </a:r>
            <a:endParaRPr lang="en-US" altLang="en-US" sz="1800" i="1" dirty="0">
              <a:latin typeface="Arial" panose="020B0604020202020204" pitchFamily="34" charset="0"/>
            </a:endParaRPr>
          </a:p>
        </p:txBody>
      </p:sp>
      <p:sp>
        <p:nvSpPr>
          <p:cNvPr id="13319" name="TextBox 11">
            <a:extLst>
              <a:ext uri="{FF2B5EF4-FFF2-40B4-BE49-F238E27FC236}">
                <a16:creationId xmlns:a16="http://schemas.microsoft.com/office/drawing/2014/main" id="{E854DA42-AD4F-C941-8006-6D865414CD38}"/>
              </a:ext>
            </a:extLst>
          </p:cNvPr>
          <p:cNvSpPr txBox="1">
            <a:spLocks noChangeArrowheads="1"/>
          </p:cNvSpPr>
          <p:nvPr/>
        </p:nvSpPr>
        <p:spPr bwMode="auto">
          <a:xfrm>
            <a:off x="6783600" y="2531239"/>
            <a:ext cx="76637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b="1" dirty="0">
                <a:latin typeface="Arial" panose="020B0604020202020204" pitchFamily="34" charset="0"/>
              </a:rPr>
              <a:t>M 6.6</a:t>
            </a:r>
          </a:p>
        </p:txBody>
      </p:sp>
      <p:cxnSp>
        <p:nvCxnSpPr>
          <p:cNvPr id="18" name="Straight Arrow Connector 17">
            <a:extLst>
              <a:ext uri="{FF2B5EF4-FFF2-40B4-BE49-F238E27FC236}">
                <a16:creationId xmlns:a16="http://schemas.microsoft.com/office/drawing/2014/main" id="{28AB664E-0E77-4466-99F7-31D2D7D53D01}"/>
              </a:ext>
            </a:extLst>
          </p:cNvPr>
          <p:cNvCxnSpPr>
            <a:cxnSpLocks/>
          </p:cNvCxnSpPr>
          <p:nvPr/>
        </p:nvCxnSpPr>
        <p:spPr bwMode="auto">
          <a:xfrm flipH="1">
            <a:off x="6493110" y="2788639"/>
            <a:ext cx="290490" cy="338866"/>
          </a:xfrm>
          <a:prstGeom prst="straightConnector1">
            <a:avLst/>
          </a:prstGeom>
          <a:ln w="31750">
            <a:solidFill>
              <a:srgbClr val="FF0000"/>
            </a:solidFill>
            <a:tailEnd type="arrow"/>
          </a:ln>
        </p:spPr>
        <p:style>
          <a:lnRef idx="2">
            <a:schemeClr val="accent1"/>
          </a:lnRef>
          <a:fillRef idx="0">
            <a:schemeClr val="accent1"/>
          </a:fillRef>
          <a:effectRef idx="1">
            <a:schemeClr val="accent1"/>
          </a:effectRef>
          <a:fontRef idx="minor">
            <a:schemeClr val="tx1"/>
          </a:fontRef>
        </p:style>
      </p:cxnSp>
      <p:pic>
        <p:nvPicPr>
          <p:cNvPr id="13322" name="Picture 7" descr="MagLegend.tiff">
            <a:extLst>
              <a:ext uri="{FF2B5EF4-FFF2-40B4-BE49-F238E27FC236}">
                <a16:creationId xmlns:a16="http://schemas.microsoft.com/office/drawing/2014/main" id="{FED5E798-5092-9747-971D-0E3E146AFAE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311611" y="6251126"/>
            <a:ext cx="1169988"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3" name="TextBox 11">
            <a:extLst>
              <a:ext uri="{FF2B5EF4-FFF2-40B4-BE49-F238E27FC236}">
                <a16:creationId xmlns:a16="http://schemas.microsoft.com/office/drawing/2014/main" id="{19A626ED-935E-564C-B21A-9F8D5957A457}"/>
              </a:ext>
            </a:extLst>
          </p:cNvPr>
          <p:cNvSpPr txBox="1">
            <a:spLocks noChangeArrowheads="1"/>
          </p:cNvSpPr>
          <p:nvPr/>
        </p:nvSpPr>
        <p:spPr bwMode="auto">
          <a:xfrm>
            <a:off x="469900" y="5367338"/>
            <a:ext cx="8350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000">
                <a:solidFill>
                  <a:schemeClr val="bg1"/>
                </a:solidFill>
                <a:latin typeface="Arial" panose="020B0604020202020204" pitchFamily="34" charset="0"/>
              </a:rPr>
              <a:t>Earthquake</a:t>
            </a:r>
          </a:p>
        </p:txBody>
      </p:sp>
      <p:pic>
        <p:nvPicPr>
          <p:cNvPr id="13325" name="Picture 7" descr="DepthLegend.tiff">
            <a:extLst>
              <a:ext uri="{FF2B5EF4-FFF2-40B4-BE49-F238E27FC236}">
                <a16:creationId xmlns:a16="http://schemas.microsoft.com/office/drawing/2014/main" id="{B662F245-A8D5-594A-AE29-AECB7FE73A9D}"/>
              </a:ext>
            </a:extLst>
          </p:cNvPr>
          <p:cNvPicPr>
            <a:picLocks noChangeAspect="1"/>
          </p:cNvPicPr>
          <p:nvPr/>
        </p:nvPicPr>
        <p:blipFill>
          <a:blip r:embed="rId6">
            <a:extLst>
              <a:ext uri="{28A0092B-C50C-407E-A947-70E740481C1C}">
                <a14:useLocalDpi xmlns:a14="http://schemas.microsoft.com/office/drawing/2010/main" val="0"/>
              </a:ext>
            </a:extLst>
          </a:blip>
          <a:srcRect l="7120" r="8138"/>
          <a:stretch>
            <a:fillRect/>
          </a:stretch>
        </p:blipFill>
        <p:spPr bwMode="auto">
          <a:xfrm>
            <a:off x="8689975" y="4316939"/>
            <a:ext cx="344488" cy="1995488"/>
          </a:xfrm>
          <a:prstGeom prst="rect">
            <a:avLst/>
          </a:prstGeom>
          <a:noFill/>
          <a:ln w="12700">
            <a:solidFill>
              <a:srgbClr val="660066"/>
            </a:solidFill>
            <a:miter lim="800000"/>
            <a:headEnd/>
            <a:tailEnd/>
          </a:ln>
          <a:extLst>
            <a:ext uri="{909E8E84-426E-40DD-AFC4-6F175D3DCCD1}">
              <a14:hiddenFill xmlns:a14="http://schemas.microsoft.com/office/drawing/2010/main">
                <a:solidFill>
                  <a:srgbClr val="FFFFFF"/>
                </a:solidFill>
              </a14:hiddenFill>
            </a:ext>
          </a:extLst>
        </p:spPr>
      </p:pic>
      <p:sp>
        <p:nvSpPr>
          <p:cNvPr id="17" name="Title 1">
            <a:extLst>
              <a:ext uri="{FF2B5EF4-FFF2-40B4-BE49-F238E27FC236}">
                <a16:creationId xmlns:a16="http://schemas.microsoft.com/office/drawing/2014/main" id="{344BC851-C05A-4F92-BC28-D266CB8C7A12}"/>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6.6 SAN FERNANDO</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February 9, 1971 at 14:00:41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10" name="Picture 9" descr="A picture containing text, receipt, newspaper, document&#10;&#10;Description automatically generated">
            <a:extLst>
              <a:ext uri="{FF2B5EF4-FFF2-40B4-BE49-F238E27FC236}">
                <a16:creationId xmlns:a16="http://schemas.microsoft.com/office/drawing/2014/main" id="{D7F2FE28-614B-4039-8CD7-79CC257DC3E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77813" y="2228850"/>
            <a:ext cx="3455987" cy="3447347"/>
          </a:xfrm>
          <a:prstGeom prst="rect">
            <a:avLst/>
          </a:prstGeom>
        </p:spPr>
      </p:pic>
      <p:sp>
        <p:nvSpPr>
          <p:cNvPr id="26" name="TextBox 25">
            <a:extLst>
              <a:ext uri="{FF2B5EF4-FFF2-40B4-BE49-F238E27FC236}">
                <a16:creationId xmlns:a16="http://schemas.microsoft.com/office/drawing/2014/main" id="{01196AD9-C4B8-4D48-AD26-F0B9C9AFCD1C}"/>
              </a:ext>
            </a:extLst>
          </p:cNvPr>
          <p:cNvSpPr txBox="1"/>
          <p:nvPr/>
        </p:nvSpPr>
        <p:spPr>
          <a:xfrm>
            <a:off x="317913" y="5767434"/>
            <a:ext cx="2939748" cy="523220"/>
          </a:xfrm>
          <a:prstGeom prst="rect">
            <a:avLst/>
          </a:prstGeom>
          <a:noFill/>
        </p:spPr>
        <p:txBody>
          <a:bodyPr wrap="square" rtlCol="0">
            <a:spAutoFit/>
          </a:bodyPr>
          <a:lstStyle/>
          <a:p>
            <a:r>
              <a:rPr lang="en-US" sz="1400" i="1" dirty="0"/>
              <a:t>Table courtesy </a:t>
            </a:r>
          </a:p>
          <a:p>
            <a:r>
              <a:rPr lang="en-US" sz="1400" i="1" dirty="0"/>
              <a:t>C. Allen, Caltech</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EAD07538-B970-46FB-A8E5-DFADB3387825}"/>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3317" name="Picture 8" descr="IRIS_TMlogo.png">
            <a:extLst>
              <a:ext uri="{FF2B5EF4-FFF2-40B4-BE49-F238E27FC236}">
                <a16:creationId xmlns:a16="http://schemas.microsoft.com/office/drawing/2014/main" id="{128E38F1-796E-4447-A633-CDE0081638F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5">
            <a:extLst>
              <a:ext uri="{FF2B5EF4-FFF2-40B4-BE49-F238E27FC236}">
                <a16:creationId xmlns:a16="http://schemas.microsoft.com/office/drawing/2014/main" id="{853C973F-C9D3-4C9B-94F6-E25E7EFB071E}"/>
              </a:ext>
            </a:extLst>
          </p:cNvPr>
          <p:cNvCxnSpPr/>
          <p:nvPr/>
        </p:nvCxnSpPr>
        <p:spPr>
          <a:xfrm>
            <a:off x="5181600" y="2757488"/>
            <a:ext cx="362743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323" name="TextBox 11">
            <a:extLst>
              <a:ext uri="{FF2B5EF4-FFF2-40B4-BE49-F238E27FC236}">
                <a16:creationId xmlns:a16="http://schemas.microsoft.com/office/drawing/2014/main" id="{19A626ED-935E-564C-B21A-9F8D5957A457}"/>
              </a:ext>
            </a:extLst>
          </p:cNvPr>
          <p:cNvSpPr txBox="1">
            <a:spLocks noChangeArrowheads="1"/>
          </p:cNvSpPr>
          <p:nvPr/>
        </p:nvSpPr>
        <p:spPr bwMode="auto">
          <a:xfrm>
            <a:off x="469900" y="5367338"/>
            <a:ext cx="8350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000">
                <a:solidFill>
                  <a:schemeClr val="bg1"/>
                </a:solidFill>
                <a:latin typeface="Arial" panose="020B0604020202020204" pitchFamily="34" charset="0"/>
              </a:rPr>
              <a:t>Earthquake</a:t>
            </a:r>
          </a:p>
        </p:txBody>
      </p:sp>
      <p:sp>
        <p:nvSpPr>
          <p:cNvPr id="4" name="TextBox 3">
            <a:extLst>
              <a:ext uri="{FF2B5EF4-FFF2-40B4-BE49-F238E27FC236}">
                <a16:creationId xmlns:a16="http://schemas.microsoft.com/office/drawing/2014/main" id="{1E8EC4F6-2E33-49A5-B8ED-D4842AE7CA48}"/>
              </a:ext>
            </a:extLst>
          </p:cNvPr>
          <p:cNvSpPr txBox="1"/>
          <p:nvPr/>
        </p:nvSpPr>
        <p:spPr>
          <a:xfrm>
            <a:off x="252592" y="1066800"/>
            <a:ext cx="3557408" cy="4770537"/>
          </a:xfrm>
          <a:prstGeom prst="rect">
            <a:avLst/>
          </a:prstGeom>
          <a:noFill/>
        </p:spPr>
        <p:txBody>
          <a:bodyPr wrap="square" rtlCol="0">
            <a:spAutoFit/>
          </a:bodyPr>
          <a:lstStyle/>
          <a:p>
            <a:r>
              <a:rPr lang="en-US" sz="1600" dirty="0"/>
              <a:t>Map showing epicenter of the main shock and larger aftershocks during the year following the San Fernando earthquake.  </a:t>
            </a:r>
          </a:p>
          <a:p>
            <a:endParaRPr lang="en-US" sz="1600" dirty="0"/>
          </a:p>
          <a:p>
            <a:r>
              <a:rPr lang="en-US" sz="1600" dirty="0"/>
              <a:t>Smallest dots represent earthquakes of magnitude 3.0-3.9, and larger dots represent earthquakes of magnitude 4.0 and above. </a:t>
            </a:r>
          </a:p>
          <a:p>
            <a:endParaRPr lang="en-US" sz="1600" dirty="0"/>
          </a:p>
          <a:p>
            <a:r>
              <a:rPr lang="en-US" sz="1600" dirty="0"/>
              <a:t>Open circles represent relative city population.</a:t>
            </a:r>
          </a:p>
          <a:p>
            <a:endParaRPr lang="en-US" sz="1600" dirty="0"/>
          </a:p>
          <a:p>
            <a:r>
              <a:rPr lang="en-US" sz="1600" dirty="0"/>
              <a:t>The fault trace shown is where the San Fernando fault breaks the surface. This graphic is based on data from the Seismological Laboratory, California Institute of Technology.</a:t>
            </a:r>
          </a:p>
        </p:txBody>
      </p:sp>
      <p:pic>
        <p:nvPicPr>
          <p:cNvPr id="7" name="Picture 6" descr="Diagram&#10;&#10;Description automatically generated">
            <a:extLst>
              <a:ext uri="{FF2B5EF4-FFF2-40B4-BE49-F238E27FC236}">
                <a16:creationId xmlns:a16="http://schemas.microsoft.com/office/drawing/2014/main" id="{D12BCF76-B08C-46E6-8536-A573E896F2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22879" y="940158"/>
            <a:ext cx="5202911" cy="5834884"/>
          </a:xfrm>
          <a:prstGeom prst="rect">
            <a:avLst/>
          </a:prstGeom>
        </p:spPr>
      </p:pic>
      <p:sp>
        <p:nvSpPr>
          <p:cNvPr id="12" name="Title 1">
            <a:extLst>
              <a:ext uri="{FF2B5EF4-FFF2-40B4-BE49-F238E27FC236}">
                <a16:creationId xmlns:a16="http://schemas.microsoft.com/office/drawing/2014/main" id="{EF36371B-DA4A-42DA-B50E-F2C4178ED95F}"/>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6.6 SAN FERNANDO</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February 9, 1971 at 14:00:41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3" name="TextBox 12">
            <a:extLst>
              <a:ext uri="{FF2B5EF4-FFF2-40B4-BE49-F238E27FC236}">
                <a16:creationId xmlns:a16="http://schemas.microsoft.com/office/drawing/2014/main" id="{34CD8DBA-519E-4D1C-BD78-7ADE54D85FCC}"/>
              </a:ext>
            </a:extLst>
          </p:cNvPr>
          <p:cNvSpPr txBox="1"/>
          <p:nvPr/>
        </p:nvSpPr>
        <p:spPr>
          <a:xfrm>
            <a:off x="1006626" y="6463177"/>
            <a:ext cx="2939748" cy="318623"/>
          </a:xfrm>
          <a:prstGeom prst="rect">
            <a:avLst/>
          </a:prstGeom>
          <a:noFill/>
        </p:spPr>
        <p:txBody>
          <a:bodyPr wrap="square" rtlCol="0">
            <a:spAutoFit/>
          </a:bodyPr>
          <a:lstStyle/>
          <a:p>
            <a:r>
              <a:rPr lang="en-US" sz="1400" i="1" dirty="0"/>
              <a:t>Image courtesy C. Allen, Caltech</a:t>
            </a:r>
          </a:p>
        </p:txBody>
      </p:sp>
    </p:spTree>
    <p:extLst>
      <p:ext uri="{BB962C8B-B14F-4D97-AF65-F5344CB8AC3E}">
        <p14:creationId xmlns:p14="http://schemas.microsoft.com/office/powerpoint/2010/main" val="6841950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8" name="TextBox 9">
            <a:extLst>
              <a:ext uri="{FF2B5EF4-FFF2-40B4-BE49-F238E27FC236}">
                <a16:creationId xmlns:a16="http://schemas.microsoft.com/office/drawing/2014/main" id="{412E7CCA-92A5-4BAA-8E5D-87F97A10EA48}"/>
              </a:ext>
            </a:extLst>
          </p:cNvPr>
          <p:cNvSpPr txBox="1">
            <a:spLocks noChangeArrowheads="1"/>
          </p:cNvSpPr>
          <p:nvPr/>
        </p:nvSpPr>
        <p:spPr bwMode="auto">
          <a:xfrm>
            <a:off x="304800" y="1066800"/>
            <a:ext cx="3733800" cy="550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None/>
            </a:pPr>
            <a:r>
              <a:rPr lang="en-US" altLang="en-US" sz="1600" dirty="0">
                <a:latin typeface="Arial" panose="020B0604020202020204" pitchFamily="34" charset="0"/>
              </a:rPr>
              <a:t>Along the zone where the fault broke the surface, all structures that were built across it were damaged or destroyed. This prompted California to take action. In the aftermath of this earthquake, the Alquist-</a:t>
            </a:r>
            <a:r>
              <a:rPr lang="en-US" altLang="en-US" sz="1600" dirty="0" err="1">
                <a:latin typeface="Arial" panose="020B0604020202020204" pitchFamily="34" charset="0"/>
              </a:rPr>
              <a:t>Priolo</a:t>
            </a:r>
            <a:r>
              <a:rPr lang="en-US" altLang="en-US" sz="1600" dirty="0">
                <a:latin typeface="Arial" panose="020B0604020202020204" pitchFamily="34" charset="0"/>
              </a:rPr>
              <a:t> Earthquake Fault Zoning Act was passed.</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This Act created a requirement to characterize all the active faults (ones that have ruptured in the last 11,000 years) in the state of California and to regulate construction in the zones surrounding the surface traces of active faults. </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Wherever an active fault exists, if it has the potential to rupture the surface, a structure for human occupancy cannot be placed over the fault and must be a minimum distance away (~ 50 feet). </a:t>
            </a:r>
          </a:p>
        </p:txBody>
      </p:sp>
      <p:pic>
        <p:nvPicPr>
          <p:cNvPr id="5" name="Picture 4" descr="A picture containing outdoor, sky, house, old&#10;&#10;Description automatically generated">
            <a:extLst>
              <a:ext uri="{FF2B5EF4-FFF2-40B4-BE49-F238E27FC236}">
                <a16:creationId xmlns:a16="http://schemas.microsoft.com/office/drawing/2014/main" id="{7FE2B0E6-2CCF-4F82-833D-0150C172D55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73828" y="888463"/>
            <a:ext cx="4823177" cy="2713037"/>
          </a:xfrm>
          <a:prstGeom prst="rect">
            <a:avLst/>
          </a:prstGeom>
        </p:spPr>
      </p:pic>
      <p:pic>
        <p:nvPicPr>
          <p:cNvPr id="7" name="Picture 6" descr="A picture containing outdoor, house&#10;&#10;Description automatically generated">
            <a:extLst>
              <a:ext uri="{FF2B5EF4-FFF2-40B4-BE49-F238E27FC236}">
                <a16:creationId xmlns:a16="http://schemas.microsoft.com/office/drawing/2014/main" id="{B9BD7297-22D3-48EE-A5B1-592BA5AA831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73828" y="3763962"/>
            <a:ext cx="4823177" cy="2713038"/>
          </a:xfrm>
          <a:prstGeom prst="rect">
            <a:avLst/>
          </a:prstGeom>
        </p:spPr>
      </p:pic>
      <p:sp>
        <p:nvSpPr>
          <p:cNvPr id="10" name="Title 1">
            <a:extLst>
              <a:ext uri="{FF2B5EF4-FFF2-40B4-BE49-F238E27FC236}">
                <a16:creationId xmlns:a16="http://schemas.microsoft.com/office/drawing/2014/main" id="{0D0A2337-23A2-4636-8DA9-159F510833FD}"/>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6.6 SAN FERNANDO</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February 9, 1971 at 14:00:41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1" name="TextBox 15">
            <a:extLst>
              <a:ext uri="{FF2B5EF4-FFF2-40B4-BE49-F238E27FC236}">
                <a16:creationId xmlns:a16="http://schemas.microsoft.com/office/drawing/2014/main" id="{EBC8D37E-A27B-46BE-8070-F0973A54E392}"/>
              </a:ext>
            </a:extLst>
          </p:cNvPr>
          <p:cNvSpPr txBox="1">
            <a:spLocks noChangeArrowheads="1"/>
          </p:cNvSpPr>
          <p:nvPr/>
        </p:nvSpPr>
        <p:spPr bwMode="auto">
          <a:xfrm>
            <a:off x="6545803" y="6515385"/>
            <a:ext cx="4038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Images courtesy of the USGS</a:t>
            </a:r>
          </a:p>
        </p:txBody>
      </p:sp>
    </p:spTree>
    <p:extLst>
      <p:ext uri="{BB962C8B-B14F-4D97-AF65-F5344CB8AC3E}">
        <p14:creationId xmlns:p14="http://schemas.microsoft.com/office/powerpoint/2010/main" val="42109363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8" name="TextBox 9">
            <a:extLst>
              <a:ext uri="{FF2B5EF4-FFF2-40B4-BE49-F238E27FC236}">
                <a16:creationId xmlns:a16="http://schemas.microsoft.com/office/drawing/2014/main" id="{412E7CCA-92A5-4BAA-8E5D-87F97A10EA48}"/>
              </a:ext>
            </a:extLst>
          </p:cNvPr>
          <p:cNvSpPr txBox="1">
            <a:spLocks noChangeArrowheads="1"/>
          </p:cNvSpPr>
          <p:nvPr/>
        </p:nvSpPr>
        <p:spPr bwMode="auto">
          <a:xfrm>
            <a:off x="318655" y="1090033"/>
            <a:ext cx="853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Earthquake Zones that were defined in this region (and throughout California) can be seen in the State of California Geological Survey (CGS) online map of earthquake zones.</a:t>
            </a:r>
          </a:p>
          <a:p>
            <a:pPr eaLnBrk="1" hangingPunct="1">
              <a:spcBef>
                <a:spcPct val="0"/>
              </a:spcBef>
              <a:buFontTx/>
              <a:buNone/>
            </a:pPr>
            <a:r>
              <a:rPr lang="en-US" altLang="en-US" sz="1600" dirty="0">
                <a:latin typeface="Arial" panose="020B0604020202020204" pitchFamily="34" charset="0"/>
              </a:rPr>
              <a:t>. </a:t>
            </a:r>
          </a:p>
        </p:txBody>
      </p:sp>
      <p:sp>
        <p:nvSpPr>
          <p:cNvPr id="5" name="TextBox 9">
            <a:extLst>
              <a:ext uri="{FF2B5EF4-FFF2-40B4-BE49-F238E27FC236}">
                <a16:creationId xmlns:a16="http://schemas.microsoft.com/office/drawing/2014/main" id="{0F84ADC0-E58B-45E9-8746-8606C8860CD1}"/>
              </a:ext>
            </a:extLst>
          </p:cNvPr>
          <p:cNvSpPr txBox="1">
            <a:spLocks noChangeArrowheads="1"/>
          </p:cNvSpPr>
          <p:nvPr/>
        </p:nvSpPr>
        <p:spPr bwMode="auto">
          <a:xfrm>
            <a:off x="346365" y="5798403"/>
            <a:ext cx="840970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Explore the official zone maps for fault rupture, liquefaction, and seismic landslide hazards throughout California with the CGS map at:  </a:t>
            </a:r>
            <a:r>
              <a:rPr lang="en-US" altLang="en-US" sz="1600" dirty="0">
                <a:latin typeface="Arial" panose="020B0604020202020204" pitchFamily="34" charset="0"/>
                <a:hlinkClick r:id="rId4"/>
              </a:rPr>
              <a:t>https://maps.conservation.ca.gov/cgs/EQZApp/app/</a:t>
            </a:r>
            <a:r>
              <a:rPr lang="en-US" altLang="en-US" sz="1600" dirty="0">
                <a:latin typeface="Arial" panose="020B0604020202020204" pitchFamily="34" charset="0"/>
              </a:rPr>
              <a:t> . </a:t>
            </a:r>
          </a:p>
        </p:txBody>
      </p:sp>
      <p:sp>
        <p:nvSpPr>
          <p:cNvPr id="6" name="Title 1">
            <a:extLst>
              <a:ext uri="{FF2B5EF4-FFF2-40B4-BE49-F238E27FC236}">
                <a16:creationId xmlns:a16="http://schemas.microsoft.com/office/drawing/2014/main" id="{80612D05-95EE-4224-8CB9-109D50B9F8C6}"/>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6.6 SAN FERNANDO</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February 9, 1971 at 14:00:41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7" name="Picture 6" descr="Map&#10;&#10;Description automatically generated">
            <a:extLst>
              <a:ext uri="{FF2B5EF4-FFF2-40B4-BE49-F238E27FC236}">
                <a16:creationId xmlns:a16="http://schemas.microsoft.com/office/drawing/2014/main" id="{4CC3C88C-A63F-4A34-877E-A1152EA1751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5635" y="1738745"/>
            <a:ext cx="8219646" cy="4001512"/>
          </a:xfrm>
          <a:prstGeom prst="rect">
            <a:avLst/>
          </a:prstGeom>
        </p:spPr>
      </p:pic>
    </p:spTree>
    <p:extLst>
      <p:ext uri="{BB962C8B-B14F-4D97-AF65-F5344CB8AC3E}">
        <p14:creationId xmlns:p14="http://schemas.microsoft.com/office/powerpoint/2010/main" val="35588296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8" name="TextBox 9">
            <a:extLst>
              <a:ext uri="{FF2B5EF4-FFF2-40B4-BE49-F238E27FC236}">
                <a16:creationId xmlns:a16="http://schemas.microsoft.com/office/drawing/2014/main" id="{412E7CCA-92A5-4BAA-8E5D-87F97A10EA48}"/>
              </a:ext>
            </a:extLst>
          </p:cNvPr>
          <p:cNvSpPr txBox="1">
            <a:spLocks noChangeArrowheads="1"/>
          </p:cNvSpPr>
          <p:nvPr/>
        </p:nvSpPr>
        <p:spPr bwMode="auto">
          <a:xfrm>
            <a:off x="304800" y="1066800"/>
            <a:ext cx="8686800"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Another advancement for protecting life and critical infrastructure is the </a:t>
            </a:r>
            <a:r>
              <a:rPr lang="en-US" altLang="en-US" sz="1600" dirty="0" err="1">
                <a:latin typeface="Arial" panose="020B0604020202020204" pitchFamily="34" charset="0"/>
              </a:rPr>
              <a:t>ShakeAlert</a:t>
            </a:r>
            <a:r>
              <a:rPr lang="en-US" altLang="en-US" sz="1600" baseline="30000" dirty="0">
                <a:latin typeface="Arial" panose="020B0604020202020204" pitchFamily="34" charset="0"/>
              </a:rPr>
              <a:t>®</a:t>
            </a:r>
            <a:r>
              <a:rPr lang="en-US" altLang="en-US" sz="1600" dirty="0">
                <a:latin typeface="Arial" panose="020B0604020202020204" pitchFamily="34" charset="0"/>
              </a:rPr>
              <a:t> Earthquake Early Warning (EEW) system, which is now operating in California, Oregon, and Washington! EEW is not earthquake prediction. Seismometers in the field detect an earthquake that has already begun and data from it is sent to a </a:t>
            </a:r>
            <a:r>
              <a:rPr lang="en-US" altLang="en-US" sz="1600" dirty="0" err="1">
                <a:latin typeface="Arial" panose="020B0604020202020204" pitchFamily="34" charset="0"/>
              </a:rPr>
              <a:t>ShakeAlert</a:t>
            </a:r>
            <a:r>
              <a:rPr lang="en-US" altLang="en-US" sz="1600" dirty="0">
                <a:latin typeface="Arial" panose="020B0604020202020204" pitchFamily="34" charset="0"/>
              </a:rPr>
              <a:t> Processing Center.</a:t>
            </a:r>
          </a:p>
          <a:p>
            <a:pPr eaLnBrk="1" hangingPunct="1">
              <a:spcBef>
                <a:spcPct val="0"/>
              </a:spcBef>
              <a:buFontTx/>
              <a:buNone/>
            </a:pPr>
            <a:r>
              <a:rPr lang="en-US" altLang="en-US" sz="1600" dirty="0">
                <a:latin typeface="Arial" panose="020B0604020202020204" pitchFamily="34" charset="0"/>
              </a:rPr>
              <a:t> </a:t>
            </a:r>
          </a:p>
          <a:p>
            <a:pPr eaLnBrk="1" hangingPunct="1">
              <a:spcBef>
                <a:spcPct val="0"/>
              </a:spcBef>
              <a:buFontTx/>
              <a:buNone/>
            </a:pPr>
            <a:r>
              <a:rPr lang="en-US" altLang="en-US" sz="1600" dirty="0" err="1">
                <a:latin typeface="Arial" panose="020B0604020202020204" pitchFamily="34" charset="0"/>
              </a:rPr>
              <a:t>ShakeAlert</a:t>
            </a:r>
            <a:r>
              <a:rPr lang="en-US" altLang="en-US" sz="1600" dirty="0">
                <a:latin typeface="Arial" panose="020B0604020202020204" pitchFamily="34" charset="0"/>
              </a:rPr>
              <a:t> quickly estimates the earthquake location, size, and expected shaking. If the earthquake fits the right profile the USGS issues a </a:t>
            </a:r>
            <a:r>
              <a:rPr lang="en-US" altLang="en-US" sz="1600" dirty="0" err="1">
                <a:latin typeface="Arial" panose="020B0604020202020204" pitchFamily="34" charset="0"/>
              </a:rPr>
              <a:t>ShakeAlert</a:t>
            </a:r>
            <a:r>
              <a:rPr lang="en-US" altLang="en-US" sz="1600" dirty="0">
                <a:latin typeface="Arial" panose="020B0604020202020204" pitchFamily="34" charset="0"/>
              </a:rPr>
              <a:t> Message which is used by distribution partners to develop and deliver alerts to people and automated systems.</a:t>
            </a:r>
          </a:p>
        </p:txBody>
      </p:sp>
      <p:pic>
        <p:nvPicPr>
          <p:cNvPr id="3" name="Picture 2" descr="Diagram, timeline&#10;&#10;Description automatically generated">
            <a:extLst>
              <a:ext uri="{FF2B5EF4-FFF2-40B4-BE49-F238E27FC236}">
                <a16:creationId xmlns:a16="http://schemas.microsoft.com/office/drawing/2014/main" id="{FA2CCFD2-603C-46A2-9958-97D9537BA7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0350" y="3213053"/>
            <a:ext cx="8332650" cy="3606847"/>
          </a:xfrm>
          <a:prstGeom prst="rect">
            <a:avLst/>
          </a:prstGeom>
        </p:spPr>
      </p:pic>
      <p:sp>
        <p:nvSpPr>
          <p:cNvPr id="7" name="Title 1">
            <a:extLst>
              <a:ext uri="{FF2B5EF4-FFF2-40B4-BE49-F238E27FC236}">
                <a16:creationId xmlns:a16="http://schemas.microsoft.com/office/drawing/2014/main" id="{E1F80E87-BB45-4636-8F9A-7DCD3D529F2A}"/>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6.6 SAN FERNANDO</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February 9, 1971 at 14:00:41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7885953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8" name="TextBox 9">
            <a:extLst>
              <a:ext uri="{FF2B5EF4-FFF2-40B4-BE49-F238E27FC236}">
                <a16:creationId xmlns:a16="http://schemas.microsoft.com/office/drawing/2014/main" id="{412E7CCA-92A5-4BAA-8E5D-87F97A10EA48}"/>
              </a:ext>
            </a:extLst>
          </p:cNvPr>
          <p:cNvSpPr txBox="1">
            <a:spLocks noChangeArrowheads="1"/>
          </p:cNvSpPr>
          <p:nvPr/>
        </p:nvSpPr>
        <p:spPr bwMode="auto">
          <a:xfrm>
            <a:off x="304800" y="1173163"/>
            <a:ext cx="85344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With this animation, explore how the </a:t>
            </a:r>
            <a:r>
              <a:rPr lang="en-US" altLang="en-US" sz="1600" dirty="0" err="1">
                <a:latin typeface="Arial" panose="020B0604020202020204" pitchFamily="34" charset="0"/>
              </a:rPr>
              <a:t>ShakeAlert</a:t>
            </a:r>
            <a:r>
              <a:rPr lang="en-US" altLang="en-US" sz="1600" dirty="0">
                <a:latin typeface="Arial" panose="020B0604020202020204" pitchFamily="34" charset="0"/>
              </a:rPr>
              <a:t> system works and how even a few seconds of warning can help people and automated systems prepare for earthquake shaking. </a:t>
            </a:r>
          </a:p>
        </p:txBody>
      </p:sp>
      <p:sp>
        <p:nvSpPr>
          <p:cNvPr id="5" name="TextBox 9">
            <a:extLst>
              <a:ext uri="{FF2B5EF4-FFF2-40B4-BE49-F238E27FC236}">
                <a16:creationId xmlns:a16="http://schemas.microsoft.com/office/drawing/2014/main" id="{0F84ADC0-E58B-45E9-8746-8606C8860CD1}"/>
              </a:ext>
            </a:extLst>
          </p:cNvPr>
          <p:cNvSpPr txBox="1">
            <a:spLocks noChangeArrowheads="1"/>
          </p:cNvSpPr>
          <p:nvPr/>
        </p:nvSpPr>
        <p:spPr bwMode="auto">
          <a:xfrm>
            <a:off x="3048001" y="6248400"/>
            <a:ext cx="594360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Learn more about </a:t>
            </a:r>
            <a:r>
              <a:rPr lang="en-US" altLang="en-US" sz="1600" dirty="0" err="1">
                <a:latin typeface="Arial" panose="020B0604020202020204" pitchFamily="34" charset="0"/>
              </a:rPr>
              <a:t>ShakeAlert</a:t>
            </a:r>
            <a:r>
              <a:rPr lang="en-US" altLang="en-US" sz="1600" dirty="0">
                <a:latin typeface="Arial" panose="020B0604020202020204" pitchFamily="34" charset="0"/>
              </a:rPr>
              <a:t> at </a:t>
            </a:r>
            <a:r>
              <a:rPr lang="en-US" sz="1800" b="0" i="0" dirty="0">
                <a:solidFill>
                  <a:srgbClr val="1155CC"/>
                </a:solidFill>
                <a:effectLst/>
                <a:latin typeface="Calibri" panose="020F0502020204030204" pitchFamily="34" charset="0"/>
                <a:hlinkClick r:id="rId6"/>
              </a:rPr>
              <a:t>https://www.ShakeAlert.org</a:t>
            </a:r>
            <a:r>
              <a:rPr lang="en-US" sz="1800" b="0" i="0" dirty="0">
                <a:solidFill>
                  <a:srgbClr val="000000"/>
                </a:solidFill>
                <a:effectLst/>
                <a:latin typeface="Calibri" panose="020F0502020204030204" pitchFamily="34" charset="0"/>
              </a:rPr>
              <a:t>  </a:t>
            </a:r>
            <a:r>
              <a:rPr lang="en-US" altLang="en-US" sz="1600" dirty="0">
                <a:latin typeface="Arial" panose="020B0604020202020204" pitchFamily="34" charset="0"/>
              </a:rPr>
              <a:t>  </a:t>
            </a:r>
          </a:p>
          <a:p>
            <a:pPr eaLnBrk="1" hangingPunct="1">
              <a:spcBef>
                <a:spcPct val="0"/>
              </a:spcBef>
              <a:buFontTx/>
              <a:buNone/>
            </a:pPr>
            <a:r>
              <a:rPr lang="en-US" altLang="en-US" sz="1600" dirty="0">
                <a:latin typeface="Arial" panose="020B0604020202020204" pitchFamily="34" charset="0"/>
              </a:rPr>
              <a:t>. </a:t>
            </a:r>
          </a:p>
        </p:txBody>
      </p:sp>
      <p:sp>
        <p:nvSpPr>
          <p:cNvPr id="6" name="Title 1">
            <a:extLst>
              <a:ext uri="{FF2B5EF4-FFF2-40B4-BE49-F238E27FC236}">
                <a16:creationId xmlns:a16="http://schemas.microsoft.com/office/drawing/2014/main" id="{80612D05-95EE-4224-8CB9-109D50B9F8C6}"/>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6.6 SAN FERNANDO</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February 9, 1971 at 14:00:41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2" name="ShakeAlert English_720">
            <a:hlinkClick r:id="" action="ppaction://media"/>
            <a:extLst>
              <a:ext uri="{FF2B5EF4-FFF2-40B4-BE49-F238E27FC236}">
                <a16:creationId xmlns:a16="http://schemas.microsoft.com/office/drawing/2014/main" id="{9D302399-50C9-4842-9016-1085EAB6B7FB}"/>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1143000" y="2004160"/>
            <a:ext cx="6858000" cy="4029075"/>
          </a:xfrm>
          <a:prstGeom prst="rect">
            <a:avLst/>
          </a:prstGeom>
        </p:spPr>
      </p:pic>
    </p:spTree>
    <p:extLst>
      <p:ext uri="{BB962C8B-B14F-4D97-AF65-F5344CB8AC3E}">
        <p14:creationId xmlns:p14="http://schemas.microsoft.com/office/powerpoint/2010/main" val="283470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7300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8" name="TextBox 9">
            <a:extLst>
              <a:ext uri="{FF2B5EF4-FFF2-40B4-BE49-F238E27FC236}">
                <a16:creationId xmlns:a16="http://schemas.microsoft.com/office/drawing/2014/main" id="{412E7CCA-92A5-4BAA-8E5D-87F97A10EA48}"/>
              </a:ext>
            </a:extLst>
          </p:cNvPr>
          <p:cNvSpPr txBox="1">
            <a:spLocks noChangeArrowheads="1"/>
          </p:cNvSpPr>
          <p:nvPr/>
        </p:nvSpPr>
        <p:spPr bwMode="auto">
          <a:xfrm>
            <a:off x="304800" y="1173163"/>
            <a:ext cx="837503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What do you do if you feel shaking or get a </a:t>
            </a:r>
            <a:r>
              <a:rPr lang="en-US" altLang="en-US" sz="1600" dirty="0" err="1">
                <a:latin typeface="Arial" panose="020B0604020202020204" pitchFamily="34" charset="0"/>
              </a:rPr>
              <a:t>ShakeAlert</a:t>
            </a:r>
            <a:r>
              <a:rPr lang="en-US" altLang="en-US" sz="1600" dirty="0">
                <a:latin typeface="Arial" panose="020B0604020202020204" pitchFamily="34" charset="0"/>
              </a:rPr>
              <a:t> powered alert? You may only have a few seconds warning before the shaking starts. Use that time to protect yourself!</a:t>
            </a:r>
          </a:p>
        </p:txBody>
      </p:sp>
      <p:sp>
        <p:nvSpPr>
          <p:cNvPr id="5" name="TextBox 4">
            <a:extLst>
              <a:ext uri="{FF2B5EF4-FFF2-40B4-BE49-F238E27FC236}">
                <a16:creationId xmlns:a16="http://schemas.microsoft.com/office/drawing/2014/main" id="{84D6484D-45BF-42F2-B74A-C0B7571F265D}"/>
              </a:ext>
            </a:extLst>
          </p:cNvPr>
          <p:cNvSpPr txBox="1"/>
          <p:nvPr/>
        </p:nvSpPr>
        <p:spPr>
          <a:xfrm>
            <a:off x="2438400" y="2169101"/>
            <a:ext cx="6241430" cy="4185761"/>
          </a:xfrm>
          <a:prstGeom prst="rect">
            <a:avLst/>
          </a:prstGeom>
          <a:noFill/>
        </p:spPr>
        <p:txBody>
          <a:bodyPr wrap="square" rtlCol="0">
            <a:spAutoFit/>
          </a:bodyPr>
          <a:lstStyle/>
          <a:p>
            <a:r>
              <a:rPr lang="en-US" sz="1400" dirty="0"/>
              <a:t>DROP where you are onto your hands and knees.</a:t>
            </a:r>
          </a:p>
          <a:p>
            <a:pPr marL="285750" indent="-285750">
              <a:buFont typeface="Arial" panose="020B0604020202020204" pitchFamily="34" charset="0"/>
              <a:buChar char="•"/>
            </a:pPr>
            <a:r>
              <a:rPr lang="en-US" sz="1400" dirty="0"/>
              <a:t>This position protects you from being knocked down and also allows you to stay low and crawl to shelter if nearby.</a:t>
            </a:r>
          </a:p>
          <a:p>
            <a:pPr marL="285750" indent="-285750">
              <a:buFont typeface="Arial" panose="020B0604020202020204" pitchFamily="34" charset="0"/>
              <a:buChar char="•"/>
            </a:pPr>
            <a:endParaRPr lang="en-US" sz="1400" dirty="0"/>
          </a:p>
          <a:p>
            <a:pPr marL="285750" indent="-285750">
              <a:buFont typeface="Arial" panose="020B0604020202020204" pitchFamily="34" charset="0"/>
              <a:buChar char="•"/>
            </a:pPr>
            <a:endParaRPr lang="en-US" sz="1400" dirty="0"/>
          </a:p>
          <a:p>
            <a:pPr marL="285750" indent="-285750">
              <a:buFont typeface="Arial" panose="020B0604020202020204" pitchFamily="34" charset="0"/>
              <a:buChar char="•"/>
            </a:pPr>
            <a:endParaRPr lang="en-US" sz="1400" dirty="0"/>
          </a:p>
          <a:p>
            <a:endParaRPr lang="en-US" sz="1400" dirty="0"/>
          </a:p>
          <a:p>
            <a:r>
              <a:rPr lang="en-US" sz="1400" dirty="0"/>
              <a:t>COVER your head and neck with one arm and hand</a:t>
            </a:r>
          </a:p>
          <a:p>
            <a:pPr marL="285750" indent="-285750">
              <a:buFont typeface="Arial" panose="020B0604020202020204" pitchFamily="34" charset="0"/>
              <a:buChar char="•"/>
            </a:pPr>
            <a:r>
              <a:rPr lang="en-US" sz="1400" dirty="0"/>
              <a:t>If a sturdy table or desk is nearby, crawl underneath it for shelter</a:t>
            </a:r>
          </a:p>
          <a:p>
            <a:pPr marL="285750" indent="-285750">
              <a:buFont typeface="Arial" panose="020B0604020202020204" pitchFamily="34" charset="0"/>
              <a:buChar char="•"/>
            </a:pPr>
            <a:r>
              <a:rPr lang="en-US" sz="1400" dirty="0"/>
              <a:t>If no shelter is nearby, crawl next to an interior wall (away from windows)</a:t>
            </a:r>
          </a:p>
          <a:p>
            <a:pPr marL="285750" indent="-285750">
              <a:buFont typeface="Arial" panose="020B0604020202020204" pitchFamily="34" charset="0"/>
              <a:buChar char="•"/>
            </a:pPr>
            <a:r>
              <a:rPr lang="en-US" sz="1400" dirty="0"/>
              <a:t>Stay on your knees; bend over to protect vital organs</a:t>
            </a:r>
          </a:p>
          <a:p>
            <a:pPr marL="285750" indent="-285750">
              <a:buFont typeface="Arial" panose="020B0604020202020204" pitchFamily="34" charset="0"/>
              <a:buChar char="•"/>
            </a:pPr>
            <a:endParaRPr lang="en-US" sz="1400" dirty="0"/>
          </a:p>
          <a:p>
            <a:endParaRPr lang="en-US" sz="1400" dirty="0"/>
          </a:p>
          <a:p>
            <a:endParaRPr lang="en-US" sz="1400" dirty="0"/>
          </a:p>
          <a:p>
            <a:endParaRPr lang="en-US" sz="1400" dirty="0"/>
          </a:p>
          <a:p>
            <a:r>
              <a:rPr lang="en-US" sz="1400" dirty="0"/>
              <a:t>HOLD ON until shaking stops</a:t>
            </a:r>
          </a:p>
          <a:p>
            <a:pPr marL="285750" indent="-285750">
              <a:buFont typeface="Arial" panose="020B0604020202020204" pitchFamily="34" charset="0"/>
              <a:buChar char="•"/>
            </a:pPr>
            <a:r>
              <a:rPr lang="en-US" sz="1400" dirty="0"/>
              <a:t>Under shelter: hold on to your shelter with one hand; be ready to move with it if it shifts</a:t>
            </a:r>
          </a:p>
          <a:p>
            <a:pPr marL="285750" indent="-285750">
              <a:buFont typeface="Arial" panose="020B0604020202020204" pitchFamily="34" charset="0"/>
              <a:buChar char="•"/>
            </a:pPr>
            <a:r>
              <a:rPr lang="en-US" sz="1400" dirty="0"/>
              <a:t>No shelter: hold on to your head and neck with both arms and hands.</a:t>
            </a:r>
          </a:p>
        </p:txBody>
      </p:sp>
      <p:pic>
        <p:nvPicPr>
          <p:cNvPr id="7" name="Picture 6" descr="Icon&#10;&#10;Description automatically generated">
            <a:extLst>
              <a:ext uri="{FF2B5EF4-FFF2-40B4-BE49-F238E27FC236}">
                <a16:creationId xmlns:a16="http://schemas.microsoft.com/office/drawing/2014/main" id="{EAC4A802-CF46-4B5E-805D-4E5CFE2323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6319" y="2057400"/>
            <a:ext cx="1291638" cy="1313860"/>
          </a:xfrm>
          <a:prstGeom prst="rect">
            <a:avLst/>
          </a:prstGeom>
        </p:spPr>
      </p:pic>
      <p:pic>
        <p:nvPicPr>
          <p:cNvPr id="9" name="Picture 8" descr="Logo&#10;&#10;Description automatically generated">
            <a:extLst>
              <a:ext uri="{FF2B5EF4-FFF2-40B4-BE49-F238E27FC236}">
                <a16:creationId xmlns:a16="http://schemas.microsoft.com/office/drawing/2014/main" id="{C497F328-BC01-4F63-8E6C-53D52375A9A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6319" y="3699887"/>
            <a:ext cx="1306830" cy="1329313"/>
          </a:xfrm>
          <a:prstGeom prst="rect">
            <a:avLst/>
          </a:prstGeom>
        </p:spPr>
      </p:pic>
      <p:pic>
        <p:nvPicPr>
          <p:cNvPr id="11" name="Picture 10" descr="Logo&#10;&#10;Description automatically generated">
            <a:extLst>
              <a:ext uri="{FF2B5EF4-FFF2-40B4-BE49-F238E27FC236}">
                <a16:creationId xmlns:a16="http://schemas.microsoft.com/office/drawing/2014/main" id="{A09C04E8-2AC0-44B0-A1EF-19772E151CE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6319" y="5362431"/>
            <a:ext cx="1306831" cy="1329314"/>
          </a:xfrm>
          <a:prstGeom prst="rect">
            <a:avLst/>
          </a:prstGeom>
        </p:spPr>
      </p:pic>
      <p:sp>
        <p:nvSpPr>
          <p:cNvPr id="16" name="Title 1">
            <a:extLst>
              <a:ext uri="{FF2B5EF4-FFF2-40B4-BE49-F238E27FC236}">
                <a16:creationId xmlns:a16="http://schemas.microsoft.com/office/drawing/2014/main" id="{1BBB55CD-B72B-4173-A6B8-23A7FD657A7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6.6 SAN FERNANDO</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February 9, 1971 at 14:00:41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4646754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F380AB7-60C6-4D7D-976E-7B3FE8FD2B8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sp>
        <p:nvSpPr>
          <p:cNvPr id="25603" name="TextBox 9">
            <a:extLst>
              <a:ext uri="{FF2B5EF4-FFF2-40B4-BE49-F238E27FC236}">
                <a16:creationId xmlns:a16="http://schemas.microsoft.com/office/drawing/2014/main" id="{B950344D-7B49-4BA3-B8B1-1AE236C2EB73}"/>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800" b="1">
                <a:solidFill>
                  <a:srgbClr val="393996"/>
                </a:solidFill>
                <a:latin typeface="Arial" panose="020B0604020202020204" pitchFamily="34" charset="0"/>
              </a:rPr>
              <a:t>Teachable Moments are a service of</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The Incorporated Research Institutions for Seismology</a:t>
            </a:r>
          </a:p>
          <a:p>
            <a:pPr algn="ctr" eaLnBrk="1" hangingPunct="1">
              <a:spcBef>
                <a:spcPct val="0"/>
              </a:spcBef>
              <a:buFontTx/>
              <a:buNone/>
            </a:pPr>
            <a:r>
              <a:rPr lang="en-US" altLang="en-US" sz="1800">
                <a:latin typeface="Arial" panose="020B0604020202020204" pitchFamily="34" charset="0"/>
              </a:rPr>
              <a:t> Education &amp; Public Outreach </a:t>
            </a:r>
          </a:p>
          <a:p>
            <a:pPr algn="ctr" eaLnBrk="1" hangingPunct="1">
              <a:spcBef>
                <a:spcPct val="0"/>
              </a:spcBef>
              <a:buFontTx/>
              <a:buNone/>
            </a:pPr>
            <a:r>
              <a:rPr lang="en-US" altLang="en-US" sz="1800">
                <a:latin typeface="Arial" panose="020B0604020202020204" pitchFamily="34" charset="0"/>
              </a:rPr>
              <a:t>and </a:t>
            </a:r>
          </a:p>
          <a:p>
            <a:pPr algn="ctr" eaLnBrk="1" hangingPunct="1">
              <a:spcBef>
                <a:spcPct val="0"/>
              </a:spcBef>
              <a:buFontTx/>
              <a:buNone/>
            </a:pPr>
            <a:r>
              <a:rPr lang="en-US" altLang="en-US" sz="1800">
                <a:latin typeface="Arial" panose="020B0604020202020204" pitchFamily="34" charset="0"/>
              </a:rPr>
              <a:t>The University of Portland </a:t>
            </a: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Please send feedback to </a:t>
            </a:r>
            <a:r>
              <a:rPr lang="en-US" altLang="en-US" sz="1800">
                <a:latin typeface="Arial" panose="020B0604020202020204" pitchFamily="34" charset="0"/>
                <a:hlinkClick r:id="rId3"/>
              </a:rPr>
              <a:t>tkb@iris.edu</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r>
              <a:rPr lang="en-US" altLang="en-US" sz="1800">
                <a:latin typeface="Arial" panose="020B0604020202020204" pitchFamily="34" charset="0"/>
              </a:rPr>
              <a:t>To receive automatic notifications of new Teachable Moments</a:t>
            </a:r>
          </a:p>
          <a:p>
            <a:pPr algn="ctr" eaLnBrk="1" hangingPunct="1">
              <a:spcBef>
                <a:spcPct val="0"/>
              </a:spcBef>
              <a:buFont typeface="Arial" panose="020B0604020202020204" pitchFamily="34" charset="0"/>
              <a:buNone/>
            </a:pPr>
            <a:r>
              <a:rPr lang="en-US" altLang="en-US" sz="1800">
                <a:latin typeface="Arial" panose="020B0604020202020204" pitchFamily="34" charset="0"/>
              </a:rPr>
              <a:t> subscribe at </a:t>
            </a:r>
            <a:r>
              <a:rPr lang="en-US" altLang="en-US" sz="1800">
                <a:latin typeface="Arial" panose="020B0604020202020204" pitchFamily="34" charset="0"/>
                <a:hlinkClick r:id="rId4"/>
              </a:rPr>
              <a:t>www.iris.edu/hq/retm</a:t>
            </a: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endParaRPr lang="en-US" altLang="en-US" sz="1800">
              <a:latin typeface="Arial" panose="020B0604020202020204" pitchFamily="34" charset="0"/>
            </a:endParaRPr>
          </a:p>
        </p:txBody>
      </p:sp>
      <p:pic>
        <p:nvPicPr>
          <p:cNvPr id="25604" name="Picture 1">
            <a:extLst>
              <a:ext uri="{FF2B5EF4-FFF2-40B4-BE49-F238E27FC236}">
                <a16:creationId xmlns:a16="http://schemas.microsoft.com/office/drawing/2014/main" id="{6AC01BE8-AC3A-4D17-91A1-870FB2910CC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Picture 1">
            <a:extLst>
              <a:ext uri="{FF2B5EF4-FFF2-40B4-BE49-F238E27FC236}">
                <a16:creationId xmlns:a16="http://schemas.microsoft.com/office/drawing/2014/main" id="{CC5E69B4-4F8C-436B-B767-96CB507A2DA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TextBox 1">
            <a:extLst>
              <a:ext uri="{FF2B5EF4-FFF2-40B4-BE49-F238E27FC236}">
                <a16:creationId xmlns:a16="http://schemas.microsoft.com/office/drawing/2014/main" id="{A431B2A6-E77D-43A8-BC84-BBC2927A67E6}"/>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25607" name="Picture 1">
            <a:extLst>
              <a:ext uri="{FF2B5EF4-FFF2-40B4-BE49-F238E27FC236}">
                <a16:creationId xmlns:a16="http://schemas.microsoft.com/office/drawing/2014/main" id="{9727C59B-9A8A-48E4-A9C6-DE06B46824C5}"/>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671888" y="4972050"/>
            <a:ext cx="1935162"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Map&#10;&#10;Description automatically generated">
            <a:extLst>
              <a:ext uri="{FF2B5EF4-FFF2-40B4-BE49-F238E27FC236}">
                <a16:creationId xmlns:a16="http://schemas.microsoft.com/office/drawing/2014/main" id="{B80214DC-B018-4791-91F2-F0B3B87D00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1587" y="1143000"/>
            <a:ext cx="5847945" cy="5400621"/>
          </a:xfrm>
          <a:prstGeom prst="rect">
            <a:avLst/>
          </a:prstGeom>
        </p:spPr>
      </p:pic>
      <p:sp>
        <p:nvSpPr>
          <p:cNvPr id="4" name="Rectangle 3">
            <a:extLst>
              <a:ext uri="{FF2B5EF4-FFF2-40B4-BE49-F238E27FC236}">
                <a16:creationId xmlns:a16="http://schemas.microsoft.com/office/drawing/2014/main" id="{731DEB51-9108-4220-9FD9-CB69CE8C1F6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sp>
        <p:nvSpPr>
          <p:cNvPr id="7172" name="TextBox 14">
            <a:extLst>
              <a:ext uri="{FF2B5EF4-FFF2-40B4-BE49-F238E27FC236}">
                <a16:creationId xmlns:a16="http://schemas.microsoft.com/office/drawing/2014/main" id="{514BAA71-EA87-4C10-B0A4-184B8A2A1E57}"/>
              </a:ext>
            </a:extLst>
          </p:cNvPr>
          <p:cNvSpPr txBox="1">
            <a:spLocks noChangeArrowheads="1"/>
          </p:cNvSpPr>
          <p:nvPr/>
        </p:nvSpPr>
        <p:spPr bwMode="auto">
          <a:xfrm>
            <a:off x="914400" y="4648200"/>
            <a:ext cx="2570743" cy="2164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spcAft>
                <a:spcPts val="400"/>
              </a:spcAft>
              <a:buFontTx/>
              <a:buNone/>
            </a:pPr>
            <a:r>
              <a:rPr lang="en-US" altLang="en-US" sz="1200" b="1" dirty="0">
                <a:solidFill>
                  <a:srgbClr val="C00000"/>
                </a:solidFill>
                <a:latin typeface="Arial" panose="020B0604020202020204" pitchFamily="34" charset="0"/>
              </a:rPr>
              <a:t>Extreme </a:t>
            </a:r>
          </a:p>
          <a:p>
            <a:pPr algn="ctr" eaLnBrk="1" hangingPunct="1">
              <a:spcBef>
                <a:spcPct val="0"/>
              </a:spcBef>
              <a:spcAft>
                <a:spcPts val="400"/>
              </a:spcAft>
              <a:buFontTx/>
              <a:buNone/>
            </a:pPr>
            <a:r>
              <a:rPr lang="en-US" altLang="en-US" sz="1200" b="1" dirty="0">
                <a:solidFill>
                  <a:srgbClr val="FF0000"/>
                </a:solidFill>
                <a:latin typeface="Arial" panose="020B0604020202020204" pitchFamily="34" charset="0"/>
              </a:rPr>
              <a:t>Violent</a:t>
            </a:r>
          </a:p>
          <a:p>
            <a:pPr algn="ctr" eaLnBrk="1" hangingPunct="1">
              <a:spcBef>
                <a:spcPct val="0"/>
              </a:spcBef>
              <a:spcAft>
                <a:spcPts val="400"/>
              </a:spcAft>
              <a:buFontTx/>
              <a:buNone/>
            </a:pPr>
            <a:r>
              <a:rPr lang="en-US" altLang="en-US" sz="1200" b="1" dirty="0">
                <a:solidFill>
                  <a:srgbClr val="FFC000"/>
                </a:solidFill>
                <a:latin typeface="Arial" panose="020B0604020202020204" pitchFamily="34" charset="0"/>
              </a:rPr>
              <a:t>Severe</a:t>
            </a:r>
          </a:p>
          <a:p>
            <a:pPr algn="ctr" eaLnBrk="1" hangingPunct="1">
              <a:spcBef>
                <a:spcPct val="0"/>
              </a:spcBef>
              <a:spcAft>
                <a:spcPts val="400"/>
              </a:spcAft>
              <a:buFontTx/>
              <a:buNone/>
            </a:pPr>
            <a:r>
              <a:rPr lang="en-US" altLang="en-US" sz="1200" b="1" dirty="0">
                <a:solidFill>
                  <a:srgbClr val="FFC000"/>
                </a:solidFill>
                <a:latin typeface="Arial" panose="020B0604020202020204" pitchFamily="34" charset="0"/>
              </a:rPr>
              <a:t>Very Strong</a:t>
            </a:r>
          </a:p>
          <a:p>
            <a:pPr algn="ctr" eaLnBrk="1" hangingPunct="1">
              <a:spcBef>
                <a:spcPct val="0"/>
              </a:spcBef>
              <a:spcAft>
                <a:spcPts val="400"/>
              </a:spcAft>
              <a:buFontTx/>
              <a:buNone/>
            </a:pPr>
            <a:r>
              <a:rPr lang="en-US" altLang="en-US" sz="1200" b="1" dirty="0">
                <a:solidFill>
                  <a:srgbClr val="FFFF00"/>
                </a:solidFill>
                <a:latin typeface="Arial" panose="020B0604020202020204" pitchFamily="34" charset="0"/>
              </a:rPr>
              <a:t>Strong</a:t>
            </a:r>
          </a:p>
          <a:p>
            <a:pPr algn="ctr" eaLnBrk="1" hangingPunct="1">
              <a:spcBef>
                <a:spcPct val="0"/>
              </a:spcBef>
              <a:spcAft>
                <a:spcPts val="400"/>
              </a:spcAft>
              <a:buFontTx/>
              <a:buNone/>
            </a:pPr>
            <a:r>
              <a:rPr lang="en-US" altLang="en-US" sz="1200" dirty="0">
                <a:latin typeface="Arial" panose="020B0604020202020204" pitchFamily="34" charset="0"/>
              </a:rPr>
              <a:t>Moderate</a:t>
            </a:r>
          </a:p>
          <a:p>
            <a:pPr algn="ctr" eaLnBrk="1" hangingPunct="1">
              <a:spcBef>
                <a:spcPct val="0"/>
              </a:spcBef>
              <a:spcAft>
                <a:spcPts val="400"/>
              </a:spcAft>
              <a:buFontTx/>
              <a:buNone/>
            </a:pPr>
            <a:r>
              <a:rPr lang="en-US" altLang="en-US" sz="1200" dirty="0">
                <a:latin typeface="Arial" panose="020B0604020202020204" pitchFamily="34" charset="0"/>
              </a:rPr>
              <a:t>Light</a:t>
            </a:r>
          </a:p>
          <a:p>
            <a:pPr algn="ctr" eaLnBrk="1" hangingPunct="1">
              <a:spcBef>
                <a:spcPct val="0"/>
              </a:spcBef>
              <a:spcAft>
                <a:spcPts val="400"/>
              </a:spcAft>
              <a:buFontTx/>
              <a:buNone/>
            </a:pPr>
            <a:r>
              <a:rPr lang="en-US" altLang="en-US" sz="1200" dirty="0">
                <a:latin typeface="Arial" panose="020B0604020202020204" pitchFamily="34" charset="0"/>
              </a:rPr>
              <a:t>Weak</a:t>
            </a:r>
          </a:p>
          <a:p>
            <a:pPr algn="ctr" eaLnBrk="1" hangingPunct="1">
              <a:spcBef>
                <a:spcPct val="0"/>
              </a:spcBef>
              <a:spcAft>
                <a:spcPts val="400"/>
              </a:spcAft>
              <a:buFontTx/>
              <a:buNone/>
            </a:pPr>
            <a:r>
              <a:rPr lang="en-US" altLang="en-US" sz="1200" dirty="0">
                <a:latin typeface="Arial" panose="020B0604020202020204" pitchFamily="34" charset="0"/>
              </a:rPr>
              <a:t>Not Felt</a:t>
            </a:r>
          </a:p>
        </p:txBody>
      </p:sp>
      <p:sp>
        <p:nvSpPr>
          <p:cNvPr id="7173" name="TextBox 15">
            <a:extLst>
              <a:ext uri="{FF2B5EF4-FFF2-40B4-BE49-F238E27FC236}">
                <a16:creationId xmlns:a16="http://schemas.microsoft.com/office/drawing/2014/main" id="{C41A3EC3-F44C-4339-8405-C27BC9174244}"/>
              </a:ext>
            </a:extLst>
          </p:cNvPr>
          <p:cNvSpPr txBox="1">
            <a:spLocks noChangeArrowheads="1"/>
          </p:cNvSpPr>
          <p:nvPr/>
        </p:nvSpPr>
        <p:spPr bwMode="auto">
          <a:xfrm>
            <a:off x="4876800" y="835223"/>
            <a:ext cx="49645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Estimated shaking intensity from M 6.6 Earthquake</a:t>
            </a:r>
          </a:p>
        </p:txBody>
      </p:sp>
      <p:sp>
        <p:nvSpPr>
          <p:cNvPr id="7174" name="TextBox 15">
            <a:extLst>
              <a:ext uri="{FF2B5EF4-FFF2-40B4-BE49-F238E27FC236}">
                <a16:creationId xmlns:a16="http://schemas.microsoft.com/office/drawing/2014/main" id="{43CAF0BC-18F3-40AD-8047-4E5273215377}"/>
              </a:ext>
            </a:extLst>
          </p:cNvPr>
          <p:cNvSpPr txBox="1">
            <a:spLocks noChangeArrowheads="1"/>
          </p:cNvSpPr>
          <p:nvPr/>
        </p:nvSpPr>
        <p:spPr bwMode="auto">
          <a:xfrm>
            <a:off x="243348" y="1049592"/>
            <a:ext cx="3185652" cy="3293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Modified-Mercalli Intensity (MMI) scale is a ten-stage scale, from I to X, that indicates the severity of ground shaking. Intensity is based on observed effects </a:t>
            </a:r>
            <a:r>
              <a:rPr lang="en-US" altLang="en-US" sz="1600">
                <a:latin typeface="Arial" panose="020B0604020202020204" pitchFamily="34" charset="0"/>
              </a:rPr>
              <a:t>and is </a:t>
            </a:r>
            <a:r>
              <a:rPr lang="en-US" altLang="en-US" sz="1600" dirty="0">
                <a:latin typeface="Arial" panose="020B0604020202020204" pitchFamily="34" charset="0"/>
              </a:rPr>
              <a:t>variable over the area affected by an earthquake. Intensity is dependent on earthquake size, depth, distance, and local conditions.  </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None/>
            </a:pPr>
            <a:r>
              <a:rPr lang="en-US" altLang="en-US" sz="1600" dirty="0">
                <a:latin typeface="Arial" panose="020B0604020202020204" pitchFamily="34" charset="0"/>
              </a:rPr>
              <a:t>Extreme shaking was felt in the </a:t>
            </a:r>
          </a:p>
          <a:p>
            <a:pPr eaLnBrk="1" hangingPunct="1">
              <a:spcBef>
                <a:spcPct val="0"/>
              </a:spcBef>
              <a:buNone/>
            </a:pPr>
            <a:r>
              <a:rPr lang="en-US" altLang="en-US" sz="1600" dirty="0">
                <a:latin typeface="Arial" panose="020B0604020202020204" pitchFamily="34" charset="0"/>
              </a:rPr>
              <a:t>area closest to the earthquake.</a:t>
            </a:r>
          </a:p>
        </p:txBody>
      </p:sp>
      <p:pic>
        <p:nvPicPr>
          <p:cNvPr id="7175" name="Picture 8" descr="IRIS_TMlogo.png">
            <a:extLst>
              <a:ext uri="{FF2B5EF4-FFF2-40B4-BE49-F238E27FC236}">
                <a16:creationId xmlns:a16="http://schemas.microsoft.com/office/drawing/2014/main" id="{0C28D01A-98E7-4AEE-B4A8-BBC9C670E0E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7" name="Picture 9">
            <a:extLst>
              <a:ext uri="{FF2B5EF4-FFF2-40B4-BE49-F238E27FC236}">
                <a16:creationId xmlns:a16="http://schemas.microsoft.com/office/drawing/2014/main" id="{763967F5-B16A-44DD-AA1A-850CC3B6300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502" y="4630393"/>
            <a:ext cx="671551" cy="2162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8" name="TextBox 10">
            <a:extLst>
              <a:ext uri="{FF2B5EF4-FFF2-40B4-BE49-F238E27FC236}">
                <a16:creationId xmlns:a16="http://schemas.microsoft.com/office/drawing/2014/main" id="{DBD0A588-2257-40F2-9E83-1FB41B13CE98}"/>
              </a:ext>
            </a:extLst>
          </p:cNvPr>
          <p:cNvSpPr txBox="1">
            <a:spLocks noChangeArrowheads="1"/>
          </p:cNvSpPr>
          <p:nvPr/>
        </p:nvSpPr>
        <p:spPr bwMode="auto">
          <a:xfrm>
            <a:off x="668495" y="4299156"/>
            <a:ext cx="236342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n-US" altLang="en-US" sz="1400" b="1" dirty="0">
                <a:latin typeface="Arial" panose="020B0604020202020204" pitchFamily="34" charset="0"/>
              </a:rPr>
              <a:t>MMI     Perceived Shaking</a:t>
            </a:r>
          </a:p>
          <a:p>
            <a:pPr eaLnBrk="1" hangingPunct="1">
              <a:spcBef>
                <a:spcPct val="0"/>
              </a:spcBef>
              <a:buFontTx/>
              <a:buNone/>
            </a:pPr>
            <a:endParaRPr lang="en-US" altLang="en-US" sz="1400" dirty="0">
              <a:latin typeface="Arial" panose="020B0604020202020204" pitchFamily="34" charset="0"/>
            </a:endParaRPr>
          </a:p>
        </p:txBody>
      </p:sp>
      <p:sp>
        <p:nvSpPr>
          <p:cNvPr id="11" name="Title 1">
            <a:extLst>
              <a:ext uri="{FF2B5EF4-FFF2-40B4-BE49-F238E27FC236}">
                <a16:creationId xmlns:a16="http://schemas.microsoft.com/office/drawing/2014/main" id="{4F6C5DC0-0C33-44CB-9C31-2A2967355703}"/>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6.6 SAN FERNANDO</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February 9, 1971 at 14:00:41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7176" name="TextBox 15">
            <a:extLst>
              <a:ext uri="{FF2B5EF4-FFF2-40B4-BE49-F238E27FC236}">
                <a16:creationId xmlns:a16="http://schemas.microsoft.com/office/drawing/2014/main" id="{5F604522-7034-4BE3-814F-45564C1E37BD}"/>
              </a:ext>
            </a:extLst>
          </p:cNvPr>
          <p:cNvSpPr txBox="1">
            <a:spLocks noChangeArrowheads="1"/>
          </p:cNvSpPr>
          <p:nvPr/>
        </p:nvSpPr>
        <p:spPr bwMode="auto">
          <a:xfrm>
            <a:off x="4163290" y="6519863"/>
            <a:ext cx="52578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Image courtesy of the California Integrated Seismic Network</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5A7EE22-D5AF-4381-84AE-99BF42E8D0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9219" name="Picture 8" descr="IRIS_TMlogo.png">
            <a:extLst>
              <a:ext uri="{FF2B5EF4-FFF2-40B4-BE49-F238E27FC236}">
                <a16:creationId xmlns:a16="http://schemas.microsoft.com/office/drawing/2014/main" id="{1817F4D8-65A5-4DF7-B6C9-2E1CEA6556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Box 18">
            <a:extLst>
              <a:ext uri="{FF2B5EF4-FFF2-40B4-BE49-F238E27FC236}">
                <a16:creationId xmlns:a16="http://schemas.microsoft.com/office/drawing/2014/main" id="{9929321F-17E3-4DEA-B963-0B1E0DB4FB50}"/>
              </a:ext>
            </a:extLst>
          </p:cNvPr>
          <p:cNvSpPr txBox="1">
            <a:spLocks noChangeArrowheads="1"/>
          </p:cNvSpPr>
          <p:nvPr/>
        </p:nvSpPr>
        <p:spPr bwMode="auto">
          <a:xfrm>
            <a:off x="304800" y="1123950"/>
            <a:ext cx="44196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This earthquake was widely felt throughout Southern California.</a:t>
            </a:r>
          </a:p>
        </p:txBody>
      </p:sp>
      <p:pic>
        <p:nvPicPr>
          <p:cNvPr id="5" name="Picture 4" descr="Table&#10;&#10;Description automatically generated">
            <a:extLst>
              <a:ext uri="{FF2B5EF4-FFF2-40B4-BE49-F238E27FC236}">
                <a16:creationId xmlns:a16="http://schemas.microsoft.com/office/drawing/2014/main" id="{4D576A1C-D8EA-4F28-B728-13D0F238490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1000" y="2057400"/>
            <a:ext cx="4419600" cy="4229217"/>
          </a:xfrm>
          <a:prstGeom prst="rect">
            <a:avLst/>
          </a:prstGeom>
        </p:spPr>
      </p:pic>
      <p:pic>
        <p:nvPicPr>
          <p:cNvPr id="8" name="Picture 7" descr="Map&#10;&#10;Description automatically generated">
            <a:extLst>
              <a:ext uri="{FF2B5EF4-FFF2-40B4-BE49-F238E27FC236}">
                <a16:creationId xmlns:a16="http://schemas.microsoft.com/office/drawing/2014/main" id="{891B1615-8BA7-4D9F-A7B0-1EA28939AB0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1600" y="1123950"/>
            <a:ext cx="3282221" cy="3745742"/>
          </a:xfrm>
          <a:prstGeom prst="rect">
            <a:avLst/>
          </a:prstGeom>
        </p:spPr>
      </p:pic>
      <p:sp>
        <p:nvSpPr>
          <p:cNvPr id="13" name="Title 1">
            <a:extLst>
              <a:ext uri="{FF2B5EF4-FFF2-40B4-BE49-F238E27FC236}">
                <a16:creationId xmlns:a16="http://schemas.microsoft.com/office/drawing/2014/main" id="{B8555489-8DFE-4458-AD30-3DEC2C4534D3}"/>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6.6 SAN FERNANDO</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February 9, 1971 at 14:00:41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4" name="TextBox 15">
            <a:extLst>
              <a:ext uri="{FF2B5EF4-FFF2-40B4-BE49-F238E27FC236}">
                <a16:creationId xmlns:a16="http://schemas.microsoft.com/office/drawing/2014/main" id="{B1184A26-A2AD-450D-BFAB-F5E2C8C6DBD8}"/>
              </a:ext>
            </a:extLst>
          </p:cNvPr>
          <p:cNvSpPr txBox="1">
            <a:spLocks noChangeArrowheads="1"/>
          </p:cNvSpPr>
          <p:nvPr/>
        </p:nvSpPr>
        <p:spPr bwMode="auto">
          <a:xfrm>
            <a:off x="6076950" y="4923667"/>
            <a:ext cx="4038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Image courtesy of the USGS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4">
            <a:extLst>
              <a:ext uri="{FF2B5EF4-FFF2-40B4-BE49-F238E27FC236}">
                <a16:creationId xmlns:a16="http://schemas.microsoft.com/office/drawing/2014/main" id="{D2B448EB-5400-4E81-B935-B6C57E5EC999}"/>
              </a:ext>
            </a:extLst>
          </p:cNvPr>
          <p:cNvSpPr txBox="1"/>
          <p:nvPr/>
        </p:nvSpPr>
        <p:spPr>
          <a:xfrm>
            <a:off x="290848" y="1066800"/>
            <a:ext cx="4562772" cy="2062103"/>
          </a:xfrm>
          <a:prstGeom prst="rect">
            <a:avLst/>
          </a:prstGeom>
          <a:noFill/>
        </p:spPr>
        <p:txBody>
          <a:bodyPr wrap="square" rtlCol="0">
            <a:spAutoFit/>
          </a:bodyPr>
          <a:lstStyle/>
          <a:p>
            <a:r>
              <a:rPr lang="en-US" sz="1600" dirty="0"/>
              <a:t>Both the Veteran's Administration Hospital and Olive View Medical Center in Sylmar were severely damaged, accounting for most of the deaths from this earthquake.</a:t>
            </a:r>
          </a:p>
          <a:p>
            <a:endParaRPr lang="en-US" sz="1600" dirty="0"/>
          </a:p>
          <a:p>
            <a:r>
              <a:rPr lang="en-US" sz="1600" dirty="0"/>
              <a:t>The buildings that collapsed at the Veteran’s Hospital were built prior to 1933 and were not required to have a seismic-resistant design.</a:t>
            </a:r>
          </a:p>
        </p:txBody>
      </p:sp>
      <p:pic>
        <p:nvPicPr>
          <p:cNvPr id="17" name="Picture 16" descr="A picture containing text, outdoor, road, people&#10;&#10;Description automatically generated">
            <a:extLst>
              <a:ext uri="{FF2B5EF4-FFF2-40B4-BE49-F238E27FC236}">
                <a16:creationId xmlns:a16="http://schemas.microsoft.com/office/drawing/2014/main" id="{B22B0DE1-3351-41CA-8163-B5CB222B24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5635" y="3192404"/>
            <a:ext cx="5044540" cy="3611050"/>
          </a:xfrm>
          <a:prstGeom prst="rect">
            <a:avLst/>
          </a:prstGeom>
        </p:spPr>
      </p:pic>
      <p:sp>
        <p:nvSpPr>
          <p:cNvPr id="18" name="TextBox 17">
            <a:extLst>
              <a:ext uri="{FF2B5EF4-FFF2-40B4-BE49-F238E27FC236}">
                <a16:creationId xmlns:a16="http://schemas.microsoft.com/office/drawing/2014/main" id="{0D139600-256D-4AA3-A4CB-4A731785C18E}"/>
              </a:ext>
            </a:extLst>
          </p:cNvPr>
          <p:cNvSpPr txBox="1"/>
          <p:nvPr/>
        </p:nvSpPr>
        <p:spPr>
          <a:xfrm>
            <a:off x="5153890" y="4114800"/>
            <a:ext cx="3962400" cy="1384995"/>
          </a:xfrm>
          <a:prstGeom prst="rect">
            <a:avLst/>
          </a:prstGeom>
          <a:noFill/>
        </p:spPr>
        <p:txBody>
          <a:bodyPr wrap="square" rtlCol="0">
            <a:spAutoFit/>
          </a:bodyPr>
          <a:lstStyle/>
          <a:p>
            <a:pPr algn="r"/>
            <a:r>
              <a:rPr lang="en-US" sz="1400" dirty="0"/>
              <a:t>A sheriff’s deputy stands outside </a:t>
            </a:r>
          </a:p>
          <a:p>
            <a:pPr algn="r"/>
            <a:r>
              <a:rPr lang="en-US" sz="1400" dirty="0"/>
              <a:t>the collapsed Olive View Hospital </a:t>
            </a:r>
          </a:p>
          <a:p>
            <a:pPr algn="r"/>
            <a:r>
              <a:rPr lang="en-US" sz="1400" dirty="0"/>
              <a:t>following the earthquake.</a:t>
            </a:r>
          </a:p>
          <a:p>
            <a:pPr algn="r"/>
            <a:endParaRPr lang="en-US" sz="1400" dirty="0"/>
          </a:p>
          <a:p>
            <a:pPr algn="r"/>
            <a:r>
              <a:rPr lang="en-US" sz="1400" i="1" dirty="0"/>
              <a:t>Images courtesy of the </a:t>
            </a:r>
          </a:p>
          <a:p>
            <a:pPr algn="r"/>
            <a:r>
              <a:rPr lang="en-US" sz="1400" i="1" dirty="0"/>
              <a:t>Los Angeles Daily News</a:t>
            </a:r>
          </a:p>
        </p:txBody>
      </p:sp>
      <p:sp>
        <p:nvSpPr>
          <p:cNvPr id="21" name="TextBox 20">
            <a:extLst>
              <a:ext uri="{FF2B5EF4-FFF2-40B4-BE49-F238E27FC236}">
                <a16:creationId xmlns:a16="http://schemas.microsoft.com/office/drawing/2014/main" id="{D4ABDCA0-A1B6-466B-A21D-90A818D5C53C}"/>
              </a:ext>
            </a:extLst>
          </p:cNvPr>
          <p:cNvSpPr txBox="1"/>
          <p:nvPr/>
        </p:nvSpPr>
        <p:spPr>
          <a:xfrm>
            <a:off x="5534987" y="5876183"/>
            <a:ext cx="3338848" cy="954107"/>
          </a:xfrm>
          <a:prstGeom prst="rect">
            <a:avLst/>
          </a:prstGeom>
          <a:noFill/>
        </p:spPr>
        <p:txBody>
          <a:bodyPr wrap="square" rtlCol="0">
            <a:spAutoFit/>
          </a:bodyPr>
          <a:lstStyle/>
          <a:p>
            <a:r>
              <a:rPr lang="en-US" sz="1400" dirty="0"/>
              <a:t>February 9, 1971. Rescue efforts at the Veteran’s Hospital in Sylmar. Two of its buildings were completely destroyed by the earthquake.</a:t>
            </a:r>
            <a:endParaRPr lang="en-US" dirty="0"/>
          </a:p>
        </p:txBody>
      </p:sp>
      <p:sp>
        <p:nvSpPr>
          <p:cNvPr id="22" name="Title 1">
            <a:extLst>
              <a:ext uri="{FF2B5EF4-FFF2-40B4-BE49-F238E27FC236}">
                <a16:creationId xmlns:a16="http://schemas.microsoft.com/office/drawing/2014/main" id="{810B5AD0-D395-4B5A-86A7-513A1D3ED35E}"/>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6.6 SAN FERNANDO</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February 9, 1971 at 14:00:41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13" name="Picture 12" descr="A picture containing outdoor&#10;&#10;Description automatically generated">
            <a:extLst>
              <a:ext uri="{FF2B5EF4-FFF2-40B4-BE49-F238E27FC236}">
                <a16:creationId xmlns:a16="http://schemas.microsoft.com/office/drawing/2014/main" id="{5DCE0800-CE33-4B97-88F3-81FF19D6B05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15234" y="882990"/>
            <a:ext cx="4352565" cy="3155610"/>
          </a:xfrm>
          <a:prstGeom prst="rect">
            <a:avLst/>
          </a:prstGeom>
        </p:spPr>
      </p:pic>
    </p:spTree>
    <p:extLst>
      <p:ext uri="{BB962C8B-B14F-4D97-AF65-F5344CB8AC3E}">
        <p14:creationId xmlns:p14="http://schemas.microsoft.com/office/powerpoint/2010/main" val="25247446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A picture containing text, sky, outdoor&#10;&#10;Description automatically generated">
            <a:extLst>
              <a:ext uri="{FF2B5EF4-FFF2-40B4-BE49-F238E27FC236}">
                <a16:creationId xmlns:a16="http://schemas.microsoft.com/office/drawing/2014/main" id="{0F7C76FD-A8D2-48AE-AEFF-5C0395082CA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73451" y="310373"/>
            <a:ext cx="3548263" cy="3548263"/>
          </a:xfrm>
          <a:prstGeom prst="rect">
            <a:avLst/>
          </a:prstGeom>
        </p:spPr>
      </p:pic>
      <p:sp>
        <p:nvSpPr>
          <p:cNvPr id="9" name="TextBox 8">
            <a:extLst>
              <a:ext uri="{FF2B5EF4-FFF2-40B4-BE49-F238E27FC236}">
                <a16:creationId xmlns:a16="http://schemas.microsoft.com/office/drawing/2014/main" id="{A5D0F96A-2802-4269-981C-9942AC9960CB}"/>
              </a:ext>
            </a:extLst>
          </p:cNvPr>
          <p:cNvSpPr txBox="1"/>
          <p:nvPr/>
        </p:nvSpPr>
        <p:spPr>
          <a:xfrm>
            <a:off x="313317" y="1099133"/>
            <a:ext cx="4906914" cy="2062103"/>
          </a:xfrm>
          <a:prstGeom prst="rect">
            <a:avLst/>
          </a:prstGeom>
          <a:noFill/>
        </p:spPr>
        <p:txBody>
          <a:bodyPr wrap="square" rtlCol="0">
            <a:spAutoFit/>
          </a:bodyPr>
          <a:lstStyle/>
          <a:p>
            <a:r>
              <a:rPr lang="en-US" sz="1600" dirty="0"/>
              <a:t>Because the earthquake occurred early in the morning local time (6:00 am), only a few deaths resulted from the collapsed highway overpasses and the dozen bridges that fell onto freeway lanes.</a:t>
            </a:r>
          </a:p>
          <a:p>
            <a:endParaRPr lang="en-US" sz="1600" dirty="0"/>
          </a:p>
          <a:p>
            <a:r>
              <a:rPr lang="en-US" sz="1600" dirty="0"/>
              <a:t>The principal highway link between northern and southern California was temporarily cut, and traffic had to be rerouted for several months.</a:t>
            </a:r>
          </a:p>
        </p:txBody>
      </p:sp>
      <p:pic>
        <p:nvPicPr>
          <p:cNvPr id="8" name="Picture 7" descr="A picture containing several, dock&#10;&#10;Description automatically generated">
            <a:extLst>
              <a:ext uri="{FF2B5EF4-FFF2-40B4-BE49-F238E27FC236}">
                <a16:creationId xmlns:a16="http://schemas.microsoft.com/office/drawing/2014/main" id="{3D5ABD58-6386-4806-B396-BC412510E78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73512" y="3397543"/>
            <a:ext cx="5048202" cy="3346225"/>
          </a:xfrm>
          <a:prstGeom prst="rect">
            <a:avLst/>
          </a:prstGeom>
        </p:spPr>
      </p:pic>
      <p:sp>
        <p:nvSpPr>
          <p:cNvPr id="12" name="Title 1">
            <a:extLst>
              <a:ext uri="{FF2B5EF4-FFF2-40B4-BE49-F238E27FC236}">
                <a16:creationId xmlns:a16="http://schemas.microsoft.com/office/drawing/2014/main" id="{736B8A5B-B7CD-446D-B92B-55550BEF7820}"/>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6.6 SAN FERNANDO</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February 9, 1971 at 14:00:41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0" name="TextBox 9">
            <a:extLst>
              <a:ext uri="{FF2B5EF4-FFF2-40B4-BE49-F238E27FC236}">
                <a16:creationId xmlns:a16="http://schemas.microsoft.com/office/drawing/2014/main" id="{8DE917D4-2280-48BF-85AE-B483BEF96B5B}"/>
              </a:ext>
            </a:extLst>
          </p:cNvPr>
          <p:cNvSpPr txBox="1"/>
          <p:nvPr/>
        </p:nvSpPr>
        <p:spPr>
          <a:xfrm>
            <a:off x="1371600" y="6477556"/>
            <a:ext cx="3429000" cy="307777"/>
          </a:xfrm>
          <a:prstGeom prst="rect">
            <a:avLst/>
          </a:prstGeom>
          <a:noFill/>
        </p:spPr>
        <p:txBody>
          <a:bodyPr wrap="square" rtlCol="0">
            <a:spAutoFit/>
          </a:bodyPr>
          <a:lstStyle/>
          <a:p>
            <a:r>
              <a:rPr lang="en-US" sz="1400" i="1" dirty="0"/>
              <a:t>Images courtesy of the USGS</a:t>
            </a:r>
          </a:p>
        </p:txBody>
      </p:sp>
      <p:sp>
        <p:nvSpPr>
          <p:cNvPr id="2" name="TextBox 1">
            <a:extLst>
              <a:ext uri="{FF2B5EF4-FFF2-40B4-BE49-F238E27FC236}">
                <a16:creationId xmlns:a16="http://schemas.microsoft.com/office/drawing/2014/main" id="{F0B2E48A-AB66-4D38-B227-97151C35290A}"/>
              </a:ext>
            </a:extLst>
          </p:cNvPr>
          <p:cNvSpPr txBox="1"/>
          <p:nvPr/>
        </p:nvSpPr>
        <p:spPr>
          <a:xfrm>
            <a:off x="318655" y="3266182"/>
            <a:ext cx="3429000" cy="1077218"/>
          </a:xfrm>
          <a:prstGeom prst="rect">
            <a:avLst/>
          </a:prstGeom>
          <a:noFill/>
        </p:spPr>
        <p:txBody>
          <a:bodyPr wrap="square" rtlCol="0">
            <a:spAutoFit/>
          </a:bodyPr>
          <a:lstStyle/>
          <a:p>
            <a:r>
              <a:rPr lang="en-US" sz="1600" dirty="0"/>
              <a:t>Using lessons learned from this earthquake, the California Department of Transportation adopted seismic design practices.</a:t>
            </a:r>
          </a:p>
        </p:txBody>
      </p:sp>
    </p:spTree>
    <p:extLst>
      <p:ext uri="{BB962C8B-B14F-4D97-AF65-F5344CB8AC3E}">
        <p14:creationId xmlns:p14="http://schemas.microsoft.com/office/powerpoint/2010/main" val="19771508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CD8B078D-7257-45AF-8CD0-63527FA9B87C}"/>
              </a:ext>
            </a:extLst>
          </p:cNvPr>
          <p:cNvSpPr txBox="1"/>
          <p:nvPr/>
        </p:nvSpPr>
        <p:spPr>
          <a:xfrm>
            <a:off x="4114800" y="1115290"/>
            <a:ext cx="4572000" cy="5016758"/>
          </a:xfrm>
          <a:prstGeom prst="rect">
            <a:avLst/>
          </a:prstGeom>
          <a:noFill/>
        </p:spPr>
        <p:txBody>
          <a:bodyPr wrap="square" rtlCol="0">
            <a:spAutoFit/>
          </a:bodyPr>
          <a:lstStyle/>
          <a:p>
            <a:r>
              <a:rPr lang="en-US" sz="1600" dirty="0"/>
              <a:t>The lower San Fernando dam sustained major damage in the earthquake. The dam experienced liquefaction during earthquake ground shaking, causing the top 30 feet to crumble. With large aftershocks occurring, including a magnitude 5.8 shortly after the main shock, there was fear the dam would collapse. </a:t>
            </a:r>
          </a:p>
          <a:p>
            <a:endParaRPr lang="en-US" sz="1600" dirty="0"/>
          </a:p>
          <a:p>
            <a:r>
              <a:rPr lang="en-US" sz="1600" dirty="0"/>
              <a:t>Authorities evacuated more than 80,000 people living downstream in an area of 10 square miles. The evacuation lasted four days as engineers lowered the water level and shored up the dam. Luckily, there was already much less water in the reservoir (3.6 billion gallons) compared to the 6.5 billion gallons of water the dam was holding a year earlier.</a:t>
            </a:r>
          </a:p>
          <a:p>
            <a:endParaRPr lang="en-US" sz="1600" dirty="0"/>
          </a:p>
          <a:p>
            <a:r>
              <a:rPr lang="en-US" sz="1600" dirty="0"/>
              <a:t>As a result of this near catastrophic event all dams in California were reevaluated and retrofitted.</a:t>
            </a:r>
          </a:p>
        </p:txBody>
      </p:sp>
      <p:pic>
        <p:nvPicPr>
          <p:cNvPr id="6" name="Picture 5" descr="A picture containing outdoor&#10;&#10;Description automatically generated">
            <a:extLst>
              <a:ext uri="{FF2B5EF4-FFF2-40B4-BE49-F238E27FC236}">
                <a16:creationId xmlns:a16="http://schemas.microsoft.com/office/drawing/2014/main" id="{109F9BEF-2304-492E-A0F6-B7194EBDAF3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2778" y="1143000"/>
            <a:ext cx="3649622" cy="5474433"/>
          </a:xfrm>
          <a:prstGeom prst="rect">
            <a:avLst/>
          </a:prstGeom>
        </p:spPr>
      </p:pic>
      <p:sp>
        <p:nvSpPr>
          <p:cNvPr id="9" name="Title 1">
            <a:extLst>
              <a:ext uri="{FF2B5EF4-FFF2-40B4-BE49-F238E27FC236}">
                <a16:creationId xmlns:a16="http://schemas.microsoft.com/office/drawing/2014/main" id="{2B43C690-44E5-4913-9721-D4357458E943}"/>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6.6 SAN FERNANDO</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February 9, 1971 at 14:00:41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0" name="TextBox 9">
            <a:extLst>
              <a:ext uri="{FF2B5EF4-FFF2-40B4-BE49-F238E27FC236}">
                <a16:creationId xmlns:a16="http://schemas.microsoft.com/office/drawing/2014/main" id="{B136A020-9AEA-4841-873B-3C6CF1E306FD}"/>
              </a:ext>
            </a:extLst>
          </p:cNvPr>
          <p:cNvSpPr txBox="1"/>
          <p:nvPr/>
        </p:nvSpPr>
        <p:spPr>
          <a:xfrm>
            <a:off x="4114800" y="6397823"/>
            <a:ext cx="3429000" cy="307777"/>
          </a:xfrm>
          <a:prstGeom prst="rect">
            <a:avLst/>
          </a:prstGeom>
          <a:noFill/>
        </p:spPr>
        <p:txBody>
          <a:bodyPr wrap="square" rtlCol="0">
            <a:spAutoFit/>
          </a:bodyPr>
          <a:lstStyle/>
          <a:p>
            <a:r>
              <a:rPr lang="en-US" sz="1400" i="1" dirty="0"/>
              <a:t>Image courtesy of the USGS</a:t>
            </a:r>
          </a:p>
        </p:txBody>
      </p:sp>
    </p:spTree>
    <p:extLst>
      <p:ext uri="{BB962C8B-B14F-4D97-AF65-F5344CB8AC3E}">
        <p14:creationId xmlns:p14="http://schemas.microsoft.com/office/powerpoint/2010/main" val="28634673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extBox 7">
            <a:extLst>
              <a:ext uri="{FF2B5EF4-FFF2-40B4-BE49-F238E27FC236}">
                <a16:creationId xmlns:a16="http://schemas.microsoft.com/office/drawing/2014/main" id="{96ED967F-6BCD-F941-B3A1-EDA675DEE208}"/>
              </a:ext>
            </a:extLst>
          </p:cNvPr>
          <p:cNvSpPr txBox="1">
            <a:spLocks noChangeArrowheads="1"/>
          </p:cNvSpPr>
          <p:nvPr/>
        </p:nvSpPr>
        <p:spPr bwMode="auto">
          <a:xfrm>
            <a:off x="4717470" y="1045210"/>
            <a:ext cx="4018250" cy="5016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relative motion between the North American Plate and the Pacific Plate is </a:t>
            </a:r>
          </a:p>
          <a:p>
            <a:pPr eaLnBrk="1" hangingPunct="1">
              <a:spcBef>
                <a:spcPct val="0"/>
              </a:spcBef>
              <a:buFontTx/>
              <a:buNone/>
            </a:pPr>
            <a:r>
              <a:rPr lang="en-US" altLang="en-US" sz="1600" dirty="0">
                <a:latin typeface="Arial" panose="020B0604020202020204" pitchFamily="34" charset="0"/>
              </a:rPr>
              <a:t>50 mm/</a:t>
            </a:r>
            <a:r>
              <a:rPr lang="en-US" altLang="en-US" sz="1600" dirty="0" err="1">
                <a:latin typeface="Arial" panose="020B0604020202020204" pitchFamily="34" charset="0"/>
              </a:rPr>
              <a:t>yr</a:t>
            </a:r>
            <a:r>
              <a:rPr lang="en-US" altLang="en-US" sz="1600" dirty="0">
                <a:latin typeface="Arial" panose="020B0604020202020204" pitchFamily="34" charset="0"/>
              </a:rPr>
              <a:t> (~ 2 inches/</a:t>
            </a:r>
            <a:r>
              <a:rPr lang="en-US" altLang="en-US" sz="1600" dirty="0" err="1">
                <a:latin typeface="Arial" panose="020B0604020202020204" pitchFamily="34" charset="0"/>
              </a:rPr>
              <a:t>yr</a:t>
            </a:r>
            <a:r>
              <a:rPr lang="en-US" altLang="en-US" sz="1600" dirty="0">
                <a:latin typeface="Arial" panose="020B0604020202020204" pitchFamily="34" charset="0"/>
              </a:rPr>
              <a:t>), but that rate is distributed across all the faults that are part of the San Andreas Fault Zone. </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The San Andreas Fault Zone includes the</a:t>
            </a:r>
          </a:p>
          <a:p>
            <a:pPr eaLnBrk="1" hangingPunct="1">
              <a:spcBef>
                <a:spcPct val="0"/>
              </a:spcBef>
              <a:buFontTx/>
              <a:buNone/>
            </a:pPr>
            <a:r>
              <a:rPr lang="en-US" altLang="en-US" sz="1600" dirty="0">
                <a:latin typeface="Arial" panose="020B0604020202020204" pitchFamily="34" charset="0"/>
              </a:rPr>
              <a:t>San Andreas Fault plus many sub-parallel</a:t>
            </a:r>
          </a:p>
          <a:p>
            <a:pPr eaLnBrk="1" hangingPunct="1">
              <a:spcBef>
                <a:spcPct val="0"/>
              </a:spcBef>
              <a:buFontTx/>
              <a:buNone/>
            </a:pPr>
            <a:r>
              <a:rPr lang="en-US" altLang="en-US" sz="1600" dirty="0">
                <a:latin typeface="Arial" panose="020B0604020202020204" pitchFamily="34" charset="0"/>
              </a:rPr>
              <a:t>faults that together take up the motion</a:t>
            </a:r>
          </a:p>
          <a:p>
            <a:pPr eaLnBrk="1" hangingPunct="1">
              <a:spcBef>
                <a:spcPct val="0"/>
              </a:spcBef>
              <a:buFontTx/>
              <a:buNone/>
            </a:pPr>
            <a:r>
              <a:rPr lang="en-US" altLang="en-US" sz="1600" dirty="0">
                <a:latin typeface="Arial" panose="020B0604020202020204" pitchFamily="34" charset="0"/>
              </a:rPr>
              <a:t>between the two plates.</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In northern California, the zone includes the Northern San Andreas, Hayward,</a:t>
            </a:r>
          </a:p>
          <a:p>
            <a:pPr eaLnBrk="1" hangingPunct="1">
              <a:spcBef>
                <a:spcPct val="0"/>
              </a:spcBef>
              <a:buFontTx/>
              <a:buNone/>
            </a:pPr>
            <a:r>
              <a:rPr lang="en-US" altLang="en-US" sz="1600" dirty="0">
                <a:latin typeface="Arial" panose="020B0604020202020204" pitchFamily="34" charset="0"/>
              </a:rPr>
              <a:t>Calaveras, as well as many other faults.</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In southern California, the zone is even</a:t>
            </a:r>
          </a:p>
          <a:p>
            <a:pPr eaLnBrk="1" hangingPunct="1">
              <a:spcBef>
                <a:spcPct val="0"/>
              </a:spcBef>
              <a:buFontTx/>
              <a:buNone/>
            </a:pPr>
            <a:r>
              <a:rPr lang="en-US" altLang="en-US" sz="1600" dirty="0">
                <a:latin typeface="Arial" panose="020B0604020202020204" pitchFamily="34" charset="0"/>
              </a:rPr>
              <a:t>wider, encompassing the Southern San</a:t>
            </a:r>
          </a:p>
          <a:p>
            <a:pPr eaLnBrk="1" hangingPunct="1">
              <a:spcBef>
                <a:spcPct val="0"/>
              </a:spcBef>
              <a:buFontTx/>
              <a:buNone/>
            </a:pPr>
            <a:r>
              <a:rPr lang="en-US" altLang="en-US" sz="1600" dirty="0">
                <a:latin typeface="Arial" panose="020B0604020202020204" pitchFamily="34" charset="0"/>
              </a:rPr>
              <a:t>Andreas, the San Jacinto, and other faults. See the next slide for more detail in the Los Angeles area (red box).</a:t>
            </a:r>
          </a:p>
        </p:txBody>
      </p:sp>
      <p:sp>
        <p:nvSpPr>
          <p:cNvPr id="15" name="Rectangle 14">
            <a:extLst>
              <a:ext uri="{FF2B5EF4-FFF2-40B4-BE49-F238E27FC236}">
                <a16:creationId xmlns:a16="http://schemas.microsoft.com/office/drawing/2014/main" id="{EAD07538-B970-46FB-A8E5-DFADB3387825}"/>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3317" name="Picture 8" descr="IRIS_TMlogo.png">
            <a:extLst>
              <a:ext uri="{FF2B5EF4-FFF2-40B4-BE49-F238E27FC236}">
                <a16:creationId xmlns:a16="http://schemas.microsoft.com/office/drawing/2014/main" id="{128E38F1-796E-4447-A633-CDE0081638F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Map&#10;&#10;Description automatically generated">
            <a:extLst>
              <a:ext uri="{FF2B5EF4-FFF2-40B4-BE49-F238E27FC236}">
                <a16:creationId xmlns:a16="http://schemas.microsoft.com/office/drawing/2014/main" id="{DDE86F4C-9950-4D6E-8F1A-F2A145262B7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2738" y="1114485"/>
            <a:ext cx="4109262" cy="5560435"/>
          </a:xfrm>
          <a:prstGeom prst="rect">
            <a:avLst/>
          </a:prstGeom>
        </p:spPr>
      </p:pic>
      <p:sp>
        <p:nvSpPr>
          <p:cNvPr id="20" name="Title 1">
            <a:extLst>
              <a:ext uri="{FF2B5EF4-FFF2-40B4-BE49-F238E27FC236}">
                <a16:creationId xmlns:a16="http://schemas.microsoft.com/office/drawing/2014/main" id="{D9629D25-618E-4BA7-9E22-208F3E194537}"/>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6.6 SAN FERNANDO</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February 9, 1971 at 14:00:41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3" name="Rectangle 12">
            <a:extLst>
              <a:ext uri="{FF2B5EF4-FFF2-40B4-BE49-F238E27FC236}">
                <a16:creationId xmlns:a16="http://schemas.microsoft.com/office/drawing/2014/main" id="{48679863-3B57-4DCE-AE05-A18B41DF9E5A}"/>
              </a:ext>
            </a:extLst>
          </p:cNvPr>
          <p:cNvSpPr/>
          <p:nvPr/>
        </p:nvSpPr>
        <p:spPr>
          <a:xfrm>
            <a:off x="2517369" y="4648200"/>
            <a:ext cx="911631" cy="762000"/>
          </a:xfrm>
          <a:prstGeom prst="rect">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477493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a:extLst>
              <a:ext uri="{FF2B5EF4-FFF2-40B4-BE49-F238E27FC236}">
                <a16:creationId xmlns:a16="http://schemas.microsoft.com/office/drawing/2014/main" id="{99FEA8D8-1A30-44DF-9D88-863E8EDF58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792" y="3104127"/>
            <a:ext cx="5105408" cy="3725568"/>
          </a:xfrm>
          <a:prstGeom prst="rect">
            <a:avLst/>
          </a:prstGeom>
        </p:spPr>
      </p:pic>
      <p:sp>
        <p:nvSpPr>
          <p:cNvPr id="13315" name="TextBox 7">
            <a:extLst>
              <a:ext uri="{FF2B5EF4-FFF2-40B4-BE49-F238E27FC236}">
                <a16:creationId xmlns:a16="http://schemas.microsoft.com/office/drawing/2014/main" id="{96ED967F-6BCD-F941-B3A1-EDA675DEE208}"/>
              </a:ext>
            </a:extLst>
          </p:cNvPr>
          <p:cNvSpPr txBox="1">
            <a:spLocks noChangeArrowheads="1"/>
          </p:cNvSpPr>
          <p:nvPr/>
        </p:nvSpPr>
        <p:spPr bwMode="auto">
          <a:xfrm>
            <a:off x="274348" y="1059695"/>
            <a:ext cx="5067699"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None/>
            </a:pPr>
            <a:r>
              <a:rPr lang="en-US" altLang="en-US" sz="1600" dirty="0">
                <a:latin typeface="Arial" panose="020B0604020202020204" pitchFamily="34" charset="0"/>
              </a:rPr>
              <a:t>In southern California, the San Andreas Fault Zone encompasses the Southern San Andreas, the San Jacinto, and many other faults in the Los Angeles area. The San Andreas Fault makes a bend (called the Big Bend) that creates a region of compression. This compression causes thrust faults and folds creating uplift that has formed the San Gabriel Mountains. </a:t>
            </a:r>
          </a:p>
        </p:txBody>
      </p:sp>
      <p:sp>
        <p:nvSpPr>
          <p:cNvPr id="15" name="Rectangle 14">
            <a:extLst>
              <a:ext uri="{FF2B5EF4-FFF2-40B4-BE49-F238E27FC236}">
                <a16:creationId xmlns:a16="http://schemas.microsoft.com/office/drawing/2014/main" id="{EAD07538-B970-46FB-A8E5-DFADB3387825}"/>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3317" name="Picture 8" descr="IRIS_TMlogo.png">
            <a:extLst>
              <a:ext uri="{FF2B5EF4-FFF2-40B4-BE49-F238E27FC236}">
                <a16:creationId xmlns:a16="http://schemas.microsoft.com/office/drawing/2014/main" id="{128E38F1-796E-4447-A633-CDE0081638F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5">
            <a:extLst>
              <a:ext uri="{FF2B5EF4-FFF2-40B4-BE49-F238E27FC236}">
                <a16:creationId xmlns:a16="http://schemas.microsoft.com/office/drawing/2014/main" id="{853C973F-C9D3-4C9B-94F6-E25E7EFB071E}"/>
              </a:ext>
            </a:extLst>
          </p:cNvPr>
          <p:cNvCxnSpPr/>
          <p:nvPr/>
        </p:nvCxnSpPr>
        <p:spPr>
          <a:xfrm>
            <a:off x="5181600" y="2757488"/>
            <a:ext cx="362743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323" name="TextBox 11">
            <a:extLst>
              <a:ext uri="{FF2B5EF4-FFF2-40B4-BE49-F238E27FC236}">
                <a16:creationId xmlns:a16="http://schemas.microsoft.com/office/drawing/2014/main" id="{19A626ED-935E-564C-B21A-9F8D5957A457}"/>
              </a:ext>
            </a:extLst>
          </p:cNvPr>
          <p:cNvSpPr txBox="1">
            <a:spLocks noChangeArrowheads="1"/>
          </p:cNvSpPr>
          <p:nvPr/>
        </p:nvSpPr>
        <p:spPr bwMode="auto">
          <a:xfrm>
            <a:off x="469900" y="5367338"/>
            <a:ext cx="8350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000">
                <a:solidFill>
                  <a:schemeClr val="bg1"/>
                </a:solidFill>
                <a:latin typeface="Arial" panose="020B0604020202020204" pitchFamily="34" charset="0"/>
              </a:rPr>
              <a:t>Earthquake</a:t>
            </a:r>
          </a:p>
        </p:txBody>
      </p:sp>
      <p:sp>
        <p:nvSpPr>
          <p:cNvPr id="10" name="Title 1">
            <a:extLst>
              <a:ext uri="{FF2B5EF4-FFF2-40B4-BE49-F238E27FC236}">
                <a16:creationId xmlns:a16="http://schemas.microsoft.com/office/drawing/2014/main" id="{872D0197-8A47-44AD-A33D-4CC5B266A0B0}"/>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6.6 SAN FERNANDO</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February 9, 1971 at 14:00:41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8" name="TextBox 17">
            <a:extLst>
              <a:ext uri="{FF2B5EF4-FFF2-40B4-BE49-F238E27FC236}">
                <a16:creationId xmlns:a16="http://schemas.microsoft.com/office/drawing/2014/main" id="{F5AE13BC-3661-40FA-865E-76F9EAD77A86}"/>
              </a:ext>
            </a:extLst>
          </p:cNvPr>
          <p:cNvSpPr txBox="1"/>
          <p:nvPr/>
        </p:nvSpPr>
        <p:spPr>
          <a:xfrm>
            <a:off x="6172200" y="4279918"/>
            <a:ext cx="2895600" cy="1384995"/>
          </a:xfrm>
          <a:prstGeom prst="rect">
            <a:avLst/>
          </a:prstGeom>
          <a:noFill/>
        </p:spPr>
        <p:txBody>
          <a:bodyPr wrap="square" rtlCol="0">
            <a:spAutoFit/>
          </a:bodyPr>
          <a:lstStyle/>
          <a:p>
            <a:pPr algn="r"/>
            <a:r>
              <a:rPr lang="en-US" sz="1400" dirty="0"/>
              <a:t>View to north northeast. San Gabriel Mountains in background; Veterans Hospital that was damaged in the earthquake is the complex of white structures at center of photo</a:t>
            </a:r>
          </a:p>
        </p:txBody>
      </p:sp>
      <p:pic>
        <p:nvPicPr>
          <p:cNvPr id="19" name="Picture 18" descr="A picture containing text, outdoor, mountain, rock&#10;&#10;Description automatically generated">
            <a:extLst>
              <a:ext uri="{FF2B5EF4-FFF2-40B4-BE49-F238E27FC236}">
                <a16:creationId xmlns:a16="http://schemas.microsoft.com/office/drawing/2014/main" id="{91A131B9-821B-41CC-8C4C-F115E6BC885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04579" y="762000"/>
            <a:ext cx="3472190" cy="3463509"/>
          </a:xfrm>
          <a:prstGeom prst="rect">
            <a:avLst/>
          </a:prstGeom>
        </p:spPr>
      </p:pic>
      <p:sp>
        <p:nvSpPr>
          <p:cNvPr id="9" name="TextBox 8">
            <a:extLst>
              <a:ext uri="{FF2B5EF4-FFF2-40B4-BE49-F238E27FC236}">
                <a16:creationId xmlns:a16="http://schemas.microsoft.com/office/drawing/2014/main" id="{34185C19-DE3A-4BB4-BD3E-0D1378663C43}"/>
              </a:ext>
            </a:extLst>
          </p:cNvPr>
          <p:cNvSpPr txBox="1"/>
          <p:nvPr/>
        </p:nvSpPr>
        <p:spPr>
          <a:xfrm>
            <a:off x="3540811" y="6172200"/>
            <a:ext cx="5499279" cy="523220"/>
          </a:xfrm>
          <a:prstGeom prst="rect">
            <a:avLst/>
          </a:prstGeom>
          <a:noFill/>
        </p:spPr>
        <p:txBody>
          <a:bodyPr wrap="square" rtlCol="0">
            <a:spAutoFit/>
          </a:bodyPr>
          <a:lstStyle/>
          <a:p>
            <a:pPr algn="r"/>
            <a:r>
              <a:rPr lang="en-US" sz="1400" i="1" dirty="0"/>
              <a:t>Image courtesy of the USGS</a:t>
            </a:r>
          </a:p>
          <a:p>
            <a:pPr algn="r"/>
            <a:r>
              <a:rPr lang="en-US" sz="1400" i="1" dirty="0"/>
              <a:t>Graphic modified from the Southern California Earthquake Center</a:t>
            </a:r>
            <a:endParaRPr lang="en-US" dirty="0"/>
          </a:p>
        </p:txBody>
      </p:sp>
    </p:spTree>
    <p:extLst>
      <p:ext uri="{BB962C8B-B14F-4D97-AF65-F5344CB8AC3E}">
        <p14:creationId xmlns:p14="http://schemas.microsoft.com/office/powerpoint/2010/main" val="40617887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5D721A11-B269-4548-BB12-705E7EEFACA3}"/>
              </a:ext>
            </a:extLst>
          </p:cNvPr>
          <p:cNvGrpSpPr/>
          <p:nvPr/>
        </p:nvGrpSpPr>
        <p:grpSpPr>
          <a:xfrm>
            <a:off x="5943600" y="4859627"/>
            <a:ext cx="3048000" cy="1676400"/>
            <a:chOff x="3810000" y="4278312"/>
            <a:chExt cx="4338638" cy="2430730"/>
          </a:xfrm>
        </p:grpSpPr>
        <p:pic>
          <p:nvPicPr>
            <p:cNvPr id="12" name="Picture 4">
              <a:extLst>
                <a:ext uri="{FF2B5EF4-FFF2-40B4-BE49-F238E27FC236}">
                  <a16:creationId xmlns:a16="http://schemas.microsoft.com/office/drawing/2014/main" id="{6A603CAA-20D3-4039-ADC4-DB817162C03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0000" y="4278312"/>
              <a:ext cx="4267200" cy="181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descr="Text&#10;&#10;Description automatically generated">
              <a:extLst>
                <a:ext uri="{FF2B5EF4-FFF2-40B4-BE49-F238E27FC236}">
                  <a16:creationId xmlns:a16="http://schemas.microsoft.com/office/drawing/2014/main" id="{38F76C79-446B-417D-87AA-86F7D44923F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67200" y="6105525"/>
              <a:ext cx="3881438" cy="603517"/>
            </a:xfrm>
            <a:prstGeom prst="rect">
              <a:avLst/>
            </a:prstGeom>
          </p:spPr>
        </p:pic>
      </p:grpSp>
      <p:sp>
        <p:nvSpPr>
          <p:cNvPr id="13315" name="TextBox 7">
            <a:extLst>
              <a:ext uri="{FF2B5EF4-FFF2-40B4-BE49-F238E27FC236}">
                <a16:creationId xmlns:a16="http://schemas.microsoft.com/office/drawing/2014/main" id="{96ED967F-6BCD-F941-B3A1-EDA675DEE208}"/>
              </a:ext>
            </a:extLst>
          </p:cNvPr>
          <p:cNvSpPr txBox="1">
            <a:spLocks noChangeArrowheads="1"/>
          </p:cNvSpPr>
          <p:nvPr/>
        </p:nvSpPr>
        <p:spPr bwMode="auto">
          <a:xfrm>
            <a:off x="277813" y="1074738"/>
            <a:ext cx="8795752"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None/>
            </a:pPr>
            <a:r>
              <a:rPr lang="en-US" altLang="en-US" sz="1600" dirty="0">
                <a:latin typeface="Arial" panose="020B0604020202020204" pitchFamily="34" charset="0"/>
              </a:rPr>
              <a:t>The magnitude 6.6 earthquake that occurred in 1971 started at the hypocenter, ~5 miles beneath the San Gabriel Mountains. The rupture then propagated southward and upward until it broke the surface in the San Fernando-Sylmar area. The maximum vertical displacement observed was about 6 feet and there was a smaller horizontal displacement that moved the mountains west relative to the valley. </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The fault plane dips back underneath the San Gabriel Mountains at an angle of about 35°.  The hanging wall (upper San Gabriel Mountains block) moved southwesterly or up and west relative to the foot wall (lower San Fernando Valley block). The focal mechanism solution (from </a:t>
            </a:r>
            <a:r>
              <a:rPr lang="en-US" altLang="en-US" sz="1600" dirty="0" err="1">
                <a:latin typeface="Arial" panose="020B0604020202020204" pitchFamily="34" charset="0"/>
              </a:rPr>
              <a:t>Hauksson</a:t>
            </a:r>
            <a:r>
              <a:rPr lang="en-US" altLang="en-US" sz="1600" dirty="0">
                <a:latin typeface="Arial" panose="020B0604020202020204" pitchFamily="34" charset="0"/>
              </a:rPr>
              <a:t> et al. (1995)) confirms this oblique-slip reverse faulting.</a:t>
            </a:r>
          </a:p>
          <a:p>
            <a:pPr eaLnBrk="1" hangingPunct="1">
              <a:spcBef>
                <a:spcPct val="0"/>
              </a:spcBef>
              <a:buFontTx/>
              <a:buNone/>
            </a:pPr>
            <a:endParaRPr lang="en-US" altLang="en-US" sz="1600" dirty="0">
              <a:latin typeface="Arial" panose="020B0604020202020204" pitchFamily="34" charset="0"/>
            </a:endParaRPr>
          </a:p>
        </p:txBody>
      </p:sp>
      <p:sp>
        <p:nvSpPr>
          <p:cNvPr id="15" name="Rectangle 14">
            <a:extLst>
              <a:ext uri="{FF2B5EF4-FFF2-40B4-BE49-F238E27FC236}">
                <a16:creationId xmlns:a16="http://schemas.microsoft.com/office/drawing/2014/main" id="{EAD07538-B970-46FB-A8E5-DFADB3387825}"/>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3317" name="Picture 8" descr="IRIS_TMlogo.png">
            <a:extLst>
              <a:ext uri="{FF2B5EF4-FFF2-40B4-BE49-F238E27FC236}">
                <a16:creationId xmlns:a16="http://schemas.microsoft.com/office/drawing/2014/main" id="{128E38F1-796E-4447-A633-CDE0081638F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3" name="TextBox 11">
            <a:extLst>
              <a:ext uri="{FF2B5EF4-FFF2-40B4-BE49-F238E27FC236}">
                <a16:creationId xmlns:a16="http://schemas.microsoft.com/office/drawing/2014/main" id="{19A626ED-935E-564C-B21A-9F8D5957A457}"/>
              </a:ext>
            </a:extLst>
          </p:cNvPr>
          <p:cNvSpPr txBox="1">
            <a:spLocks noChangeArrowheads="1"/>
          </p:cNvSpPr>
          <p:nvPr/>
        </p:nvSpPr>
        <p:spPr bwMode="auto">
          <a:xfrm>
            <a:off x="469900" y="5367338"/>
            <a:ext cx="8350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000">
                <a:solidFill>
                  <a:schemeClr val="bg1"/>
                </a:solidFill>
                <a:latin typeface="Arial" panose="020B0604020202020204" pitchFamily="34" charset="0"/>
              </a:rPr>
              <a:t>Earthquake</a:t>
            </a:r>
          </a:p>
        </p:txBody>
      </p:sp>
      <p:pic>
        <p:nvPicPr>
          <p:cNvPr id="17" name="Picture 16" descr="A picture containing text, weapon, gun&#10;&#10;Description automatically generated">
            <a:extLst>
              <a:ext uri="{FF2B5EF4-FFF2-40B4-BE49-F238E27FC236}">
                <a16:creationId xmlns:a16="http://schemas.microsoft.com/office/drawing/2014/main" id="{AA79E621-923C-483E-9363-60FA18B6687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12597" y="3581400"/>
            <a:ext cx="2150403" cy="1196596"/>
          </a:xfrm>
          <a:prstGeom prst="rect">
            <a:avLst/>
          </a:prstGeom>
        </p:spPr>
      </p:pic>
      <p:sp>
        <p:nvSpPr>
          <p:cNvPr id="21" name="Title 1">
            <a:extLst>
              <a:ext uri="{FF2B5EF4-FFF2-40B4-BE49-F238E27FC236}">
                <a16:creationId xmlns:a16="http://schemas.microsoft.com/office/drawing/2014/main" id="{04F0F14F-34B5-48F4-BF58-F335EEB3C720}"/>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6.6 SAN FERNANDO</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February 9, 1971 at 14:00:41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8" name="TextBox 17">
            <a:extLst>
              <a:ext uri="{FF2B5EF4-FFF2-40B4-BE49-F238E27FC236}">
                <a16:creationId xmlns:a16="http://schemas.microsoft.com/office/drawing/2014/main" id="{974CC7B4-6E87-4FD2-BAE1-2F0C6CE4A8F8}"/>
              </a:ext>
            </a:extLst>
          </p:cNvPr>
          <p:cNvSpPr txBox="1"/>
          <p:nvPr/>
        </p:nvSpPr>
        <p:spPr>
          <a:xfrm>
            <a:off x="6133818" y="6539377"/>
            <a:ext cx="2939748" cy="318623"/>
          </a:xfrm>
          <a:prstGeom prst="rect">
            <a:avLst/>
          </a:prstGeom>
          <a:noFill/>
        </p:spPr>
        <p:txBody>
          <a:bodyPr wrap="square" rtlCol="0">
            <a:spAutoFit/>
          </a:bodyPr>
          <a:lstStyle/>
          <a:p>
            <a:r>
              <a:rPr lang="en-US" sz="1400" i="1" dirty="0"/>
              <a:t>Image courtesy C. Allen, Caltech</a:t>
            </a:r>
          </a:p>
        </p:txBody>
      </p:sp>
      <p:pic>
        <p:nvPicPr>
          <p:cNvPr id="5" name="Picture 4" descr="Diagram&#10;&#10;Description automatically generated">
            <a:extLst>
              <a:ext uri="{FF2B5EF4-FFF2-40B4-BE49-F238E27FC236}">
                <a16:creationId xmlns:a16="http://schemas.microsoft.com/office/drawing/2014/main" id="{EAFE2CD0-0B13-46C5-9E61-BF712F60964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04799" y="3657601"/>
            <a:ext cx="5841897" cy="3200400"/>
          </a:xfrm>
          <a:prstGeom prst="rect">
            <a:avLst/>
          </a:prstGeom>
        </p:spPr>
      </p:pic>
    </p:spTree>
    <p:extLst>
      <p:ext uri="{BB962C8B-B14F-4D97-AF65-F5344CB8AC3E}">
        <p14:creationId xmlns:p14="http://schemas.microsoft.com/office/powerpoint/2010/main" val="31627426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20885</TotalTime>
  <Words>2020</Words>
  <Application>Microsoft Office PowerPoint</Application>
  <PresentationFormat>On-screen Show (4:3)</PresentationFormat>
  <Paragraphs>169</Paragraphs>
  <Slides>17</Slides>
  <Notes>17</Notes>
  <HiddenSlides>0</HiddenSlides>
  <MMClips>1</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17</vt:i4>
      </vt:variant>
    </vt:vector>
  </HeadingPairs>
  <TitlesOfParts>
    <vt:vector size="20"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Tammy Bravo</cp:lastModifiedBy>
  <cp:revision>851</cp:revision>
  <dcterms:created xsi:type="dcterms:W3CDTF">2009-05-31T20:07:40Z</dcterms:created>
  <dcterms:modified xsi:type="dcterms:W3CDTF">2021-02-09T05:26:34Z</dcterms:modified>
</cp:coreProperties>
</file>