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47" r:id="rId2"/>
    <p:sldId id="385" r:id="rId3"/>
    <p:sldId id="386" r:id="rId4"/>
    <p:sldId id="429" r:id="rId5"/>
    <p:sldId id="430" r:id="rId6"/>
    <p:sldId id="439" r:id="rId7"/>
    <p:sldId id="427" r:id="rId8"/>
    <p:sldId id="440" r:id="rId9"/>
    <p:sldId id="434" r:id="rId10"/>
    <p:sldId id="426" r:id="rId11"/>
    <p:sldId id="435" r:id="rId12"/>
    <p:sldId id="437" r:id="rId13"/>
    <p:sldId id="441" r:id="rId14"/>
    <p:sldId id="431" r:id="rId15"/>
    <p:sldId id="438" r:id="rId16"/>
    <p:sldId id="433" r:id="rId17"/>
    <p:sldId id="373" r:id="rId18"/>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74" autoAdjust="0"/>
    <p:restoredTop sz="93599" autoAdjust="0"/>
  </p:normalViewPr>
  <p:slideViewPr>
    <p:cSldViewPr>
      <p:cViewPr varScale="1">
        <p:scale>
          <a:sx n="69" d="100"/>
          <a:sy n="69" d="100"/>
        </p:scale>
        <p:origin x="115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2/8/2021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sz="1200" b="1" kern="1200" dirty="0">
                <a:solidFill>
                  <a:schemeClr val="tx1"/>
                </a:solidFill>
                <a:effectLst/>
                <a:latin typeface="+mn-lt"/>
                <a:ea typeface="ＭＳ Ｐゴシック" charset="0"/>
                <a:cs typeface="+mn-cs"/>
              </a:rPr>
              <a:t>Mas Información:  </a:t>
            </a:r>
            <a:r>
              <a:rPr lang="es-VE" sz="1200" u="sng" kern="1200" dirty="0">
                <a:solidFill>
                  <a:schemeClr val="tx1"/>
                </a:solidFill>
                <a:effectLst/>
                <a:latin typeface="+mn-lt"/>
                <a:ea typeface="ＭＳ Ｐゴシック" charset="0"/>
                <a:cs typeface="+mn-cs"/>
                <a:hlinkClick r:id="rId3"/>
              </a:rPr>
              <a:t>https://earthquake.usgs.gov/earthquakes/eventpage/ci3347678/executive</a:t>
            </a:r>
            <a:endParaRPr lang="en-US" sz="1200" kern="1200" dirty="0">
              <a:solidFill>
                <a:schemeClr val="tx1"/>
              </a:solidFill>
              <a:effectLst/>
              <a:latin typeface="+mn-lt"/>
              <a:ea typeface="ＭＳ Ｐゴシック" charset="0"/>
              <a:cs typeface="+mn-cs"/>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r>
              <a:rPr lang="es-VE" sz="1200" kern="1200" dirty="0">
                <a:solidFill>
                  <a:schemeClr val="tx1"/>
                </a:solidFill>
                <a:effectLst/>
                <a:latin typeface="+mn-lt"/>
                <a:ea typeface="ＭＳ Ｐゴシック" charset="0"/>
                <a:cs typeface="+mn-cs"/>
              </a:rPr>
              <a:t>Animación de réplica:</a:t>
            </a:r>
            <a:endParaRPr lang="en-US" sz="1200" kern="1200" dirty="0">
              <a:solidFill>
                <a:schemeClr val="tx1"/>
              </a:solidFill>
              <a:effectLst/>
              <a:latin typeface="+mn-lt"/>
              <a:ea typeface="ＭＳ Ｐゴシック" charset="0"/>
              <a:cs typeface="+mn-cs"/>
            </a:endParaRPr>
          </a:p>
          <a:p>
            <a:r>
              <a:rPr lang="es-VE" sz="1200" u="sng" kern="1200" dirty="0">
                <a:solidFill>
                  <a:schemeClr val="tx1"/>
                </a:solidFill>
                <a:effectLst/>
                <a:latin typeface="+mn-lt"/>
                <a:ea typeface="ＭＳ Ｐゴシック" charset="0"/>
                <a:cs typeface="+mn-cs"/>
                <a:hlinkClick r:id="rId3"/>
              </a:rPr>
              <a:t>https://www.iris.edu/hq/inclass/animation/602</a:t>
            </a:r>
            <a:endParaRPr lang="en-US" sz="1200" kern="1200" dirty="0">
              <a:solidFill>
                <a:schemeClr val="tx1"/>
              </a:solidFill>
              <a:effectLst/>
              <a:latin typeface="+mn-lt"/>
              <a:ea typeface="ＭＳ Ｐゴシック" charset="0"/>
              <a:cs typeface="+mn-cs"/>
            </a:endParaRPr>
          </a:p>
          <a:p>
            <a:r>
              <a:rPr lang="es-VE" sz="1200" kern="1200" dirty="0">
                <a:solidFill>
                  <a:schemeClr val="tx1"/>
                </a:solidFill>
                <a:effectLst/>
                <a:latin typeface="+mn-lt"/>
                <a:ea typeface="ＭＳ Ｐゴシック" charset="0"/>
                <a:cs typeface="+mn-cs"/>
              </a:rPr>
              <a:t>Explore la sismicidad:</a:t>
            </a:r>
            <a:endParaRPr lang="en-US" sz="1200" kern="1200" dirty="0">
              <a:solidFill>
                <a:schemeClr val="tx1"/>
              </a:solidFill>
              <a:effectLst/>
              <a:latin typeface="+mn-lt"/>
              <a:ea typeface="ＭＳ Ｐゴシック" charset="0"/>
              <a:cs typeface="+mn-cs"/>
            </a:endParaRPr>
          </a:p>
          <a:p>
            <a:r>
              <a:rPr lang="es-VE" sz="1200" kern="1200" dirty="0">
                <a:solidFill>
                  <a:schemeClr val="tx1"/>
                </a:solidFill>
                <a:effectLst/>
                <a:latin typeface="+mn-lt"/>
                <a:ea typeface="ＭＳ Ｐゴシック" charset="0"/>
                <a:cs typeface="+mn-cs"/>
              </a:rPr>
              <a:t>Navegador de terremotos de IRIS: </a:t>
            </a:r>
            <a:r>
              <a:rPr lang="es-VE" sz="1200" u="sng" kern="1200" dirty="0">
                <a:solidFill>
                  <a:schemeClr val="tx1"/>
                </a:solidFill>
                <a:effectLst/>
                <a:latin typeface="+mn-lt"/>
                <a:ea typeface="ＭＳ Ｐゴシック" charset="0"/>
                <a:cs typeface="+mn-cs"/>
                <a:hlinkClick r:id="rId3"/>
              </a:rPr>
              <a:t>http://ds.iris.edu/ieb/</a:t>
            </a:r>
            <a:endParaRPr lang="en-US" sz="1200" kern="1200" dirty="0">
              <a:solidFill>
                <a:schemeClr val="tx1"/>
              </a:solidFill>
              <a:effectLst/>
              <a:latin typeface="+mn-lt"/>
              <a:ea typeface="ＭＳ Ｐゴシック" charset="0"/>
              <a:cs typeface="+mn-cs"/>
            </a:endParaRPr>
          </a:p>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10</a:t>
            </a:fld>
            <a:endParaRPr lang="en-US" altLang="en-US"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11</a:t>
            </a:fld>
            <a:endParaRPr lang="en-US" altLang="en-US" sz="1200">
              <a:latin typeface="Calibri" panose="020F0502020204030204" pitchFamily="34" charset="0"/>
            </a:endParaRPr>
          </a:p>
        </p:txBody>
      </p:sp>
    </p:spTree>
    <p:extLst>
      <p:ext uri="{BB962C8B-B14F-4D97-AF65-F5344CB8AC3E}">
        <p14:creationId xmlns:p14="http://schemas.microsoft.com/office/powerpoint/2010/main" val="555322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138812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13</a:t>
            </a:fld>
            <a:endParaRPr lang="en-US" altLang="en-US" sz="1300"/>
          </a:p>
        </p:txBody>
      </p:sp>
    </p:spTree>
    <p:extLst>
      <p:ext uri="{BB962C8B-B14F-4D97-AF65-F5344CB8AC3E}">
        <p14:creationId xmlns:p14="http://schemas.microsoft.com/office/powerpoint/2010/main" val="895914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14</a:t>
            </a:fld>
            <a:endParaRPr lang="en-US" altLang="en-US" sz="1300"/>
          </a:p>
        </p:txBody>
      </p:sp>
    </p:spTree>
    <p:extLst>
      <p:ext uri="{BB962C8B-B14F-4D97-AF65-F5344CB8AC3E}">
        <p14:creationId xmlns:p14="http://schemas.microsoft.com/office/powerpoint/2010/main" val="10580970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15</a:t>
            </a:fld>
            <a:endParaRPr lang="en-US" altLang="en-US" sz="1300"/>
          </a:p>
        </p:txBody>
      </p:sp>
    </p:spTree>
    <p:extLst>
      <p:ext uri="{BB962C8B-B14F-4D97-AF65-F5344CB8AC3E}">
        <p14:creationId xmlns:p14="http://schemas.microsoft.com/office/powerpoint/2010/main" val="1531949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16</a:t>
            </a:fld>
            <a:endParaRPr lang="en-US" altLang="en-US" sz="1300"/>
          </a:p>
        </p:txBody>
      </p:sp>
    </p:spTree>
    <p:extLst>
      <p:ext uri="{BB962C8B-B14F-4D97-AF65-F5344CB8AC3E}">
        <p14:creationId xmlns:p14="http://schemas.microsoft.com/office/powerpoint/2010/main" val="1493435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17</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modificación de la escala de intensidad de  </a:t>
            </a:r>
            <a:r>
              <a:rPr lang="es-ES" altLang="en-US" dirty="0" err="1">
                <a:ea typeface="ＭＳ Ｐゴシック" panose="020B0600070205080204" pitchFamily="34" charset="-128"/>
              </a:rPr>
              <a:t>Marcelli</a:t>
            </a:r>
            <a:r>
              <a:rPr lang="es-ES" altLang="en-US" dirty="0">
                <a:ea typeface="ＭＳ Ｐゴシック" panose="020B0600070205080204" pitchFamily="34" charset="-128"/>
              </a:rPr>
              <a:t> es una escala de doce niveles, numeradas del  I al XII. Los números bajos representan los niveles de movimientos imperceptibles, XII representa destrucción total.</a:t>
            </a: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a:p>
            <a:r>
              <a:rPr lang="es-ES_tradnl" altLang="en-US" b="1" dirty="0">
                <a:ea typeface="ＭＳ Ｐゴシック" panose="020B0600070205080204" pitchFamily="34" charset="-128"/>
              </a:rPr>
              <a:t>Animación Relevante: </a:t>
            </a:r>
            <a:endParaRPr lang="en-US" altLang="en-US" dirty="0">
              <a:ea typeface="ＭＳ Ｐゴシック" panose="020B0600070205080204" pitchFamily="34" charset="-128"/>
            </a:endParaRPr>
          </a:p>
          <a:p>
            <a:r>
              <a:rPr lang="es-ES_tradnl" altLang="en-US" dirty="0">
                <a:ea typeface="ＭＳ Ｐゴシック" panose="020B0600070205080204" pitchFamily="34" charset="-128"/>
              </a:rPr>
              <a:t>Intensidad de Terremotos:  </a:t>
            </a:r>
            <a:r>
              <a:rPr lang="es-ES_tradnl" altLang="en-US" u="sng" dirty="0">
                <a:ea typeface="ＭＳ Ｐゴシック" panose="020B0600070205080204" pitchFamily="34" charset="-128"/>
                <a:hlinkClick r:id="rId3"/>
              </a:rPr>
              <a:t>https://www.iris.edu/hq/inclass/animation/earthquake_intensity</a:t>
            </a: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4</a:t>
            </a:fld>
            <a:endParaRPr lang="en-US" altLang="en-US" sz="1300"/>
          </a:p>
        </p:txBody>
      </p:sp>
    </p:spTree>
    <p:extLst>
      <p:ext uri="{BB962C8B-B14F-4D97-AF65-F5344CB8AC3E}">
        <p14:creationId xmlns:p14="http://schemas.microsoft.com/office/powerpoint/2010/main" val="1534846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5</a:t>
            </a:fld>
            <a:endParaRPr lang="en-US" altLang="en-US" sz="1300"/>
          </a:p>
        </p:txBody>
      </p:sp>
    </p:spTree>
    <p:extLst>
      <p:ext uri="{BB962C8B-B14F-4D97-AF65-F5344CB8AC3E}">
        <p14:creationId xmlns:p14="http://schemas.microsoft.com/office/powerpoint/2010/main" val="1894685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41185779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7</a:t>
            </a:fld>
            <a:endParaRPr lang="en-US" altLang="en-US" sz="1200">
              <a:latin typeface="Calibri" panose="020F0502020204030204" pitchFamily="34" charset="0"/>
            </a:endParaRPr>
          </a:p>
        </p:txBody>
      </p:sp>
    </p:spTree>
    <p:extLst>
      <p:ext uri="{BB962C8B-B14F-4D97-AF65-F5344CB8AC3E}">
        <p14:creationId xmlns:p14="http://schemas.microsoft.com/office/powerpoint/2010/main" val="2505137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8</a:t>
            </a:fld>
            <a:endParaRPr lang="en-US" altLang="en-US" sz="1200">
              <a:latin typeface="Calibri" panose="020F0502020204030204" pitchFamily="34" charset="0"/>
            </a:endParaRPr>
          </a:p>
        </p:txBody>
      </p:sp>
    </p:spTree>
    <p:extLst>
      <p:ext uri="{BB962C8B-B14F-4D97-AF65-F5344CB8AC3E}">
        <p14:creationId xmlns:p14="http://schemas.microsoft.com/office/powerpoint/2010/main" val="666269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9</a:t>
            </a:fld>
            <a:endParaRPr lang="en-US" altLang="en-US" sz="1200">
              <a:latin typeface="Calibri" panose="020F0502020204030204" pitchFamily="34" charset="0"/>
            </a:endParaRPr>
          </a:p>
        </p:txBody>
      </p:sp>
    </p:spTree>
    <p:extLst>
      <p:ext uri="{BB962C8B-B14F-4D97-AF65-F5344CB8AC3E}">
        <p14:creationId xmlns:p14="http://schemas.microsoft.com/office/powerpoint/2010/main" val="4283660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2/8/2021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2/8/2021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2/8/2021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2/8/2021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2/8/2021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2/8/2021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2/8/2021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2/8/2021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2/8/2021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2/8/2021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2/8/2021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2/8/2021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hyperlink" Target="about:blank"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about:blank" TargetMode="External"/><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hyperlink" Target="about:blank" TargetMode="External"/><Relationship Id="rId5" Type="http://schemas.openxmlformats.org/officeDocument/2006/relationships/image" Target="../media/image34.png"/><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gif"/></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8458200"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500" dirty="0">
                <a:latin typeface="Arial" panose="020B0604020202020204" pitchFamily="34" charset="0"/>
              </a:rPr>
              <a:t>Hace cincuenta años, un terremoto de magnitud 6,6 sacudió el Valle de San Fernando al norte de Los Ángeles a tempranas horas de la mañana del 9 de febrero. Produjo la destrucción de hogares, daños a hospitales y escuelas, dejó sin servicio eléctrico a 600.000 personas, desencadenó más de 1.000 deslizamientos de tierra y provocó el colapso de secciones de autopistas elevadas. 64 personas perdieron la vida y más de 2.500 resultaron heridas.</a:t>
            </a:r>
          </a:p>
          <a:p>
            <a:pPr eaLnBrk="1" hangingPunct="1">
              <a:spcBef>
                <a:spcPct val="0"/>
              </a:spcBef>
              <a:buFontTx/>
              <a:buNone/>
            </a:pPr>
            <a:endParaRPr lang="es-ES" altLang="en-US" sz="1500" dirty="0">
              <a:latin typeface="Arial" panose="020B0604020202020204" pitchFamily="34" charset="0"/>
            </a:endParaRPr>
          </a:p>
          <a:p>
            <a:pPr eaLnBrk="1" hangingPunct="1">
              <a:spcBef>
                <a:spcPct val="0"/>
              </a:spcBef>
              <a:buFontTx/>
              <a:buNone/>
            </a:pPr>
            <a:r>
              <a:rPr lang="es-ES" altLang="en-US" sz="1500" dirty="0">
                <a:latin typeface="Arial" panose="020B0604020202020204" pitchFamily="34" charset="0"/>
              </a:rPr>
              <a:t>California es más segura hoy debido a este terremoto. Impulsó acciones y legislación para proteger a las personas y reducir las pérdidas por terremotos en todo el estado.</a:t>
            </a:r>
          </a:p>
          <a:p>
            <a:pPr eaLnBrk="1" hangingPunct="1">
              <a:spcBef>
                <a:spcPct val="0"/>
              </a:spcBef>
              <a:buFontTx/>
              <a:buNone/>
            </a:pPr>
            <a:endParaRPr lang="es-ES" altLang="en-US" sz="1500" dirty="0">
              <a:latin typeface="Arial" panose="020B0604020202020204" pitchFamily="34" charset="0"/>
            </a:endParaRPr>
          </a:p>
        </p:txBody>
      </p:sp>
      <p:pic>
        <p:nvPicPr>
          <p:cNvPr id="3" name="Picture 2" descr="Map&#10;&#10;Description automatically generated">
            <a:extLst>
              <a:ext uri="{FF2B5EF4-FFF2-40B4-BE49-F238E27FC236}">
                <a16:creationId xmlns:a16="http://schemas.microsoft.com/office/drawing/2014/main" id="{D5FF1054-6299-4383-BDB1-0D7235E635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7963" y="3199330"/>
            <a:ext cx="5749637" cy="351657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1D039094-431B-492D-964D-FC89E95DB3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5155" y="2361959"/>
            <a:ext cx="6110932" cy="4114592"/>
          </a:xfrm>
          <a:prstGeom prst="rect">
            <a:avLst/>
          </a:prstGeom>
        </p:spPr>
      </p:pic>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7813" y="1074738"/>
            <a:ext cx="83375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La siguiente imagen muestra las primeras 10 horas de sismicidad el 9 de febrero de 1971. Esto solo incluye el sismo principal y las primeras 144 réplicas registradas. En los días y meses que siguieron, las réplicas continuaron. La tabla captura un resumen de la sismicidad regional en 1971.</a:t>
            </a:r>
            <a:endParaRPr lang="en-US" altLang="en-US" sz="1600" dirty="0">
              <a:latin typeface="Arial" panose="020B0604020202020204" pitchFamily="34" charset="0"/>
            </a:endParaRP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8">
            <a:extLst>
              <a:ext uri="{FF2B5EF4-FFF2-40B4-BE49-F238E27FC236}">
                <a16:creationId xmlns:a16="http://schemas.microsoft.com/office/drawing/2014/main" id="{4BA36AA1-0413-194B-B594-506BE5D2E4D3}"/>
              </a:ext>
            </a:extLst>
          </p:cNvPr>
          <p:cNvSpPr txBox="1">
            <a:spLocks noChangeArrowheads="1"/>
          </p:cNvSpPr>
          <p:nvPr/>
        </p:nvSpPr>
        <p:spPr bwMode="auto">
          <a:xfrm>
            <a:off x="2629180" y="6501275"/>
            <a:ext cx="5353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Creado con el navegador de terremotos de IRIS (IEB)</a:t>
            </a:r>
            <a:endParaRPr lang="en-US" altLang="en-US" sz="1800" i="1" dirty="0">
              <a:latin typeface="Arial" panose="020B0604020202020204" pitchFamily="34" charset="0"/>
            </a:endParaRPr>
          </a:p>
        </p:txBody>
      </p:sp>
      <p:sp>
        <p:nvSpPr>
          <p:cNvPr id="13319" name="TextBox 11">
            <a:extLst>
              <a:ext uri="{FF2B5EF4-FFF2-40B4-BE49-F238E27FC236}">
                <a16:creationId xmlns:a16="http://schemas.microsoft.com/office/drawing/2014/main" id="{E854DA42-AD4F-C941-8006-6D865414CD38}"/>
              </a:ext>
            </a:extLst>
          </p:cNvPr>
          <p:cNvSpPr txBox="1">
            <a:spLocks noChangeArrowheads="1"/>
          </p:cNvSpPr>
          <p:nvPr/>
        </p:nvSpPr>
        <p:spPr bwMode="auto">
          <a:xfrm>
            <a:off x="6783600" y="2531239"/>
            <a:ext cx="766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rPr>
              <a:t>M 6,6</a:t>
            </a:r>
          </a:p>
        </p:txBody>
      </p:sp>
      <p:cxnSp>
        <p:nvCxnSpPr>
          <p:cNvPr id="18" name="Straight Arrow Connector 17">
            <a:extLst>
              <a:ext uri="{FF2B5EF4-FFF2-40B4-BE49-F238E27FC236}">
                <a16:creationId xmlns:a16="http://schemas.microsoft.com/office/drawing/2014/main" id="{28AB664E-0E77-4466-99F7-31D2D7D53D01}"/>
              </a:ext>
            </a:extLst>
          </p:cNvPr>
          <p:cNvCxnSpPr>
            <a:cxnSpLocks/>
          </p:cNvCxnSpPr>
          <p:nvPr/>
        </p:nvCxnSpPr>
        <p:spPr bwMode="auto">
          <a:xfrm flipH="1">
            <a:off x="6493110" y="2788639"/>
            <a:ext cx="290490" cy="338866"/>
          </a:xfrm>
          <a:prstGeom prst="straightConnector1">
            <a:avLst/>
          </a:prstGeom>
          <a:ln w="31750">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3322" name="Picture 7" descr="MagLegend.tiff">
            <a:extLst>
              <a:ext uri="{FF2B5EF4-FFF2-40B4-BE49-F238E27FC236}">
                <a16:creationId xmlns:a16="http://schemas.microsoft.com/office/drawing/2014/main" id="{FED5E798-5092-9747-971D-0E3E146AFAE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11611" y="6251126"/>
            <a:ext cx="11699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pic>
        <p:nvPicPr>
          <p:cNvPr id="13325" name="Picture 7" descr="DepthLegend.tiff">
            <a:extLst>
              <a:ext uri="{FF2B5EF4-FFF2-40B4-BE49-F238E27FC236}">
                <a16:creationId xmlns:a16="http://schemas.microsoft.com/office/drawing/2014/main" id="{B662F245-A8D5-594A-AE29-AECB7FE73A9D}"/>
              </a:ext>
            </a:extLst>
          </p:cNvPr>
          <p:cNvPicPr>
            <a:picLocks noChangeAspect="1"/>
          </p:cNvPicPr>
          <p:nvPr/>
        </p:nvPicPr>
        <p:blipFill>
          <a:blip r:embed="rId6">
            <a:extLst>
              <a:ext uri="{28A0092B-C50C-407E-A947-70E740481C1C}">
                <a14:useLocalDpi xmlns:a14="http://schemas.microsoft.com/office/drawing/2010/main" val="0"/>
              </a:ext>
            </a:extLst>
          </a:blip>
          <a:srcRect l="7120" r="8138"/>
          <a:stretch>
            <a:fillRect/>
          </a:stretch>
        </p:blipFill>
        <p:spPr bwMode="auto">
          <a:xfrm>
            <a:off x="8689975" y="4316939"/>
            <a:ext cx="344488" cy="1995488"/>
          </a:xfrm>
          <a:prstGeom prst="rect">
            <a:avLst/>
          </a:prstGeom>
          <a:noFill/>
          <a:ln w="12700">
            <a:solidFill>
              <a:srgbClr val="660066"/>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9" descr="A picture containing text, receipt, newspaper, document&#10;&#10;Description automatically generated">
            <a:extLst>
              <a:ext uri="{FF2B5EF4-FFF2-40B4-BE49-F238E27FC236}">
                <a16:creationId xmlns:a16="http://schemas.microsoft.com/office/drawing/2014/main" id="{D7F2FE28-614B-4039-8CD7-79CC257DC3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7813" y="2228850"/>
            <a:ext cx="3455987" cy="3447347"/>
          </a:xfrm>
          <a:prstGeom prst="rect">
            <a:avLst/>
          </a:prstGeom>
        </p:spPr>
      </p:pic>
      <p:sp>
        <p:nvSpPr>
          <p:cNvPr id="26" name="TextBox 25">
            <a:extLst>
              <a:ext uri="{FF2B5EF4-FFF2-40B4-BE49-F238E27FC236}">
                <a16:creationId xmlns:a16="http://schemas.microsoft.com/office/drawing/2014/main" id="{01196AD9-C4B8-4D48-AD26-F0B9C9AFCD1C}"/>
              </a:ext>
            </a:extLst>
          </p:cNvPr>
          <p:cNvSpPr txBox="1"/>
          <p:nvPr/>
        </p:nvSpPr>
        <p:spPr>
          <a:xfrm>
            <a:off x="317913" y="5767434"/>
            <a:ext cx="2939748" cy="523220"/>
          </a:xfrm>
          <a:prstGeom prst="rect">
            <a:avLst/>
          </a:prstGeom>
          <a:noFill/>
        </p:spPr>
        <p:txBody>
          <a:bodyPr wrap="square" rtlCol="0">
            <a:spAutoFit/>
          </a:bodyPr>
          <a:lstStyle/>
          <a:p>
            <a:r>
              <a:rPr lang="es-VE" sz="1400" i="1"/>
              <a:t>Tabla cortesia </a:t>
            </a:r>
          </a:p>
          <a:p>
            <a:r>
              <a:rPr lang="es-VE" sz="1400" i="1"/>
              <a:t>C. Allen, Caltech</a:t>
            </a:r>
          </a:p>
        </p:txBody>
      </p:sp>
      <p:sp>
        <p:nvSpPr>
          <p:cNvPr id="16" name="Title 1">
            <a:extLst>
              <a:ext uri="{FF2B5EF4-FFF2-40B4-BE49-F238E27FC236}">
                <a16:creationId xmlns:a16="http://schemas.microsoft.com/office/drawing/2014/main" id="{FDEC4E0A-2EEE-4F54-96E8-65ECBCD3C13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sp>
        <p:nvSpPr>
          <p:cNvPr id="4" name="TextBox 3">
            <a:extLst>
              <a:ext uri="{FF2B5EF4-FFF2-40B4-BE49-F238E27FC236}">
                <a16:creationId xmlns:a16="http://schemas.microsoft.com/office/drawing/2014/main" id="{1E8EC4F6-2E33-49A5-B8ED-D4842AE7CA48}"/>
              </a:ext>
            </a:extLst>
          </p:cNvPr>
          <p:cNvSpPr txBox="1"/>
          <p:nvPr/>
        </p:nvSpPr>
        <p:spPr>
          <a:xfrm>
            <a:off x="252592" y="1066800"/>
            <a:ext cx="3557408" cy="5016758"/>
          </a:xfrm>
          <a:prstGeom prst="rect">
            <a:avLst/>
          </a:prstGeom>
          <a:noFill/>
        </p:spPr>
        <p:txBody>
          <a:bodyPr wrap="square" rtlCol="0">
            <a:spAutoFit/>
          </a:bodyPr>
          <a:lstStyle/>
          <a:p>
            <a:r>
              <a:rPr lang="es-ES" sz="1600" dirty="0"/>
              <a:t>El mapa que muestra el epicentro del sismo principal y las réplicas más importantes durante el año posterior al terremoto de San Fernando.</a:t>
            </a:r>
          </a:p>
          <a:p>
            <a:endParaRPr lang="es-ES" sz="1600" dirty="0"/>
          </a:p>
          <a:p>
            <a:r>
              <a:rPr lang="es-ES" sz="1600" dirty="0"/>
              <a:t>Los puntos más pequeños representan terremotos de magnitud 3,0-3,9 y los puntos más grandes representan sismos de magnitud 4,0 y superiores.</a:t>
            </a:r>
          </a:p>
          <a:p>
            <a:endParaRPr lang="es-ES" sz="1600" dirty="0"/>
          </a:p>
          <a:p>
            <a:r>
              <a:rPr lang="es-ES" sz="1600" dirty="0"/>
              <a:t>Los círculos abiertos representan la población relativa de la ciudad.</a:t>
            </a:r>
          </a:p>
          <a:p>
            <a:endParaRPr lang="es-ES" sz="1600" dirty="0"/>
          </a:p>
          <a:p>
            <a:r>
              <a:rPr lang="es-ES" sz="1600" dirty="0"/>
              <a:t>El rastro de la falla muestra donde la falla de San Fernando rompe la superficie. Este gráfico se basa en datos del Laboratorio Sismológico del Instituto de Tecnología de California.</a:t>
            </a:r>
            <a:endParaRPr lang="en-US" sz="1600" dirty="0"/>
          </a:p>
        </p:txBody>
      </p:sp>
      <p:pic>
        <p:nvPicPr>
          <p:cNvPr id="7" name="Picture 6" descr="Diagram&#10;&#10;Description automatically generated">
            <a:extLst>
              <a:ext uri="{FF2B5EF4-FFF2-40B4-BE49-F238E27FC236}">
                <a16:creationId xmlns:a16="http://schemas.microsoft.com/office/drawing/2014/main" id="{D12BCF76-B08C-46E6-8536-A573E896F2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2879" y="940158"/>
            <a:ext cx="5202911" cy="5834884"/>
          </a:xfrm>
          <a:prstGeom prst="rect">
            <a:avLst/>
          </a:prstGeom>
        </p:spPr>
      </p:pic>
      <p:sp>
        <p:nvSpPr>
          <p:cNvPr id="13" name="TextBox 12">
            <a:extLst>
              <a:ext uri="{FF2B5EF4-FFF2-40B4-BE49-F238E27FC236}">
                <a16:creationId xmlns:a16="http://schemas.microsoft.com/office/drawing/2014/main" id="{34CD8DBA-519E-4D1C-BD78-7ADE54D85FCC}"/>
              </a:ext>
            </a:extLst>
          </p:cNvPr>
          <p:cNvSpPr txBox="1"/>
          <p:nvPr/>
        </p:nvSpPr>
        <p:spPr>
          <a:xfrm>
            <a:off x="1006626" y="6463177"/>
            <a:ext cx="2939748" cy="318623"/>
          </a:xfrm>
          <a:prstGeom prst="rect">
            <a:avLst/>
          </a:prstGeom>
          <a:noFill/>
        </p:spPr>
        <p:txBody>
          <a:bodyPr wrap="square" rtlCol="0">
            <a:spAutoFit/>
          </a:bodyPr>
          <a:lstStyle/>
          <a:p>
            <a:r>
              <a:rPr lang="es-VE" sz="1400" i="1" dirty="0"/>
              <a:t>Imagen Cortesía C. Allen, Caltech</a:t>
            </a:r>
          </a:p>
        </p:txBody>
      </p:sp>
      <p:sp>
        <p:nvSpPr>
          <p:cNvPr id="10" name="Title 1">
            <a:extLst>
              <a:ext uri="{FF2B5EF4-FFF2-40B4-BE49-F238E27FC236}">
                <a16:creationId xmlns:a16="http://schemas.microsoft.com/office/drawing/2014/main" id="{4266F076-D47E-4DB3-B7F0-72C39297A31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84195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3733800"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 altLang="en-US" sz="1500" dirty="0">
                <a:latin typeface="Arial" panose="020B0604020202020204" pitchFamily="34" charset="0"/>
              </a:rPr>
              <a:t>A lo largo de la zona donde la falla rompió la superficie, todas las estructuras que se construyeron a través de ella fueron dañadas o destruidas. Esto llevó a California a tomar medidas. A raíz de este terremoto, se aprobó la Ley de zonificación de fallas sísmicas de </a:t>
            </a:r>
            <a:r>
              <a:rPr lang="es-ES" altLang="en-US" sz="1500" dirty="0" err="1">
                <a:latin typeface="Arial" panose="020B0604020202020204" pitchFamily="34" charset="0"/>
              </a:rPr>
              <a:t>Alquist-Priolo</a:t>
            </a:r>
            <a:r>
              <a:rPr lang="es-ES" altLang="en-US" sz="1500" dirty="0">
                <a:latin typeface="Arial" panose="020B0604020202020204" pitchFamily="34" charset="0"/>
              </a:rPr>
              <a:t>.</a:t>
            </a:r>
          </a:p>
          <a:p>
            <a:pPr eaLnBrk="1" hangingPunct="1">
              <a:spcBef>
                <a:spcPct val="0"/>
              </a:spcBef>
              <a:buNone/>
            </a:pPr>
            <a:endParaRPr lang="es-ES" altLang="en-US" sz="1500" dirty="0">
              <a:latin typeface="Arial" panose="020B0604020202020204" pitchFamily="34" charset="0"/>
            </a:endParaRPr>
          </a:p>
          <a:p>
            <a:pPr eaLnBrk="1" hangingPunct="1">
              <a:spcBef>
                <a:spcPct val="0"/>
              </a:spcBef>
              <a:buNone/>
            </a:pPr>
            <a:r>
              <a:rPr lang="es-ES" altLang="en-US" sz="1500" dirty="0">
                <a:latin typeface="Arial" panose="020B0604020202020204" pitchFamily="34" charset="0"/>
              </a:rPr>
              <a:t>Esta Ley creó un requisito para caracterizar todas las fallas activas (las que se han roto en los últimos 11.000 años) en el estado de California y regular la construcción en las zonas que rodean las huellas superficiales de fallas activas.</a:t>
            </a:r>
          </a:p>
          <a:p>
            <a:pPr eaLnBrk="1" hangingPunct="1">
              <a:spcBef>
                <a:spcPct val="0"/>
              </a:spcBef>
              <a:buNone/>
            </a:pPr>
            <a:endParaRPr lang="es-ES" altLang="en-US" sz="1500" dirty="0">
              <a:latin typeface="Arial" panose="020B0604020202020204" pitchFamily="34" charset="0"/>
            </a:endParaRPr>
          </a:p>
          <a:p>
            <a:pPr eaLnBrk="1" hangingPunct="1">
              <a:spcBef>
                <a:spcPct val="0"/>
              </a:spcBef>
              <a:buNone/>
            </a:pPr>
            <a:r>
              <a:rPr lang="es-ES" altLang="en-US" sz="1500" dirty="0">
                <a:latin typeface="Arial" panose="020B0604020202020204" pitchFamily="34" charset="0"/>
              </a:rPr>
              <a:t>Dondequiera que exista una falla activa, si tiene el potencial de romper la superficie, no se puede colocar una estructura para ocupación humana sobre la falla y debe estar a una distancia mínima (~ 50 pies).</a:t>
            </a:r>
            <a:endParaRPr lang="en-US" altLang="en-US" sz="1500" dirty="0">
              <a:latin typeface="Arial" panose="020B0604020202020204" pitchFamily="34" charset="0"/>
            </a:endParaRPr>
          </a:p>
        </p:txBody>
      </p:sp>
      <p:pic>
        <p:nvPicPr>
          <p:cNvPr id="5" name="Picture 4" descr="A picture containing outdoor, sky, house, old&#10;&#10;Description automatically generated">
            <a:extLst>
              <a:ext uri="{FF2B5EF4-FFF2-40B4-BE49-F238E27FC236}">
                <a16:creationId xmlns:a16="http://schemas.microsoft.com/office/drawing/2014/main" id="{7FE2B0E6-2CCF-4F82-833D-0150C172D5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3828" y="888463"/>
            <a:ext cx="4823177" cy="2713037"/>
          </a:xfrm>
          <a:prstGeom prst="rect">
            <a:avLst/>
          </a:prstGeom>
        </p:spPr>
      </p:pic>
      <p:pic>
        <p:nvPicPr>
          <p:cNvPr id="7" name="Picture 6" descr="A picture containing outdoor, house&#10;&#10;Description automatically generated">
            <a:extLst>
              <a:ext uri="{FF2B5EF4-FFF2-40B4-BE49-F238E27FC236}">
                <a16:creationId xmlns:a16="http://schemas.microsoft.com/office/drawing/2014/main" id="{B9BD7297-22D3-48EE-A5B1-592BA5AA83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3828" y="3763962"/>
            <a:ext cx="4823177" cy="2713038"/>
          </a:xfrm>
          <a:prstGeom prst="rect">
            <a:avLst/>
          </a:prstGeom>
        </p:spPr>
      </p:pic>
      <p:sp>
        <p:nvSpPr>
          <p:cNvPr id="11" name="TextBox 15">
            <a:extLst>
              <a:ext uri="{FF2B5EF4-FFF2-40B4-BE49-F238E27FC236}">
                <a16:creationId xmlns:a16="http://schemas.microsoft.com/office/drawing/2014/main" id="{EBC8D37E-A27B-46BE-8070-F0973A54E392}"/>
              </a:ext>
            </a:extLst>
          </p:cNvPr>
          <p:cNvSpPr txBox="1">
            <a:spLocks noChangeArrowheads="1"/>
          </p:cNvSpPr>
          <p:nvPr/>
        </p:nvSpPr>
        <p:spPr bwMode="auto">
          <a:xfrm>
            <a:off x="4572000" y="6515385"/>
            <a:ext cx="601240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cs typeface="Arial" panose="020B0604020202020204" pitchFamily="34" charset="0"/>
              </a:rPr>
              <a:t>Imagen Cortesía del Servicio Geológico de los EE.UU.</a:t>
            </a:r>
            <a:endParaRPr lang="en-US" altLang="en-US" sz="1400" i="1" dirty="0">
              <a:latin typeface="Arial" panose="020B0604020202020204" pitchFamily="34" charset="0"/>
            </a:endParaRPr>
          </a:p>
        </p:txBody>
      </p:sp>
      <p:sp>
        <p:nvSpPr>
          <p:cNvPr id="9" name="Title 1">
            <a:extLst>
              <a:ext uri="{FF2B5EF4-FFF2-40B4-BE49-F238E27FC236}">
                <a16:creationId xmlns:a16="http://schemas.microsoft.com/office/drawing/2014/main" id="{087E9500-1DCD-4E39-B4F5-97ED0B45100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210936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18655" y="1090033"/>
            <a:ext cx="853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500" dirty="0">
                <a:latin typeface="Arial" panose="020B0604020202020204" pitchFamily="34" charset="0"/>
              </a:rPr>
              <a:t>Las Zonas de Terremotos que se definieron en esta región (y en toda California) se pueden ver en el mapa en línea del Servicio Geológico del Estado de California (CGS) de zonas de terremotos.</a:t>
            </a:r>
            <a:endParaRPr lang="en-US" altLang="en-US" sz="1500" dirty="0">
              <a:latin typeface="Arial" panose="020B0604020202020204" pitchFamily="34" charset="0"/>
            </a:endParaRPr>
          </a:p>
        </p:txBody>
      </p:sp>
      <p:sp>
        <p:nvSpPr>
          <p:cNvPr id="5" name="TextBox 9">
            <a:extLst>
              <a:ext uri="{FF2B5EF4-FFF2-40B4-BE49-F238E27FC236}">
                <a16:creationId xmlns:a16="http://schemas.microsoft.com/office/drawing/2014/main" id="{0F84ADC0-E58B-45E9-8746-8606C8860CD1}"/>
              </a:ext>
            </a:extLst>
          </p:cNvPr>
          <p:cNvSpPr txBox="1">
            <a:spLocks noChangeArrowheads="1"/>
          </p:cNvSpPr>
          <p:nvPr/>
        </p:nvSpPr>
        <p:spPr bwMode="auto">
          <a:xfrm>
            <a:off x="346365" y="5798403"/>
            <a:ext cx="8409709" cy="87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a:lnSpc>
                <a:spcPct val="107000"/>
              </a:lnSpc>
              <a:spcBef>
                <a:spcPts val="0"/>
              </a:spcBef>
              <a:spcAft>
                <a:spcPts val="800"/>
              </a:spcAft>
              <a:buNone/>
            </a:pPr>
            <a:r>
              <a:rPr lang="es-VE" sz="1600" dirty="0">
                <a:ea typeface="Calibri" panose="020F0502020204030204" pitchFamily="34" charset="0"/>
                <a:cs typeface="Times New Roman" panose="02020603050405020304" pitchFamily="18" charset="0"/>
              </a:rPr>
              <a:t>Explore los mapas de zonas oficiales para los peligros de ruptura de fallas, licuefacción y deslizamientos de tierra sísmicos en todo California con el mapa CGS en: </a:t>
            </a:r>
            <a:r>
              <a:rPr lang="es-VE" sz="1600" u="sng" dirty="0">
                <a:solidFill>
                  <a:srgbClr val="0563C1"/>
                </a:solidFill>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https://maps.conservation.ca.gov/cgs/EQZApp/app/</a:t>
            </a:r>
            <a:endParaRPr lang="en-US" sz="1600" dirty="0">
              <a:ea typeface="Calibri" panose="020F0502020204030204" pitchFamily="34" charset="0"/>
              <a:cs typeface="Times New Roman" panose="02020603050405020304" pitchFamily="18" charset="0"/>
            </a:endParaRPr>
          </a:p>
        </p:txBody>
      </p:sp>
      <p:pic>
        <p:nvPicPr>
          <p:cNvPr id="7" name="Picture 6" descr="Map&#10;&#10;Description automatically generated">
            <a:extLst>
              <a:ext uri="{FF2B5EF4-FFF2-40B4-BE49-F238E27FC236}">
                <a16:creationId xmlns:a16="http://schemas.microsoft.com/office/drawing/2014/main" id="{4CC3C88C-A63F-4A34-877E-A1152EA175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635" y="1738745"/>
            <a:ext cx="8219646" cy="4001512"/>
          </a:xfrm>
          <a:prstGeom prst="rect">
            <a:avLst/>
          </a:prstGeom>
        </p:spPr>
      </p:pic>
      <p:sp>
        <p:nvSpPr>
          <p:cNvPr id="8" name="Title 1">
            <a:extLst>
              <a:ext uri="{FF2B5EF4-FFF2-40B4-BE49-F238E27FC236}">
                <a16:creationId xmlns:a16="http://schemas.microsoft.com/office/drawing/2014/main" id="{A458A351-2D16-4BA2-9925-FEC7C3341E6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558829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8686800"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500" dirty="0">
                <a:latin typeface="Arial" panose="020B0604020202020204" pitchFamily="34" charset="0"/>
              </a:rPr>
              <a:t>Otro avance para proteger la vida y la infraestructura crítica es el Sistema de Alerta Temprana </a:t>
            </a:r>
            <a:r>
              <a:rPr lang="es-ES" altLang="en-US" sz="1500" dirty="0" err="1">
                <a:latin typeface="Arial" panose="020B0604020202020204" pitchFamily="34" charset="0"/>
              </a:rPr>
              <a:t>ShakeAlert</a:t>
            </a:r>
            <a:r>
              <a:rPr lang="es-ES" altLang="en-US" sz="1500" dirty="0">
                <a:latin typeface="Arial" panose="020B0604020202020204" pitchFamily="34" charset="0"/>
              </a:rPr>
              <a:t>® (EEW por sus siglas en Ingles), que ahora está operando en California, Oregón y Washington. EEW no es una predicción de terremotos. Los sismómetros en el campo detectan un terremoto que ya ha comenzado y los datos del mismo se envían a un Centro de procesamiento </a:t>
            </a:r>
            <a:r>
              <a:rPr lang="es-ES" altLang="en-US" sz="1500" dirty="0" err="1">
                <a:latin typeface="Arial" panose="020B0604020202020204" pitchFamily="34" charset="0"/>
              </a:rPr>
              <a:t>ShakeAlert</a:t>
            </a:r>
            <a:r>
              <a:rPr lang="es-ES" altLang="en-US" sz="1500" dirty="0">
                <a:latin typeface="Arial" panose="020B0604020202020204" pitchFamily="34" charset="0"/>
              </a:rPr>
              <a:t>.</a:t>
            </a:r>
          </a:p>
          <a:p>
            <a:pPr eaLnBrk="1" hangingPunct="1">
              <a:spcBef>
                <a:spcPct val="0"/>
              </a:spcBef>
              <a:buFontTx/>
              <a:buNone/>
            </a:pPr>
            <a:r>
              <a:rPr lang="es-ES" altLang="en-US" sz="1500" dirty="0">
                <a:latin typeface="Arial" panose="020B0604020202020204" pitchFamily="34" charset="0"/>
              </a:rPr>
              <a:t> </a:t>
            </a:r>
          </a:p>
          <a:p>
            <a:pPr eaLnBrk="1" hangingPunct="1">
              <a:spcBef>
                <a:spcPct val="0"/>
              </a:spcBef>
              <a:buFontTx/>
              <a:buNone/>
            </a:pPr>
            <a:r>
              <a:rPr lang="es-ES" altLang="en-US" sz="1500" dirty="0" err="1">
                <a:latin typeface="Arial" panose="020B0604020202020204" pitchFamily="34" charset="0"/>
              </a:rPr>
              <a:t>ShakeAlert</a:t>
            </a:r>
            <a:r>
              <a:rPr lang="es-ES" altLang="en-US" sz="1500" dirty="0">
                <a:latin typeface="Arial" panose="020B0604020202020204" pitchFamily="34" charset="0"/>
              </a:rPr>
              <a:t> calcula rápidamente la ubicación, el tamaño y el temblor esperado del terremoto. Si el terremoto se ajusta al perfil correcto, el USGS emite un mensaje </a:t>
            </a:r>
            <a:r>
              <a:rPr lang="es-ES" altLang="en-US" sz="1500" dirty="0" err="1">
                <a:latin typeface="Arial" panose="020B0604020202020204" pitchFamily="34" charset="0"/>
              </a:rPr>
              <a:t>ShakeAlert</a:t>
            </a:r>
            <a:r>
              <a:rPr lang="es-ES" altLang="en-US" sz="1500" dirty="0">
                <a:latin typeface="Arial" panose="020B0604020202020204" pitchFamily="34" charset="0"/>
              </a:rPr>
              <a:t> que los socios de distribución utilizan para desarrollar y enviar alertas a las personas y los sistemas automatizados.</a:t>
            </a:r>
          </a:p>
        </p:txBody>
      </p:sp>
      <p:pic>
        <p:nvPicPr>
          <p:cNvPr id="3" name="Picture 2" descr="Diagram, timeline&#10;&#10;Description automatically generated">
            <a:extLst>
              <a:ext uri="{FF2B5EF4-FFF2-40B4-BE49-F238E27FC236}">
                <a16:creationId xmlns:a16="http://schemas.microsoft.com/office/drawing/2014/main" id="{FA2CCFD2-603C-46A2-9958-97D9537BA7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350" y="3213053"/>
            <a:ext cx="8332650" cy="3606847"/>
          </a:xfrm>
          <a:prstGeom prst="rect">
            <a:avLst/>
          </a:prstGeom>
        </p:spPr>
      </p:pic>
      <p:sp>
        <p:nvSpPr>
          <p:cNvPr id="8" name="Title 1">
            <a:extLst>
              <a:ext uri="{FF2B5EF4-FFF2-40B4-BE49-F238E27FC236}">
                <a16:creationId xmlns:a16="http://schemas.microsoft.com/office/drawing/2014/main" id="{4732FD66-129F-400D-8C44-71F67385038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7885953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53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Con esta animación, explore cómo funciona el sistema </a:t>
            </a:r>
            <a:r>
              <a:rPr lang="es-ES" altLang="en-US" sz="1600" dirty="0" err="1">
                <a:latin typeface="Arial" panose="020B0604020202020204" pitchFamily="34" charset="0"/>
              </a:rPr>
              <a:t>ShakeAlert</a:t>
            </a:r>
            <a:r>
              <a:rPr lang="es-ES" altLang="en-US" sz="1600" dirty="0">
                <a:latin typeface="Arial" panose="020B0604020202020204" pitchFamily="34" charset="0"/>
              </a:rPr>
              <a:t> y cómo incluso unos pocos segundos de advertencia pueden ayudar a las personas y a los sistemas automatizados a prepararse para un terremoto.</a:t>
            </a:r>
            <a:endParaRPr lang="en-US" altLang="en-US" sz="1600" dirty="0">
              <a:latin typeface="Arial" panose="020B0604020202020204" pitchFamily="34" charset="0"/>
            </a:endParaRPr>
          </a:p>
        </p:txBody>
      </p:sp>
      <p:sp>
        <p:nvSpPr>
          <p:cNvPr id="5" name="TextBox 9">
            <a:extLst>
              <a:ext uri="{FF2B5EF4-FFF2-40B4-BE49-F238E27FC236}">
                <a16:creationId xmlns:a16="http://schemas.microsoft.com/office/drawing/2014/main" id="{0F84ADC0-E58B-45E9-8746-8606C8860CD1}"/>
              </a:ext>
            </a:extLst>
          </p:cNvPr>
          <p:cNvSpPr txBox="1">
            <a:spLocks noChangeArrowheads="1"/>
          </p:cNvSpPr>
          <p:nvPr/>
        </p:nvSpPr>
        <p:spPr bwMode="auto">
          <a:xfrm>
            <a:off x="1371600" y="6248400"/>
            <a:ext cx="76200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Obtenga más información sobre </a:t>
            </a:r>
            <a:r>
              <a:rPr lang="es-ES" altLang="en-US" sz="1600" dirty="0" err="1">
                <a:latin typeface="Arial" panose="020B0604020202020204" pitchFamily="34" charset="0"/>
              </a:rPr>
              <a:t>ShakeAlert</a:t>
            </a:r>
            <a:r>
              <a:rPr lang="en-US" altLang="en-US" sz="1600" dirty="0">
                <a:latin typeface="Arial" panose="020B0604020202020204" pitchFamily="34" charset="0"/>
              </a:rPr>
              <a:t> </a:t>
            </a:r>
            <a:r>
              <a:rPr lang="en-US" sz="1800" b="0" i="0" dirty="0">
                <a:solidFill>
                  <a:srgbClr val="1155CC"/>
                </a:solidFill>
                <a:effectLst/>
                <a:latin typeface="Calibri" panose="020F0502020204030204" pitchFamily="34" charset="0"/>
                <a:hlinkClick r:id="rId6"/>
              </a:rPr>
              <a:t>https://www.ShakeAlert.org</a:t>
            </a:r>
            <a:r>
              <a:rPr lang="en-US" sz="1800" b="0" i="0" dirty="0">
                <a:solidFill>
                  <a:srgbClr val="000000"/>
                </a:solidFill>
                <a:effectLst/>
                <a:latin typeface="Calibri" panose="020F0502020204030204" pitchFamily="34" charset="0"/>
              </a:rPr>
              <a:t> </a:t>
            </a:r>
            <a:endParaRPr lang="en-US" altLang="en-US" sz="1600" dirty="0">
              <a:latin typeface="Arial" panose="020B0604020202020204" pitchFamily="34" charset="0"/>
            </a:endParaRPr>
          </a:p>
        </p:txBody>
      </p:sp>
      <p:sp>
        <p:nvSpPr>
          <p:cNvPr id="7" name="Title 1">
            <a:extLst>
              <a:ext uri="{FF2B5EF4-FFF2-40B4-BE49-F238E27FC236}">
                <a16:creationId xmlns:a16="http://schemas.microsoft.com/office/drawing/2014/main" id="{6DAE59F2-6E8F-43DC-8285-8AE7AAC43A6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ShakeAlert Spanish_720">
            <a:hlinkClick r:id="" action="ppaction://media"/>
            <a:extLst>
              <a:ext uri="{FF2B5EF4-FFF2-40B4-BE49-F238E27FC236}">
                <a16:creationId xmlns:a16="http://schemas.microsoft.com/office/drawing/2014/main" id="{0552CDE5-6D2C-480B-AE14-1E8A5E48E2EE}"/>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371600" y="2153241"/>
            <a:ext cx="6858000" cy="4029075"/>
          </a:xfrm>
          <a:prstGeom prst="rect">
            <a:avLst/>
          </a:prstGeom>
        </p:spPr>
      </p:pic>
    </p:spTree>
    <p:extLst>
      <p:ext uri="{BB962C8B-B14F-4D97-AF65-F5344CB8AC3E}">
        <p14:creationId xmlns:p14="http://schemas.microsoft.com/office/powerpoint/2010/main" val="28347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81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37503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¿Qué hace si siente temblores o recibe una alerta activada por </a:t>
            </a:r>
            <a:r>
              <a:rPr lang="es-ES" altLang="en-US" sz="1600" dirty="0" err="1">
                <a:latin typeface="Arial" panose="020B0604020202020204" pitchFamily="34" charset="0"/>
              </a:rPr>
              <a:t>ShakeAlert</a:t>
            </a:r>
            <a:r>
              <a:rPr lang="es-ES" altLang="en-US" sz="1600" dirty="0">
                <a:latin typeface="Arial" panose="020B0604020202020204" pitchFamily="34" charset="0"/>
              </a:rPr>
              <a:t>? Es posible que solo tenga unos segundos de advertencia antes de que comience el temblor. ¡Usa ese tiempo para protegerte!</a:t>
            </a:r>
            <a:endParaRPr lang="en-US" altLang="en-US" sz="1600" dirty="0">
              <a:latin typeface="Arial" panose="020B0604020202020204" pitchFamily="34" charset="0"/>
            </a:endParaRPr>
          </a:p>
        </p:txBody>
      </p:sp>
      <p:sp>
        <p:nvSpPr>
          <p:cNvPr id="5" name="TextBox 4">
            <a:extLst>
              <a:ext uri="{FF2B5EF4-FFF2-40B4-BE49-F238E27FC236}">
                <a16:creationId xmlns:a16="http://schemas.microsoft.com/office/drawing/2014/main" id="{84D6484D-45BF-42F2-B74A-C0B7571F265D}"/>
              </a:ext>
            </a:extLst>
          </p:cNvPr>
          <p:cNvSpPr txBox="1"/>
          <p:nvPr/>
        </p:nvSpPr>
        <p:spPr>
          <a:xfrm>
            <a:off x="2590800" y="2438227"/>
            <a:ext cx="6241430" cy="4114973"/>
          </a:xfrm>
          <a:prstGeom prst="rect">
            <a:avLst/>
          </a:prstGeom>
          <a:noFill/>
        </p:spPr>
        <p:txBody>
          <a:bodyPr wrap="square" rtlCol="0">
            <a:spAutoFit/>
          </a:bodyPr>
          <a:lstStyle/>
          <a:p>
            <a:pPr marL="0" marR="0">
              <a:lnSpc>
                <a:spcPct val="107000"/>
              </a:lnSpc>
              <a:spcBef>
                <a:spcPts val="0"/>
              </a:spcBef>
              <a:spcAft>
                <a:spcPts val="800"/>
              </a:spcAft>
            </a:pPr>
            <a:r>
              <a:rPr lang="es-VE" sz="1400" dirty="0">
                <a:latin typeface="Calibri" panose="020F0502020204030204" pitchFamily="34" charset="0"/>
                <a:ea typeface="Calibri" panose="020F0502020204030204" pitchFamily="34" charset="0"/>
                <a:cs typeface="Times New Roman" panose="02020603050405020304" pitchFamily="18" charset="0"/>
              </a:rPr>
              <a:t>AGACHECE donde este sobre sus manos y rodillas.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Esta posición lo protege de ser derribado y también le permite mantenerse agachado y gatear para refugiarse si está cerca.</a:t>
            </a:r>
            <a:endParaRPr lang="en-US" sz="1400" dirty="0"/>
          </a:p>
          <a:p>
            <a:endParaRPr lang="en-US" sz="1400" dirty="0"/>
          </a:p>
          <a:p>
            <a:pPr marL="0" marR="0">
              <a:lnSpc>
                <a:spcPct val="107000"/>
              </a:lnSpc>
              <a:spcBef>
                <a:spcPts val="0"/>
              </a:spcBef>
              <a:spcAft>
                <a:spcPts val="800"/>
              </a:spcAft>
            </a:pPr>
            <a:r>
              <a:rPr lang="es-VE" sz="1400" dirty="0">
                <a:latin typeface="Calibri" panose="020F0502020204030204" pitchFamily="34" charset="0"/>
                <a:ea typeface="Calibri" panose="020F0502020204030204" pitchFamily="34" charset="0"/>
                <a:cs typeface="Times New Roman" panose="02020603050405020304" pitchFamily="18" charset="0"/>
              </a:rPr>
              <a:t>CUBRASE su cabeza y cuello con un brazo y una mano</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Si hay una mesa o un escritorio resistente cerca, gatea debajo de él para refugiarte</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Si no hay un refugio cerca, gatee junto a una pared interior (lejos de las ventanas)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Manténgase de rodillas; inclinarse para proteger órganos vitales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VE" sz="1400" dirty="0">
                <a:latin typeface="Calibri" panose="020F0502020204030204" pitchFamily="34" charset="0"/>
                <a:ea typeface="Calibri" panose="020F0502020204030204" pitchFamily="34" charset="0"/>
                <a:cs typeface="Times New Roman" panose="02020603050405020304" pitchFamily="18" charset="0"/>
              </a:rPr>
              <a:t> SUJETESE hasta que deje de temblar</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Bajo refugio: agarre su refugio con una mano; prepárate para moverte con él si cambia</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Sin refugio: agárrese de la cabeza y el cuello con ambos brazos y manos.</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descr="Icon&#10;&#10;Description automatically generated">
            <a:extLst>
              <a:ext uri="{FF2B5EF4-FFF2-40B4-BE49-F238E27FC236}">
                <a16:creationId xmlns:a16="http://schemas.microsoft.com/office/drawing/2014/main" id="{EAC4A802-CF46-4B5E-805D-4E5CFE2323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6319" y="2057400"/>
            <a:ext cx="1291638" cy="1313860"/>
          </a:xfrm>
          <a:prstGeom prst="rect">
            <a:avLst/>
          </a:prstGeom>
        </p:spPr>
      </p:pic>
      <p:pic>
        <p:nvPicPr>
          <p:cNvPr id="9" name="Picture 8" descr="Logo&#10;&#10;Description automatically generated">
            <a:extLst>
              <a:ext uri="{FF2B5EF4-FFF2-40B4-BE49-F238E27FC236}">
                <a16:creationId xmlns:a16="http://schemas.microsoft.com/office/drawing/2014/main" id="{C497F328-BC01-4F63-8E6C-53D52375A9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6319" y="3699887"/>
            <a:ext cx="1306830" cy="1329313"/>
          </a:xfrm>
          <a:prstGeom prst="rect">
            <a:avLst/>
          </a:prstGeom>
        </p:spPr>
      </p:pic>
      <p:pic>
        <p:nvPicPr>
          <p:cNvPr id="11" name="Picture 10" descr="Logo&#10;&#10;Description automatically generated">
            <a:extLst>
              <a:ext uri="{FF2B5EF4-FFF2-40B4-BE49-F238E27FC236}">
                <a16:creationId xmlns:a16="http://schemas.microsoft.com/office/drawing/2014/main" id="{A09C04E8-2AC0-44B0-A1EF-19772E151C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6319" y="5362431"/>
            <a:ext cx="1306831" cy="1329314"/>
          </a:xfrm>
          <a:prstGeom prst="rect">
            <a:avLst/>
          </a:prstGeom>
        </p:spPr>
      </p:pic>
      <p:sp>
        <p:nvSpPr>
          <p:cNvPr id="10" name="Title 1">
            <a:extLst>
              <a:ext uri="{FF2B5EF4-FFF2-40B4-BE49-F238E27FC236}">
                <a16:creationId xmlns:a16="http://schemas.microsoft.com/office/drawing/2014/main" id="{5CDEE5A6-49E5-4378-BE0D-5C9A36261E8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646754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9">
            <a:extLst>
              <a:ext uri="{FF2B5EF4-FFF2-40B4-BE49-F238E27FC236}">
                <a16:creationId xmlns:a16="http://schemas.microsoft.com/office/drawing/2014/main" id="{05D89EA9-4F44-4029-9748-C71F99A98696}"/>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6"/>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ap&#10;&#10;Description automatically generated">
            <a:extLst>
              <a:ext uri="{FF2B5EF4-FFF2-40B4-BE49-F238E27FC236}">
                <a16:creationId xmlns:a16="http://schemas.microsoft.com/office/drawing/2014/main" id="{B80214DC-B018-4791-91F2-F0B3B87D00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1587" y="1143000"/>
            <a:ext cx="5847945" cy="5400621"/>
          </a:xfrm>
          <a:prstGeom prst="rect">
            <a:avLst/>
          </a:prstGeom>
        </p:spPr>
      </p:pic>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914400" y="4648200"/>
            <a:ext cx="2570743" cy="2164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ES_tradnl" altLang="en-US" sz="1200" b="1" dirty="0">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ES_tradnl" altLang="en-US" sz="1200" b="1" dirty="0">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ES_tradnl" altLang="en-US" sz="1200" b="1" dirty="0">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ES_tradnl" altLang="en-US" sz="1200" b="1" dirty="0">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ES_tradnl" altLang="en-US" sz="1200" b="1" dirty="0">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Imperceptible</a:t>
            </a:r>
            <a:endParaRPr lang="en-US" altLang="en-US" sz="1200" dirty="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498756" y="865910"/>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Intensidad estimada del temblor del terremoto de M 6,6</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43348" y="1049592"/>
            <a:ext cx="3185652" cy="321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50" dirty="0">
                <a:latin typeface="Arial" panose="020B0604020202020204" pitchFamily="34" charset="0"/>
              </a:rPr>
              <a:t>La escala de intensidad de Mercalli modificada (MMI) es una escala de doce niveles, numeradas del I al XII, que indica la severidad de los movimientos telúricos. La intensidad se basa en los efectos observados y es variable en el área afectada por un terremoto. La intensidad depende del tamaño, la profundidad, la distancia y las condiciones locales del terremoto.</a:t>
            </a:r>
          </a:p>
          <a:p>
            <a:pPr eaLnBrk="1" hangingPunct="1">
              <a:spcBef>
                <a:spcPct val="0"/>
              </a:spcBef>
              <a:buFontTx/>
              <a:buNone/>
            </a:pPr>
            <a:endParaRPr lang="en-US" altLang="en-US" sz="1450" dirty="0">
              <a:latin typeface="Arial" panose="020B0604020202020204" pitchFamily="34" charset="0"/>
            </a:endParaRPr>
          </a:p>
          <a:p>
            <a:pPr eaLnBrk="1" hangingPunct="1">
              <a:spcBef>
                <a:spcPct val="0"/>
              </a:spcBef>
              <a:buNone/>
            </a:pPr>
            <a:r>
              <a:rPr lang="es-ES" altLang="en-US" sz="1450" dirty="0">
                <a:latin typeface="Arial" panose="020B0604020202020204" pitchFamily="34" charset="0"/>
              </a:rPr>
              <a:t>Se sintió un temblor extremo en el área más cercana al terremoto.</a:t>
            </a:r>
            <a:endParaRPr lang="en-US" altLang="en-US" sz="1450" dirty="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502" y="4630393"/>
            <a:ext cx="671551" cy="2162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668495" y="4289108"/>
            <a:ext cx="2363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VE" altLang="en-US" sz="1400" b="1" dirty="0">
                <a:latin typeface="Arial" panose="020B0604020202020204" pitchFamily="34" charset="0"/>
              </a:rPr>
              <a:t>MMI     Temblor Percibido</a:t>
            </a:r>
          </a:p>
          <a:p>
            <a:pPr eaLnBrk="1" hangingPunct="1">
              <a:spcBef>
                <a:spcPct val="0"/>
              </a:spcBef>
              <a:buFontTx/>
              <a:buNone/>
            </a:pPr>
            <a:endParaRPr lang="es-VE" altLang="en-US" sz="1400" dirty="0">
              <a:latin typeface="Arial" panose="020B0604020202020204" pitchFamily="34" charset="0"/>
            </a:endParaRPr>
          </a:p>
        </p:txBody>
      </p:sp>
      <p:sp>
        <p:nvSpPr>
          <p:cNvPr id="7176" name="TextBox 15">
            <a:extLst>
              <a:ext uri="{FF2B5EF4-FFF2-40B4-BE49-F238E27FC236}">
                <a16:creationId xmlns:a16="http://schemas.microsoft.com/office/drawing/2014/main" id="{5F604522-7034-4BE3-814F-45564C1E37BD}"/>
              </a:ext>
            </a:extLst>
          </p:cNvPr>
          <p:cNvSpPr txBox="1">
            <a:spLocks noChangeArrowheads="1"/>
          </p:cNvSpPr>
          <p:nvPr/>
        </p:nvSpPr>
        <p:spPr bwMode="auto">
          <a:xfrm>
            <a:off x="4114800" y="6519863"/>
            <a:ext cx="5257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Imagen cortesía de la Red Sísmica Integrada de California</a:t>
            </a:r>
            <a:endParaRPr lang="en-US" altLang="en-US" sz="1400" i="1" dirty="0">
              <a:latin typeface="Arial" panose="020B0604020202020204" pitchFamily="34" charset="0"/>
            </a:endParaRPr>
          </a:p>
        </p:txBody>
      </p:sp>
      <p:sp>
        <p:nvSpPr>
          <p:cNvPr id="12" name="Title 1">
            <a:extLst>
              <a:ext uri="{FF2B5EF4-FFF2-40B4-BE49-F238E27FC236}">
                <a16:creationId xmlns:a16="http://schemas.microsoft.com/office/drawing/2014/main" id="{8A26F970-56C5-4BE0-B7FA-BD660B98E97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4419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Este terremoto se sintió ampliamente en todo el sur de California.</a:t>
            </a:r>
            <a:endParaRPr lang="en-US" altLang="en-US" sz="1600" dirty="0">
              <a:latin typeface="Arial" panose="020B0604020202020204" pitchFamily="34" charset="0"/>
            </a:endParaRPr>
          </a:p>
        </p:txBody>
      </p:sp>
      <p:pic>
        <p:nvPicPr>
          <p:cNvPr id="5" name="Picture 4" descr="Table&#10;&#10;Description automatically generated">
            <a:extLst>
              <a:ext uri="{FF2B5EF4-FFF2-40B4-BE49-F238E27FC236}">
                <a16:creationId xmlns:a16="http://schemas.microsoft.com/office/drawing/2014/main" id="{4D576A1C-D8EA-4F28-B728-13D0F23849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2057400"/>
            <a:ext cx="4419600" cy="4229217"/>
          </a:xfrm>
          <a:prstGeom prst="rect">
            <a:avLst/>
          </a:prstGeom>
        </p:spPr>
      </p:pic>
      <p:pic>
        <p:nvPicPr>
          <p:cNvPr id="8" name="Picture 7" descr="Map&#10;&#10;Description automatically generated">
            <a:extLst>
              <a:ext uri="{FF2B5EF4-FFF2-40B4-BE49-F238E27FC236}">
                <a16:creationId xmlns:a16="http://schemas.microsoft.com/office/drawing/2014/main" id="{891B1615-8BA7-4D9F-A7B0-1EA28939AB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1123950"/>
            <a:ext cx="3282221" cy="3745742"/>
          </a:xfrm>
          <a:prstGeom prst="rect">
            <a:avLst/>
          </a:prstGeom>
        </p:spPr>
      </p:pic>
      <p:sp>
        <p:nvSpPr>
          <p:cNvPr id="14" name="TextBox 15">
            <a:extLst>
              <a:ext uri="{FF2B5EF4-FFF2-40B4-BE49-F238E27FC236}">
                <a16:creationId xmlns:a16="http://schemas.microsoft.com/office/drawing/2014/main" id="{B1184A26-A2AD-450D-BFAB-F5E2C8C6DBD8}"/>
              </a:ext>
            </a:extLst>
          </p:cNvPr>
          <p:cNvSpPr txBox="1">
            <a:spLocks noChangeArrowheads="1"/>
          </p:cNvSpPr>
          <p:nvPr/>
        </p:nvSpPr>
        <p:spPr bwMode="auto">
          <a:xfrm>
            <a:off x="5037221" y="4869692"/>
            <a:ext cx="3886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cs typeface="Arial" panose="020B0604020202020204" pitchFamily="34" charset="0"/>
              </a:rPr>
              <a:t>Imagen Cortesía del Servicio Geológico de los EE.UU.</a:t>
            </a:r>
            <a:endParaRPr lang="en-US" altLang="en-US" sz="1200" i="1" dirty="0">
              <a:latin typeface="Arial" panose="020B0604020202020204" pitchFamily="34" charset="0"/>
            </a:endParaRPr>
          </a:p>
        </p:txBody>
      </p:sp>
      <p:sp>
        <p:nvSpPr>
          <p:cNvPr id="9" name="Title 1">
            <a:extLst>
              <a:ext uri="{FF2B5EF4-FFF2-40B4-BE49-F238E27FC236}">
                <a16:creationId xmlns:a16="http://schemas.microsoft.com/office/drawing/2014/main" id="{D800EED3-5FC6-4747-A2BA-B95E09CECA3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304703" y="1025235"/>
            <a:ext cx="4562772" cy="2169825"/>
          </a:xfrm>
          <a:prstGeom prst="rect">
            <a:avLst/>
          </a:prstGeom>
          <a:noFill/>
        </p:spPr>
        <p:txBody>
          <a:bodyPr wrap="square" rtlCol="0">
            <a:spAutoFit/>
          </a:bodyPr>
          <a:lstStyle/>
          <a:p>
            <a:r>
              <a:rPr lang="es-ES" sz="1500" dirty="0"/>
              <a:t>Tanto el Hospital de la Administración de Veteranos como el Centro Médico Olive View en </a:t>
            </a:r>
            <a:r>
              <a:rPr lang="es-ES" sz="1500" dirty="0" err="1"/>
              <a:t>Sylmar</a:t>
            </a:r>
            <a:r>
              <a:rPr lang="es-ES" sz="1500" dirty="0"/>
              <a:t> resultaron gravemente dañados, lo que explica la mayoría de las muertes por este terremoto.</a:t>
            </a:r>
          </a:p>
          <a:p>
            <a:endParaRPr lang="es-ES" sz="1500" dirty="0"/>
          </a:p>
          <a:p>
            <a:r>
              <a:rPr lang="es-ES" sz="1500" dirty="0"/>
              <a:t>Los edificios que colapsaron en el Hospital de Veteranos fueron construidos antes de 1933 y para el momento no se requería tener un diseño resistente a los sismos</a:t>
            </a:r>
          </a:p>
        </p:txBody>
      </p:sp>
      <p:pic>
        <p:nvPicPr>
          <p:cNvPr id="17" name="Picture 16" descr="A picture containing text, outdoor, road, people&#10;&#10;Description automatically generated">
            <a:extLst>
              <a:ext uri="{FF2B5EF4-FFF2-40B4-BE49-F238E27FC236}">
                <a16:creationId xmlns:a16="http://schemas.microsoft.com/office/drawing/2014/main" id="{B22B0DE1-3351-41CA-8163-B5CB222B24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780" y="3192404"/>
            <a:ext cx="5044540" cy="3611050"/>
          </a:xfrm>
          <a:prstGeom prst="rect">
            <a:avLst/>
          </a:prstGeom>
        </p:spPr>
      </p:pic>
      <p:sp>
        <p:nvSpPr>
          <p:cNvPr id="18" name="TextBox 17">
            <a:extLst>
              <a:ext uri="{FF2B5EF4-FFF2-40B4-BE49-F238E27FC236}">
                <a16:creationId xmlns:a16="http://schemas.microsoft.com/office/drawing/2014/main" id="{0D139600-256D-4AA3-A4CB-4A731785C18E}"/>
              </a:ext>
            </a:extLst>
          </p:cNvPr>
          <p:cNvSpPr txBox="1"/>
          <p:nvPr/>
        </p:nvSpPr>
        <p:spPr>
          <a:xfrm>
            <a:off x="5153890" y="4114800"/>
            <a:ext cx="3962400" cy="1384995"/>
          </a:xfrm>
          <a:prstGeom prst="rect">
            <a:avLst/>
          </a:prstGeom>
          <a:noFill/>
        </p:spPr>
        <p:txBody>
          <a:bodyPr wrap="square" rtlCol="0">
            <a:spAutoFit/>
          </a:bodyPr>
          <a:lstStyle/>
          <a:p>
            <a:pPr algn="r"/>
            <a:r>
              <a:rPr lang="es-ES" sz="1400" dirty="0"/>
              <a:t>Un ayudante del sheriff se encuentra en las afueras del hospital Olive View colapsado</a:t>
            </a:r>
          </a:p>
          <a:p>
            <a:pPr algn="r"/>
            <a:r>
              <a:rPr lang="es-ES" sz="1400" dirty="0"/>
              <a:t> después del terremoto.</a:t>
            </a:r>
          </a:p>
          <a:p>
            <a:pPr algn="r"/>
            <a:endParaRPr lang="es-ES" sz="1400" dirty="0"/>
          </a:p>
          <a:p>
            <a:pPr algn="r"/>
            <a:r>
              <a:rPr lang="es-ES" sz="1400" dirty="0"/>
              <a:t>Imágenes cortesía del</a:t>
            </a:r>
          </a:p>
          <a:p>
            <a:pPr algn="r"/>
            <a:r>
              <a:rPr lang="es-ES" sz="1400" dirty="0"/>
              <a:t>Los Ángeles </a:t>
            </a:r>
            <a:r>
              <a:rPr lang="es-ES" sz="1400" dirty="0" err="1"/>
              <a:t>Daily</a:t>
            </a:r>
            <a:r>
              <a:rPr lang="es-ES" sz="1400" dirty="0"/>
              <a:t> News</a:t>
            </a:r>
          </a:p>
        </p:txBody>
      </p:sp>
      <p:sp>
        <p:nvSpPr>
          <p:cNvPr id="21" name="TextBox 20">
            <a:extLst>
              <a:ext uri="{FF2B5EF4-FFF2-40B4-BE49-F238E27FC236}">
                <a16:creationId xmlns:a16="http://schemas.microsoft.com/office/drawing/2014/main" id="{D4ABDCA0-A1B6-466B-A21D-90A818D5C53C}"/>
              </a:ext>
            </a:extLst>
          </p:cNvPr>
          <p:cNvSpPr txBox="1"/>
          <p:nvPr/>
        </p:nvSpPr>
        <p:spPr>
          <a:xfrm>
            <a:off x="5534986" y="5876183"/>
            <a:ext cx="3581303" cy="892552"/>
          </a:xfrm>
          <a:prstGeom prst="rect">
            <a:avLst/>
          </a:prstGeom>
          <a:noFill/>
        </p:spPr>
        <p:txBody>
          <a:bodyPr wrap="square" rtlCol="0">
            <a:spAutoFit/>
          </a:bodyPr>
          <a:lstStyle/>
          <a:p>
            <a:r>
              <a:rPr lang="es-ES" sz="1300" dirty="0"/>
              <a:t>9 de febrero de 1971. Esfuerzos de rescate en el Hospital de Veteranos de </a:t>
            </a:r>
            <a:r>
              <a:rPr lang="es-ES" sz="1300" dirty="0" err="1"/>
              <a:t>Sylmar</a:t>
            </a:r>
            <a:r>
              <a:rPr lang="es-ES" sz="1300" dirty="0"/>
              <a:t>. Dos de sus edificios quedaron completamente destruidos por el terremoto.</a:t>
            </a:r>
            <a:endParaRPr lang="en-US" sz="1300" dirty="0"/>
          </a:p>
        </p:txBody>
      </p:sp>
      <p:pic>
        <p:nvPicPr>
          <p:cNvPr id="13" name="Picture 12" descr="A picture containing outdoor&#10;&#10;Description automatically generated">
            <a:extLst>
              <a:ext uri="{FF2B5EF4-FFF2-40B4-BE49-F238E27FC236}">
                <a16:creationId xmlns:a16="http://schemas.microsoft.com/office/drawing/2014/main" id="{5DCE0800-CE33-4B97-88F3-81FF19D6B0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53621" y="983320"/>
            <a:ext cx="4214178" cy="3055280"/>
          </a:xfrm>
          <a:prstGeom prst="rect">
            <a:avLst/>
          </a:prstGeom>
        </p:spPr>
      </p:pic>
      <p:sp>
        <p:nvSpPr>
          <p:cNvPr id="10" name="Title 1">
            <a:extLst>
              <a:ext uri="{FF2B5EF4-FFF2-40B4-BE49-F238E27FC236}">
                <a16:creationId xmlns:a16="http://schemas.microsoft.com/office/drawing/2014/main" id="{F350DC9E-8379-4E94-A918-BC4002813EB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524744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picture containing text, sky, outdoor&#10;&#10;Description automatically generated">
            <a:extLst>
              <a:ext uri="{FF2B5EF4-FFF2-40B4-BE49-F238E27FC236}">
                <a16:creationId xmlns:a16="http://schemas.microsoft.com/office/drawing/2014/main" id="{0F7C76FD-A8D2-48AE-AEFF-5C0395082C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3451" y="310373"/>
            <a:ext cx="3548263" cy="3548263"/>
          </a:xfrm>
          <a:prstGeom prst="rect">
            <a:avLst/>
          </a:prstGeom>
        </p:spPr>
      </p:pic>
      <p:sp>
        <p:nvSpPr>
          <p:cNvPr id="9" name="TextBox 8">
            <a:extLst>
              <a:ext uri="{FF2B5EF4-FFF2-40B4-BE49-F238E27FC236}">
                <a16:creationId xmlns:a16="http://schemas.microsoft.com/office/drawing/2014/main" id="{A5D0F96A-2802-4269-981C-9942AC9960CB}"/>
              </a:ext>
            </a:extLst>
          </p:cNvPr>
          <p:cNvSpPr txBox="1"/>
          <p:nvPr/>
        </p:nvSpPr>
        <p:spPr>
          <a:xfrm>
            <a:off x="313317" y="1066800"/>
            <a:ext cx="5160134" cy="2308324"/>
          </a:xfrm>
          <a:prstGeom prst="rect">
            <a:avLst/>
          </a:prstGeom>
          <a:noFill/>
        </p:spPr>
        <p:txBody>
          <a:bodyPr wrap="square" rtlCol="0">
            <a:spAutoFit/>
          </a:bodyPr>
          <a:lstStyle/>
          <a:p>
            <a:r>
              <a:rPr lang="es-ES" sz="1600" dirty="0"/>
              <a:t>Debido a que el terremoto ocurrió a tempranas horas de la mañana, hora local (6:00 am), solo se registraron pocas muertes como resultado del colapso de los pasos de autopistas elevadas y la docena de puentes que cayeron sobre los carriles de las autopistas.</a:t>
            </a:r>
          </a:p>
          <a:p>
            <a:endParaRPr lang="es-ES" sz="1600" dirty="0"/>
          </a:p>
          <a:p>
            <a:r>
              <a:rPr lang="es-ES" sz="1600" dirty="0"/>
              <a:t>El enlace principal de la autopista entre el norte y el sur de California se cortó temporalmente y el tráfico tuvo que desviarse durante varios meses.</a:t>
            </a:r>
          </a:p>
        </p:txBody>
      </p:sp>
      <p:pic>
        <p:nvPicPr>
          <p:cNvPr id="8" name="Picture 7" descr="A picture containing several, dock&#10;&#10;Description automatically generated">
            <a:extLst>
              <a:ext uri="{FF2B5EF4-FFF2-40B4-BE49-F238E27FC236}">
                <a16:creationId xmlns:a16="http://schemas.microsoft.com/office/drawing/2014/main" id="{3D5ABD58-6386-4806-B396-BC412510E7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3512" y="3397543"/>
            <a:ext cx="5048202" cy="3346225"/>
          </a:xfrm>
          <a:prstGeom prst="rect">
            <a:avLst/>
          </a:prstGeom>
        </p:spPr>
      </p:pic>
      <p:sp>
        <p:nvSpPr>
          <p:cNvPr id="2" name="TextBox 1">
            <a:extLst>
              <a:ext uri="{FF2B5EF4-FFF2-40B4-BE49-F238E27FC236}">
                <a16:creationId xmlns:a16="http://schemas.microsoft.com/office/drawing/2014/main" id="{F0B2E48A-AB66-4D38-B227-97151C35290A}"/>
              </a:ext>
            </a:extLst>
          </p:cNvPr>
          <p:cNvSpPr txBox="1"/>
          <p:nvPr/>
        </p:nvSpPr>
        <p:spPr>
          <a:xfrm>
            <a:off x="318655" y="3494782"/>
            <a:ext cx="3429000" cy="1077218"/>
          </a:xfrm>
          <a:prstGeom prst="rect">
            <a:avLst/>
          </a:prstGeom>
          <a:noFill/>
        </p:spPr>
        <p:txBody>
          <a:bodyPr wrap="square" rtlCol="0">
            <a:spAutoFit/>
          </a:bodyPr>
          <a:lstStyle/>
          <a:p>
            <a:r>
              <a:rPr lang="es-ES" sz="1600" dirty="0"/>
              <a:t>Utilizando las lecciones aprendidas de este terremoto, el Departamento de Transporte de California adoptó prácticas de diseño sísmico.</a:t>
            </a:r>
            <a:endParaRPr lang="en-US" sz="1600" dirty="0"/>
          </a:p>
        </p:txBody>
      </p:sp>
      <p:sp>
        <p:nvSpPr>
          <p:cNvPr id="11" name="TextBox 15">
            <a:extLst>
              <a:ext uri="{FF2B5EF4-FFF2-40B4-BE49-F238E27FC236}">
                <a16:creationId xmlns:a16="http://schemas.microsoft.com/office/drawing/2014/main" id="{8DF01249-391E-42AD-96EF-CC85E765D3D8}"/>
              </a:ext>
            </a:extLst>
          </p:cNvPr>
          <p:cNvSpPr txBox="1">
            <a:spLocks noChangeArrowheads="1"/>
          </p:cNvSpPr>
          <p:nvPr/>
        </p:nvSpPr>
        <p:spPr bwMode="auto">
          <a:xfrm>
            <a:off x="152400" y="6466769"/>
            <a:ext cx="3886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cs typeface="Arial" panose="020B0604020202020204" pitchFamily="34" charset="0"/>
              </a:rPr>
              <a:t>Imagen Cortesía del Servicio Geológico de los EE.UU.</a:t>
            </a:r>
            <a:endParaRPr lang="en-US" altLang="en-US" sz="1200" i="1" dirty="0">
              <a:latin typeface="Arial" panose="020B0604020202020204" pitchFamily="34" charset="0"/>
            </a:endParaRPr>
          </a:p>
        </p:txBody>
      </p:sp>
      <p:sp>
        <p:nvSpPr>
          <p:cNvPr id="13" name="Title 1">
            <a:extLst>
              <a:ext uri="{FF2B5EF4-FFF2-40B4-BE49-F238E27FC236}">
                <a16:creationId xmlns:a16="http://schemas.microsoft.com/office/drawing/2014/main" id="{8A101A83-B66B-4DF4-89F4-848DD1A555A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977150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CD8B078D-7257-45AF-8CD0-63527FA9B87C}"/>
              </a:ext>
            </a:extLst>
          </p:cNvPr>
          <p:cNvSpPr txBox="1"/>
          <p:nvPr/>
        </p:nvSpPr>
        <p:spPr>
          <a:xfrm>
            <a:off x="4114800" y="1115290"/>
            <a:ext cx="4572000" cy="5170646"/>
          </a:xfrm>
          <a:prstGeom prst="rect">
            <a:avLst/>
          </a:prstGeom>
          <a:noFill/>
        </p:spPr>
        <p:txBody>
          <a:bodyPr wrap="square" rtlCol="0">
            <a:spAutoFit/>
          </a:bodyPr>
          <a:lstStyle/>
          <a:p>
            <a:r>
              <a:rPr lang="es-ES" sz="1500" dirty="0"/>
              <a:t>La represa inferior de San Fernando sufrió daños importantes en el terremoto. La represa experimentó licuefacción durante el terremoto, lo que provocó que los 30 pies superiores se desmoronaran. Con la ocurrencia se grandes réplicas, incluida una de magnitud de 5,8 poco después del sismo principal, se temía que la represa colapsara.</a:t>
            </a:r>
          </a:p>
          <a:p>
            <a:endParaRPr lang="es-ES" sz="1500" dirty="0"/>
          </a:p>
          <a:p>
            <a:r>
              <a:rPr lang="es-ES" sz="1500" dirty="0"/>
              <a:t>Las autoridades evacuaron a más de 80.000 personas que vivían río abajo en un área de 10 millas cuadradas. La evacuación duró cuatro días mientras los ingenieros bajaron el nivel del agua y apuntalaron la represa. Afortunadamente, ya había mucha menos agua en el embalse (3.600 millones de galones) en comparación con los 6.500 millones de galones de agua que contenía la represa un año antes.</a:t>
            </a:r>
          </a:p>
          <a:p>
            <a:endParaRPr lang="es-ES" sz="1500" dirty="0"/>
          </a:p>
          <a:p>
            <a:r>
              <a:rPr lang="es-ES" sz="1500" dirty="0"/>
              <a:t>Como resultado de este evento casi catastrófico, todas las represas en California fueron reevaluadas y modernizadas.</a:t>
            </a:r>
          </a:p>
        </p:txBody>
      </p:sp>
      <p:pic>
        <p:nvPicPr>
          <p:cNvPr id="6" name="Picture 5" descr="A picture containing outdoor&#10;&#10;Description automatically generated">
            <a:extLst>
              <a:ext uri="{FF2B5EF4-FFF2-40B4-BE49-F238E27FC236}">
                <a16:creationId xmlns:a16="http://schemas.microsoft.com/office/drawing/2014/main" id="{109F9BEF-2304-492E-A0F6-B7194EBDAF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78" y="1143000"/>
            <a:ext cx="3649622" cy="5474433"/>
          </a:xfrm>
          <a:prstGeom prst="rect">
            <a:avLst/>
          </a:prstGeom>
        </p:spPr>
      </p:pic>
      <p:sp>
        <p:nvSpPr>
          <p:cNvPr id="10" name="TextBox 9">
            <a:extLst>
              <a:ext uri="{FF2B5EF4-FFF2-40B4-BE49-F238E27FC236}">
                <a16:creationId xmlns:a16="http://schemas.microsoft.com/office/drawing/2014/main" id="{B136A020-9AEA-4841-873B-3C6CF1E306FD}"/>
              </a:ext>
            </a:extLst>
          </p:cNvPr>
          <p:cNvSpPr txBox="1"/>
          <p:nvPr/>
        </p:nvSpPr>
        <p:spPr>
          <a:xfrm>
            <a:off x="4114800" y="6397823"/>
            <a:ext cx="4716422" cy="307777"/>
          </a:xfrm>
          <a:prstGeom prst="rect">
            <a:avLst/>
          </a:prstGeom>
          <a:noFill/>
        </p:spPr>
        <p:txBody>
          <a:bodyPr wrap="square" rtlCol="0">
            <a:spAutoFit/>
          </a:bodyPr>
          <a:lstStyle/>
          <a:p>
            <a:pPr eaLnBrk="1" hangingPunct="1"/>
            <a:r>
              <a:rPr lang="es-VE" altLang="en-US" sz="1400" i="1" dirty="0">
                <a:cs typeface="Arial" panose="020B0604020202020204" pitchFamily="34" charset="0"/>
              </a:rPr>
              <a:t>Imagen Cortesía del Servicio Geológico de los EE.UU.</a:t>
            </a:r>
            <a:endParaRPr lang="en-US" altLang="en-US" sz="1400" i="1" dirty="0"/>
          </a:p>
        </p:txBody>
      </p:sp>
      <p:sp>
        <p:nvSpPr>
          <p:cNvPr id="8" name="Title 1">
            <a:extLst>
              <a:ext uri="{FF2B5EF4-FFF2-40B4-BE49-F238E27FC236}">
                <a16:creationId xmlns:a16="http://schemas.microsoft.com/office/drawing/2014/main" id="{26E5A3E0-F482-45CF-95ED-7B4AC0EFB6A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863467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4745180" y="1086775"/>
            <a:ext cx="401825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El movimiento relativo entre la Placa Norteamericana y la Placa del Pacífico es</a:t>
            </a:r>
          </a:p>
          <a:p>
            <a:pPr eaLnBrk="1" hangingPunct="1">
              <a:spcBef>
                <a:spcPct val="0"/>
              </a:spcBef>
              <a:buFontTx/>
              <a:buNone/>
            </a:pPr>
            <a:r>
              <a:rPr lang="es-ES" altLang="en-US" sz="1600" dirty="0">
                <a:latin typeface="Arial" panose="020B0604020202020204" pitchFamily="34" charset="0"/>
              </a:rPr>
              <a:t>50 mm / año (~ 2 pulgadas / año), pero esa velocidad se distribuye entre todas las fallas que forman parte de la zona de fallas de San Andreas.</a:t>
            </a:r>
          </a:p>
          <a:p>
            <a:pPr eaLnBrk="1" hangingPunct="1">
              <a:spcBef>
                <a:spcPct val="0"/>
              </a:spcBef>
              <a:buFontTx/>
              <a:buNone/>
            </a:pPr>
            <a:endParaRPr lang="es-ES" altLang="en-US" sz="1600" dirty="0">
              <a:latin typeface="Arial" panose="020B0604020202020204" pitchFamily="34" charset="0"/>
            </a:endParaRPr>
          </a:p>
          <a:p>
            <a:pPr eaLnBrk="1" hangingPunct="1">
              <a:spcBef>
                <a:spcPct val="0"/>
              </a:spcBef>
              <a:buFontTx/>
              <a:buNone/>
            </a:pPr>
            <a:r>
              <a:rPr lang="es-ES" altLang="en-US" sz="1600" dirty="0">
                <a:latin typeface="Arial" panose="020B0604020202020204" pitchFamily="34" charset="0"/>
              </a:rPr>
              <a:t>La Zona de Falla de San Andrés incluye la</a:t>
            </a:r>
          </a:p>
          <a:p>
            <a:pPr eaLnBrk="1" hangingPunct="1">
              <a:spcBef>
                <a:spcPct val="0"/>
              </a:spcBef>
              <a:buFontTx/>
              <a:buNone/>
            </a:pPr>
            <a:r>
              <a:rPr lang="es-ES" altLang="en-US" sz="1600" dirty="0">
                <a:latin typeface="Arial" panose="020B0604020202020204" pitchFamily="34" charset="0"/>
              </a:rPr>
              <a:t>Falla de San Andrés además muchas fallas subparalelas que juntas toman el movimiento entre las dos placas.</a:t>
            </a:r>
          </a:p>
          <a:p>
            <a:pPr eaLnBrk="1" hangingPunct="1">
              <a:spcBef>
                <a:spcPct val="0"/>
              </a:spcBef>
              <a:buFontTx/>
              <a:buNone/>
            </a:pPr>
            <a:endParaRPr lang="es-ES" altLang="en-US" sz="1600" dirty="0">
              <a:latin typeface="Arial" panose="020B0604020202020204" pitchFamily="34" charset="0"/>
            </a:endParaRPr>
          </a:p>
          <a:p>
            <a:pPr eaLnBrk="1" hangingPunct="1">
              <a:spcBef>
                <a:spcPct val="0"/>
              </a:spcBef>
              <a:buFontTx/>
              <a:buNone/>
            </a:pPr>
            <a:r>
              <a:rPr lang="es-ES" altLang="en-US" sz="1600" dirty="0">
                <a:latin typeface="Arial" panose="020B0604020202020204" pitchFamily="34" charset="0"/>
              </a:rPr>
              <a:t>En el norte de California, la zona incluye el norte de San </a:t>
            </a:r>
            <a:r>
              <a:rPr lang="es-ES" altLang="en-US" sz="1600" dirty="0" err="1">
                <a:latin typeface="Arial" panose="020B0604020202020204" pitchFamily="34" charset="0"/>
              </a:rPr>
              <a:t>Andres</a:t>
            </a:r>
            <a:r>
              <a:rPr lang="es-ES" altLang="en-US" sz="1600" dirty="0">
                <a:latin typeface="Arial" panose="020B0604020202020204" pitchFamily="34" charset="0"/>
              </a:rPr>
              <a:t>, Hayward,</a:t>
            </a:r>
          </a:p>
          <a:p>
            <a:pPr eaLnBrk="1" hangingPunct="1">
              <a:spcBef>
                <a:spcPct val="0"/>
              </a:spcBef>
              <a:buFontTx/>
              <a:buNone/>
            </a:pPr>
            <a:r>
              <a:rPr lang="es-ES" altLang="en-US" sz="1600" dirty="0">
                <a:latin typeface="Arial" panose="020B0604020202020204" pitchFamily="34" charset="0"/>
              </a:rPr>
              <a:t>Calaveras, así como muchas otras fallas.</a:t>
            </a:r>
          </a:p>
          <a:p>
            <a:pPr eaLnBrk="1" hangingPunct="1">
              <a:spcBef>
                <a:spcPct val="0"/>
              </a:spcBef>
              <a:buFontTx/>
              <a:buNone/>
            </a:pPr>
            <a:endParaRPr lang="es-ES" altLang="en-US" sz="1600" dirty="0">
              <a:latin typeface="Arial" panose="020B0604020202020204" pitchFamily="34" charset="0"/>
            </a:endParaRPr>
          </a:p>
          <a:p>
            <a:pPr eaLnBrk="1" hangingPunct="1">
              <a:spcBef>
                <a:spcPct val="0"/>
              </a:spcBef>
              <a:buFontTx/>
              <a:buNone/>
            </a:pPr>
            <a:r>
              <a:rPr lang="es-ES" altLang="en-US" sz="1600" dirty="0">
                <a:latin typeface="Arial" panose="020B0604020202020204" pitchFamily="34" charset="0"/>
              </a:rPr>
              <a:t>En el sur de California, la zona es aún más amplia, y abarca el sur de San Andrés, San Jacinto y otras fallas. Consulte la siguiente diapositiva para obtener más detalles sobre el área de Los Ángeles (recuadro rojo).</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DDE86F4C-9950-4D6E-8F1A-F2A145262B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738" y="1114485"/>
            <a:ext cx="4109262" cy="5560435"/>
          </a:xfrm>
          <a:prstGeom prst="rect">
            <a:avLst/>
          </a:prstGeom>
        </p:spPr>
      </p:pic>
      <p:sp>
        <p:nvSpPr>
          <p:cNvPr id="13" name="Rectangle 12">
            <a:extLst>
              <a:ext uri="{FF2B5EF4-FFF2-40B4-BE49-F238E27FC236}">
                <a16:creationId xmlns:a16="http://schemas.microsoft.com/office/drawing/2014/main" id="{48679863-3B57-4DCE-AE05-A18B41DF9E5A}"/>
              </a:ext>
            </a:extLst>
          </p:cNvPr>
          <p:cNvSpPr/>
          <p:nvPr/>
        </p:nvSpPr>
        <p:spPr>
          <a:xfrm>
            <a:off x="2517369" y="4648200"/>
            <a:ext cx="911631" cy="762000"/>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21A5AC18-BEE0-47F6-822E-66B07C67223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047749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99FEA8D8-1A30-44DF-9D88-863E8EDF58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792" y="3104127"/>
            <a:ext cx="5105408" cy="3725568"/>
          </a:xfrm>
          <a:prstGeom prst="rect">
            <a:avLst/>
          </a:prstGeom>
        </p:spPr>
      </p:pic>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4348" y="1059695"/>
            <a:ext cx="506769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 altLang="en-US" sz="1600" dirty="0">
                <a:latin typeface="Arial" panose="020B0604020202020204" pitchFamily="34" charset="0"/>
              </a:rPr>
              <a:t>En el sur de California, la zona de fallas de San Andrés abarca el sur de San Andrés, San Jacinto y muchas otras fallas en el área de Los Ángeles. La falla de San Andrés hace una curva (llamada Big Bend) que crea una región de compresión. Esta compresión causa fallas de empuje y pliegues que crean el levantamiento que ha formado las montañas de San Gabriel.</a:t>
            </a:r>
            <a:endParaRPr lang="en-US" altLang="en-US" sz="1600" dirty="0">
              <a:latin typeface="Arial" panose="020B0604020202020204" pitchFamily="34" charset="0"/>
            </a:endParaRP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853C973F-C9D3-4C9B-94F6-E25E7EFB071E}"/>
              </a:ext>
            </a:extLst>
          </p:cNvPr>
          <p:cNvCxnSpPr/>
          <p:nvPr/>
        </p:nvCxnSpPr>
        <p:spPr>
          <a:xfrm>
            <a:off x="5181600" y="2757488"/>
            <a:ext cx="36274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sp>
        <p:nvSpPr>
          <p:cNvPr id="18" name="TextBox 17">
            <a:extLst>
              <a:ext uri="{FF2B5EF4-FFF2-40B4-BE49-F238E27FC236}">
                <a16:creationId xmlns:a16="http://schemas.microsoft.com/office/drawing/2014/main" id="{F5AE13BC-3661-40FA-865E-76F9EAD77A86}"/>
              </a:ext>
            </a:extLst>
          </p:cNvPr>
          <p:cNvSpPr txBox="1"/>
          <p:nvPr/>
        </p:nvSpPr>
        <p:spPr>
          <a:xfrm>
            <a:off x="6172200" y="4279918"/>
            <a:ext cx="2895600" cy="1384995"/>
          </a:xfrm>
          <a:prstGeom prst="rect">
            <a:avLst/>
          </a:prstGeom>
          <a:noFill/>
        </p:spPr>
        <p:txBody>
          <a:bodyPr wrap="square" rtlCol="0">
            <a:spAutoFit/>
          </a:bodyPr>
          <a:lstStyle/>
          <a:p>
            <a:pPr algn="r"/>
            <a:r>
              <a:rPr lang="es-ES" sz="1400" dirty="0"/>
              <a:t>Vista al noreste. Montañas de San Gabriel al fondo; El Hospital de Veteranos que resultó dañado por el terremoto es el complejo de estructuras blancas en el centro de la foto.</a:t>
            </a:r>
            <a:endParaRPr lang="en-US" sz="1400" dirty="0"/>
          </a:p>
        </p:txBody>
      </p:sp>
      <p:pic>
        <p:nvPicPr>
          <p:cNvPr id="19" name="Picture 18" descr="A picture containing text, outdoor, mountain, rock&#10;&#10;Description automatically generated">
            <a:extLst>
              <a:ext uri="{FF2B5EF4-FFF2-40B4-BE49-F238E27FC236}">
                <a16:creationId xmlns:a16="http://schemas.microsoft.com/office/drawing/2014/main" id="{91A131B9-821B-41CC-8C4C-F115E6BC88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4579" y="762000"/>
            <a:ext cx="3472190" cy="3463509"/>
          </a:xfrm>
          <a:prstGeom prst="rect">
            <a:avLst/>
          </a:prstGeom>
        </p:spPr>
      </p:pic>
      <p:sp>
        <p:nvSpPr>
          <p:cNvPr id="9" name="TextBox 8">
            <a:extLst>
              <a:ext uri="{FF2B5EF4-FFF2-40B4-BE49-F238E27FC236}">
                <a16:creationId xmlns:a16="http://schemas.microsoft.com/office/drawing/2014/main" id="{34185C19-DE3A-4BB4-BD3E-0D1378663C43}"/>
              </a:ext>
            </a:extLst>
          </p:cNvPr>
          <p:cNvSpPr txBox="1"/>
          <p:nvPr/>
        </p:nvSpPr>
        <p:spPr>
          <a:xfrm>
            <a:off x="3540811" y="6172200"/>
            <a:ext cx="5499279" cy="523220"/>
          </a:xfrm>
          <a:prstGeom prst="rect">
            <a:avLst/>
          </a:prstGeom>
          <a:noFill/>
        </p:spPr>
        <p:txBody>
          <a:bodyPr wrap="square" rtlCol="0">
            <a:spAutoFit/>
          </a:bodyPr>
          <a:lstStyle/>
          <a:p>
            <a:pPr algn="r" eaLnBrk="1" hangingPunct="1"/>
            <a:r>
              <a:rPr lang="es-VE" altLang="en-US" sz="1400" i="1" dirty="0">
                <a:cs typeface="Arial" panose="020B0604020202020204" pitchFamily="34" charset="0"/>
              </a:rPr>
              <a:t>Imagen Cortesía del Servicio Geológico de los EE.UU.</a:t>
            </a:r>
            <a:endParaRPr lang="en-US" altLang="en-US" sz="1400" i="1" dirty="0"/>
          </a:p>
          <a:p>
            <a:pPr algn="r"/>
            <a:r>
              <a:rPr lang="es-ES" sz="1400" i="1" dirty="0"/>
              <a:t>Gráfico modificado del Centro de Terremotos del Sur de California</a:t>
            </a:r>
            <a:endParaRPr lang="en-US" dirty="0"/>
          </a:p>
        </p:txBody>
      </p:sp>
      <p:sp>
        <p:nvSpPr>
          <p:cNvPr id="12" name="Title 1">
            <a:extLst>
              <a:ext uri="{FF2B5EF4-FFF2-40B4-BE49-F238E27FC236}">
                <a16:creationId xmlns:a16="http://schemas.microsoft.com/office/drawing/2014/main" id="{EE4004E5-B3B6-4E15-B5DC-906B065A118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061788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D721A11-B269-4548-BB12-705E7EEFACA3}"/>
              </a:ext>
            </a:extLst>
          </p:cNvPr>
          <p:cNvGrpSpPr/>
          <p:nvPr/>
        </p:nvGrpSpPr>
        <p:grpSpPr>
          <a:xfrm>
            <a:off x="5943600" y="4859627"/>
            <a:ext cx="3048000" cy="1676400"/>
            <a:chOff x="3810000" y="4278312"/>
            <a:chExt cx="4338638" cy="2430730"/>
          </a:xfrm>
        </p:grpSpPr>
        <p:pic>
          <p:nvPicPr>
            <p:cNvPr id="12" name="Picture 4">
              <a:extLst>
                <a:ext uri="{FF2B5EF4-FFF2-40B4-BE49-F238E27FC236}">
                  <a16:creationId xmlns:a16="http://schemas.microsoft.com/office/drawing/2014/main" id="{6A603CAA-20D3-4039-ADC4-DB817162C03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4278312"/>
              <a:ext cx="426720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Text&#10;&#10;Description automatically generated">
              <a:extLst>
                <a:ext uri="{FF2B5EF4-FFF2-40B4-BE49-F238E27FC236}">
                  <a16:creationId xmlns:a16="http://schemas.microsoft.com/office/drawing/2014/main" id="{38F76C79-446B-417D-87AA-86F7D44923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6105525"/>
              <a:ext cx="3881438" cy="603517"/>
            </a:xfrm>
            <a:prstGeom prst="rect">
              <a:avLst/>
            </a:prstGeom>
          </p:spPr>
        </p:pic>
      </p:grpSp>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7813" y="1074738"/>
            <a:ext cx="8795752"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 altLang="en-US" sz="1500" dirty="0">
                <a:latin typeface="Arial" panose="020B0604020202020204" pitchFamily="34" charset="0"/>
              </a:rPr>
              <a:t>El terremoto de magnitud 6,6 que ocurrió en 1971 comenzó en el hipocentro, ~ 5 millas debajo de las montañas de San Gabriel. La ruptura luego se propagó hacia el sur y hacia arriba hasta que salió a la superficie en el área de San Fernando-</a:t>
            </a:r>
            <a:r>
              <a:rPr lang="es-ES" altLang="en-US" sz="1500" dirty="0" err="1">
                <a:latin typeface="Arial" panose="020B0604020202020204" pitchFamily="34" charset="0"/>
              </a:rPr>
              <a:t>Sylmar</a:t>
            </a:r>
            <a:r>
              <a:rPr lang="es-ES" altLang="en-US" sz="1500" dirty="0">
                <a:latin typeface="Arial" panose="020B0604020202020204" pitchFamily="34" charset="0"/>
              </a:rPr>
              <a:t>. El desplazamiento vertical máximo observado fue de aproximadamente 6 pies y hubo un desplazamiento horizontal más pequeño que movió las montañas hacia el oeste en relación con el valle.</a:t>
            </a:r>
          </a:p>
          <a:p>
            <a:pPr eaLnBrk="1" hangingPunct="1">
              <a:spcBef>
                <a:spcPct val="0"/>
              </a:spcBef>
              <a:buNone/>
            </a:pPr>
            <a:endParaRPr lang="es-ES" altLang="en-US" sz="1500" dirty="0">
              <a:latin typeface="Arial" panose="020B0604020202020204" pitchFamily="34" charset="0"/>
            </a:endParaRPr>
          </a:p>
          <a:p>
            <a:pPr eaLnBrk="1" hangingPunct="1">
              <a:spcBef>
                <a:spcPct val="0"/>
              </a:spcBef>
              <a:buNone/>
            </a:pPr>
            <a:r>
              <a:rPr lang="es-ES" altLang="en-US" sz="1500" dirty="0">
                <a:latin typeface="Arial" panose="020B0604020202020204" pitchFamily="34" charset="0"/>
              </a:rPr>
              <a:t>El plano de la falla se sumerge por debajo de las montañas de San Gabriel en un ángulo de aproximadamente 35 °. La pared colgante (bloque superior de las montañas de San Gabriel) se movió hacia el suroeste o hacia arriba y hacia el oeste en relación con el pie de la pared (bloque inferior del valle de San Fernando). La solución del mecanismo focal (de </a:t>
            </a:r>
            <a:r>
              <a:rPr lang="es-ES" altLang="en-US" sz="1500" dirty="0" err="1">
                <a:latin typeface="Arial" panose="020B0604020202020204" pitchFamily="34" charset="0"/>
              </a:rPr>
              <a:t>Hauksson</a:t>
            </a:r>
            <a:r>
              <a:rPr lang="es-ES" altLang="en-US" sz="1500" dirty="0">
                <a:latin typeface="Arial" panose="020B0604020202020204" pitchFamily="34" charset="0"/>
              </a:rPr>
              <a:t> et al. (1995)) confirma esta falla inversa de deslizamiento oblicuo.</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a:solidFill>
                  <a:schemeClr val="bg1"/>
                </a:solidFill>
                <a:latin typeface="Arial" panose="020B0604020202020204" pitchFamily="34" charset="0"/>
              </a:rPr>
              <a:t>Earthquake</a:t>
            </a:r>
          </a:p>
        </p:txBody>
      </p:sp>
      <p:pic>
        <p:nvPicPr>
          <p:cNvPr id="17" name="Picture 16" descr="A picture containing text, weapon, gun&#10;&#10;Description automatically generated">
            <a:extLst>
              <a:ext uri="{FF2B5EF4-FFF2-40B4-BE49-F238E27FC236}">
                <a16:creationId xmlns:a16="http://schemas.microsoft.com/office/drawing/2014/main" id="{AA79E621-923C-483E-9363-60FA18B668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12597" y="3581400"/>
            <a:ext cx="2150403" cy="1196596"/>
          </a:xfrm>
          <a:prstGeom prst="rect">
            <a:avLst/>
          </a:prstGeom>
        </p:spPr>
      </p:pic>
      <p:sp>
        <p:nvSpPr>
          <p:cNvPr id="18" name="TextBox 17">
            <a:extLst>
              <a:ext uri="{FF2B5EF4-FFF2-40B4-BE49-F238E27FC236}">
                <a16:creationId xmlns:a16="http://schemas.microsoft.com/office/drawing/2014/main" id="{974CC7B4-6E87-4FD2-BAE1-2F0C6CE4A8F8}"/>
              </a:ext>
            </a:extLst>
          </p:cNvPr>
          <p:cNvSpPr txBox="1"/>
          <p:nvPr/>
        </p:nvSpPr>
        <p:spPr>
          <a:xfrm>
            <a:off x="6133818" y="6539377"/>
            <a:ext cx="2939748" cy="318623"/>
          </a:xfrm>
          <a:prstGeom prst="rect">
            <a:avLst/>
          </a:prstGeom>
          <a:noFill/>
        </p:spPr>
        <p:txBody>
          <a:bodyPr wrap="square" rtlCol="0">
            <a:spAutoFit/>
          </a:bodyPr>
          <a:lstStyle/>
          <a:p>
            <a:r>
              <a:rPr lang="es-VE" sz="1400" i="1" dirty="0"/>
              <a:t>Imagen Cortesía C. Allen, Caltech</a:t>
            </a:r>
          </a:p>
        </p:txBody>
      </p:sp>
      <p:pic>
        <p:nvPicPr>
          <p:cNvPr id="5" name="Picture 4" descr="Diagram&#10;&#10;Description automatically generated">
            <a:extLst>
              <a:ext uri="{FF2B5EF4-FFF2-40B4-BE49-F238E27FC236}">
                <a16:creationId xmlns:a16="http://schemas.microsoft.com/office/drawing/2014/main" id="{EAFE2CD0-0B13-46C5-9E61-BF712F60964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4799" y="3657601"/>
            <a:ext cx="5841897" cy="3200400"/>
          </a:xfrm>
          <a:prstGeom prst="rect">
            <a:avLst/>
          </a:prstGeom>
        </p:spPr>
      </p:pic>
      <p:sp>
        <p:nvSpPr>
          <p:cNvPr id="14" name="Title 1">
            <a:extLst>
              <a:ext uri="{FF2B5EF4-FFF2-40B4-BE49-F238E27FC236}">
                <a16:creationId xmlns:a16="http://schemas.microsoft.com/office/drawing/2014/main" id="{1CC50F05-A231-4ACC-A235-3F5A5E999F9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6,6 SAN FERNANDO</a:t>
            </a:r>
            <a:br>
              <a:rPr lang="es-VE"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9 de Febrero, 1971 a las 14:00:41 UTC </a:t>
            </a:r>
            <a:endParaRPr lang="es-VE"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162742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20717</TotalTime>
  <Words>2290</Words>
  <Application>Microsoft Office PowerPoint</Application>
  <PresentationFormat>On-screen Show (4:3)</PresentationFormat>
  <Paragraphs>154</Paragraphs>
  <Slides>17</Slides>
  <Notes>17</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870</cp:revision>
  <dcterms:created xsi:type="dcterms:W3CDTF">2009-05-31T20:07:40Z</dcterms:created>
  <dcterms:modified xsi:type="dcterms:W3CDTF">2021-02-09T07:35:35Z</dcterms:modified>
</cp:coreProperties>
</file>