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347" r:id="rId2"/>
    <p:sldId id="385" r:id="rId3"/>
    <p:sldId id="427" r:id="rId4"/>
    <p:sldId id="440" r:id="rId5"/>
    <p:sldId id="429" r:id="rId6"/>
    <p:sldId id="435" r:id="rId7"/>
    <p:sldId id="430" r:id="rId8"/>
    <p:sldId id="386" r:id="rId9"/>
    <p:sldId id="437" r:id="rId10"/>
    <p:sldId id="439" r:id="rId11"/>
    <p:sldId id="434" r:id="rId12"/>
    <p:sldId id="426" r:id="rId13"/>
    <p:sldId id="441" r:id="rId14"/>
    <p:sldId id="399" r:id="rId15"/>
    <p:sldId id="373" r:id="rId16"/>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75" autoAdjust="0"/>
    <p:restoredTop sz="93957" autoAdjust="0"/>
  </p:normalViewPr>
  <p:slideViewPr>
    <p:cSldViewPr>
      <p:cViewPr>
        <p:scale>
          <a:sx n="60" d="100"/>
          <a:sy n="60" d="100"/>
        </p:scale>
        <p:origin x="70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1/27/2022</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ea typeface="ＭＳ Ｐゴシック" panose="020B0600070205080204" pitchFamily="34" charset="-128"/>
              </a:rPr>
              <a:t>More Information:  </a:t>
            </a:r>
            <a:r>
              <a:rPr lang="en-US" altLang="en-US" dirty="0">
                <a:ea typeface="ＭＳ Ｐゴシック" panose="020B0600070205080204" pitchFamily="34" charset="-128"/>
              </a:rPr>
              <a:t>https://</a:t>
            </a:r>
            <a:r>
              <a:rPr lang="en-US" altLang="en-US" dirty="0" err="1">
                <a:ea typeface="ＭＳ Ｐゴシック" panose="020B0600070205080204" pitchFamily="34" charset="-128"/>
              </a:rPr>
              <a:t>earthquake.usgs.gov</a:t>
            </a:r>
            <a:r>
              <a:rPr lang="en-US" altLang="en-US" dirty="0">
                <a:ea typeface="ＭＳ Ｐゴシック" panose="020B0600070205080204" pitchFamily="34" charset="-128"/>
              </a:rPr>
              <a:t>/earthquakes/</a:t>
            </a:r>
            <a:r>
              <a:rPr lang="en-US" altLang="en-US" dirty="0" err="1">
                <a:ea typeface="ＭＳ Ｐゴシック" panose="020B0600070205080204" pitchFamily="34" charset="-128"/>
              </a:rPr>
              <a:t>eventpage</a:t>
            </a:r>
            <a:r>
              <a:rPr lang="en-US" altLang="en-US" dirty="0">
                <a:ea typeface="ＭＳ Ｐゴシック" panose="020B0600070205080204" pitchFamily="34" charset="-128"/>
              </a:rPr>
              <a:t>/ci3144585/executive</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10</a:t>
            </a:fld>
            <a:endParaRPr lang="en-US" altLang="en-US" sz="1300"/>
          </a:p>
        </p:txBody>
      </p:sp>
    </p:spTree>
    <p:extLst>
      <p:ext uri="{BB962C8B-B14F-4D97-AF65-F5344CB8AC3E}">
        <p14:creationId xmlns:p14="http://schemas.microsoft.com/office/powerpoint/2010/main" val="4118577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11</a:t>
            </a:fld>
            <a:endParaRPr lang="en-US" altLang="en-US" sz="1200">
              <a:latin typeface="Calibri" panose="020F0502020204030204" pitchFamily="34" charset="0"/>
            </a:endParaRPr>
          </a:p>
        </p:txBody>
      </p:sp>
    </p:spTree>
    <p:extLst>
      <p:ext uri="{BB962C8B-B14F-4D97-AF65-F5344CB8AC3E}">
        <p14:creationId xmlns:p14="http://schemas.microsoft.com/office/powerpoint/2010/main" val="4283660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r>
              <a:rPr lang="en-US" altLang="en-US" sz="1050" b="1" dirty="0">
                <a:solidFill>
                  <a:srgbClr val="393996"/>
                </a:solidFill>
                <a:ea typeface="ＭＳ Ｐゴシック" panose="020B0600070205080204" pitchFamily="34" charset="-128"/>
              </a:rPr>
              <a:t>Aftershock animation:</a:t>
            </a:r>
          </a:p>
          <a:p>
            <a:pPr>
              <a:defRPr/>
            </a:pPr>
            <a:r>
              <a:rPr lang="en-US" altLang="en-US" sz="1050" b="0" dirty="0">
                <a:solidFill>
                  <a:srgbClr val="393996"/>
                </a:solidFill>
                <a:ea typeface="ＭＳ Ｐゴシック" panose="020B0600070205080204" pitchFamily="34" charset="-128"/>
              </a:rPr>
              <a:t>https://www.iris.edu/hq/inclass/animation/602</a:t>
            </a:r>
          </a:p>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12</a:t>
            </a:fld>
            <a:endParaRPr lang="en-US" altLang="en-US"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13</a:t>
            </a:fld>
            <a:endParaRPr lang="en-US" altLang="en-US" sz="1300"/>
          </a:p>
        </p:txBody>
      </p:sp>
    </p:spTree>
    <p:extLst>
      <p:ext uri="{BB962C8B-B14F-4D97-AF65-F5344CB8AC3E}">
        <p14:creationId xmlns:p14="http://schemas.microsoft.com/office/powerpoint/2010/main" val="895914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D4764EEB-0682-B643-9068-B932C9CFBA1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66097656-3240-9F43-BCDF-2C8227C031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b="1">
                <a:solidFill>
                  <a:srgbClr val="393996"/>
                </a:solidFill>
              </a:rPr>
              <a:t>Relevant Animation:</a:t>
            </a:r>
          </a:p>
          <a:p>
            <a:r>
              <a:rPr lang="en-US" altLang="en-US" sz="1400"/>
              <a:t>Understanding focal mechanisms </a:t>
            </a:r>
            <a:r>
              <a:rPr lang="en-US" altLang="en-US"/>
              <a:t>http://www.iris.edu/hq/inclass/animation/focal_mechanisms_explained </a:t>
            </a:r>
          </a:p>
          <a:p>
            <a:pPr eaLnBrk="1" hangingPunct="1">
              <a:spcBef>
                <a:spcPct val="0"/>
              </a:spcBef>
            </a:pPr>
            <a:endParaRPr lang="en-US" altLang="en-US"/>
          </a:p>
        </p:txBody>
      </p:sp>
      <p:sp>
        <p:nvSpPr>
          <p:cNvPr id="28676" name="Slide Number Placeholder 3">
            <a:extLst>
              <a:ext uri="{FF2B5EF4-FFF2-40B4-BE49-F238E27FC236}">
                <a16:creationId xmlns:a16="http://schemas.microsoft.com/office/drawing/2014/main" id="{5981FAD0-533D-8D4C-81C5-962283DA3D7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3A0183D-BBB1-FE43-9644-C81A8A93F810}" type="slidenum">
              <a:rPr lang="en-US" altLang="en-US" smtClean="0"/>
              <a:pPr>
                <a:spcBef>
                  <a:spcPct val="0"/>
                </a:spcBef>
              </a:pPr>
              <a:t>14</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15</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The lower numbers of the intensity scale generally deal with the manner in which the earthquake is felt by people. The higher numbers of the scale are based on observed structural damage.</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b="1" dirty="0">
                <a:ea typeface="ＭＳ Ｐゴシック" panose="020B0600070205080204" pitchFamily="34" charset="-128"/>
              </a:rPr>
              <a:t>Relevant animation:  </a:t>
            </a:r>
          </a:p>
          <a:p>
            <a:pPr eaLnBrk="1" hangingPunct="1">
              <a:spcBef>
                <a:spcPct val="0"/>
              </a:spcBef>
            </a:pPr>
            <a:r>
              <a:rPr lang="en-US" altLang="en-US" dirty="0">
                <a:ea typeface="ＭＳ Ｐゴシック" panose="020B0600070205080204" pitchFamily="34" charset="-128"/>
              </a:rPr>
              <a:t>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3</a:t>
            </a:fld>
            <a:endParaRPr lang="en-US" altLang="en-US" sz="1200">
              <a:latin typeface="Calibri" panose="020F0502020204030204" pitchFamily="34" charset="0"/>
            </a:endParaRPr>
          </a:p>
        </p:txBody>
      </p:sp>
    </p:spTree>
    <p:extLst>
      <p:ext uri="{BB962C8B-B14F-4D97-AF65-F5344CB8AC3E}">
        <p14:creationId xmlns:p14="http://schemas.microsoft.com/office/powerpoint/2010/main" val="25051376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4</a:t>
            </a:fld>
            <a:endParaRPr lang="en-US" altLang="en-US" sz="1200">
              <a:latin typeface="Calibri" panose="020F0502020204030204" pitchFamily="34" charset="0"/>
            </a:endParaRPr>
          </a:p>
        </p:txBody>
      </p:sp>
    </p:spTree>
    <p:extLst>
      <p:ext uri="{BB962C8B-B14F-4D97-AF65-F5344CB8AC3E}">
        <p14:creationId xmlns:p14="http://schemas.microsoft.com/office/powerpoint/2010/main" val="666269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5</a:t>
            </a:fld>
            <a:endParaRPr lang="en-US" altLang="en-US" sz="1300"/>
          </a:p>
        </p:txBody>
      </p:sp>
    </p:spTree>
    <p:extLst>
      <p:ext uri="{BB962C8B-B14F-4D97-AF65-F5344CB8AC3E}">
        <p14:creationId xmlns:p14="http://schemas.microsoft.com/office/powerpoint/2010/main" val="1534846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6</a:t>
            </a:fld>
            <a:endParaRPr lang="en-US" altLang="en-US" sz="1200">
              <a:latin typeface="Calibri" panose="020F0502020204030204" pitchFamily="34" charset="0"/>
            </a:endParaRPr>
          </a:p>
        </p:txBody>
      </p:sp>
    </p:spTree>
    <p:extLst>
      <p:ext uri="{BB962C8B-B14F-4D97-AF65-F5344CB8AC3E}">
        <p14:creationId xmlns:p14="http://schemas.microsoft.com/office/powerpoint/2010/main" val="555322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7</a:t>
            </a:fld>
            <a:endParaRPr lang="en-US" altLang="en-US" sz="1300"/>
          </a:p>
        </p:txBody>
      </p:sp>
    </p:spTree>
    <p:extLst>
      <p:ext uri="{BB962C8B-B14F-4D97-AF65-F5344CB8AC3E}">
        <p14:creationId xmlns:p14="http://schemas.microsoft.com/office/powerpoint/2010/main" val="18946856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8</a:t>
            </a:fld>
            <a:endParaRPr lang="en-US" altLang="en-US" sz="13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9</a:t>
            </a:fld>
            <a:endParaRPr lang="en-US" altLang="en-US" sz="1300"/>
          </a:p>
        </p:txBody>
      </p:sp>
    </p:spTree>
    <p:extLst>
      <p:ext uri="{BB962C8B-B14F-4D97-AF65-F5344CB8AC3E}">
        <p14:creationId xmlns:p14="http://schemas.microsoft.com/office/powerpoint/2010/main" val="1388125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1/27/2022</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1/27/2022</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1/27/2022</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1/27/2022</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1/27/2022</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1/27/2022</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1/27/2022</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1/27/2022</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1/27/2022</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1/27/2022</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1/27/2022</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1/27/2022</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9.gif"/><Relationship Id="rId5" Type="http://schemas.openxmlformats.org/officeDocument/2006/relationships/image" Target="../media/image18.gif"/><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gif"/></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jp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jp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4.jpg"/><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6.7 NORTHRIDGE</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January 17, 1994 at 12:30:55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066800"/>
            <a:ext cx="8458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Twenty-eight years ago, a magnitude 6.7 earthquake shook the San Fernando Valley north of Los Angeles in the early morning of January 17th. It destroyed homes, damaged hospitals and schools, triggered over 10,000 landslides, and caused sections of elevated freeways to collapse.  60 people lost their lives and nearly 9,000 were injured.  While a M 6.7 quake is relatively moderate in size, it had a major impact because it was centered directly beneath a heavily populated and built-up urban region.</a:t>
            </a:r>
          </a:p>
        </p:txBody>
      </p:sp>
      <p:pic>
        <p:nvPicPr>
          <p:cNvPr id="3" name="Picture 2">
            <a:extLst>
              <a:ext uri="{FF2B5EF4-FFF2-40B4-BE49-F238E27FC236}">
                <a16:creationId xmlns:a16="http://schemas.microsoft.com/office/drawing/2014/main" id="{D5FF1054-6299-4383-BDB1-0D7235E63575}"/>
              </a:ext>
            </a:extLst>
          </p:cNvPr>
          <p:cNvPicPr>
            <a:picLocks noChangeAspect="1"/>
          </p:cNvPicPr>
          <p:nvPr/>
        </p:nvPicPr>
        <p:blipFill>
          <a:blip r:embed="rId4">
            <a:extLst>
              <a:ext uri="{28A0092B-C50C-407E-A947-70E740481C1C}">
                <a14:useLocalDpi xmlns:a14="http://schemas.microsoft.com/office/drawing/2010/main" val="0"/>
              </a:ext>
            </a:extLst>
          </a:blip>
          <a:srcRect t="5698" b="5698"/>
          <a:stretch/>
        </p:blipFill>
        <p:spPr>
          <a:xfrm>
            <a:off x="3196281" y="2941260"/>
            <a:ext cx="5449353" cy="3340784"/>
          </a:xfrm>
          <a:prstGeom prst="rect">
            <a:avLst/>
          </a:prstGeom>
        </p:spPr>
      </p:pic>
      <p:sp>
        <p:nvSpPr>
          <p:cNvPr id="7" name="TextBox 9">
            <a:extLst>
              <a:ext uri="{FF2B5EF4-FFF2-40B4-BE49-F238E27FC236}">
                <a16:creationId xmlns:a16="http://schemas.microsoft.com/office/drawing/2014/main" id="{E794EA76-2573-0343-8BA8-B4EE43DBC4D7}"/>
              </a:ext>
            </a:extLst>
          </p:cNvPr>
          <p:cNvSpPr txBox="1">
            <a:spLocks noChangeArrowheads="1"/>
          </p:cNvSpPr>
          <p:nvPr/>
        </p:nvSpPr>
        <p:spPr bwMode="auto">
          <a:xfrm>
            <a:off x="300681" y="2941260"/>
            <a:ext cx="274731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California is safer today because of this earthquake. It prompted action and legislation to protect people, homes, and led to the creation of the California Earthquake Authority (CEA) to help mitigate earthquake losses across the state. </a:t>
            </a:r>
          </a:p>
        </p:txBody>
      </p:sp>
      <p:pic>
        <p:nvPicPr>
          <p:cNvPr id="5" name="Picture 4" descr="A picture containing text, sign, clipart&#10;&#10;Description automatically generated">
            <a:extLst>
              <a:ext uri="{FF2B5EF4-FFF2-40B4-BE49-F238E27FC236}">
                <a16:creationId xmlns:a16="http://schemas.microsoft.com/office/drawing/2014/main" id="{D2797151-64D8-A344-85F5-C376C14659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8941" y="5554384"/>
            <a:ext cx="2743200" cy="47116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CD8B078D-7257-45AF-8CD0-63527FA9B87C}"/>
              </a:ext>
            </a:extLst>
          </p:cNvPr>
          <p:cNvSpPr txBox="1"/>
          <p:nvPr/>
        </p:nvSpPr>
        <p:spPr>
          <a:xfrm>
            <a:off x="658377" y="4335720"/>
            <a:ext cx="8010125" cy="2062103"/>
          </a:xfrm>
          <a:prstGeom prst="rect">
            <a:avLst/>
          </a:prstGeom>
          <a:noFill/>
        </p:spPr>
        <p:txBody>
          <a:bodyPr wrap="square" rtlCol="0">
            <a:spAutoFit/>
          </a:bodyPr>
          <a:lstStyle/>
          <a:p>
            <a:r>
              <a:rPr lang="en-US" sz="1600" dirty="0"/>
              <a:t>The Los Angeles dam complex sustained major damage in the 1971 San Fernando earthquake (far right photo). As a result of this near catastrophic event all dams in California were reevaluated and retrofitted.</a:t>
            </a:r>
          </a:p>
          <a:p>
            <a:endParaRPr lang="en-US" sz="1600" dirty="0"/>
          </a:p>
          <a:p>
            <a:r>
              <a:rPr lang="en-US" sz="1600" dirty="0"/>
              <a:t>In contrast, the 1994 Northridge earthquake produced only minor cracks on the surface of the retrofitted dam (far left photo). Dam retrofit measures since 1971 included installation of at least 1,100 gravel columns, placed as conduits for ground water in an effort to reduce ground liquefaction and dam failure.</a:t>
            </a:r>
          </a:p>
        </p:txBody>
      </p:sp>
      <p:pic>
        <p:nvPicPr>
          <p:cNvPr id="6" name="Picture 5" descr="A picture containing outdoor&#10;&#10;Description automatically generated">
            <a:extLst>
              <a:ext uri="{FF2B5EF4-FFF2-40B4-BE49-F238E27FC236}">
                <a16:creationId xmlns:a16="http://schemas.microsoft.com/office/drawing/2014/main" id="{109F9BEF-2304-492E-A0F6-B7194EBDAF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0" y="136268"/>
            <a:ext cx="2468880" cy="3703320"/>
          </a:xfrm>
          <a:prstGeom prst="rect">
            <a:avLst/>
          </a:prstGeom>
        </p:spPr>
      </p:pic>
      <p:sp>
        <p:nvSpPr>
          <p:cNvPr id="10" name="TextBox 9">
            <a:extLst>
              <a:ext uri="{FF2B5EF4-FFF2-40B4-BE49-F238E27FC236}">
                <a16:creationId xmlns:a16="http://schemas.microsoft.com/office/drawing/2014/main" id="{B136A020-9AEA-4841-873B-3C6CF1E306FD}"/>
              </a:ext>
            </a:extLst>
          </p:cNvPr>
          <p:cNvSpPr txBox="1"/>
          <p:nvPr/>
        </p:nvSpPr>
        <p:spPr>
          <a:xfrm>
            <a:off x="3040380" y="1045966"/>
            <a:ext cx="3429000" cy="307777"/>
          </a:xfrm>
          <a:prstGeom prst="rect">
            <a:avLst/>
          </a:prstGeom>
          <a:noFill/>
        </p:spPr>
        <p:txBody>
          <a:bodyPr wrap="square" rtlCol="0">
            <a:spAutoFit/>
          </a:bodyPr>
          <a:lstStyle/>
          <a:p>
            <a:r>
              <a:rPr lang="en-US" sz="1400" i="1" dirty="0"/>
              <a:t>Map and photos courtesy of the USGS</a:t>
            </a:r>
          </a:p>
        </p:txBody>
      </p:sp>
      <p:sp>
        <p:nvSpPr>
          <p:cNvPr id="8" name="Title 1">
            <a:extLst>
              <a:ext uri="{FF2B5EF4-FFF2-40B4-BE49-F238E27FC236}">
                <a16:creationId xmlns:a16="http://schemas.microsoft.com/office/drawing/2014/main" id="{ADD4E2C7-31EE-7E47-92D1-3DADBFAF7A0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6.7 NORTHRIDGE</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January 17, 1994 at 12:30:55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5" name="Picture 4" descr="Diagram&#10;&#10;Description automatically generated with medium confidence">
            <a:extLst>
              <a:ext uri="{FF2B5EF4-FFF2-40B4-BE49-F238E27FC236}">
                <a16:creationId xmlns:a16="http://schemas.microsoft.com/office/drawing/2014/main" id="{D72CD530-0551-5D49-8CCB-9FE860A270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7600" y="1313841"/>
            <a:ext cx="2743200" cy="2525747"/>
          </a:xfrm>
          <a:prstGeom prst="rect">
            <a:avLst/>
          </a:prstGeom>
        </p:spPr>
      </p:pic>
      <p:pic>
        <p:nvPicPr>
          <p:cNvPr id="11" name="Picture 10" descr="A picture containing outdoor, ground, way, sidewalk&#10;&#10;Description automatically generated">
            <a:extLst>
              <a:ext uri="{FF2B5EF4-FFF2-40B4-BE49-F238E27FC236}">
                <a16:creationId xmlns:a16="http://schemas.microsoft.com/office/drawing/2014/main" id="{2147BCA2-8E5C-FC40-AA67-EEF282739DC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5418" y="1392555"/>
            <a:ext cx="3291840" cy="2447033"/>
          </a:xfrm>
          <a:prstGeom prst="rect">
            <a:avLst/>
          </a:prstGeom>
        </p:spPr>
      </p:pic>
      <p:sp>
        <p:nvSpPr>
          <p:cNvPr id="13" name="TextBox 12">
            <a:extLst>
              <a:ext uri="{FF2B5EF4-FFF2-40B4-BE49-F238E27FC236}">
                <a16:creationId xmlns:a16="http://schemas.microsoft.com/office/drawing/2014/main" id="{18182244-5CD6-3C46-9ACE-B1924F4ADAB1}"/>
              </a:ext>
            </a:extLst>
          </p:cNvPr>
          <p:cNvSpPr txBox="1"/>
          <p:nvPr/>
        </p:nvSpPr>
        <p:spPr>
          <a:xfrm>
            <a:off x="572118" y="3815776"/>
            <a:ext cx="2758440" cy="307777"/>
          </a:xfrm>
          <a:prstGeom prst="rect">
            <a:avLst/>
          </a:prstGeom>
          <a:noFill/>
        </p:spPr>
        <p:txBody>
          <a:bodyPr wrap="square" rtlCol="0">
            <a:spAutoFit/>
          </a:bodyPr>
          <a:lstStyle/>
          <a:p>
            <a:r>
              <a:rPr lang="en-US" sz="1400" dirty="0"/>
              <a:t>Surface cracks from 1994 quake</a:t>
            </a:r>
          </a:p>
        </p:txBody>
      </p:sp>
      <p:sp>
        <p:nvSpPr>
          <p:cNvPr id="14" name="TextBox 13">
            <a:extLst>
              <a:ext uri="{FF2B5EF4-FFF2-40B4-BE49-F238E27FC236}">
                <a16:creationId xmlns:a16="http://schemas.microsoft.com/office/drawing/2014/main" id="{E3B38B97-7F24-B246-A843-5E7D6A3A9F16}"/>
              </a:ext>
            </a:extLst>
          </p:cNvPr>
          <p:cNvSpPr txBox="1"/>
          <p:nvPr/>
        </p:nvSpPr>
        <p:spPr>
          <a:xfrm>
            <a:off x="6385560" y="3815777"/>
            <a:ext cx="2758440" cy="307777"/>
          </a:xfrm>
          <a:prstGeom prst="rect">
            <a:avLst/>
          </a:prstGeom>
          <a:noFill/>
        </p:spPr>
        <p:txBody>
          <a:bodyPr wrap="square" rtlCol="0">
            <a:spAutoFit/>
          </a:bodyPr>
          <a:lstStyle/>
          <a:p>
            <a:r>
              <a:rPr lang="en-US" sz="1400" dirty="0"/>
              <a:t>Dam failure from 1971 quake</a:t>
            </a:r>
          </a:p>
        </p:txBody>
      </p:sp>
    </p:spTree>
    <p:extLst>
      <p:ext uri="{BB962C8B-B14F-4D97-AF65-F5344CB8AC3E}">
        <p14:creationId xmlns:p14="http://schemas.microsoft.com/office/powerpoint/2010/main" val="2863467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354013" y="1066800"/>
            <a:ext cx="328710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altLang="en-US" sz="1600" dirty="0">
                <a:latin typeface="Arial" panose="020B0604020202020204" pitchFamily="34" charset="0"/>
              </a:rPr>
              <a:t>The magnitude 6.7 earthquake that occurred in 1994 started at the hypocenter, ~12 miles beneath the San Fernando Valley. The rupture then propagated northward and upward to a depth of about 2 miles before stopping (brown surface in top figure at right). Unlike the nearby 1971 quake, the 1994 rupture never reached the surface. </a:t>
            </a:r>
          </a:p>
          <a:p>
            <a:pPr eaLnBrk="1" hangingPunct="1">
              <a:spcBef>
                <a:spcPct val="0"/>
              </a:spcBef>
              <a:buNone/>
            </a:pPr>
            <a:endParaRPr lang="en-US" altLang="en-US" sz="1600" dirty="0">
              <a:latin typeface="Arial" panose="020B0604020202020204" pitchFamily="34" charset="0"/>
            </a:endParaRPr>
          </a:p>
          <a:p>
            <a:pPr eaLnBrk="1" hangingPunct="1">
              <a:spcBef>
                <a:spcPct val="0"/>
              </a:spcBef>
              <a:buNone/>
            </a:pPr>
            <a:r>
              <a:rPr lang="en-US" altLang="en-US" sz="1600" dirty="0">
                <a:latin typeface="Arial" panose="020B0604020202020204" pitchFamily="34" charset="0"/>
              </a:rPr>
              <a:t>The 1994 fault plane dips south underneath the San Fernando Valley at an angle of about 35°The hanging wall (upper San Fernando Valley block) moved northeasterly and up relative to the foot wall (lower San Gabriel Mountain block).</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sp>
        <p:nvSpPr>
          <p:cNvPr id="18" name="TextBox 17">
            <a:extLst>
              <a:ext uri="{FF2B5EF4-FFF2-40B4-BE49-F238E27FC236}">
                <a16:creationId xmlns:a16="http://schemas.microsoft.com/office/drawing/2014/main" id="{974CC7B4-6E87-4FD2-BAE1-2F0C6CE4A8F8}"/>
              </a:ext>
            </a:extLst>
          </p:cNvPr>
          <p:cNvSpPr txBox="1"/>
          <p:nvPr/>
        </p:nvSpPr>
        <p:spPr>
          <a:xfrm>
            <a:off x="362034" y="6542202"/>
            <a:ext cx="3336312" cy="307777"/>
          </a:xfrm>
          <a:prstGeom prst="rect">
            <a:avLst/>
          </a:prstGeom>
          <a:noFill/>
        </p:spPr>
        <p:txBody>
          <a:bodyPr wrap="square" rtlCol="0">
            <a:spAutoFit/>
          </a:bodyPr>
          <a:lstStyle/>
          <a:p>
            <a:r>
              <a:rPr lang="en-US" sz="1400" i="1" dirty="0"/>
              <a:t>Block model courtesy C. Allen, Caltech</a:t>
            </a:r>
          </a:p>
        </p:txBody>
      </p:sp>
      <p:pic>
        <p:nvPicPr>
          <p:cNvPr id="5" name="Picture 4">
            <a:extLst>
              <a:ext uri="{FF2B5EF4-FFF2-40B4-BE49-F238E27FC236}">
                <a16:creationId xmlns:a16="http://schemas.microsoft.com/office/drawing/2014/main" id="{EAFE2CD0-0B13-46C5-9E61-BF712F60964E}"/>
              </a:ext>
            </a:extLst>
          </p:cNvPr>
          <p:cNvPicPr>
            <a:picLocks noChangeAspect="1"/>
          </p:cNvPicPr>
          <p:nvPr/>
        </p:nvPicPr>
        <p:blipFill rotWithShape="1">
          <a:blip r:embed="rId4">
            <a:extLst>
              <a:ext uri="{28A0092B-C50C-407E-A947-70E740481C1C}">
                <a14:useLocalDpi xmlns:a14="http://schemas.microsoft.com/office/drawing/2010/main" val="0"/>
              </a:ext>
            </a:extLst>
          </a:blip>
          <a:srcRect l="-402"/>
          <a:stretch/>
        </p:blipFill>
        <p:spPr>
          <a:xfrm>
            <a:off x="3842726" y="802213"/>
            <a:ext cx="5301274" cy="3178765"/>
          </a:xfrm>
          <a:prstGeom prst="rect">
            <a:avLst/>
          </a:prstGeom>
        </p:spPr>
      </p:pic>
      <p:sp>
        <p:nvSpPr>
          <p:cNvPr id="14" name="Title 1">
            <a:extLst>
              <a:ext uri="{FF2B5EF4-FFF2-40B4-BE49-F238E27FC236}">
                <a16:creationId xmlns:a16="http://schemas.microsoft.com/office/drawing/2014/main" id="{C9D245AF-F3EF-7D4C-90D1-C342AD9F81B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6.7 NORTHRIDGE</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January 17, 1994 at 12:30:55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6" name="Picture 5" descr="Diagram, schematic&#10;&#10;Description automatically generated">
            <a:extLst>
              <a:ext uri="{FF2B5EF4-FFF2-40B4-BE49-F238E27FC236}">
                <a16:creationId xmlns:a16="http://schemas.microsoft.com/office/drawing/2014/main" id="{D73C197F-C132-4447-968B-C955A05929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9200" y="3733800"/>
            <a:ext cx="4114800" cy="2902658"/>
          </a:xfrm>
          <a:prstGeom prst="rect">
            <a:avLst/>
          </a:prstGeom>
        </p:spPr>
      </p:pic>
      <p:sp>
        <p:nvSpPr>
          <p:cNvPr id="20" name="TextBox 19">
            <a:extLst>
              <a:ext uri="{FF2B5EF4-FFF2-40B4-BE49-F238E27FC236}">
                <a16:creationId xmlns:a16="http://schemas.microsoft.com/office/drawing/2014/main" id="{A6F59759-5442-2A4A-A9D4-21D12A0BA16C}"/>
              </a:ext>
            </a:extLst>
          </p:cNvPr>
          <p:cNvSpPr txBox="1"/>
          <p:nvPr/>
        </p:nvSpPr>
        <p:spPr>
          <a:xfrm>
            <a:off x="5502888" y="6520044"/>
            <a:ext cx="3336312" cy="307777"/>
          </a:xfrm>
          <a:prstGeom prst="rect">
            <a:avLst/>
          </a:prstGeom>
          <a:noFill/>
        </p:spPr>
        <p:txBody>
          <a:bodyPr wrap="square" rtlCol="0">
            <a:spAutoFit/>
          </a:bodyPr>
          <a:lstStyle/>
          <a:p>
            <a:r>
              <a:rPr lang="en-US" sz="1400" i="1" dirty="0"/>
              <a:t>Figures from </a:t>
            </a:r>
            <a:r>
              <a:rPr lang="en-US" sz="1400" i="1" dirty="0" err="1"/>
              <a:t>Carena</a:t>
            </a:r>
            <a:r>
              <a:rPr lang="en-US" sz="1400" i="1" dirty="0"/>
              <a:t> and </a:t>
            </a:r>
            <a:r>
              <a:rPr lang="en-US" sz="1400" i="1" dirty="0" err="1"/>
              <a:t>Suppe</a:t>
            </a:r>
            <a:r>
              <a:rPr lang="en-US" sz="1400" i="1" dirty="0"/>
              <a:t> (2002)</a:t>
            </a:r>
          </a:p>
        </p:txBody>
      </p:sp>
    </p:spTree>
    <p:extLst>
      <p:ext uri="{BB962C8B-B14F-4D97-AF65-F5344CB8AC3E}">
        <p14:creationId xmlns:p14="http://schemas.microsoft.com/office/powerpoint/2010/main" val="3162742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304800" y="990600"/>
            <a:ext cx="833755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image below is from a scientific paper that compares the aftershocks from the 1971 San Fernando Valley quake (red dots) with aftershocks from the 1994 Northridge quake (blue dots).  The focal mechanisms for both quakes are also plotted at their respective hypocenters (1971 in red, 1994 in blue).  This view provides a clear sense of the north-south compression in the crust (red arrows) that generated both of these earthquakes.</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8">
            <a:extLst>
              <a:ext uri="{FF2B5EF4-FFF2-40B4-BE49-F238E27FC236}">
                <a16:creationId xmlns:a16="http://schemas.microsoft.com/office/drawing/2014/main" id="{4BA36AA1-0413-194B-B594-506BE5D2E4D3}"/>
              </a:ext>
            </a:extLst>
          </p:cNvPr>
          <p:cNvSpPr txBox="1">
            <a:spLocks noChangeArrowheads="1"/>
          </p:cNvSpPr>
          <p:nvPr/>
        </p:nvSpPr>
        <p:spPr bwMode="auto">
          <a:xfrm>
            <a:off x="6397130" y="6550025"/>
            <a:ext cx="247622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Figure from </a:t>
            </a:r>
            <a:r>
              <a:rPr lang="en-US" altLang="en-US" sz="1400" i="1" dirty="0" err="1">
                <a:latin typeface="Arial" panose="020B0604020202020204" pitchFamily="34" charset="0"/>
              </a:rPr>
              <a:t>Fuis</a:t>
            </a:r>
            <a:r>
              <a:rPr lang="en-US" altLang="en-US" sz="1400" i="1" dirty="0">
                <a:latin typeface="Arial" panose="020B0604020202020204" pitchFamily="34" charset="0"/>
              </a:rPr>
              <a:t> et al. (2003)</a:t>
            </a:r>
            <a:endParaRPr lang="en-US" altLang="en-US" sz="1800" i="1" dirty="0">
              <a:latin typeface="Arial" panose="020B0604020202020204" pitchFamily="34" charset="0"/>
            </a:endParaRPr>
          </a:p>
        </p:txBody>
      </p:sp>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pic>
        <p:nvPicPr>
          <p:cNvPr id="4" name="Picture 3" descr="Graphical user interface, application&#10;&#10;Description automatically generated">
            <a:extLst>
              <a:ext uri="{FF2B5EF4-FFF2-40B4-BE49-F238E27FC236}">
                <a16:creationId xmlns:a16="http://schemas.microsoft.com/office/drawing/2014/main" id="{86B983D8-E028-234D-99AE-593E681CA064}"/>
              </a:ext>
            </a:extLst>
          </p:cNvPr>
          <p:cNvPicPr>
            <a:picLocks noChangeAspect="1"/>
          </p:cNvPicPr>
          <p:nvPr/>
        </p:nvPicPr>
        <p:blipFill rotWithShape="1">
          <a:blip r:embed="rId4">
            <a:extLst>
              <a:ext uri="{28A0092B-C50C-407E-A947-70E740481C1C}">
                <a14:useLocalDpi xmlns:a14="http://schemas.microsoft.com/office/drawing/2010/main" val="0"/>
              </a:ext>
            </a:extLst>
          </a:blip>
          <a:srcRect l="48872" r="-1"/>
          <a:stretch/>
        </p:blipFill>
        <p:spPr>
          <a:xfrm>
            <a:off x="990600" y="2346218"/>
            <a:ext cx="7239000" cy="4260882"/>
          </a:xfrm>
          <a:prstGeom prst="rect">
            <a:avLst/>
          </a:prstGeom>
        </p:spPr>
      </p:pic>
      <p:cxnSp>
        <p:nvCxnSpPr>
          <p:cNvPr id="6" name="Straight Connector 5">
            <a:extLst>
              <a:ext uri="{FF2B5EF4-FFF2-40B4-BE49-F238E27FC236}">
                <a16:creationId xmlns:a16="http://schemas.microsoft.com/office/drawing/2014/main" id="{B5522AD3-7185-B342-88E3-D7E23973350C}"/>
              </a:ext>
            </a:extLst>
          </p:cNvPr>
          <p:cNvCxnSpPr/>
          <p:nvPr/>
        </p:nvCxnSpPr>
        <p:spPr>
          <a:xfrm>
            <a:off x="1371600" y="4800600"/>
            <a:ext cx="548640" cy="0"/>
          </a:xfrm>
          <a:prstGeom prst="line">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11A85B9-CBA5-1345-9223-800D35D6A562}"/>
              </a:ext>
            </a:extLst>
          </p:cNvPr>
          <p:cNvCxnSpPr/>
          <p:nvPr/>
        </p:nvCxnSpPr>
        <p:spPr>
          <a:xfrm>
            <a:off x="7086600" y="4800600"/>
            <a:ext cx="548640" cy="0"/>
          </a:xfrm>
          <a:prstGeom prst="line">
            <a:avLst/>
          </a:prstGeom>
          <a:ln w="762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itle 1">
            <a:extLst>
              <a:ext uri="{FF2B5EF4-FFF2-40B4-BE49-F238E27FC236}">
                <a16:creationId xmlns:a16="http://schemas.microsoft.com/office/drawing/2014/main" id="{1232DB39-DD4B-8C46-993C-277D1564247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6.7 NORTHRIDGE</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January 17, 1994 at 12:30:55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18655" y="1090033"/>
            <a:ext cx="2957945"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Seismic Hazard Maps, like the one shown on the right, show where regions of most intense shaking are likely to occur based on the location of known and mapped faults.</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Northridge earthquake occurred on an unknown thrust fault that did not rupture to the surface.  In the aftermath of the 1994 quake, hazard maps were updated to include the increased risk presented by known blind thrust faults (yellow lines), like the one that generated the Northridge quake.</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These updated seismic hazard maps should more accurately reflect the shaking hazards from future earthquakes.</a:t>
            </a:r>
          </a:p>
        </p:txBody>
      </p:sp>
      <p:pic>
        <p:nvPicPr>
          <p:cNvPr id="3" name="Picture 2" descr="A picture containing text, printer&#10;&#10;Description automatically generated">
            <a:extLst>
              <a:ext uri="{FF2B5EF4-FFF2-40B4-BE49-F238E27FC236}">
                <a16:creationId xmlns:a16="http://schemas.microsoft.com/office/drawing/2014/main" id="{D7B0DB29-B9D1-2341-A6E9-10E3EA06EB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7887" y="838200"/>
            <a:ext cx="5486400" cy="5698191"/>
          </a:xfrm>
          <a:prstGeom prst="rect">
            <a:avLst/>
          </a:prstGeom>
        </p:spPr>
      </p:pic>
      <p:sp>
        <p:nvSpPr>
          <p:cNvPr id="10" name="TextBox 15">
            <a:extLst>
              <a:ext uri="{FF2B5EF4-FFF2-40B4-BE49-F238E27FC236}">
                <a16:creationId xmlns:a16="http://schemas.microsoft.com/office/drawing/2014/main" id="{238C75DF-69D7-584E-A0E4-8503BDC1C972}"/>
              </a:ext>
            </a:extLst>
          </p:cNvPr>
          <p:cNvSpPr txBox="1">
            <a:spLocks noChangeArrowheads="1"/>
          </p:cNvSpPr>
          <p:nvPr/>
        </p:nvSpPr>
        <p:spPr bwMode="auto">
          <a:xfrm>
            <a:off x="6113184" y="6515385"/>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Figures courtesy of the USGS</a:t>
            </a:r>
          </a:p>
        </p:txBody>
      </p:sp>
      <p:sp>
        <p:nvSpPr>
          <p:cNvPr id="12" name="Title 1">
            <a:extLst>
              <a:ext uri="{FF2B5EF4-FFF2-40B4-BE49-F238E27FC236}">
                <a16:creationId xmlns:a16="http://schemas.microsoft.com/office/drawing/2014/main" id="{33B1638B-3702-7440-971D-97B5EC56BAE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6.7 NORTHRIDGE</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January 17, 1994 at 12:30:55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558829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C19ED8-14F1-B547-BCC1-FB8CAB72078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 name="Picture 18" descr="IRIS_TMlogo.png">
            <a:extLst>
              <a:ext uri="{FF2B5EF4-FFF2-40B4-BE49-F238E27FC236}">
                <a16:creationId xmlns:a16="http://schemas.microsoft.com/office/drawing/2014/main" id="{2E2A5157-CA96-A042-AAC8-FF619EFE6BD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1">
            <a:extLst>
              <a:ext uri="{FF2B5EF4-FFF2-40B4-BE49-F238E27FC236}">
                <a16:creationId xmlns:a16="http://schemas.microsoft.com/office/drawing/2014/main" id="{164C2914-116F-6B41-8BA3-B3241852DE9A}"/>
              </a:ext>
            </a:extLst>
          </p:cNvPr>
          <p:cNvSpPr txBox="1">
            <a:spLocks noChangeArrowheads="1"/>
          </p:cNvSpPr>
          <p:nvPr/>
        </p:nvSpPr>
        <p:spPr bwMode="auto">
          <a:xfrm>
            <a:off x="246063" y="6353175"/>
            <a:ext cx="3030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a:latin typeface="Arial" panose="020B0604020202020204" pitchFamily="34" charset="0"/>
              </a:rPr>
              <a:t>USGS W-Phase Moment Tensor Solution</a:t>
            </a:r>
          </a:p>
        </p:txBody>
      </p:sp>
      <p:sp>
        <p:nvSpPr>
          <p:cNvPr id="15" name="TextBox 7">
            <a:extLst>
              <a:ext uri="{FF2B5EF4-FFF2-40B4-BE49-F238E27FC236}">
                <a16:creationId xmlns:a16="http://schemas.microsoft.com/office/drawing/2014/main" id="{1E14A8EE-BF53-5D47-9BD7-2A8F08D6AA07}"/>
              </a:ext>
            </a:extLst>
          </p:cNvPr>
          <p:cNvSpPr txBox="1">
            <a:spLocks noChangeArrowheads="1"/>
          </p:cNvSpPr>
          <p:nvPr/>
        </p:nvSpPr>
        <p:spPr bwMode="auto">
          <a:xfrm>
            <a:off x="228600" y="1135063"/>
            <a:ext cx="8686800"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a:latin typeface="Arial" panose="020B0604020202020204" pitchFamily="34" charset="0"/>
              </a:rPr>
              <a:t>The focal mechanism is how seismologists plot the 3-D stress orientations of an earthquake.  Since an earthquake occurs as slip on a fault, it generates primary (P) waves in quadrants of compression (shaded) and extension (white). The orientation of these quadrants determined from recorded seismic waves determines the type of fault that produced the earthquake. </a:t>
            </a:r>
          </a:p>
        </p:txBody>
      </p:sp>
      <p:pic>
        <p:nvPicPr>
          <p:cNvPr id="16" name="Picture 10" descr="focal.png">
            <a:extLst>
              <a:ext uri="{FF2B5EF4-FFF2-40B4-BE49-F238E27FC236}">
                <a16:creationId xmlns:a16="http://schemas.microsoft.com/office/drawing/2014/main" id="{74CB0EA4-8400-9F4A-84DE-61F5757B711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31808" y="3380582"/>
            <a:ext cx="4614862"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1">
            <a:extLst>
              <a:ext uri="{FF2B5EF4-FFF2-40B4-BE49-F238E27FC236}">
                <a16:creationId xmlns:a16="http://schemas.microsoft.com/office/drawing/2014/main" id="{F35E75A3-03DA-4643-8897-D37344208A9D}"/>
              </a:ext>
            </a:extLst>
          </p:cNvPr>
          <p:cNvSpPr txBox="1">
            <a:spLocks noChangeArrowheads="1"/>
          </p:cNvSpPr>
          <p:nvPr/>
        </p:nvSpPr>
        <p:spPr bwMode="auto">
          <a:xfrm>
            <a:off x="233363" y="2562225"/>
            <a:ext cx="39909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location, depth, and thrust-faulting mechanism of this earthquake suggest that it occurred as oblique-slip reverse faulting.</a:t>
            </a:r>
          </a:p>
        </p:txBody>
      </p:sp>
      <p:sp>
        <p:nvSpPr>
          <p:cNvPr id="18" name="TextBox 8">
            <a:extLst>
              <a:ext uri="{FF2B5EF4-FFF2-40B4-BE49-F238E27FC236}">
                <a16:creationId xmlns:a16="http://schemas.microsoft.com/office/drawing/2014/main" id="{95A6EA29-CCC8-B04C-8166-01601797F26B}"/>
              </a:ext>
            </a:extLst>
          </p:cNvPr>
          <p:cNvSpPr txBox="1">
            <a:spLocks noChangeArrowheads="1"/>
          </p:cNvSpPr>
          <p:nvPr/>
        </p:nvSpPr>
        <p:spPr bwMode="auto">
          <a:xfrm>
            <a:off x="4050845" y="5614988"/>
            <a:ext cx="43434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latin typeface="Arial" panose="020B0604020202020204" pitchFamily="34" charset="0"/>
              </a:rPr>
              <a:t>The tension axis (T) reflects the minimum compressive stress direction.  The pressure axis (P) reflects the maximum compressive stress direction. </a:t>
            </a:r>
          </a:p>
        </p:txBody>
      </p:sp>
      <p:pic>
        <p:nvPicPr>
          <p:cNvPr id="12" name="Picture 11" descr="Diagram&#10;&#10;Description automatically generated">
            <a:extLst>
              <a:ext uri="{FF2B5EF4-FFF2-40B4-BE49-F238E27FC236}">
                <a16:creationId xmlns:a16="http://schemas.microsoft.com/office/drawing/2014/main" id="{94A26373-E1C8-4FCF-95DB-4A28D73874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7495" y="3639443"/>
            <a:ext cx="3150989" cy="2320131"/>
          </a:xfrm>
          <a:prstGeom prst="rect">
            <a:avLst/>
          </a:prstGeom>
        </p:spPr>
      </p:pic>
      <p:sp>
        <p:nvSpPr>
          <p:cNvPr id="21" name="Title 1">
            <a:extLst>
              <a:ext uri="{FF2B5EF4-FFF2-40B4-BE49-F238E27FC236}">
                <a16:creationId xmlns:a16="http://schemas.microsoft.com/office/drawing/2014/main" id="{9793DD59-D6A5-490C-BB6A-B058A549127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6.7 NORTHRIDGE</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January 17, 1994 at 12:30:55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80214DC-B018-4791-91F2-F0B3B87D00D1}"/>
              </a:ext>
            </a:extLst>
          </p:cNvPr>
          <p:cNvPicPr>
            <a:picLocks noChangeAspect="1"/>
          </p:cNvPicPr>
          <p:nvPr/>
        </p:nvPicPr>
        <p:blipFill rotWithShape="1">
          <a:blip r:embed="rId3">
            <a:extLst>
              <a:ext uri="{28A0092B-C50C-407E-A947-70E740481C1C}">
                <a14:useLocalDpi xmlns:a14="http://schemas.microsoft.com/office/drawing/2010/main" val="0"/>
              </a:ext>
            </a:extLst>
          </a:blip>
          <a:srcRect l="3864" t="4830" r="6959" b="25087"/>
          <a:stretch/>
        </p:blipFill>
        <p:spPr>
          <a:xfrm>
            <a:off x="3200400" y="1191322"/>
            <a:ext cx="5943600" cy="4602855"/>
          </a:xfrm>
          <a:prstGeom prst="rect">
            <a:avLst/>
          </a:prstGeom>
        </p:spPr>
      </p:pic>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914400" y="4648200"/>
            <a:ext cx="2570743" cy="2164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2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2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2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2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2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200" dirty="0">
                <a:latin typeface="Arial" panose="020B0604020202020204" pitchFamily="34" charset="0"/>
              </a:rPr>
              <a:t>Moderate</a:t>
            </a:r>
          </a:p>
          <a:p>
            <a:pPr algn="ctr" eaLnBrk="1" hangingPunct="1">
              <a:spcBef>
                <a:spcPct val="0"/>
              </a:spcBef>
              <a:spcAft>
                <a:spcPts val="400"/>
              </a:spcAft>
              <a:buFontTx/>
              <a:buNone/>
            </a:pPr>
            <a:r>
              <a:rPr lang="en-US" altLang="en-US" sz="1200" dirty="0">
                <a:latin typeface="Arial" panose="020B0604020202020204" pitchFamily="34" charset="0"/>
              </a:rPr>
              <a:t>Light</a:t>
            </a:r>
          </a:p>
          <a:p>
            <a:pPr algn="ctr" eaLnBrk="1" hangingPunct="1">
              <a:spcBef>
                <a:spcPct val="0"/>
              </a:spcBef>
              <a:spcAft>
                <a:spcPts val="400"/>
              </a:spcAft>
              <a:buFontTx/>
              <a:buNone/>
            </a:pPr>
            <a:r>
              <a:rPr lang="en-US" altLang="en-US" sz="1200" dirty="0">
                <a:latin typeface="Arial" panose="020B0604020202020204" pitchFamily="34" charset="0"/>
              </a:rPr>
              <a:t>Weak</a:t>
            </a:r>
          </a:p>
          <a:p>
            <a:pPr algn="ctr" eaLnBrk="1" hangingPunct="1">
              <a:spcBef>
                <a:spcPct val="0"/>
              </a:spcBef>
              <a:spcAft>
                <a:spcPts val="400"/>
              </a:spcAft>
              <a:buFontTx/>
              <a:buNone/>
            </a:pPr>
            <a:r>
              <a:rPr lang="en-US" altLang="en-US" sz="1200" dirty="0">
                <a:latin typeface="Arial" panose="020B0604020202020204" pitchFamily="34" charset="0"/>
              </a:rPr>
              <a:t>Not Felt</a:t>
            </a: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876800" y="838200"/>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Estimated shaking intensity from M 6.7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43348" y="1049592"/>
            <a:ext cx="3185652"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t>
            </a:r>
            <a:r>
              <a:rPr lang="en-US" altLang="en-US" sz="1600">
                <a:latin typeface="Arial" panose="020B0604020202020204" pitchFamily="34" charset="0"/>
              </a:rPr>
              <a:t>and is </a:t>
            </a:r>
            <a:r>
              <a:rPr lang="en-US" altLang="en-US" sz="1600" dirty="0">
                <a:latin typeface="Arial" panose="020B0604020202020204" pitchFamily="34" charset="0"/>
              </a:rPr>
              <a:t>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None/>
            </a:pPr>
            <a:r>
              <a:rPr lang="en-US" altLang="en-US" sz="1600" dirty="0">
                <a:latin typeface="Arial" panose="020B0604020202020204" pitchFamily="34" charset="0"/>
              </a:rPr>
              <a:t>Extreme shaking was felt in the </a:t>
            </a:r>
          </a:p>
          <a:p>
            <a:pPr eaLnBrk="1" hangingPunct="1">
              <a:spcBef>
                <a:spcPct val="0"/>
              </a:spcBef>
              <a:buNone/>
            </a:pPr>
            <a:r>
              <a:rPr lang="en-US" altLang="en-US" sz="1600" dirty="0">
                <a:latin typeface="Arial" panose="020B0604020202020204" pitchFamily="34" charset="0"/>
              </a:rPr>
              <a:t>area closest to the earthquake.</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502" y="4630393"/>
            <a:ext cx="671551" cy="2162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668495" y="4299156"/>
            <a:ext cx="23634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sp>
        <p:nvSpPr>
          <p:cNvPr id="7176" name="TextBox 15">
            <a:extLst>
              <a:ext uri="{FF2B5EF4-FFF2-40B4-BE49-F238E27FC236}">
                <a16:creationId xmlns:a16="http://schemas.microsoft.com/office/drawing/2014/main" id="{5F604522-7034-4BE3-814F-45564C1E37BD}"/>
              </a:ext>
            </a:extLst>
          </p:cNvPr>
          <p:cNvSpPr txBox="1">
            <a:spLocks noChangeArrowheads="1"/>
          </p:cNvSpPr>
          <p:nvPr/>
        </p:nvSpPr>
        <p:spPr bwMode="auto">
          <a:xfrm>
            <a:off x="4038600" y="5837040"/>
            <a:ext cx="499630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rPr>
              <a:t>Image courtesy of the California Integrated Seismic Network</a:t>
            </a:r>
          </a:p>
        </p:txBody>
      </p:sp>
      <p:sp>
        <p:nvSpPr>
          <p:cNvPr id="12" name="Title 1">
            <a:extLst>
              <a:ext uri="{FF2B5EF4-FFF2-40B4-BE49-F238E27FC236}">
                <a16:creationId xmlns:a16="http://schemas.microsoft.com/office/drawing/2014/main" id="{BA169BE3-8183-4149-A78E-60AADE9745A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6.7 NORTHRIDGE</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January 17, 1994 at 12:30:55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4717470" y="1045210"/>
            <a:ext cx="401825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relative motion between the North American Plate and the Pacific Plate is </a:t>
            </a:r>
          </a:p>
          <a:p>
            <a:pPr eaLnBrk="1" hangingPunct="1">
              <a:spcBef>
                <a:spcPct val="0"/>
              </a:spcBef>
              <a:buFontTx/>
              <a:buNone/>
            </a:pPr>
            <a:r>
              <a:rPr lang="en-US" altLang="en-US" sz="1600" dirty="0">
                <a:latin typeface="Arial" panose="020B0604020202020204" pitchFamily="34" charset="0"/>
              </a:rPr>
              <a:t>50 mm/</a:t>
            </a:r>
            <a:r>
              <a:rPr lang="en-US" altLang="en-US" sz="1600" dirty="0" err="1">
                <a:latin typeface="Arial" panose="020B0604020202020204" pitchFamily="34" charset="0"/>
              </a:rPr>
              <a:t>yr</a:t>
            </a:r>
            <a:r>
              <a:rPr lang="en-US" altLang="en-US" sz="1600" dirty="0">
                <a:latin typeface="Arial" panose="020B0604020202020204" pitchFamily="34" charset="0"/>
              </a:rPr>
              <a:t> (~ 2 inches/</a:t>
            </a:r>
            <a:r>
              <a:rPr lang="en-US" altLang="en-US" sz="1600" dirty="0" err="1">
                <a:latin typeface="Arial" panose="020B0604020202020204" pitchFamily="34" charset="0"/>
              </a:rPr>
              <a:t>yr</a:t>
            </a:r>
            <a:r>
              <a:rPr lang="en-US" altLang="en-US" sz="1600" dirty="0">
                <a:latin typeface="Arial" panose="020B0604020202020204" pitchFamily="34" charset="0"/>
              </a:rPr>
              <a:t>), but that rate is distributed across all the faults that are part of the San Andreas Fault Zone.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San Andreas Fault Zone includes the</a:t>
            </a:r>
          </a:p>
          <a:p>
            <a:pPr eaLnBrk="1" hangingPunct="1">
              <a:spcBef>
                <a:spcPct val="0"/>
              </a:spcBef>
              <a:buFontTx/>
              <a:buNone/>
            </a:pPr>
            <a:r>
              <a:rPr lang="en-US" altLang="en-US" sz="1600" dirty="0">
                <a:latin typeface="Arial" panose="020B0604020202020204" pitchFamily="34" charset="0"/>
              </a:rPr>
              <a:t>San Andreas Fault plus many sub-parallel</a:t>
            </a:r>
          </a:p>
          <a:p>
            <a:pPr eaLnBrk="1" hangingPunct="1">
              <a:spcBef>
                <a:spcPct val="0"/>
              </a:spcBef>
              <a:buFontTx/>
              <a:buNone/>
            </a:pPr>
            <a:r>
              <a:rPr lang="en-US" altLang="en-US" sz="1600" dirty="0">
                <a:latin typeface="Arial" panose="020B0604020202020204" pitchFamily="34" charset="0"/>
              </a:rPr>
              <a:t>faults that together take up the motion</a:t>
            </a:r>
          </a:p>
          <a:p>
            <a:pPr eaLnBrk="1" hangingPunct="1">
              <a:spcBef>
                <a:spcPct val="0"/>
              </a:spcBef>
              <a:buFontTx/>
              <a:buNone/>
            </a:pPr>
            <a:r>
              <a:rPr lang="en-US" altLang="en-US" sz="1600" dirty="0">
                <a:latin typeface="Arial" panose="020B0604020202020204" pitchFamily="34" charset="0"/>
              </a:rPr>
              <a:t>between the two plates.</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In northern California, the zone includes the Northern San Andreas, Hayward,</a:t>
            </a:r>
          </a:p>
          <a:p>
            <a:pPr eaLnBrk="1" hangingPunct="1">
              <a:spcBef>
                <a:spcPct val="0"/>
              </a:spcBef>
              <a:buFontTx/>
              <a:buNone/>
            </a:pPr>
            <a:r>
              <a:rPr lang="en-US" altLang="en-US" sz="1600" dirty="0">
                <a:latin typeface="Arial" panose="020B0604020202020204" pitchFamily="34" charset="0"/>
              </a:rPr>
              <a:t>Calaveras, as well as many other faults.</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In southern California, the zone is even</a:t>
            </a:r>
          </a:p>
          <a:p>
            <a:pPr eaLnBrk="1" hangingPunct="1">
              <a:spcBef>
                <a:spcPct val="0"/>
              </a:spcBef>
              <a:buFontTx/>
              <a:buNone/>
            </a:pPr>
            <a:r>
              <a:rPr lang="en-US" altLang="en-US" sz="1600" dirty="0">
                <a:latin typeface="Arial" panose="020B0604020202020204" pitchFamily="34" charset="0"/>
              </a:rPr>
              <a:t>wider, encompassing the Southern San</a:t>
            </a:r>
          </a:p>
          <a:p>
            <a:pPr eaLnBrk="1" hangingPunct="1">
              <a:spcBef>
                <a:spcPct val="0"/>
              </a:spcBef>
              <a:buFontTx/>
              <a:buNone/>
            </a:pPr>
            <a:r>
              <a:rPr lang="en-US" altLang="en-US" sz="1600" dirty="0">
                <a:latin typeface="Arial" panose="020B0604020202020204" pitchFamily="34" charset="0"/>
              </a:rPr>
              <a:t>Andreas, the San Jacinto, and other faults. See the next slide for more detail in the Los Angeles area (red box).</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Map&#10;&#10;Description automatically generated">
            <a:extLst>
              <a:ext uri="{FF2B5EF4-FFF2-40B4-BE49-F238E27FC236}">
                <a16:creationId xmlns:a16="http://schemas.microsoft.com/office/drawing/2014/main" id="{DDE86F4C-9950-4D6E-8F1A-F2A145262B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738" y="1114485"/>
            <a:ext cx="4109262" cy="5560435"/>
          </a:xfrm>
          <a:prstGeom prst="rect">
            <a:avLst/>
          </a:prstGeom>
        </p:spPr>
      </p:pic>
      <p:sp>
        <p:nvSpPr>
          <p:cNvPr id="13" name="Rectangle 12">
            <a:extLst>
              <a:ext uri="{FF2B5EF4-FFF2-40B4-BE49-F238E27FC236}">
                <a16:creationId xmlns:a16="http://schemas.microsoft.com/office/drawing/2014/main" id="{48679863-3B57-4DCE-AE05-A18B41DF9E5A}"/>
              </a:ext>
            </a:extLst>
          </p:cNvPr>
          <p:cNvSpPr/>
          <p:nvPr/>
        </p:nvSpPr>
        <p:spPr>
          <a:xfrm>
            <a:off x="2517369" y="4648200"/>
            <a:ext cx="911631" cy="762000"/>
          </a:xfrm>
          <a:prstGeom prst="rect">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1538FA2F-E6E3-5345-ADF2-64E256DB47D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6.7 NORTHRIDGE</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January 17, 1994 at 12:30:55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0477493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99FEA8D8-1A30-44DF-9D88-863E8EDF58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792" y="3104127"/>
            <a:ext cx="5105408" cy="3725568"/>
          </a:xfrm>
          <a:prstGeom prst="rect">
            <a:avLst/>
          </a:prstGeom>
        </p:spPr>
      </p:pic>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274348" y="1059695"/>
            <a:ext cx="506769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altLang="en-US" sz="1600" dirty="0">
                <a:latin typeface="Arial" panose="020B0604020202020204" pitchFamily="34" charset="0"/>
              </a:rPr>
              <a:t>In southern California, the San Andreas Fault Zone encompasses the Southern San Andreas, the San Jacinto, and many other faults in the Los Angeles area. The San Andreas Fault makes a bend (called the Big Bend) that creates a region of compression. This compression causes thrust faults and folds creating uplift that has formed the San Gabriel Mountains. </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a:extLst>
              <a:ext uri="{FF2B5EF4-FFF2-40B4-BE49-F238E27FC236}">
                <a16:creationId xmlns:a16="http://schemas.microsoft.com/office/drawing/2014/main" id="{853C973F-C9D3-4C9B-94F6-E25E7EFB071E}"/>
              </a:ext>
            </a:extLst>
          </p:cNvPr>
          <p:cNvCxnSpPr/>
          <p:nvPr/>
        </p:nvCxnSpPr>
        <p:spPr>
          <a:xfrm>
            <a:off x="5181600" y="2757488"/>
            <a:ext cx="36274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sp>
        <p:nvSpPr>
          <p:cNvPr id="18" name="TextBox 17">
            <a:extLst>
              <a:ext uri="{FF2B5EF4-FFF2-40B4-BE49-F238E27FC236}">
                <a16:creationId xmlns:a16="http://schemas.microsoft.com/office/drawing/2014/main" id="{F5AE13BC-3661-40FA-865E-76F9EAD77A86}"/>
              </a:ext>
            </a:extLst>
          </p:cNvPr>
          <p:cNvSpPr txBox="1"/>
          <p:nvPr/>
        </p:nvSpPr>
        <p:spPr>
          <a:xfrm>
            <a:off x="6172200" y="4279918"/>
            <a:ext cx="2895600" cy="523220"/>
          </a:xfrm>
          <a:prstGeom prst="rect">
            <a:avLst/>
          </a:prstGeom>
          <a:noFill/>
        </p:spPr>
        <p:txBody>
          <a:bodyPr wrap="square" rtlCol="0">
            <a:spAutoFit/>
          </a:bodyPr>
          <a:lstStyle/>
          <a:p>
            <a:pPr algn="r"/>
            <a:r>
              <a:rPr lang="en-US" sz="1400" dirty="0"/>
              <a:t>View to north northeast. San Gabriel Mountains in background.</a:t>
            </a:r>
          </a:p>
        </p:txBody>
      </p:sp>
      <p:pic>
        <p:nvPicPr>
          <p:cNvPr id="19" name="Picture 18" descr="A picture containing text, outdoor, mountain, rock&#10;&#10;Description automatically generated">
            <a:extLst>
              <a:ext uri="{FF2B5EF4-FFF2-40B4-BE49-F238E27FC236}">
                <a16:creationId xmlns:a16="http://schemas.microsoft.com/office/drawing/2014/main" id="{91A131B9-821B-41CC-8C4C-F115E6BC88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4579" y="762000"/>
            <a:ext cx="3472190" cy="3463509"/>
          </a:xfrm>
          <a:prstGeom prst="rect">
            <a:avLst/>
          </a:prstGeom>
        </p:spPr>
      </p:pic>
      <p:sp>
        <p:nvSpPr>
          <p:cNvPr id="9" name="TextBox 8">
            <a:extLst>
              <a:ext uri="{FF2B5EF4-FFF2-40B4-BE49-F238E27FC236}">
                <a16:creationId xmlns:a16="http://schemas.microsoft.com/office/drawing/2014/main" id="{34185C19-DE3A-4BB4-BD3E-0D1378663C43}"/>
              </a:ext>
            </a:extLst>
          </p:cNvPr>
          <p:cNvSpPr txBox="1"/>
          <p:nvPr/>
        </p:nvSpPr>
        <p:spPr>
          <a:xfrm>
            <a:off x="3540811" y="6172200"/>
            <a:ext cx="5499279" cy="523220"/>
          </a:xfrm>
          <a:prstGeom prst="rect">
            <a:avLst/>
          </a:prstGeom>
          <a:noFill/>
        </p:spPr>
        <p:txBody>
          <a:bodyPr wrap="square" rtlCol="0">
            <a:spAutoFit/>
          </a:bodyPr>
          <a:lstStyle/>
          <a:p>
            <a:pPr algn="r"/>
            <a:r>
              <a:rPr lang="en-US" sz="1400" i="1" dirty="0"/>
              <a:t>Image courtesy of the USGS</a:t>
            </a:r>
          </a:p>
          <a:p>
            <a:pPr algn="r"/>
            <a:r>
              <a:rPr lang="en-US" sz="1400" i="1" dirty="0"/>
              <a:t>Graphic modified from the Southern California Earthquake Center</a:t>
            </a:r>
            <a:endParaRPr lang="en-US" dirty="0"/>
          </a:p>
        </p:txBody>
      </p:sp>
      <p:sp>
        <p:nvSpPr>
          <p:cNvPr id="12" name="Title 1">
            <a:extLst>
              <a:ext uri="{FF2B5EF4-FFF2-40B4-BE49-F238E27FC236}">
                <a16:creationId xmlns:a16="http://schemas.microsoft.com/office/drawing/2014/main" id="{82E39074-6DF8-CA4D-A5AE-4BBB4326D83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6.7 NORTHRIDGE</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January 17, 1994 at 12:30:55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4061788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D2B448EB-5400-4E81-B935-B6C57E5EC999}"/>
              </a:ext>
            </a:extLst>
          </p:cNvPr>
          <p:cNvSpPr txBox="1"/>
          <p:nvPr/>
        </p:nvSpPr>
        <p:spPr>
          <a:xfrm>
            <a:off x="290848" y="1066800"/>
            <a:ext cx="4562772" cy="1815882"/>
          </a:xfrm>
          <a:prstGeom prst="rect">
            <a:avLst/>
          </a:prstGeom>
          <a:noFill/>
        </p:spPr>
        <p:txBody>
          <a:bodyPr wrap="square" rtlCol="0">
            <a:spAutoFit/>
          </a:bodyPr>
          <a:lstStyle/>
          <a:p>
            <a:r>
              <a:rPr lang="en-US" sz="1600" dirty="0"/>
              <a:t>Damage from the Northridge earthquake was extensive throughout the northern part of the Los Angeles metropolitan area.  Hardest hit areas included the San Fernando Valley, Santa Monica, and Hollywood.  More than 8,700 people were injured, including 1,600 who required hospitalization.</a:t>
            </a:r>
          </a:p>
        </p:txBody>
      </p:sp>
      <p:pic>
        <p:nvPicPr>
          <p:cNvPr id="17" name="Picture 16">
            <a:extLst>
              <a:ext uri="{FF2B5EF4-FFF2-40B4-BE49-F238E27FC236}">
                <a16:creationId xmlns:a16="http://schemas.microsoft.com/office/drawing/2014/main" id="{B22B0DE1-3351-41CA-8163-B5CB222B243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1000" y="3192404"/>
            <a:ext cx="4794245" cy="3611050"/>
          </a:xfrm>
          <a:prstGeom prst="rect">
            <a:avLst/>
          </a:prstGeom>
        </p:spPr>
      </p:pic>
      <p:sp>
        <p:nvSpPr>
          <p:cNvPr id="18" name="TextBox 17">
            <a:extLst>
              <a:ext uri="{FF2B5EF4-FFF2-40B4-BE49-F238E27FC236}">
                <a16:creationId xmlns:a16="http://schemas.microsoft.com/office/drawing/2014/main" id="{0D139600-256D-4AA3-A4CB-4A731785C18E}"/>
              </a:ext>
            </a:extLst>
          </p:cNvPr>
          <p:cNvSpPr txBox="1"/>
          <p:nvPr/>
        </p:nvSpPr>
        <p:spPr>
          <a:xfrm>
            <a:off x="5629247" y="3586773"/>
            <a:ext cx="3338849" cy="1046440"/>
          </a:xfrm>
          <a:prstGeom prst="rect">
            <a:avLst/>
          </a:prstGeom>
          <a:noFill/>
        </p:spPr>
        <p:txBody>
          <a:bodyPr wrap="square" rtlCol="0">
            <a:spAutoFit/>
          </a:bodyPr>
          <a:lstStyle/>
          <a:p>
            <a:pPr algn="r"/>
            <a:r>
              <a:rPr lang="en-US" sz="1600" dirty="0"/>
              <a:t>Sixteen people were killed when the Northridge Meadows apartment complex collapsed.</a:t>
            </a:r>
          </a:p>
          <a:p>
            <a:pPr algn="r"/>
            <a:r>
              <a:rPr lang="en-US" sz="1400" i="1" dirty="0"/>
              <a:t>Image courtesy of FEMA News Photo</a:t>
            </a:r>
          </a:p>
        </p:txBody>
      </p:sp>
      <p:sp>
        <p:nvSpPr>
          <p:cNvPr id="21" name="TextBox 20">
            <a:extLst>
              <a:ext uri="{FF2B5EF4-FFF2-40B4-BE49-F238E27FC236}">
                <a16:creationId xmlns:a16="http://schemas.microsoft.com/office/drawing/2014/main" id="{D4ABDCA0-A1B6-466B-A21D-90A818D5C53C}"/>
              </a:ext>
            </a:extLst>
          </p:cNvPr>
          <p:cNvSpPr txBox="1"/>
          <p:nvPr/>
        </p:nvSpPr>
        <p:spPr>
          <a:xfrm>
            <a:off x="5195552" y="5334000"/>
            <a:ext cx="3338848" cy="1508105"/>
          </a:xfrm>
          <a:prstGeom prst="rect">
            <a:avLst/>
          </a:prstGeom>
          <a:noFill/>
        </p:spPr>
        <p:txBody>
          <a:bodyPr wrap="square" rtlCol="0">
            <a:spAutoFit/>
          </a:bodyPr>
          <a:lstStyle/>
          <a:p>
            <a:r>
              <a:rPr lang="en-US" sz="1600" dirty="0"/>
              <a:t>California State University, Northridge sustained very heavy damage – most notably the collapse of parking structures.</a:t>
            </a:r>
          </a:p>
          <a:p>
            <a:r>
              <a:rPr lang="en-US" sz="1400" i="1" dirty="0"/>
              <a:t>Image courtesy of D. Carver</a:t>
            </a:r>
          </a:p>
          <a:p>
            <a:r>
              <a:rPr lang="en-US" sz="1400" i="1" dirty="0"/>
              <a:t>U.S. Geological Survey</a:t>
            </a:r>
            <a:endParaRPr lang="en-US" i="1" dirty="0"/>
          </a:p>
        </p:txBody>
      </p:sp>
      <p:sp>
        <p:nvSpPr>
          <p:cNvPr id="12" name="Title 1">
            <a:extLst>
              <a:ext uri="{FF2B5EF4-FFF2-40B4-BE49-F238E27FC236}">
                <a16:creationId xmlns:a16="http://schemas.microsoft.com/office/drawing/2014/main" id="{96C2C327-037A-674B-A67D-5652737D565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6.7 NORTHRIDGE</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January 17, 1994 at 12:30:55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7" name="Picture 6">
            <a:extLst>
              <a:ext uri="{FF2B5EF4-FFF2-40B4-BE49-F238E27FC236}">
                <a16:creationId xmlns:a16="http://schemas.microsoft.com/office/drawing/2014/main" id="{415131FD-DCEB-7C43-BF16-A3E41C076F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61856" y="806406"/>
            <a:ext cx="4206240" cy="2792724"/>
          </a:xfrm>
          <a:prstGeom prst="rect">
            <a:avLst/>
          </a:prstGeom>
        </p:spPr>
      </p:pic>
    </p:spTree>
    <p:extLst>
      <p:ext uri="{BB962C8B-B14F-4D97-AF65-F5344CB8AC3E}">
        <p14:creationId xmlns:p14="http://schemas.microsoft.com/office/powerpoint/2010/main" val="2524744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a:extLst>
              <a:ext uri="{FF2B5EF4-FFF2-40B4-BE49-F238E27FC236}">
                <a16:creationId xmlns:a16="http://schemas.microsoft.com/office/drawing/2014/main" id="{853C973F-C9D3-4C9B-94F6-E25E7EFB071E}"/>
              </a:ext>
            </a:extLst>
          </p:cNvPr>
          <p:cNvCxnSpPr/>
          <p:nvPr/>
        </p:nvCxnSpPr>
        <p:spPr>
          <a:xfrm>
            <a:off x="5181600" y="2757488"/>
            <a:ext cx="36274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dirty="0">
                <a:solidFill>
                  <a:schemeClr val="bg1"/>
                </a:solidFill>
                <a:latin typeface="Arial" panose="020B0604020202020204" pitchFamily="34" charset="0"/>
              </a:rPr>
              <a:t>Earthquake</a:t>
            </a:r>
          </a:p>
        </p:txBody>
      </p:sp>
      <p:sp>
        <p:nvSpPr>
          <p:cNvPr id="4" name="TextBox 3">
            <a:extLst>
              <a:ext uri="{FF2B5EF4-FFF2-40B4-BE49-F238E27FC236}">
                <a16:creationId xmlns:a16="http://schemas.microsoft.com/office/drawing/2014/main" id="{1E8EC4F6-2E33-49A5-B8ED-D4842AE7CA48}"/>
              </a:ext>
            </a:extLst>
          </p:cNvPr>
          <p:cNvSpPr txBox="1"/>
          <p:nvPr/>
        </p:nvSpPr>
        <p:spPr>
          <a:xfrm>
            <a:off x="252592" y="1066800"/>
            <a:ext cx="3557408" cy="4524315"/>
          </a:xfrm>
          <a:prstGeom prst="rect">
            <a:avLst/>
          </a:prstGeom>
          <a:noFill/>
        </p:spPr>
        <p:txBody>
          <a:bodyPr wrap="square" rtlCol="0">
            <a:spAutoFit/>
          </a:bodyPr>
          <a:lstStyle/>
          <a:p>
            <a:r>
              <a:rPr lang="en-US" sz="1600" dirty="0"/>
              <a:t>The 1994 Northridge earthquake caused tens of thousands of landslides across southern California.  The slides destroyed homes, blocked roads, disrupted pipe and power lines, and blocked streams.</a:t>
            </a:r>
          </a:p>
          <a:p>
            <a:endParaRPr lang="en-US" sz="1600" dirty="0"/>
          </a:p>
          <a:p>
            <a:r>
              <a:rPr lang="en-US" sz="1600" dirty="0"/>
              <a:t>Most of the mapped landslides occurred in the nearby Santa Susana and San Gabriel Mountains (top photo), where steep slopes are common.  </a:t>
            </a:r>
          </a:p>
          <a:p>
            <a:endParaRPr lang="en-US" sz="1600" dirty="0"/>
          </a:p>
          <a:p>
            <a:r>
              <a:rPr lang="en-US" sz="1600" dirty="0"/>
              <a:t>Landslides at coastal bluffs, like the one pictured near Pacific Palisades (bottom photo) damaged homes and caused some to break loose and cascade down the bluffs.</a:t>
            </a:r>
          </a:p>
        </p:txBody>
      </p:sp>
      <p:sp>
        <p:nvSpPr>
          <p:cNvPr id="13" name="TextBox 12">
            <a:extLst>
              <a:ext uri="{FF2B5EF4-FFF2-40B4-BE49-F238E27FC236}">
                <a16:creationId xmlns:a16="http://schemas.microsoft.com/office/drawing/2014/main" id="{34CD8DBA-519E-4D1C-BD78-7ADE54D85FCC}"/>
              </a:ext>
            </a:extLst>
          </p:cNvPr>
          <p:cNvSpPr txBox="1"/>
          <p:nvPr/>
        </p:nvSpPr>
        <p:spPr>
          <a:xfrm>
            <a:off x="334962" y="6463177"/>
            <a:ext cx="3611412" cy="307777"/>
          </a:xfrm>
          <a:prstGeom prst="rect">
            <a:avLst/>
          </a:prstGeom>
          <a:noFill/>
        </p:spPr>
        <p:txBody>
          <a:bodyPr wrap="square" rtlCol="0">
            <a:spAutoFit/>
          </a:bodyPr>
          <a:lstStyle/>
          <a:p>
            <a:r>
              <a:rPr lang="en-US" sz="1400" i="1" dirty="0"/>
              <a:t>Images courtesy of U.S. Geological Survey</a:t>
            </a:r>
          </a:p>
        </p:txBody>
      </p:sp>
      <p:pic>
        <p:nvPicPr>
          <p:cNvPr id="3" name="Picture 2" descr="A picture containing nature, outdoor&#10;&#10;Description automatically generated">
            <a:extLst>
              <a:ext uri="{FF2B5EF4-FFF2-40B4-BE49-F238E27FC236}">
                <a16:creationId xmlns:a16="http://schemas.microsoft.com/office/drawing/2014/main" id="{CE15D10C-F2E9-9B4B-B5B4-111462E511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7038" y="762000"/>
            <a:ext cx="4572000" cy="3036095"/>
          </a:xfrm>
          <a:prstGeom prst="rect">
            <a:avLst/>
          </a:prstGeom>
        </p:spPr>
      </p:pic>
      <p:pic>
        <p:nvPicPr>
          <p:cNvPr id="8" name="Picture 7" descr="A house on a hill&#10;&#10;Description automatically generated with low confidence">
            <a:extLst>
              <a:ext uri="{FF2B5EF4-FFF2-40B4-BE49-F238E27FC236}">
                <a16:creationId xmlns:a16="http://schemas.microsoft.com/office/drawing/2014/main" id="{A61E23CD-447C-C045-8E22-7942DEE009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7038" y="3591306"/>
            <a:ext cx="4572000" cy="3057827"/>
          </a:xfrm>
          <a:prstGeom prst="rect">
            <a:avLst/>
          </a:prstGeom>
        </p:spPr>
      </p:pic>
      <p:sp>
        <p:nvSpPr>
          <p:cNvPr id="14" name="Title 1">
            <a:extLst>
              <a:ext uri="{FF2B5EF4-FFF2-40B4-BE49-F238E27FC236}">
                <a16:creationId xmlns:a16="http://schemas.microsoft.com/office/drawing/2014/main" id="{6800144F-9774-254B-A649-D588B47630D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6.7 NORTHRIDGE</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January 17, 1994 at 12:30:55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684195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0F7C76FD-A8D2-48AE-AEFF-5C0395082CA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48229" y="114232"/>
            <a:ext cx="3017520" cy="4521366"/>
          </a:xfrm>
          <a:prstGeom prst="rect">
            <a:avLst/>
          </a:prstGeom>
        </p:spPr>
      </p:pic>
      <p:sp>
        <p:nvSpPr>
          <p:cNvPr id="9" name="TextBox 8">
            <a:extLst>
              <a:ext uri="{FF2B5EF4-FFF2-40B4-BE49-F238E27FC236}">
                <a16:creationId xmlns:a16="http://schemas.microsoft.com/office/drawing/2014/main" id="{A5D0F96A-2802-4269-981C-9942AC9960CB}"/>
              </a:ext>
            </a:extLst>
          </p:cNvPr>
          <p:cNvSpPr txBox="1"/>
          <p:nvPr/>
        </p:nvSpPr>
        <p:spPr>
          <a:xfrm>
            <a:off x="313317" y="1099133"/>
            <a:ext cx="4906914" cy="2062103"/>
          </a:xfrm>
          <a:prstGeom prst="rect">
            <a:avLst/>
          </a:prstGeom>
          <a:noFill/>
        </p:spPr>
        <p:txBody>
          <a:bodyPr wrap="square" rtlCol="0">
            <a:spAutoFit/>
          </a:bodyPr>
          <a:lstStyle/>
          <a:p>
            <a:r>
              <a:rPr lang="en-US" sz="1600" dirty="0"/>
              <a:t>Because the earthquake occurred early in the morning local time (4:30 am), only a few deaths resulted from the collapsed highway overpasses and the dozen bridges that fell onto freeway lanes.</a:t>
            </a:r>
          </a:p>
          <a:p>
            <a:endParaRPr lang="en-US" sz="1600" dirty="0"/>
          </a:p>
          <a:p>
            <a:r>
              <a:rPr lang="en-US" sz="1600" dirty="0"/>
              <a:t>The Santa Monica Freeway (below), one of the busiest in the country, collapsed during the quake and traffic had to be rerouted for several months.</a:t>
            </a:r>
          </a:p>
        </p:txBody>
      </p:sp>
      <p:pic>
        <p:nvPicPr>
          <p:cNvPr id="8" name="Picture 7">
            <a:extLst>
              <a:ext uri="{FF2B5EF4-FFF2-40B4-BE49-F238E27FC236}">
                <a16:creationId xmlns:a16="http://schemas.microsoft.com/office/drawing/2014/main" id="{3D5ABD58-6386-4806-B396-BC412510E78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78251" y="3266182"/>
            <a:ext cx="4729331" cy="3346225"/>
          </a:xfrm>
          <a:prstGeom prst="rect">
            <a:avLst/>
          </a:prstGeom>
        </p:spPr>
      </p:pic>
      <p:sp>
        <p:nvSpPr>
          <p:cNvPr id="10" name="TextBox 9">
            <a:extLst>
              <a:ext uri="{FF2B5EF4-FFF2-40B4-BE49-F238E27FC236}">
                <a16:creationId xmlns:a16="http://schemas.microsoft.com/office/drawing/2014/main" id="{8DE917D4-2280-48BF-85AE-B483BEF96B5B}"/>
              </a:ext>
            </a:extLst>
          </p:cNvPr>
          <p:cNvSpPr txBox="1"/>
          <p:nvPr/>
        </p:nvSpPr>
        <p:spPr>
          <a:xfrm>
            <a:off x="5893579" y="4635598"/>
            <a:ext cx="3429000" cy="307777"/>
          </a:xfrm>
          <a:prstGeom prst="rect">
            <a:avLst/>
          </a:prstGeom>
          <a:noFill/>
        </p:spPr>
        <p:txBody>
          <a:bodyPr wrap="square" rtlCol="0">
            <a:spAutoFit/>
          </a:bodyPr>
          <a:lstStyle/>
          <a:p>
            <a:r>
              <a:rPr lang="en-US" sz="1400" i="1" dirty="0"/>
              <a:t>Images courtesy of the USGS</a:t>
            </a:r>
          </a:p>
        </p:txBody>
      </p:sp>
      <p:sp>
        <p:nvSpPr>
          <p:cNvPr id="11" name="Title 1">
            <a:extLst>
              <a:ext uri="{FF2B5EF4-FFF2-40B4-BE49-F238E27FC236}">
                <a16:creationId xmlns:a16="http://schemas.microsoft.com/office/drawing/2014/main" id="{7FA03B4C-C792-9B49-B1D9-23D750CDFDD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6.7 NORTHRIDGE</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January 17, 1994 at 12:30:55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11">
            <a:extLst>
              <a:ext uri="{FF2B5EF4-FFF2-40B4-BE49-F238E27FC236}">
                <a16:creationId xmlns:a16="http://schemas.microsoft.com/office/drawing/2014/main" id="{D075D9CF-9464-804E-B40A-E99911636C1C}"/>
              </a:ext>
            </a:extLst>
          </p:cNvPr>
          <p:cNvSpPr txBox="1"/>
          <p:nvPr/>
        </p:nvSpPr>
        <p:spPr>
          <a:xfrm>
            <a:off x="5638800" y="4918579"/>
            <a:ext cx="3126949" cy="1815882"/>
          </a:xfrm>
          <a:prstGeom prst="rect">
            <a:avLst/>
          </a:prstGeom>
          <a:noFill/>
        </p:spPr>
        <p:txBody>
          <a:bodyPr wrap="square" rtlCol="0">
            <a:spAutoFit/>
          </a:bodyPr>
          <a:lstStyle/>
          <a:p>
            <a:r>
              <a:rPr lang="en-US" sz="1600" dirty="0"/>
              <a:t>This overpass had previously collapsed during the 1971 San Fernando Valley quake and demonstrated the problems with some early highway retrofitting measures.  These were later improved after the 1994 quake.</a:t>
            </a:r>
          </a:p>
        </p:txBody>
      </p:sp>
    </p:spTree>
    <p:extLst>
      <p:ext uri="{BB962C8B-B14F-4D97-AF65-F5344CB8AC3E}">
        <p14:creationId xmlns:p14="http://schemas.microsoft.com/office/powerpoint/2010/main" val="1977150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312821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1994 Northridge earthquake (M 6.7) occurred in a heavily populated urban area northwest of Los Angeles and had many similarities to the 1971 San Fernando earthquake (also a M 6.7), which occurred in the same area.</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These two earthquakes provide a unique opportunity to observe how north-south compression is accommodated in the Earth’s crust.  On a societal level, these two quakes—only 23 years apart—show how earthquake mitigation measures can improve our resilience against earthquake hazards and save lives in the process.</a:t>
            </a:r>
          </a:p>
        </p:txBody>
      </p:sp>
      <p:pic>
        <p:nvPicPr>
          <p:cNvPr id="8" name="Picture 7">
            <a:extLst>
              <a:ext uri="{FF2B5EF4-FFF2-40B4-BE49-F238E27FC236}">
                <a16:creationId xmlns:a16="http://schemas.microsoft.com/office/drawing/2014/main" id="{891B1615-8BA7-4D9F-A7B0-1EA28939AB0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489776" y="831092"/>
            <a:ext cx="5654223" cy="4947445"/>
          </a:xfrm>
          <a:prstGeom prst="rect">
            <a:avLst/>
          </a:prstGeom>
        </p:spPr>
      </p:pic>
      <p:sp>
        <p:nvSpPr>
          <p:cNvPr id="14" name="TextBox 15">
            <a:extLst>
              <a:ext uri="{FF2B5EF4-FFF2-40B4-BE49-F238E27FC236}">
                <a16:creationId xmlns:a16="http://schemas.microsoft.com/office/drawing/2014/main" id="{B1184A26-A2AD-450D-BFAB-F5E2C8C6DBD8}"/>
              </a:ext>
            </a:extLst>
          </p:cNvPr>
          <p:cNvSpPr txBox="1">
            <a:spLocks noChangeArrowheads="1"/>
          </p:cNvSpPr>
          <p:nvPr/>
        </p:nvSpPr>
        <p:spPr bwMode="auto">
          <a:xfrm>
            <a:off x="6557210" y="5778537"/>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USGS</a:t>
            </a:r>
          </a:p>
        </p:txBody>
      </p:sp>
      <p:sp>
        <p:nvSpPr>
          <p:cNvPr id="9" name="Title 1">
            <a:extLst>
              <a:ext uri="{FF2B5EF4-FFF2-40B4-BE49-F238E27FC236}">
                <a16:creationId xmlns:a16="http://schemas.microsoft.com/office/drawing/2014/main" id="{D11087A6-C750-D64D-8F4A-9F6FDE6B4A1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6.7 NORTHRIDGE</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January 17, 1994 at 12:30:55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066800"/>
            <a:ext cx="3733800"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altLang="en-US" sz="1600" dirty="0">
                <a:latin typeface="Arial" panose="020B0604020202020204" pitchFamily="34" charset="0"/>
              </a:rPr>
              <a:t>One of the real successes of earthquake preparedness in southern California was the Los Angeles City program to retrofit unreinforced masonry buildings (example shown).  Since 1982, thousands of these buildings were repaired/retrofitted, many in areas that were strongly shaken by the 1994 Northridge quake.</a:t>
            </a:r>
          </a:p>
          <a:p>
            <a:pPr eaLnBrk="1" hangingPunct="1">
              <a:spcBef>
                <a:spcPct val="0"/>
              </a:spcBef>
              <a:buNone/>
            </a:pPr>
            <a:endParaRPr lang="en-US" altLang="en-US" sz="1600" dirty="0">
              <a:latin typeface="Arial" panose="020B0604020202020204" pitchFamily="34" charset="0"/>
            </a:endParaRPr>
          </a:p>
          <a:p>
            <a:pPr eaLnBrk="1" hangingPunct="1">
              <a:spcBef>
                <a:spcPct val="0"/>
              </a:spcBef>
              <a:buNone/>
            </a:pPr>
            <a:r>
              <a:rPr lang="en-US" altLang="en-US" sz="1600" dirty="0">
                <a:latin typeface="Arial" panose="020B0604020202020204" pitchFamily="34" charset="0"/>
              </a:rPr>
              <a:t>It can be difficult to quantify the benefits of retrofitting, but the savings in lives and property for the Northridge earthquake alone more than justified this city ordinance.</a:t>
            </a:r>
          </a:p>
          <a:p>
            <a:pPr eaLnBrk="1" hangingPunct="1">
              <a:spcBef>
                <a:spcPct val="0"/>
              </a:spcBef>
              <a:buNone/>
            </a:pPr>
            <a:endParaRPr lang="en-US" altLang="en-US" sz="1600" dirty="0">
              <a:latin typeface="Arial" panose="020B0604020202020204" pitchFamily="34" charset="0"/>
            </a:endParaRPr>
          </a:p>
          <a:p>
            <a:pPr eaLnBrk="1" hangingPunct="1">
              <a:spcBef>
                <a:spcPct val="0"/>
              </a:spcBef>
              <a:buNone/>
            </a:pPr>
            <a:r>
              <a:rPr lang="en-US" altLang="en-US" sz="1600" dirty="0">
                <a:latin typeface="Arial" panose="020B0604020202020204" pitchFamily="34" charset="0"/>
              </a:rPr>
              <a:t>This masonry building near downtown Los Angeles was badly damaged during the Northridge earthquake. Prior retrofitting, evidenced by the lines of bolts (reddish, circular features indicated by the arrow), probably prevented more extensive collapse.</a:t>
            </a:r>
          </a:p>
        </p:txBody>
      </p:sp>
      <p:sp>
        <p:nvSpPr>
          <p:cNvPr id="11" name="TextBox 15">
            <a:extLst>
              <a:ext uri="{FF2B5EF4-FFF2-40B4-BE49-F238E27FC236}">
                <a16:creationId xmlns:a16="http://schemas.microsoft.com/office/drawing/2014/main" id="{EBC8D37E-A27B-46BE-8070-F0973A54E392}"/>
              </a:ext>
            </a:extLst>
          </p:cNvPr>
          <p:cNvSpPr txBox="1">
            <a:spLocks noChangeArrowheads="1"/>
          </p:cNvSpPr>
          <p:nvPr/>
        </p:nvSpPr>
        <p:spPr bwMode="auto">
          <a:xfrm>
            <a:off x="6113184" y="6515385"/>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USGS</a:t>
            </a:r>
          </a:p>
        </p:txBody>
      </p:sp>
      <p:pic>
        <p:nvPicPr>
          <p:cNvPr id="3" name="Picture 2" descr="A picture containing text, building, outdoor, road&#10;&#10;Description automatically generated">
            <a:extLst>
              <a:ext uri="{FF2B5EF4-FFF2-40B4-BE49-F238E27FC236}">
                <a16:creationId xmlns:a16="http://schemas.microsoft.com/office/drawing/2014/main" id="{31AEF0BB-6380-3E4C-B453-7C355AB3756C}"/>
              </a:ext>
            </a:extLst>
          </p:cNvPr>
          <p:cNvPicPr>
            <a:picLocks noChangeAspect="1"/>
          </p:cNvPicPr>
          <p:nvPr/>
        </p:nvPicPr>
        <p:blipFill rotWithShape="1">
          <a:blip r:embed="rId4">
            <a:extLst>
              <a:ext uri="{28A0092B-C50C-407E-A947-70E740481C1C}">
                <a14:useLocalDpi xmlns:a14="http://schemas.microsoft.com/office/drawing/2010/main" val="0"/>
              </a:ext>
            </a:extLst>
          </a:blip>
          <a:srcRect b="27713"/>
          <a:stretch/>
        </p:blipFill>
        <p:spPr>
          <a:xfrm>
            <a:off x="4358640" y="742430"/>
            <a:ext cx="4480560" cy="5792526"/>
          </a:xfrm>
          <a:prstGeom prst="rect">
            <a:avLst/>
          </a:prstGeom>
        </p:spPr>
      </p:pic>
      <p:sp>
        <p:nvSpPr>
          <p:cNvPr id="12" name="Title 1">
            <a:extLst>
              <a:ext uri="{FF2B5EF4-FFF2-40B4-BE49-F238E27FC236}">
                <a16:creationId xmlns:a16="http://schemas.microsoft.com/office/drawing/2014/main" id="{AD5CBA2E-73C6-334F-9BE2-47FD64CDD0E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6.7 NORTHRIDGE</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January 17, 1994 at 12:30:55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42109363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21366</TotalTime>
  <Words>1923</Words>
  <Application>Microsoft Office PowerPoint</Application>
  <PresentationFormat>On-screen Show (4:3)</PresentationFormat>
  <Paragraphs>142</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871</cp:revision>
  <dcterms:created xsi:type="dcterms:W3CDTF">2009-05-31T20:07:40Z</dcterms:created>
  <dcterms:modified xsi:type="dcterms:W3CDTF">2022-01-27T20:49:03Z</dcterms:modified>
</cp:coreProperties>
</file>