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347" r:id="rId2"/>
    <p:sldId id="385" r:id="rId3"/>
    <p:sldId id="427" r:id="rId4"/>
    <p:sldId id="440" r:id="rId5"/>
    <p:sldId id="429" r:id="rId6"/>
    <p:sldId id="435" r:id="rId7"/>
    <p:sldId id="430" r:id="rId8"/>
    <p:sldId id="386" r:id="rId9"/>
    <p:sldId id="437" r:id="rId10"/>
    <p:sldId id="439" r:id="rId11"/>
    <p:sldId id="434" r:id="rId12"/>
    <p:sldId id="426" r:id="rId13"/>
    <p:sldId id="441" r:id="rId14"/>
    <p:sldId id="399" r:id="rId15"/>
    <p:sldId id="373" r:id="rId16"/>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39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390" autoAdjust="0"/>
    <p:restoredTop sz="87929" autoAdjust="0"/>
  </p:normalViewPr>
  <p:slideViewPr>
    <p:cSldViewPr>
      <p:cViewPr>
        <p:scale>
          <a:sx n="110" d="100"/>
          <a:sy n="110" d="100"/>
        </p:scale>
        <p:origin x="1080" y="15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C3B1719-6585-446A-AEFF-9C89982A1ABE}"/>
              </a:ext>
            </a:extLst>
          </p:cNvPr>
          <p:cNvSpPr>
            <a:spLocks noGrp="1"/>
          </p:cNvSpPr>
          <p:nvPr>
            <p:ph type="hdr" sz="quarter"/>
          </p:nvPr>
        </p:nvSpPr>
        <p:spPr>
          <a:xfrm>
            <a:off x="0" y="0"/>
            <a:ext cx="3170238" cy="479425"/>
          </a:xfrm>
          <a:prstGeom prst="rect">
            <a:avLst/>
          </a:prstGeom>
        </p:spPr>
        <p:txBody>
          <a:bodyPr vert="horz" lIns="96661" tIns="48331" rIns="96661" bIns="48331"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17212441-9334-44BC-9BF6-F6905409D62E}"/>
              </a:ext>
            </a:extLst>
          </p:cNvPr>
          <p:cNvSpPr>
            <a:spLocks noGrp="1"/>
          </p:cNvSpPr>
          <p:nvPr>
            <p:ph type="dt" idx="1"/>
          </p:nvPr>
        </p:nvSpPr>
        <p:spPr>
          <a:xfrm>
            <a:off x="4143375" y="0"/>
            <a:ext cx="3170238" cy="479425"/>
          </a:xfrm>
          <a:prstGeom prst="rect">
            <a:avLst/>
          </a:prstGeom>
        </p:spPr>
        <p:txBody>
          <a:bodyPr vert="horz" wrap="square" lIns="96661" tIns="48331" rIns="96661" bIns="48331" numCol="1" anchor="t" anchorCtr="0" compatLnSpc="1">
            <a:prstTxWarp prst="textNoShape">
              <a:avLst/>
            </a:prstTxWarp>
          </a:bodyPr>
          <a:lstStyle>
            <a:lvl1pPr algn="r" eaLnBrk="1" hangingPunct="1">
              <a:defRPr sz="1300">
                <a:latin typeface="Calibri" pitchFamily="34" charset="0"/>
                <a:ea typeface="ＭＳ Ｐゴシック" pitchFamily="34" charset="-128"/>
              </a:defRPr>
            </a:lvl1pPr>
          </a:lstStyle>
          <a:p>
            <a:pPr>
              <a:defRPr/>
            </a:pPr>
            <a:fld id="{25C0A7D8-77F7-4D97-BF28-A55C118827D0}" type="datetimeFigureOut">
              <a:rPr lang="en-US"/>
              <a:pPr>
                <a:defRPr/>
              </a:pPr>
              <a:t>1/28/22</a:t>
            </a:fld>
            <a:endParaRPr lang="en-US"/>
          </a:p>
        </p:txBody>
      </p:sp>
      <p:sp>
        <p:nvSpPr>
          <p:cNvPr id="4" name="Slide Image Placeholder 3">
            <a:extLst>
              <a:ext uri="{FF2B5EF4-FFF2-40B4-BE49-F238E27FC236}">
                <a16:creationId xmlns:a16="http://schemas.microsoft.com/office/drawing/2014/main" id="{8070C4C5-2C2E-481D-AD3F-250C77138A7C}"/>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a:extLst>
              <a:ext uri="{FF2B5EF4-FFF2-40B4-BE49-F238E27FC236}">
                <a16:creationId xmlns:a16="http://schemas.microsoft.com/office/drawing/2014/main" id="{608FDAAF-3591-46E0-9D81-A2A78876A608}"/>
              </a:ext>
            </a:extLst>
          </p:cNvPr>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64B876B2-0841-4F71-934E-D0D461821F60}"/>
              </a:ext>
            </a:extLst>
          </p:cNvPr>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F5574578-31A4-4B5B-856B-BB501593A0CD}"/>
              </a:ext>
            </a:extLst>
          </p:cNvPr>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eaLnBrk="1" hangingPunct="1">
              <a:defRPr sz="1300">
                <a:latin typeface="Calibri" panose="020F0502020204030204" pitchFamily="34" charset="0"/>
              </a:defRPr>
            </a:lvl1pPr>
          </a:lstStyle>
          <a:p>
            <a:pPr>
              <a:defRPr/>
            </a:pPr>
            <a:fld id="{F4EC57A6-FBA3-4ABB-B57A-2B466A56E14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 sz="1200" b="1" kern="1200" dirty="0">
                <a:solidFill>
                  <a:schemeClr val="tx1"/>
                </a:solidFill>
                <a:effectLst/>
                <a:latin typeface="+mn-lt"/>
                <a:ea typeface="ＭＳ Ｐゴシック" charset="0"/>
                <a:cs typeface="+mn-cs"/>
              </a:rPr>
              <a:t>Más información: </a:t>
            </a:r>
            <a:r>
              <a:rPr lang="es-ES" sz="1200" u="sng" kern="1200" dirty="0">
                <a:solidFill>
                  <a:schemeClr val="tx1"/>
                </a:solidFill>
                <a:effectLst/>
                <a:latin typeface="+mn-lt"/>
                <a:ea typeface="ＭＳ Ｐゴシック" charset="0"/>
                <a:cs typeface="+mn-cs"/>
                <a:hlinkClick r:id="rId3"/>
              </a:rPr>
              <a:t>https://earthquake.usgs.gov/earthquakes/eventpage/ci3144585/executive</a:t>
            </a:r>
            <a:endParaRPr lang="en-US" sz="1200" kern="1200" dirty="0">
              <a:solidFill>
                <a:schemeClr val="tx1"/>
              </a:solidFill>
              <a:effectLst/>
              <a:latin typeface="+mn-lt"/>
              <a:ea typeface="ＭＳ Ｐゴシック" charset="0"/>
              <a:cs typeface="+mn-cs"/>
            </a:endParaRP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1</a:t>
            </a:fld>
            <a:endParaRPr lang="en-US" altLang="en-US" sz="13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10</a:t>
            </a:fld>
            <a:endParaRPr lang="en-US" altLang="en-US" sz="1300"/>
          </a:p>
        </p:txBody>
      </p:sp>
    </p:spTree>
    <p:extLst>
      <p:ext uri="{BB962C8B-B14F-4D97-AF65-F5344CB8AC3E}">
        <p14:creationId xmlns:p14="http://schemas.microsoft.com/office/powerpoint/2010/main" val="41185779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8558853F-AAAA-6548-AD33-BE2CA6902D4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B4086C77-A5C4-4CB8-A85C-03B8AAEA474B}"/>
              </a:ext>
            </a:extLst>
          </p:cNvPr>
          <p:cNvSpPr>
            <a:spLocks noGrp="1"/>
          </p:cNvSpPr>
          <p:nvPr>
            <p:ph type="body" idx="1"/>
          </p:nvPr>
        </p:nvSpPr>
        <p:spPr bwMode="auto">
          <a:extLst>
            <a:ext uri="{909E8E84-426E-40dd-AFC4-6F175D3DCCD1}"/>
            <a:ext uri="{91240B29-F687-4f45-9708-019B960494DF}"/>
            <a:ext uri="{FAA26D3D-D897-4be2-8F04-BA451C77F1D7}"/>
          </a:extLst>
        </p:spPr>
        <p:txBody>
          <a:bodyPr wrap="square" numCol="1" anchor="t" anchorCtr="0" compatLnSpc="1">
            <a:prstTxWarp prst="textNoShape">
              <a:avLst/>
            </a:prstTxWarp>
          </a:bodyPr>
          <a:lstStyle/>
          <a:p>
            <a:pPr>
              <a:defRPr/>
            </a:pPr>
            <a:endParaRPr lang="en-US" sz="1050" dirty="0">
              <a:latin typeface="Arial" charset="0"/>
            </a:endParaRPr>
          </a:p>
        </p:txBody>
      </p:sp>
      <p:sp>
        <p:nvSpPr>
          <p:cNvPr id="14340" name="Slide Number Placeholder 3">
            <a:extLst>
              <a:ext uri="{FF2B5EF4-FFF2-40B4-BE49-F238E27FC236}">
                <a16:creationId xmlns:a16="http://schemas.microsoft.com/office/drawing/2014/main" id="{48CEAA10-32F4-CA4B-80C5-27AE4AF594C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71CFD57-DB83-6B4B-B9D6-3687D639726C}" type="slidenum">
              <a:rPr lang="en-US" altLang="en-US" sz="1200">
                <a:latin typeface="Calibri" panose="020F0502020204030204" pitchFamily="34" charset="0"/>
              </a:rPr>
              <a:pPr/>
              <a:t>11</a:t>
            </a:fld>
            <a:endParaRPr lang="en-US" altLang="en-US" sz="1200">
              <a:latin typeface="Calibri" panose="020F0502020204030204" pitchFamily="34" charset="0"/>
            </a:endParaRPr>
          </a:p>
        </p:txBody>
      </p:sp>
    </p:spTree>
    <p:extLst>
      <p:ext uri="{BB962C8B-B14F-4D97-AF65-F5344CB8AC3E}">
        <p14:creationId xmlns:p14="http://schemas.microsoft.com/office/powerpoint/2010/main" val="42836602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8558853F-AAAA-6548-AD33-BE2CA6902D4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B4086C77-A5C4-4CB8-A85C-03B8AAEA474B}"/>
              </a:ext>
            </a:extLst>
          </p:cNvPr>
          <p:cNvSpPr>
            <a:spLocks noGrp="1"/>
          </p:cNvSpPr>
          <p:nvPr>
            <p:ph type="body" idx="1"/>
          </p:nvPr>
        </p:nvSpPr>
        <p:spPr bwMode="auto">
          <a:extLst>
            <a:ext uri="{909E8E84-426E-40dd-AFC4-6F175D3DCCD1}"/>
            <a:ext uri="{91240B29-F687-4f45-9708-019B960494DF}"/>
            <a:ext uri="{FAA26D3D-D897-4be2-8F04-BA451C77F1D7}"/>
          </a:extLst>
        </p:spPr>
        <p:txBody>
          <a:bodyPr wrap="square" numCol="1" anchor="t" anchorCtr="0" compatLnSpc="1">
            <a:prstTxWarp prst="textNoShape">
              <a:avLst/>
            </a:prstTxWarp>
          </a:bodyPr>
          <a:lstStyle/>
          <a:p>
            <a:pPr>
              <a:defRPr/>
            </a:pPr>
            <a:r>
              <a:rPr lang="es-ES_tradnl" altLang="en-US" sz="1050" b="1" noProof="0" dirty="0">
                <a:solidFill>
                  <a:srgbClr val="393996"/>
                </a:solidFill>
                <a:ea typeface="ＭＳ Ｐゴシック" panose="020B0600070205080204" pitchFamily="34" charset="-128"/>
              </a:rPr>
              <a:t>Animación de la Réplica:</a:t>
            </a:r>
          </a:p>
          <a:p>
            <a:r>
              <a:rPr lang="es-ES_tradnl" sz="1200" u="sng" kern="1200" noProof="0" dirty="0">
                <a:solidFill>
                  <a:schemeClr val="tx1"/>
                </a:solidFill>
                <a:effectLst/>
                <a:latin typeface="+mn-lt"/>
                <a:ea typeface="ＭＳ Ｐゴシック" charset="0"/>
                <a:cs typeface="+mn-cs"/>
                <a:hlinkClick r:id="rId3"/>
              </a:rPr>
              <a:t>https://www.iris.edu/hq/inclass/animation/602</a:t>
            </a:r>
            <a:endParaRPr lang="es-ES_tradnl" sz="1200" kern="1200" noProof="0" dirty="0">
              <a:solidFill>
                <a:schemeClr val="tx1"/>
              </a:solidFill>
              <a:effectLst/>
              <a:latin typeface="+mn-lt"/>
              <a:ea typeface="ＭＳ Ｐゴシック" charset="0"/>
              <a:cs typeface="+mn-cs"/>
            </a:endParaRPr>
          </a:p>
          <a:p>
            <a:pPr>
              <a:defRPr/>
            </a:pPr>
            <a:endParaRPr lang="es-ES_tradnl" sz="1050" noProof="0" dirty="0">
              <a:latin typeface="Arial" charset="0"/>
            </a:endParaRPr>
          </a:p>
        </p:txBody>
      </p:sp>
      <p:sp>
        <p:nvSpPr>
          <p:cNvPr id="14340" name="Slide Number Placeholder 3">
            <a:extLst>
              <a:ext uri="{FF2B5EF4-FFF2-40B4-BE49-F238E27FC236}">
                <a16:creationId xmlns:a16="http://schemas.microsoft.com/office/drawing/2014/main" id="{48CEAA10-32F4-CA4B-80C5-27AE4AF594C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71CFD57-DB83-6B4B-B9D6-3687D639726C}" type="slidenum">
              <a:rPr lang="en-US" altLang="en-US" sz="1200">
                <a:latin typeface="Calibri" panose="020F0502020204030204" pitchFamily="34" charset="0"/>
              </a:rPr>
              <a:pPr/>
              <a:t>12</a:t>
            </a:fld>
            <a:endParaRPr lang="en-US" altLang="en-US" sz="1200">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13</a:t>
            </a:fld>
            <a:endParaRPr lang="en-US" altLang="en-US" sz="1300"/>
          </a:p>
        </p:txBody>
      </p:sp>
    </p:spTree>
    <p:extLst>
      <p:ext uri="{BB962C8B-B14F-4D97-AF65-F5344CB8AC3E}">
        <p14:creationId xmlns:p14="http://schemas.microsoft.com/office/powerpoint/2010/main" val="8959142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D4764EEB-0682-B643-9068-B932C9CFBA1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66097656-3240-9F43-BCDF-2C8227C031E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VE" altLang="en-US" sz="2400" b="1" dirty="0">
                <a:solidFill>
                  <a:srgbClr val="393996"/>
                </a:solidFill>
              </a:rPr>
              <a:t>Animación Relevante:</a:t>
            </a:r>
          </a:p>
          <a:p>
            <a:r>
              <a:rPr lang="es-VE" altLang="en-US" sz="2400" dirty="0"/>
              <a:t>Entendiendo Mecanismos Focales: </a:t>
            </a:r>
            <a:r>
              <a:rPr lang="en-US" sz="1400" b="0" i="0" kern="1200" dirty="0">
                <a:solidFill>
                  <a:schemeClr val="tx1"/>
                </a:solidFill>
                <a:effectLst/>
                <a:latin typeface="+mn-lt"/>
                <a:ea typeface="ＭＳ Ｐゴシック" panose="020B0600070205080204" pitchFamily="34" charset="-128"/>
                <a:cs typeface="ＭＳ Ｐゴシック" panose="020B0600070205080204" pitchFamily="34" charset="-128"/>
                <a:hlinkClick r:id="rId3"/>
              </a:rPr>
              <a:t>https://www.iris.edu/hq/inclass/animation/focal_mechanisms_explained</a:t>
            </a:r>
            <a:endParaRPr lang="en-US" sz="1400" b="0" i="0" kern="1200" dirty="0">
              <a:solidFill>
                <a:schemeClr val="tx1"/>
              </a:solidFill>
              <a:effectLst/>
              <a:latin typeface="+mn-lt"/>
              <a:ea typeface="ＭＳ Ｐゴシック" panose="020B0600070205080204" pitchFamily="34" charset="-128"/>
              <a:cs typeface="ＭＳ Ｐゴシック" panose="020B0600070205080204" pitchFamily="34" charset="-128"/>
            </a:endParaRPr>
          </a:p>
          <a:p>
            <a:endParaRPr lang="en-US" altLang="en-US" sz="1800" dirty="0">
              <a:latin typeface="Arial" panose="020B0604020202020204" pitchFamily="34" charset="0"/>
              <a:cs typeface="Arial" panose="020B0604020202020204" pitchFamily="34" charset="0"/>
            </a:endParaRPr>
          </a:p>
        </p:txBody>
      </p:sp>
      <p:sp>
        <p:nvSpPr>
          <p:cNvPr id="28676" name="Slide Number Placeholder 3">
            <a:extLst>
              <a:ext uri="{FF2B5EF4-FFF2-40B4-BE49-F238E27FC236}">
                <a16:creationId xmlns:a16="http://schemas.microsoft.com/office/drawing/2014/main" id="{5981FAD0-533D-8D4C-81C5-962283DA3D7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3A0183D-BBB1-FE43-9644-C81A8A93F810}" type="slidenum">
              <a:rPr lang="en-US" altLang="en-US" smtClean="0"/>
              <a:pPr>
                <a:spcBef>
                  <a:spcPct val="0"/>
                </a:spcBef>
              </a:pPr>
              <a:t>14</a:t>
            </a:fld>
            <a:endParaRPr lang="en-US"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C9DE5BBF-17E9-4E66-B16B-C9FDB56E12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8A5142C6-D30E-4B34-8E5F-8A7831E660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26628" name="Slide Number Placeholder 3">
            <a:extLst>
              <a:ext uri="{FF2B5EF4-FFF2-40B4-BE49-F238E27FC236}">
                <a16:creationId xmlns:a16="http://schemas.microsoft.com/office/drawing/2014/main" id="{D943B822-8EF9-4E0C-A4EF-B4C404E90CF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6A3163C-1783-4A59-A2D5-086408CCFF3D}" type="slidenum">
              <a:rPr lang="en-US" altLang="en-US" sz="1300" smtClean="0"/>
              <a:pPr>
                <a:spcBef>
                  <a:spcPct val="0"/>
                </a:spcBef>
              </a:pPr>
              <a:t>15</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872D40AC-E0A8-43C5-BD06-00BEEB01CB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4E29640D-93DD-421F-9C5B-3695CC525CD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 sz="1200" kern="1200" dirty="0">
                <a:solidFill>
                  <a:schemeClr val="tx1"/>
                </a:solidFill>
                <a:effectLst/>
                <a:latin typeface="+mn-lt"/>
                <a:ea typeface="ＭＳ Ｐゴシック" charset="0"/>
                <a:cs typeface="+mn-cs"/>
              </a:rPr>
              <a:t>Escalas de intensidad de movimiento fueron desarrolladas para estandarizar las mediciones y facilitar la comparación de diferentes terremotos. La escala de intensidad de Mercalli Modificada es una escala de diez niveles, numeradas del I al X. Los números más bajos de la escala de intensidad generalmente se relacionan con la forma en que las personas sienten el terremoto. Los números más altos de la escala se basan en el daño estructural observado.</a:t>
            </a:r>
            <a:endParaRPr lang="en-US" sz="1200" kern="1200" dirty="0">
              <a:solidFill>
                <a:schemeClr val="tx1"/>
              </a:solidFill>
              <a:effectLst/>
              <a:latin typeface="+mn-lt"/>
              <a:ea typeface="ＭＳ Ｐゴシック" charset="0"/>
              <a:cs typeface="+mn-cs"/>
            </a:endParaRPr>
          </a:p>
          <a:p>
            <a:r>
              <a:rPr lang="es-ES" sz="1200" kern="1200" dirty="0">
                <a:solidFill>
                  <a:schemeClr val="tx1"/>
                </a:solidFill>
                <a:effectLst/>
                <a:latin typeface="+mn-lt"/>
                <a:ea typeface="ＭＳ Ｐゴシック" charset="0"/>
                <a:cs typeface="+mn-cs"/>
              </a:rPr>
              <a:t> </a:t>
            </a:r>
            <a:endParaRPr lang="en-US" sz="1200" kern="1200" dirty="0">
              <a:solidFill>
                <a:schemeClr val="tx1"/>
              </a:solidFill>
              <a:effectLst/>
              <a:latin typeface="+mn-lt"/>
              <a:ea typeface="ＭＳ Ｐゴシック" charset="0"/>
              <a:cs typeface="+mn-cs"/>
            </a:endParaRPr>
          </a:p>
          <a:p>
            <a:r>
              <a:rPr lang="es-ES" sz="1200" kern="1200" dirty="0">
                <a:solidFill>
                  <a:schemeClr val="tx1"/>
                </a:solidFill>
                <a:effectLst/>
                <a:latin typeface="+mn-lt"/>
                <a:ea typeface="ＭＳ Ｐゴシック" charset="0"/>
                <a:cs typeface="+mn-cs"/>
              </a:rPr>
              <a:t> </a:t>
            </a:r>
            <a:endParaRPr lang="en-US" sz="1200" kern="1200" dirty="0">
              <a:solidFill>
                <a:schemeClr val="tx1"/>
              </a:solidFill>
              <a:effectLst/>
              <a:latin typeface="+mn-lt"/>
              <a:ea typeface="ＭＳ Ｐゴシック" charset="0"/>
              <a:cs typeface="+mn-cs"/>
            </a:endParaRPr>
          </a:p>
          <a:p>
            <a:r>
              <a:rPr lang="en-US" sz="1200" b="1" kern="1200" dirty="0">
                <a:solidFill>
                  <a:schemeClr val="tx1"/>
                </a:solidFill>
                <a:effectLst/>
                <a:latin typeface="+mn-lt"/>
                <a:ea typeface="ＭＳ Ｐゴシック" charset="0"/>
                <a:cs typeface="+mn-cs"/>
              </a:rPr>
              <a:t>Relevant animation:  </a:t>
            </a:r>
          </a:p>
          <a:p>
            <a:r>
              <a:rPr lang="en-US" sz="1200" kern="1200" dirty="0">
                <a:solidFill>
                  <a:schemeClr val="tx1"/>
                </a:solidFill>
                <a:effectLst/>
                <a:latin typeface="+mn-lt"/>
                <a:ea typeface="ＭＳ Ｐゴシック" charset="0"/>
                <a:cs typeface="+mn-cs"/>
              </a:rPr>
              <a:t>Earthquake Intensity </a:t>
            </a:r>
            <a:r>
              <a:rPr lang="en-US" sz="1200" u="sng" kern="1200" dirty="0">
                <a:solidFill>
                  <a:schemeClr val="tx1"/>
                </a:solidFill>
                <a:effectLst/>
                <a:latin typeface="+mn-lt"/>
                <a:ea typeface="ＭＳ Ｐゴシック" charset="0"/>
                <a:cs typeface="+mn-cs"/>
                <a:hlinkClick r:id="rId3"/>
              </a:rPr>
              <a:t>https://www.iris.edu/hq/inclass/animation/earthquake_intensity</a:t>
            </a:r>
            <a:r>
              <a:rPr lang="es-ES" sz="1200" kern="1200" dirty="0">
                <a:solidFill>
                  <a:schemeClr val="tx1"/>
                </a:solidFill>
                <a:effectLst/>
                <a:latin typeface="+mn-lt"/>
                <a:ea typeface="ＭＳ Ｐゴシック" charset="0"/>
                <a:cs typeface="+mn-cs"/>
              </a:rPr>
              <a:t> </a:t>
            </a:r>
            <a:endParaRPr lang="en-US" sz="1200" kern="1200" dirty="0">
              <a:solidFill>
                <a:schemeClr val="tx1"/>
              </a:solidFill>
              <a:effectLst/>
              <a:latin typeface="+mn-lt"/>
              <a:ea typeface="ＭＳ Ｐゴシック" charset="0"/>
              <a:cs typeface="+mn-cs"/>
            </a:endParaRPr>
          </a:p>
        </p:txBody>
      </p:sp>
      <p:sp>
        <p:nvSpPr>
          <p:cNvPr id="8196" name="Slide Number Placeholder 3">
            <a:extLst>
              <a:ext uri="{FF2B5EF4-FFF2-40B4-BE49-F238E27FC236}">
                <a16:creationId xmlns:a16="http://schemas.microsoft.com/office/drawing/2014/main" id="{5D74C439-E838-4806-8AC8-3BAB6F9CF01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EFC25D4-2A55-4B21-A9B2-31033FC54867}" type="slidenum">
              <a:rPr lang="en-US" altLang="en-US" smtClean="0">
                <a:latin typeface="Calibri" panose="020F0502020204030204" pitchFamily="34" charset="0"/>
              </a:rPr>
              <a:pPr/>
              <a:t>2</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8558853F-AAAA-6548-AD33-BE2CA6902D4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B4086C77-A5C4-4CB8-A85C-03B8AAEA474B}"/>
              </a:ext>
            </a:extLst>
          </p:cNvPr>
          <p:cNvSpPr>
            <a:spLocks noGrp="1"/>
          </p:cNvSpPr>
          <p:nvPr>
            <p:ph type="body" idx="1"/>
          </p:nvPr>
        </p:nvSpPr>
        <p:spPr bwMode="auto">
          <a:extLst>
            <a:ext uri="{909E8E84-426E-40dd-AFC4-6F175D3DCCD1}"/>
            <a:ext uri="{91240B29-F687-4f45-9708-019B960494DF}"/>
            <a:ext uri="{FAA26D3D-D897-4be2-8F04-BA451C77F1D7}"/>
          </a:extLst>
        </p:spPr>
        <p:txBody>
          <a:bodyPr wrap="square" numCol="1" anchor="t" anchorCtr="0" compatLnSpc="1">
            <a:prstTxWarp prst="textNoShape">
              <a:avLst/>
            </a:prstTxWarp>
          </a:bodyPr>
          <a:lstStyle/>
          <a:p>
            <a:pPr>
              <a:defRPr/>
            </a:pPr>
            <a:endParaRPr lang="en-US" sz="1050" dirty="0">
              <a:latin typeface="Arial" charset="0"/>
            </a:endParaRPr>
          </a:p>
        </p:txBody>
      </p:sp>
      <p:sp>
        <p:nvSpPr>
          <p:cNvPr id="14340" name="Slide Number Placeholder 3">
            <a:extLst>
              <a:ext uri="{FF2B5EF4-FFF2-40B4-BE49-F238E27FC236}">
                <a16:creationId xmlns:a16="http://schemas.microsoft.com/office/drawing/2014/main" id="{48CEAA10-32F4-CA4B-80C5-27AE4AF594C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71CFD57-DB83-6B4B-B9D6-3687D639726C}" type="slidenum">
              <a:rPr lang="en-US" altLang="en-US" sz="1200">
                <a:latin typeface="Calibri" panose="020F0502020204030204" pitchFamily="34" charset="0"/>
              </a:rPr>
              <a:pPr/>
              <a:t>3</a:t>
            </a:fld>
            <a:endParaRPr lang="en-US" altLang="en-US" sz="1200">
              <a:latin typeface="Calibri" panose="020F0502020204030204" pitchFamily="34" charset="0"/>
            </a:endParaRPr>
          </a:p>
        </p:txBody>
      </p:sp>
    </p:spTree>
    <p:extLst>
      <p:ext uri="{BB962C8B-B14F-4D97-AF65-F5344CB8AC3E}">
        <p14:creationId xmlns:p14="http://schemas.microsoft.com/office/powerpoint/2010/main" val="25051376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8558853F-AAAA-6548-AD33-BE2CA6902D4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B4086C77-A5C4-4CB8-A85C-03B8AAEA474B}"/>
              </a:ext>
            </a:extLst>
          </p:cNvPr>
          <p:cNvSpPr>
            <a:spLocks noGrp="1"/>
          </p:cNvSpPr>
          <p:nvPr>
            <p:ph type="body" idx="1"/>
          </p:nvPr>
        </p:nvSpPr>
        <p:spPr bwMode="auto">
          <a:extLst>
            <a:ext uri="{909E8E84-426E-40dd-AFC4-6F175D3DCCD1}"/>
            <a:ext uri="{91240B29-F687-4f45-9708-019B960494DF}"/>
            <a:ext uri="{FAA26D3D-D897-4be2-8F04-BA451C77F1D7}"/>
          </a:extLst>
        </p:spPr>
        <p:txBody>
          <a:bodyPr wrap="square" numCol="1" anchor="t" anchorCtr="0" compatLnSpc="1">
            <a:prstTxWarp prst="textNoShape">
              <a:avLst/>
            </a:prstTxWarp>
          </a:bodyPr>
          <a:lstStyle/>
          <a:p>
            <a:pPr>
              <a:defRPr/>
            </a:pPr>
            <a:endParaRPr lang="en-US" sz="1050" dirty="0">
              <a:latin typeface="Arial" charset="0"/>
            </a:endParaRPr>
          </a:p>
        </p:txBody>
      </p:sp>
      <p:sp>
        <p:nvSpPr>
          <p:cNvPr id="14340" name="Slide Number Placeholder 3">
            <a:extLst>
              <a:ext uri="{FF2B5EF4-FFF2-40B4-BE49-F238E27FC236}">
                <a16:creationId xmlns:a16="http://schemas.microsoft.com/office/drawing/2014/main" id="{48CEAA10-32F4-CA4B-80C5-27AE4AF594C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71CFD57-DB83-6B4B-B9D6-3687D639726C}" type="slidenum">
              <a:rPr lang="en-US" altLang="en-US" sz="1200">
                <a:latin typeface="Calibri" panose="020F0502020204030204" pitchFamily="34" charset="0"/>
              </a:rPr>
              <a:pPr/>
              <a:t>4</a:t>
            </a:fld>
            <a:endParaRPr lang="en-US" altLang="en-US" sz="1200">
              <a:latin typeface="Calibri" panose="020F0502020204030204" pitchFamily="34" charset="0"/>
            </a:endParaRPr>
          </a:p>
        </p:txBody>
      </p:sp>
    </p:spTree>
    <p:extLst>
      <p:ext uri="{BB962C8B-B14F-4D97-AF65-F5344CB8AC3E}">
        <p14:creationId xmlns:p14="http://schemas.microsoft.com/office/powerpoint/2010/main" val="6662696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5</a:t>
            </a:fld>
            <a:endParaRPr lang="en-US" altLang="en-US" sz="1300"/>
          </a:p>
        </p:txBody>
      </p:sp>
    </p:spTree>
    <p:extLst>
      <p:ext uri="{BB962C8B-B14F-4D97-AF65-F5344CB8AC3E}">
        <p14:creationId xmlns:p14="http://schemas.microsoft.com/office/powerpoint/2010/main" val="15348463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8558853F-AAAA-6548-AD33-BE2CA6902D4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B4086C77-A5C4-4CB8-A85C-03B8AAEA474B}"/>
              </a:ext>
            </a:extLst>
          </p:cNvPr>
          <p:cNvSpPr>
            <a:spLocks noGrp="1"/>
          </p:cNvSpPr>
          <p:nvPr>
            <p:ph type="body" idx="1"/>
          </p:nvPr>
        </p:nvSpPr>
        <p:spPr bwMode="auto">
          <a:extLst>
            <a:ext uri="{909E8E84-426E-40dd-AFC4-6F175D3DCCD1}"/>
            <a:ext uri="{91240B29-F687-4f45-9708-019B960494DF}"/>
            <a:ext uri="{FAA26D3D-D897-4be2-8F04-BA451C77F1D7}"/>
          </a:extLst>
        </p:spPr>
        <p:txBody>
          <a:bodyPr wrap="square" numCol="1" anchor="t" anchorCtr="0" compatLnSpc="1">
            <a:prstTxWarp prst="textNoShape">
              <a:avLst/>
            </a:prstTxWarp>
          </a:bodyPr>
          <a:lstStyle/>
          <a:p>
            <a:pPr>
              <a:defRPr/>
            </a:pPr>
            <a:endParaRPr lang="en-US" sz="1050" dirty="0">
              <a:latin typeface="Arial" charset="0"/>
            </a:endParaRPr>
          </a:p>
        </p:txBody>
      </p:sp>
      <p:sp>
        <p:nvSpPr>
          <p:cNvPr id="14340" name="Slide Number Placeholder 3">
            <a:extLst>
              <a:ext uri="{FF2B5EF4-FFF2-40B4-BE49-F238E27FC236}">
                <a16:creationId xmlns:a16="http://schemas.microsoft.com/office/drawing/2014/main" id="{48CEAA10-32F4-CA4B-80C5-27AE4AF594C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71CFD57-DB83-6B4B-B9D6-3687D639726C}" type="slidenum">
              <a:rPr lang="en-US" altLang="en-US" sz="1200">
                <a:latin typeface="Calibri" panose="020F0502020204030204" pitchFamily="34" charset="0"/>
              </a:rPr>
              <a:pPr/>
              <a:t>6</a:t>
            </a:fld>
            <a:endParaRPr lang="en-US" altLang="en-US" sz="1200">
              <a:latin typeface="Calibri" panose="020F0502020204030204" pitchFamily="34" charset="0"/>
            </a:endParaRPr>
          </a:p>
        </p:txBody>
      </p:sp>
    </p:spTree>
    <p:extLst>
      <p:ext uri="{BB962C8B-B14F-4D97-AF65-F5344CB8AC3E}">
        <p14:creationId xmlns:p14="http://schemas.microsoft.com/office/powerpoint/2010/main" val="5553222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7</a:t>
            </a:fld>
            <a:endParaRPr lang="en-US" altLang="en-US" sz="1300"/>
          </a:p>
        </p:txBody>
      </p:sp>
    </p:spTree>
    <p:extLst>
      <p:ext uri="{BB962C8B-B14F-4D97-AF65-F5344CB8AC3E}">
        <p14:creationId xmlns:p14="http://schemas.microsoft.com/office/powerpoint/2010/main" val="18946856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CB00B360-D337-4EC2-8D71-73E7475551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6ADD45C5-BA11-4211-9EC4-19A8594E745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778D6351-96D5-44A6-8CFA-F9E51BC2332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6136C01-F468-42A0-9291-EEFFF117CA86}" type="slidenum">
              <a:rPr lang="en-US" altLang="en-US" sz="1300" smtClean="0"/>
              <a:pPr>
                <a:spcBef>
                  <a:spcPct val="0"/>
                </a:spcBef>
              </a:pPr>
              <a:t>8</a:t>
            </a:fld>
            <a:endParaRPr lang="en-US" altLang="en-US" sz="13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9</a:t>
            </a:fld>
            <a:endParaRPr lang="en-US" altLang="en-US" sz="1300"/>
          </a:p>
        </p:txBody>
      </p:sp>
    </p:spTree>
    <p:extLst>
      <p:ext uri="{BB962C8B-B14F-4D97-AF65-F5344CB8AC3E}">
        <p14:creationId xmlns:p14="http://schemas.microsoft.com/office/powerpoint/2010/main" val="1388125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FC93F97-C9B6-46C8-A667-9FE3C91573CA}"/>
              </a:ext>
            </a:extLst>
          </p:cNvPr>
          <p:cNvSpPr>
            <a:spLocks noGrp="1"/>
          </p:cNvSpPr>
          <p:nvPr>
            <p:ph type="dt" sz="half" idx="10"/>
          </p:nvPr>
        </p:nvSpPr>
        <p:spPr/>
        <p:txBody>
          <a:bodyPr/>
          <a:lstStyle>
            <a:lvl1pPr>
              <a:defRPr/>
            </a:lvl1pPr>
          </a:lstStyle>
          <a:p>
            <a:pPr>
              <a:defRPr/>
            </a:pPr>
            <a:fld id="{CDD3DD76-5BF0-439E-ABFB-18CF8F3AD437}" type="datetimeFigureOut">
              <a:rPr lang="en-US"/>
              <a:pPr>
                <a:defRPr/>
              </a:pPr>
              <a:t>1/28/22</a:t>
            </a:fld>
            <a:endParaRPr lang="en-US"/>
          </a:p>
        </p:txBody>
      </p:sp>
      <p:sp>
        <p:nvSpPr>
          <p:cNvPr id="5" name="Footer Placeholder 4">
            <a:extLst>
              <a:ext uri="{FF2B5EF4-FFF2-40B4-BE49-F238E27FC236}">
                <a16:creationId xmlns:a16="http://schemas.microsoft.com/office/drawing/2014/main" id="{10D6CEAA-E120-45B0-881E-360B7810D28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D1FB57C-BDE6-4102-AC36-9BA018EFA1B4}"/>
              </a:ext>
            </a:extLst>
          </p:cNvPr>
          <p:cNvSpPr>
            <a:spLocks noGrp="1"/>
          </p:cNvSpPr>
          <p:nvPr>
            <p:ph type="sldNum" sz="quarter" idx="12"/>
          </p:nvPr>
        </p:nvSpPr>
        <p:spPr/>
        <p:txBody>
          <a:bodyPr/>
          <a:lstStyle>
            <a:lvl1pPr>
              <a:defRPr/>
            </a:lvl1pPr>
          </a:lstStyle>
          <a:p>
            <a:pPr>
              <a:defRPr/>
            </a:pPr>
            <a:fld id="{3872EC4A-1A68-40C9-9AFC-33E544E55181}" type="slidenum">
              <a:rPr lang="en-US" altLang="en-US"/>
              <a:pPr>
                <a:defRPr/>
              </a:pPr>
              <a:t>‹#›</a:t>
            </a:fld>
            <a:endParaRPr lang="en-US" altLang="en-US"/>
          </a:p>
        </p:txBody>
      </p:sp>
    </p:spTree>
    <p:extLst>
      <p:ext uri="{BB962C8B-B14F-4D97-AF65-F5344CB8AC3E}">
        <p14:creationId xmlns:p14="http://schemas.microsoft.com/office/powerpoint/2010/main" val="2435965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4C7A46-5222-4B91-A609-80848AC18A9E}"/>
              </a:ext>
            </a:extLst>
          </p:cNvPr>
          <p:cNvSpPr>
            <a:spLocks noGrp="1"/>
          </p:cNvSpPr>
          <p:nvPr>
            <p:ph type="dt" sz="half" idx="10"/>
          </p:nvPr>
        </p:nvSpPr>
        <p:spPr/>
        <p:txBody>
          <a:bodyPr/>
          <a:lstStyle>
            <a:lvl1pPr>
              <a:defRPr/>
            </a:lvl1pPr>
          </a:lstStyle>
          <a:p>
            <a:pPr>
              <a:defRPr/>
            </a:pPr>
            <a:fld id="{A8457970-18E6-4B91-A2CB-7C4286BB52EA}" type="datetimeFigureOut">
              <a:rPr lang="en-US"/>
              <a:pPr>
                <a:defRPr/>
              </a:pPr>
              <a:t>1/28/22</a:t>
            </a:fld>
            <a:endParaRPr lang="en-US"/>
          </a:p>
        </p:txBody>
      </p:sp>
      <p:sp>
        <p:nvSpPr>
          <p:cNvPr id="5" name="Footer Placeholder 4">
            <a:extLst>
              <a:ext uri="{FF2B5EF4-FFF2-40B4-BE49-F238E27FC236}">
                <a16:creationId xmlns:a16="http://schemas.microsoft.com/office/drawing/2014/main" id="{2BEA3467-18C0-44A7-90E9-A617F38340F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BB7D403-6150-4470-9CF6-E9CEE4EE11FC}"/>
              </a:ext>
            </a:extLst>
          </p:cNvPr>
          <p:cNvSpPr>
            <a:spLocks noGrp="1"/>
          </p:cNvSpPr>
          <p:nvPr>
            <p:ph type="sldNum" sz="quarter" idx="12"/>
          </p:nvPr>
        </p:nvSpPr>
        <p:spPr/>
        <p:txBody>
          <a:bodyPr/>
          <a:lstStyle>
            <a:lvl1pPr>
              <a:defRPr/>
            </a:lvl1pPr>
          </a:lstStyle>
          <a:p>
            <a:pPr>
              <a:defRPr/>
            </a:pPr>
            <a:fld id="{C9436BF6-B5D3-4960-8F4B-31360040D706}" type="slidenum">
              <a:rPr lang="en-US" altLang="en-US"/>
              <a:pPr>
                <a:defRPr/>
              </a:pPr>
              <a:t>‹#›</a:t>
            </a:fld>
            <a:endParaRPr lang="en-US" altLang="en-US"/>
          </a:p>
        </p:txBody>
      </p:sp>
    </p:spTree>
    <p:extLst>
      <p:ext uri="{BB962C8B-B14F-4D97-AF65-F5344CB8AC3E}">
        <p14:creationId xmlns:p14="http://schemas.microsoft.com/office/powerpoint/2010/main" val="3502133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D05BE7-E9B8-4E8A-BC3A-6578D75679B7}"/>
              </a:ext>
            </a:extLst>
          </p:cNvPr>
          <p:cNvSpPr>
            <a:spLocks noGrp="1"/>
          </p:cNvSpPr>
          <p:nvPr>
            <p:ph type="dt" sz="half" idx="10"/>
          </p:nvPr>
        </p:nvSpPr>
        <p:spPr/>
        <p:txBody>
          <a:bodyPr/>
          <a:lstStyle>
            <a:lvl1pPr>
              <a:defRPr/>
            </a:lvl1pPr>
          </a:lstStyle>
          <a:p>
            <a:pPr>
              <a:defRPr/>
            </a:pPr>
            <a:fld id="{E5C2ED3E-68D9-4334-AE91-6EEAC9ADA350}" type="datetimeFigureOut">
              <a:rPr lang="en-US"/>
              <a:pPr>
                <a:defRPr/>
              </a:pPr>
              <a:t>1/28/22</a:t>
            </a:fld>
            <a:endParaRPr lang="en-US"/>
          </a:p>
        </p:txBody>
      </p:sp>
      <p:sp>
        <p:nvSpPr>
          <p:cNvPr id="5" name="Footer Placeholder 4">
            <a:extLst>
              <a:ext uri="{FF2B5EF4-FFF2-40B4-BE49-F238E27FC236}">
                <a16:creationId xmlns:a16="http://schemas.microsoft.com/office/drawing/2014/main" id="{C10865C9-FE3D-4F75-A71D-3A224BB37D3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2D13018-3A2F-4C20-93E9-0B331DBAE08F}"/>
              </a:ext>
            </a:extLst>
          </p:cNvPr>
          <p:cNvSpPr>
            <a:spLocks noGrp="1"/>
          </p:cNvSpPr>
          <p:nvPr>
            <p:ph type="sldNum" sz="quarter" idx="12"/>
          </p:nvPr>
        </p:nvSpPr>
        <p:spPr/>
        <p:txBody>
          <a:bodyPr/>
          <a:lstStyle>
            <a:lvl1pPr>
              <a:defRPr/>
            </a:lvl1pPr>
          </a:lstStyle>
          <a:p>
            <a:pPr>
              <a:defRPr/>
            </a:pPr>
            <a:fld id="{CC04CF74-9E18-4E43-B5DD-3B21236ADD45}" type="slidenum">
              <a:rPr lang="en-US" altLang="en-US"/>
              <a:pPr>
                <a:defRPr/>
              </a:pPr>
              <a:t>‹#›</a:t>
            </a:fld>
            <a:endParaRPr lang="en-US" altLang="en-US"/>
          </a:p>
        </p:txBody>
      </p:sp>
    </p:spTree>
    <p:extLst>
      <p:ext uri="{BB962C8B-B14F-4D97-AF65-F5344CB8AC3E}">
        <p14:creationId xmlns:p14="http://schemas.microsoft.com/office/powerpoint/2010/main" val="2757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FC48B5-7223-490B-A100-1983FA118B48}"/>
              </a:ext>
            </a:extLst>
          </p:cNvPr>
          <p:cNvSpPr>
            <a:spLocks noGrp="1"/>
          </p:cNvSpPr>
          <p:nvPr>
            <p:ph type="dt" sz="half" idx="10"/>
          </p:nvPr>
        </p:nvSpPr>
        <p:spPr/>
        <p:txBody>
          <a:bodyPr/>
          <a:lstStyle>
            <a:lvl1pPr>
              <a:defRPr/>
            </a:lvl1pPr>
          </a:lstStyle>
          <a:p>
            <a:pPr>
              <a:defRPr/>
            </a:pPr>
            <a:fld id="{16441502-570B-4DA6-8B31-BC3467DD54F9}" type="datetimeFigureOut">
              <a:rPr lang="en-US"/>
              <a:pPr>
                <a:defRPr/>
              </a:pPr>
              <a:t>1/28/22</a:t>
            </a:fld>
            <a:endParaRPr lang="en-US"/>
          </a:p>
        </p:txBody>
      </p:sp>
      <p:sp>
        <p:nvSpPr>
          <p:cNvPr id="5" name="Footer Placeholder 4">
            <a:extLst>
              <a:ext uri="{FF2B5EF4-FFF2-40B4-BE49-F238E27FC236}">
                <a16:creationId xmlns:a16="http://schemas.microsoft.com/office/drawing/2014/main" id="{FC66AC6D-0C69-4CC5-896C-202B9DC198D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08F947E-4905-4EC1-9B8E-CFAA3DBC2313}"/>
              </a:ext>
            </a:extLst>
          </p:cNvPr>
          <p:cNvSpPr>
            <a:spLocks noGrp="1"/>
          </p:cNvSpPr>
          <p:nvPr>
            <p:ph type="sldNum" sz="quarter" idx="12"/>
          </p:nvPr>
        </p:nvSpPr>
        <p:spPr/>
        <p:txBody>
          <a:bodyPr/>
          <a:lstStyle>
            <a:lvl1pPr>
              <a:defRPr/>
            </a:lvl1pPr>
          </a:lstStyle>
          <a:p>
            <a:pPr>
              <a:defRPr/>
            </a:pPr>
            <a:fld id="{66A0DED6-39C7-4B80-A38D-3FA7C981CF21}" type="slidenum">
              <a:rPr lang="en-US" altLang="en-US"/>
              <a:pPr>
                <a:defRPr/>
              </a:pPr>
              <a:t>‹#›</a:t>
            </a:fld>
            <a:endParaRPr lang="en-US" altLang="en-US"/>
          </a:p>
        </p:txBody>
      </p:sp>
    </p:spTree>
    <p:extLst>
      <p:ext uri="{BB962C8B-B14F-4D97-AF65-F5344CB8AC3E}">
        <p14:creationId xmlns:p14="http://schemas.microsoft.com/office/powerpoint/2010/main" val="698235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50EBD4F-0890-4613-BAE4-B009A32EBE7D}"/>
              </a:ext>
            </a:extLst>
          </p:cNvPr>
          <p:cNvSpPr>
            <a:spLocks noGrp="1"/>
          </p:cNvSpPr>
          <p:nvPr>
            <p:ph type="dt" sz="half" idx="10"/>
          </p:nvPr>
        </p:nvSpPr>
        <p:spPr/>
        <p:txBody>
          <a:bodyPr/>
          <a:lstStyle>
            <a:lvl1pPr>
              <a:defRPr/>
            </a:lvl1pPr>
          </a:lstStyle>
          <a:p>
            <a:pPr>
              <a:defRPr/>
            </a:pPr>
            <a:fld id="{20EAFC6E-BAE4-4F1B-88C5-EDD4A4C86447}" type="datetimeFigureOut">
              <a:rPr lang="en-US"/>
              <a:pPr>
                <a:defRPr/>
              </a:pPr>
              <a:t>1/28/22</a:t>
            </a:fld>
            <a:endParaRPr lang="en-US"/>
          </a:p>
        </p:txBody>
      </p:sp>
      <p:sp>
        <p:nvSpPr>
          <p:cNvPr id="5" name="Footer Placeholder 4">
            <a:extLst>
              <a:ext uri="{FF2B5EF4-FFF2-40B4-BE49-F238E27FC236}">
                <a16:creationId xmlns:a16="http://schemas.microsoft.com/office/drawing/2014/main" id="{14C391B8-A1B8-4350-B022-7EF302D223E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4A04EC9-958D-4D25-BB06-EA709F3BE330}"/>
              </a:ext>
            </a:extLst>
          </p:cNvPr>
          <p:cNvSpPr>
            <a:spLocks noGrp="1"/>
          </p:cNvSpPr>
          <p:nvPr>
            <p:ph type="sldNum" sz="quarter" idx="12"/>
          </p:nvPr>
        </p:nvSpPr>
        <p:spPr/>
        <p:txBody>
          <a:bodyPr/>
          <a:lstStyle>
            <a:lvl1pPr>
              <a:defRPr/>
            </a:lvl1pPr>
          </a:lstStyle>
          <a:p>
            <a:pPr>
              <a:defRPr/>
            </a:pPr>
            <a:fld id="{61833EB8-493C-4BD3-A747-863083576F64}" type="slidenum">
              <a:rPr lang="en-US" altLang="en-US"/>
              <a:pPr>
                <a:defRPr/>
              </a:pPr>
              <a:t>‹#›</a:t>
            </a:fld>
            <a:endParaRPr lang="en-US" altLang="en-US"/>
          </a:p>
        </p:txBody>
      </p:sp>
    </p:spTree>
    <p:extLst>
      <p:ext uri="{BB962C8B-B14F-4D97-AF65-F5344CB8AC3E}">
        <p14:creationId xmlns:p14="http://schemas.microsoft.com/office/powerpoint/2010/main" val="3264036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0B0EB904-8777-4CBB-80A2-A4C607AD86D9}"/>
              </a:ext>
            </a:extLst>
          </p:cNvPr>
          <p:cNvSpPr>
            <a:spLocks noGrp="1"/>
          </p:cNvSpPr>
          <p:nvPr>
            <p:ph type="dt" sz="half" idx="10"/>
          </p:nvPr>
        </p:nvSpPr>
        <p:spPr/>
        <p:txBody>
          <a:bodyPr/>
          <a:lstStyle>
            <a:lvl1pPr>
              <a:defRPr/>
            </a:lvl1pPr>
          </a:lstStyle>
          <a:p>
            <a:pPr>
              <a:defRPr/>
            </a:pPr>
            <a:fld id="{319B80DD-D54D-429A-800A-4F5F4FB241C9}" type="datetimeFigureOut">
              <a:rPr lang="en-US"/>
              <a:pPr>
                <a:defRPr/>
              </a:pPr>
              <a:t>1/28/22</a:t>
            </a:fld>
            <a:endParaRPr lang="en-US"/>
          </a:p>
        </p:txBody>
      </p:sp>
      <p:sp>
        <p:nvSpPr>
          <p:cNvPr id="6" name="Footer Placeholder 4">
            <a:extLst>
              <a:ext uri="{FF2B5EF4-FFF2-40B4-BE49-F238E27FC236}">
                <a16:creationId xmlns:a16="http://schemas.microsoft.com/office/drawing/2014/main" id="{0216FD0C-571F-48F0-97E4-5D6B90868ADE}"/>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9CBDC755-B6C5-408F-8162-063D7CEEC08C}"/>
              </a:ext>
            </a:extLst>
          </p:cNvPr>
          <p:cNvSpPr>
            <a:spLocks noGrp="1"/>
          </p:cNvSpPr>
          <p:nvPr>
            <p:ph type="sldNum" sz="quarter" idx="12"/>
          </p:nvPr>
        </p:nvSpPr>
        <p:spPr/>
        <p:txBody>
          <a:bodyPr/>
          <a:lstStyle>
            <a:lvl1pPr>
              <a:defRPr/>
            </a:lvl1pPr>
          </a:lstStyle>
          <a:p>
            <a:pPr>
              <a:defRPr/>
            </a:pPr>
            <a:fld id="{391F59E9-2AD9-4831-83E2-8FEE3D234A02}" type="slidenum">
              <a:rPr lang="en-US" altLang="en-US"/>
              <a:pPr>
                <a:defRPr/>
              </a:pPr>
              <a:t>‹#›</a:t>
            </a:fld>
            <a:endParaRPr lang="en-US" altLang="en-US"/>
          </a:p>
        </p:txBody>
      </p:sp>
    </p:spTree>
    <p:extLst>
      <p:ext uri="{BB962C8B-B14F-4D97-AF65-F5344CB8AC3E}">
        <p14:creationId xmlns:p14="http://schemas.microsoft.com/office/powerpoint/2010/main" val="3544191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5E2722A8-E009-4DDD-9652-1B9A4F0B097A}"/>
              </a:ext>
            </a:extLst>
          </p:cNvPr>
          <p:cNvSpPr>
            <a:spLocks noGrp="1"/>
          </p:cNvSpPr>
          <p:nvPr>
            <p:ph type="dt" sz="half" idx="10"/>
          </p:nvPr>
        </p:nvSpPr>
        <p:spPr/>
        <p:txBody>
          <a:bodyPr/>
          <a:lstStyle>
            <a:lvl1pPr>
              <a:defRPr/>
            </a:lvl1pPr>
          </a:lstStyle>
          <a:p>
            <a:pPr>
              <a:defRPr/>
            </a:pPr>
            <a:fld id="{5667641A-65B9-4702-8BC3-5778889D45AA}" type="datetimeFigureOut">
              <a:rPr lang="en-US"/>
              <a:pPr>
                <a:defRPr/>
              </a:pPr>
              <a:t>1/28/22</a:t>
            </a:fld>
            <a:endParaRPr lang="en-US"/>
          </a:p>
        </p:txBody>
      </p:sp>
      <p:sp>
        <p:nvSpPr>
          <p:cNvPr id="8" name="Footer Placeholder 4">
            <a:extLst>
              <a:ext uri="{FF2B5EF4-FFF2-40B4-BE49-F238E27FC236}">
                <a16:creationId xmlns:a16="http://schemas.microsoft.com/office/drawing/2014/main" id="{E2AFD77A-C48D-42E1-9BBB-9D7A99F85D29}"/>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5D4811C6-053F-4B55-83D5-63554F480D9E}"/>
              </a:ext>
            </a:extLst>
          </p:cNvPr>
          <p:cNvSpPr>
            <a:spLocks noGrp="1"/>
          </p:cNvSpPr>
          <p:nvPr>
            <p:ph type="sldNum" sz="quarter" idx="12"/>
          </p:nvPr>
        </p:nvSpPr>
        <p:spPr/>
        <p:txBody>
          <a:bodyPr/>
          <a:lstStyle>
            <a:lvl1pPr>
              <a:defRPr/>
            </a:lvl1pPr>
          </a:lstStyle>
          <a:p>
            <a:pPr>
              <a:defRPr/>
            </a:pPr>
            <a:fld id="{3CF99771-754A-48B5-8106-2E77D8E8F7C3}" type="slidenum">
              <a:rPr lang="en-US" altLang="en-US"/>
              <a:pPr>
                <a:defRPr/>
              </a:pPr>
              <a:t>‹#›</a:t>
            </a:fld>
            <a:endParaRPr lang="en-US" altLang="en-US"/>
          </a:p>
        </p:txBody>
      </p:sp>
    </p:spTree>
    <p:extLst>
      <p:ext uri="{BB962C8B-B14F-4D97-AF65-F5344CB8AC3E}">
        <p14:creationId xmlns:p14="http://schemas.microsoft.com/office/powerpoint/2010/main" val="1717054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F2FD6D2E-8C18-47F4-9171-FF6396D00231}"/>
              </a:ext>
            </a:extLst>
          </p:cNvPr>
          <p:cNvSpPr>
            <a:spLocks noGrp="1"/>
          </p:cNvSpPr>
          <p:nvPr>
            <p:ph type="dt" sz="half" idx="10"/>
          </p:nvPr>
        </p:nvSpPr>
        <p:spPr/>
        <p:txBody>
          <a:bodyPr/>
          <a:lstStyle>
            <a:lvl1pPr>
              <a:defRPr/>
            </a:lvl1pPr>
          </a:lstStyle>
          <a:p>
            <a:pPr>
              <a:defRPr/>
            </a:pPr>
            <a:fld id="{85D7DFF5-E59F-429F-9876-8B077890F006}" type="datetimeFigureOut">
              <a:rPr lang="en-US"/>
              <a:pPr>
                <a:defRPr/>
              </a:pPr>
              <a:t>1/28/22</a:t>
            </a:fld>
            <a:endParaRPr lang="en-US"/>
          </a:p>
        </p:txBody>
      </p:sp>
      <p:sp>
        <p:nvSpPr>
          <p:cNvPr id="4" name="Footer Placeholder 4">
            <a:extLst>
              <a:ext uri="{FF2B5EF4-FFF2-40B4-BE49-F238E27FC236}">
                <a16:creationId xmlns:a16="http://schemas.microsoft.com/office/drawing/2014/main" id="{2DAA649D-399D-44BA-A25B-6CD2DDCEE643}"/>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A3C5A42A-E593-4192-A6B1-3146761E01A2}"/>
              </a:ext>
            </a:extLst>
          </p:cNvPr>
          <p:cNvSpPr>
            <a:spLocks noGrp="1"/>
          </p:cNvSpPr>
          <p:nvPr>
            <p:ph type="sldNum" sz="quarter" idx="12"/>
          </p:nvPr>
        </p:nvSpPr>
        <p:spPr/>
        <p:txBody>
          <a:bodyPr/>
          <a:lstStyle>
            <a:lvl1pPr>
              <a:defRPr/>
            </a:lvl1pPr>
          </a:lstStyle>
          <a:p>
            <a:pPr>
              <a:defRPr/>
            </a:pPr>
            <a:fld id="{31BABF64-2BB2-49DA-85DF-FB84A2C21C9E}" type="slidenum">
              <a:rPr lang="en-US" altLang="en-US"/>
              <a:pPr>
                <a:defRPr/>
              </a:pPr>
              <a:t>‹#›</a:t>
            </a:fld>
            <a:endParaRPr lang="en-US" altLang="en-US"/>
          </a:p>
        </p:txBody>
      </p:sp>
    </p:spTree>
    <p:extLst>
      <p:ext uri="{BB962C8B-B14F-4D97-AF65-F5344CB8AC3E}">
        <p14:creationId xmlns:p14="http://schemas.microsoft.com/office/powerpoint/2010/main" val="20401595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DD7A9B96-E51C-4CC7-9545-537583350C32}"/>
              </a:ext>
            </a:extLst>
          </p:cNvPr>
          <p:cNvSpPr>
            <a:spLocks noGrp="1"/>
          </p:cNvSpPr>
          <p:nvPr>
            <p:ph type="dt" sz="half" idx="10"/>
          </p:nvPr>
        </p:nvSpPr>
        <p:spPr/>
        <p:txBody>
          <a:bodyPr/>
          <a:lstStyle>
            <a:lvl1pPr>
              <a:defRPr/>
            </a:lvl1pPr>
          </a:lstStyle>
          <a:p>
            <a:pPr>
              <a:defRPr/>
            </a:pPr>
            <a:fld id="{99500300-FAB8-49BE-8D37-C4A635310EE9}" type="datetimeFigureOut">
              <a:rPr lang="en-US"/>
              <a:pPr>
                <a:defRPr/>
              </a:pPr>
              <a:t>1/28/22</a:t>
            </a:fld>
            <a:endParaRPr lang="en-US"/>
          </a:p>
        </p:txBody>
      </p:sp>
      <p:sp>
        <p:nvSpPr>
          <p:cNvPr id="3" name="Footer Placeholder 4">
            <a:extLst>
              <a:ext uri="{FF2B5EF4-FFF2-40B4-BE49-F238E27FC236}">
                <a16:creationId xmlns:a16="http://schemas.microsoft.com/office/drawing/2014/main" id="{C2BD5ECC-3AE7-460F-BE60-1F13B58E7B9D}"/>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D3BE3BE7-E623-441D-8B3C-8B20ED35B399}"/>
              </a:ext>
            </a:extLst>
          </p:cNvPr>
          <p:cNvSpPr>
            <a:spLocks noGrp="1"/>
          </p:cNvSpPr>
          <p:nvPr>
            <p:ph type="sldNum" sz="quarter" idx="12"/>
          </p:nvPr>
        </p:nvSpPr>
        <p:spPr/>
        <p:txBody>
          <a:bodyPr/>
          <a:lstStyle>
            <a:lvl1pPr>
              <a:defRPr/>
            </a:lvl1pPr>
          </a:lstStyle>
          <a:p>
            <a:pPr>
              <a:defRPr/>
            </a:pPr>
            <a:fld id="{FE9C6665-C99A-4E9B-82F1-5F53703F3E3C}" type="slidenum">
              <a:rPr lang="en-US" altLang="en-US"/>
              <a:pPr>
                <a:defRPr/>
              </a:pPr>
              <a:t>‹#›</a:t>
            </a:fld>
            <a:endParaRPr lang="en-US" altLang="en-US"/>
          </a:p>
        </p:txBody>
      </p:sp>
    </p:spTree>
    <p:extLst>
      <p:ext uri="{BB962C8B-B14F-4D97-AF65-F5344CB8AC3E}">
        <p14:creationId xmlns:p14="http://schemas.microsoft.com/office/powerpoint/2010/main" val="24915387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7163EF0-F4CB-4040-AE5F-8264A1A5C1CB}"/>
              </a:ext>
            </a:extLst>
          </p:cNvPr>
          <p:cNvSpPr>
            <a:spLocks noGrp="1"/>
          </p:cNvSpPr>
          <p:nvPr>
            <p:ph type="dt" sz="half" idx="10"/>
          </p:nvPr>
        </p:nvSpPr>
        <p:spPr/>
        <p:txBody>
          <a:bodyPr/>
          <a:lstStyle>
            <a:lvl1pPr>
              <a:defRPr/>
            </a:lvl1pPr>
          </a:lstStyle>
          <a:p>
            <a:pPr>
              <a:defRPr/>
            </a:pPr>
            <a:fld id="{0945557F-D1A7-4234-A4FF-EBBCB696432D}" type="datetimeFigureOut">
              <a:rPr lang="en-US"/>
              <a:pPr>
                <a:defRPr/>
              </a:pPr>
              <a:t>1/28/22</a:t>
            </a:fld>
            <a:endParaRPr lang="en-US"/>
          </a:p>
        </p:txBody>
      </p:sp>
      <p:sp>
        <p:nvSpPr>
          <p:cNvPr id="6" name="Footer Placeholder 4">
            <a:extLst>
              <a:ext uri="{FF2B5EF4-FFF2-40B4-BE49-F238E27FC236}">
                <a16:creationId xmlns:a16="http://schemas.microsoft.com/office/drawing/2014/main" id="{30680322-E5FB-445B-9CA0-84AC80FA092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8AC04CB-BB7F-4334-A3DC-3927FE65F4AD}"/>
              </a:ext>
            </a:extLst>
          </p:cNvPr>
          <p:cNvSpPr>
            <a:spLocks noGrp="1"/>
          </p:cNvSpPr>
          <p:nvPr>
            <p:ph type="sldNum" sz="quarter" idx="12"/>
          </p:nvPr>
        </p:nvSpPr>
        <p:spPr/>
        <p:txBody>
          <a:bodyPr/>
          <a:lstStyle>
            <a:lvl1pPr>
              <a:defRPr/>
            </a:lvl1pPr>
          </a:lstStyle>
          <a:p>
            <a:pPr>
              <a:defRPr/>
            </a:pPr>
            <a:fld id="{B8877613-8724-46F3-A105-16DE6FBCEEA5}" type="slidenum">
              <a:rPr lang="en-US" altLang="en-US"/>
              <a:pPr>
                <a:defRPr/>
              </a:pPr>
              <a:t>‹#›</a:t>
            </a:fld>
            <a:endParaRPr lang="en-US" altLang="en-US"/>
          </a:p>
        </p:txBody>
      </p:sp>
    </p:spTree>
    <p:extLst>
      <p:ext uri="{BB962C8B-B14F-4D97-AF65-F5344CB8AC3E}">
        <p14:creationId xmlns:p14="http://schemas.microsoft.com/office/powerpoint/2010/main" val="1199684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4953B207-99F0-43D6-8B62-7D5523AE2521}"/>
              </a:ext>
            </a:extLst>
          </p:cNvPr>
          <p:cNvSpPr>
            <a:spLocks noGrp="1"/>
          </p:cNvSpPr>
          <p:nvPr>
            <p:ph type="dt" sz="half" idx="10"/>
          </p:nvPr>
        </p:nvSpPr>
        <p:spPr/>
        <p:txBody>
          <a:bodyPr/>
          <a:lstStyle>
            <a:lvl1pPr>
              <a:defRPr/>
            </a:lvl1pPr>
          </a:lstStyle>
          <a:p>
            <a:pPr>
              <a:defRPr/>
            </a:pPr>
            <a:fld id="{188161FE-9163-499A-A358-BF666FA2867E}" type="datetimeFigureOut">
              <a:rPr lang="en-US"/>
              <a:pPr>
                <a:defRPr/>
              </a:pPr>
              <a:t>1/28/22</a:t>
            </a:fld>
            <a:endParaRPr lang="en-US"/>
          </a:p>
        </p:txBody>
      </p:sp>
      <p:sp>
        <p:nvSpPr>
          <p:cNvPr id="6" name="Footer Placeholder 4">
            <a:extLst>
              <a:ext uri="{FF2B5EF4-FFF2-40B4-BE49-F238E27FC236}">
                <a16:creationId xmlns:a16="http://schemas.microsoft.com/office/drawing/2014/main" id="{0691A160-E146-4E79-AF1C-E09EE549AB3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E3BBE618-57C5-4A09-833C-D31F98F68DEC}"/>
              </a:ext>
            </a:extLst>
          </p:cNvPr>
          <p:cNvSpPr>
            <a:spLocks noGrp="1"/>
          </p:cNvSpPr>
          <p:nvPr>
            <p:ph type="sldNum" sz="quarter" idx="12"/>
          </p:nvPr>
        </p:nvSpPr>
        <p:spPr/>
        <p:txBody>
          <a:bodyPr/>
          <a:lstStyle>
            <a:lvl1pPr>
              <a:defRPr/>
            </a:lvl1pPr>
          </a:lstStyle>
          <a:p>
            <a:pPr>
              <a:defRPr/>
            </a:pPr>
            <a:fld id="{05E76B42-5927-4745-A227-DE041B9149EC}" type="slidenum">
              <a:rPr lang="en-US" altLang="en-US"/>
              <a:pPr>
                <a:defRPr/>
              </a:pPr>
              <a:t>‹#›</a:t>
            </a:fld>
            <a:endParaRPr lang="en-US" altLang="en-US"/>
          </a:p>
        </p:txBody>
      </p:sp>
    </p:spTree>
    <p:extLst>
      <p:ext uri="{BB962C8B-B14F-4D97-AF65-F5344CB8AC3E}">
        <p14:creationId xmlns:p14="http://schemas.microsoft.com/office/powerpoint/2010/main" val="3190794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9C3C226A-DAE8-4093-83F7-F81DDFA1E5F0}"/>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771FF966-BFE8-478C-A7D9-58608AB9A454}"/>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38166D37-E425-4282-9491-3041FBAB1EC1}"/>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ea typeface="ＭＳ Ｐゴシック" pitchFamily="34" charset="-128"/>
              </a:defRPr>
            </a:lvl1pPr>
          </a:lstStyle>
          <a:p>
            <a:pPr>
              <a:defRPr/>
            </a:pPr>
            <a:fld id="{D0235CF1-6502-4B01-B96A-8226FE98EA34}" type="datetimeFigureOut">
              <a:rPr lang="en-US"/>
              <a:pPr>
                <a:defRPr/>
              </a:pPr>
              <a:t>1/28/22</a:t>
            </a:fld>
            <a:endParaRPr lang="en-US"/>
          </a:p>
        </p:txBody>
      </p:sp>
      <p:sp>
        <p:nvSpPr>
          <p:cNvPr id="5" name="Footer Placeholder 4">
            <a:extLst>
              <a:ext uri="{FF2B5EF4-FFF2-40B4-BE49-F238E27FC236}">
                <a16:creationId xmlns:a16="http://schemas.microsoft.com/office/drawing/2014/main" id="{0D71ED50-E557-477A-A4D1-9A878D8417B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2F717019-87CA-4D42-A45E-156EC4A55897}"/>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33DA1C6A-446E-47B3-AC12-F4102240624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mj-cs"/>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9.gif"/><Relationship Id="rId5" Type="http://schemas.openxmlformats.org/officeDocument/2006/relationships/image" Target="../media/image18.gif"/><Relationship Id="rId4" Type="http://schemas.openxmlformats.org/officeDocument/2006/relationships/image" Target="../media/image17.jp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3.jp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7" Type="http://schemas.openxmlformats.org/officeDocument/2006/relationships/hyperlink" Target="about:blank" TargetMode="External"/><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hyperlink" Target="about:blank" TargetMode="External"/><Relationship Id="rId5" Type="http://schemas.openxmlformats.org/officeDocument/2006/relationships/image" Target="../media/image28.png"/><Relationship Id="rId4" Type="http://schemas.openxmlformats.org/officeDocument/2006/relationships/image" Target="../media/image27.jpeg"/></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6.gif"/></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8.jp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0.jpg"/><Relationship Id="rId4" Type="http://schemas.openxmlformats.org/officeDocument/2006/relationships/image" Target="../media/image9.jp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2.jpg"/><Relationship Id="rId4" Type="http://schemas.openxmlformats.org/officeDocument/2006/relationships/image" Target="../media/image11.jp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4.jpg"/><Relationship Id="rId4" Type="http://schemas.openxmlformats.org/officeDocument/2006/relationships/image" Target="../media/image13.jp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5.jp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dirty="0"/>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B4D95A21-4A20-433F-B4E6-82F1CFEB2B2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6,7 NORTHRIDGE</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Lunes, 17 de Enero, 1994 a las 12:30:55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3078" name="TextBox 9">
            <a:extLst>
              <a:ext uri="{FF2B5EF4-FFF2-40B4-BE49-F238E27FC236}">
                <a16:creationId xmlns:a16="http://schemas.microsoft.com/office/drawing/2014/main" id="{412E7CCA-92A5-4BAA-8E5D-87F97A10EA48}"/>
              </a:ext>
            </a:extLst>
          </p:cNvPr>
          <p:cNvSpPr txBox="1">
            <a:spLocks noChangeArrowheads="1"/>
          </p:cNvSpPr>
          <p:nvPr/>
        </p:nvSpPr>
        <p:spPr bwMode="auto">
          <a:xfrm>
            <a:off x="304800" y="1066800"/>
            <a:ext cx="84582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dirty="0">
                <a:latin typeface="Arial" panose="020B0604020202020204" pitchFamily="34" charset="0"/>
              </a:rPr>
              <a:t>Hace veintiocho años, un terremoto de magnitud 6,7 sacudió el Valle de San Fernando al norte de Los Ángeles en la madrugada del 17 de enero. Destruyó casas, dañó hospitales y escuelas, provocó más de 10,000 deslizamientos de tierra y provocó el colapso de secciones de autopistas elevadas. 60 personas perdieron la vida y casi 9.000 resultaron heridas. Si bien un terremoto M 6,7 es de tamaño relativamente moderado, tuvo un gran impacto porque se centró directamente debajo de una región urbana densamente poblada y urbanizada.</a:t>
            </a:r>
          </a:p>
        </p:txBody>
      </p:sp>
      <p:pic>
        <p:nvPicPr>
          <p:cNvPr id="3" name="Picture 2">
            <a:extLst>
              <a:ext uri="{FF2B5EF4-FFF2-40B4-BE49-F238E27FC236}">
                <a16:creationId xmlns:a16="http://schemas.microsoft.com/office/drawing/2014/main" id="{D5FF1054-6299-4383-BDB1-0D7235E63575}"/>
              </a:ext>
            </a:extLst>
          </p:cNvPr>
          <p:cNvPicPr>
            <a:picLocks noChangeAspect="1"/>
          </p:cNvPicPr>
          <p:nvPr/>
        </p:nvPicPr>
        <p:blipFill>
          <a:blip r:embed="rId4">
            <a:extLst>
              <a:ext uri="{28A0092B-C50C-407E-A947-70E740481C1C}">
                <a14:useLocalDpi xmlns:a14="http://schemas.microsoft.com/office/drawing/2010/main" val="0"/>
              </a:ext>
            </a:extLst>
          </a:blip>
          <a:srcRect t="5698" b="5698"/>
          <a:stretch/>
        </p:blipFill>
        <p:spPr>
          <a:xfrm>
            <a:off x="3196281" y="2941260"/>
            <a:ext cx="5449353" cy="3340784"/>
          </a:xfrm>
          <a:prstGeom prst="rect">
            <a:avLst/>
          </a:prstGeom>
        </p:spPr>
      </p:pic>
      <p:sp>
        <p:nvSpPr>
          <p:cNvPr id="7" name="TextBox 9">
            <a:extLst>
              <a:ext uri="{FF2B5EF4-FFF2-40B4-BE49-F238E27FC236}">
                <a16:creationId xmlns:a16="http://schemas.microsoft.com/office/drawing/2014/main" id="{E794EA76-2573-0343-8BA8-B4EE43DBC4D7}"/>
              </a:ext>
            </a:extLst>
          </p:cNvPr>
          <p:cNvSpPr txBox="1">
            <a:spLocks noChangeArrowheads="1"/>
          </p:cNvSpPr>
          <p:nvPr/>
        </p:nvSpPr>
        <p:spPr bwMode="auto">
          <a:xfrm>
            <a:off x="300681" y="2941260"/>
            <a:ext cx="2747319"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500" dirty="0">
                <a:latin typeface="Arial" panose="020B0604020202020204" pitchFamily="34" charset="0"/>
              </a:rPr>
              <a:t>California es más segura hoy debido a este terremoto. Impulsó la acción y la legislación para proteger a las personas, los hogares y condujo a la creación de la Autoridad de Terremotos de California (CEA) para ayudar a mitigar las pérdidas por terremotos en todo el estado.</a:t>
            </a:r>
          </a:p>
        </p:txBody>
      </p:sp>
      <p:pic>
        <p:nvPicPr>
          <p:cNvPr id="5" name="Picture 4" descr="A picture containing text, sign, clipart&#10;&#10;Description automatically generated">
            <a:extLst>
              <a:ext uri="{FF2B5EF4-FFF2-40B4-BE49-F238E27FC236}">
                <a16:creationId xmlns:a16="http://schemas.microsoft.com/office/drawing/2014/main" id="{D2797151-64D8-A344-85F5-C376C146590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8941" y="5554384"/>
            <a:ext cx="2743200" cy="471167"/>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dirty="0"/>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CD8B078D-7257-45AF-8CD0-63527FA9B87C}"/>
              </a:ext>
            </a:extLst>
          </p:cNvPr>
          <p:cNvSpPr txBox="1"/>
          <p:nvPr/>
        </p:nvSpPr>
        <p:spPr>
          <a:xfrm>
            <a:off x="658377" y="4335720"/>
            <a:ext cx="8010125" cy="2554545"/>
          </a:xfrm>
          <a:prstGeom prst="rect">
            <a:avLst/>
          </a:prstGeom>
          <a:noFill/>
        </p:spPr>
        <p:txBody>
          <a:bodyPr wrap="square" rtlCol="0">
            <a:spAutoFit/>
          </a:bodyPr>
          <a:lstStyle/>
          <a:p>
            <a:r>
              <a:rPr lang="es-ES_tradnl" sz="1600" dirty="0"/>
              <a:t>El complejo de represas de Los Ángeles sufrió daños importantes en el terremoto de San Fernando de 1971 (foto de la parte superior derecha). Como resultado de este evento casi catastrófico, todas las represas en California fueron reevaluadas y modernizadas.</a:t>
            </a:r>
          </a:p>
          <a:p>
            <a:endParaRPr lang="es-ES_tradnl" sz="1600" dirty="0"/>
          </a:p>
          <a:p>
            <a:r>
              <a:rPr lang="es-ES_tradnl" sz="1600" dirty="0"/>
              <a:t>En contraste, el terremoto de </a:t>
            </a:r>
            <a:r>
              <a:rPr lang="es-ES_tradnl" sz="1600" dirty="0" err="1"/>
              <a:t>Northridge</a:t>
            </a:r>
            <a:r>
              <a:rPr lang="es-ES_tradnl" sz="1600" dirty="0"/>
              <a:t> de 1994 produjo solo grietas menores en la superficie de la represa modernizada (foto de la parte superior izquierda). Las medidas de modernización de la represa desde 1971 incluyeron la instalación de al menos 1100 columnas de grava, colocadas como conductos para el agua subterránea en un esfuerzo por reducir la licuefacción del suelo y la falla de la presa.</a:t>
            </a:r>
          </a:p>
        </p:txBody>
      </p:sp>
      <p:pic>
        <p:nvPicPr>
          <p:cNvPr id="6" name="Picture 5" descr="A picture containing outdoor&#10;&#10;Description automatically generated">
            <a:extLst>
              <a:ext uri="{FF2B5EF4-FFF2-40B4-BE49-F238E27FC236}">
                <a16:creationId xmlns:a16="http://schemas.microsoft.com/office/drawing/2014/main" id="{109F9BEF-2304-492E-A0F6-B7194EBDAF3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77000" y="136268"/>
            <a:ext cx="2468880" cy="3703320"/>
          </a:xfrm>
          <a:prstGeom prst="rect">
            <a:avLst/>
          </a:prstGeom>
        </p:spPr>
      </p:pic>
      <p:sp>
        <p:nvSpPr>
          <p:cNvPr id="10" name="TextBox 9">
            <a:extLst>
              <a:ext uri="{FF2B5EF4-FFF2-40B4-BE49-F238E27FC236}">
                <a16:creationId xmlns:a16="http://schemas.microsoft.com/office/drawing/2014/main" id="{B136A020-9AEA-4841-873B-3C6CF1E306FD}"/>
              </a:ext>
            </a:extLst>
          </p:cNvPr>
          <p:cNvSpPr txBox="1"/>
          <p:nvPr/>
        </p:nvSpPr>
        <p:spPr>
          <a:xfrm>
            <a:off x="1447800" y="1013401"/>
            <a:ext cx="5278079" cy="307777"/>
          </a:xfrm>
          <a:prstGeom prst="rect">
            <a:avLst/>
          </a:prstGeom>
          <a:noFill/>
        </p:spPr>
        <p:txBody>
          <a:bodyPr wrap="square" rtlCol="0">
            <a:spAutoFit/>
          </a:bodyPr>
          <a:lstStyle/>
          <a:p>
            <a:r>
              <a:rPr lang="es-ES_tradnl" sz="1400" i="1" dirty="0"/>
              <a:t>Mapas y fotos c</a:t>
            </a:r>
            <a:r>
              <a:rPr lang="es-ES_tradnl" altLang="en-US" sz="1400" i="1" dirty="0"/>
              <a:t>ortesía del Servicio Geológico de los EE.UU</a:t>
            </a:r>
            <a:endParaRPr lang="es-ES_tradnl" sz="1400" i="1" dirty="0"/>
          </a:p>
        </p:txBody>
      </p:sp>
      <p:pic>
        <p:nvPicPr>
          <p:cNvPr id="5" name="Picture 4" descr="Diagram&#10;&#10;Description automatically generated with medium confidence">
            <a:extLst>
              <a:ext uri="{FF2B5EF4-FFF2-40B4-BE49-F238E27FC236}">
                <a16:creationId xmlns:a16="http://schemas.microsoft.com/office/drawing/2014/main" id="{D72CD530-0551-5D49-8CCB-9FE860A2702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57600" y="1313841"/>
            <a:ext cx="2743200" cy="2525747"/>
          </a:xfrm>
          <a:prstGeom prst="rect">
            <a:avLst/>
          </a:prstGeom>
        </p:spPr>
      </p:pic>
      <p:pic>
        <p:nvPicPr>
          <p:cNvPr id="11" name="Picture 10" descr="A picture containing outdoor, ground, way, sidewalk&#10;&#10;Description automatically generated">
            <a:extLst>
              <a:ext uri="{FF2B5EF4-FFF2-40B4-BE49-F238E27FC236}">
                <a16:creationId xmlns:a16="http://schemas.microsoft.com/office/drawing/2014/main" id="{2147BCA2-8E5C-FC40-AA67-EEF282739DC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5418" y="1392555"/>
            <a:ext cx="3291840" cy="2447033"/>
          </a:xfrm>
          <a:prstGeom prst="rect">
            <a:avLst/>
          </a:prstGeom>
        </p:spPr>
      </p:pic>
      <p:sp>
        <p:nvSpPr>
          <p:cNvPr id="13" name="TextBox 12">
            <a:extLst>
              <a:ext uri="{FF2B5EF4-FFF2-40B4-BE49-F238E27FC236}">
                <a16:creationId xmlns:a16="http://schemas.microsoft.com/office/drawing/2014/main" id="{18182244-5CD6-3C46-9ACE-B1924F4ADAB1}"/>
              </a:ext>
            </a:extLst>
          </p:cNvPr>
          <p:cNvSpPr txBox="1"/>
          <p:nvPr/>
        </p:nvSpPr>
        <p:spPr>
          <a:xfrm>
            <a:off x="152400" y="3815776"/>
            <a:ext cx="3695082" cy="307777"/>
          </a:xfrm>
          <a:prstGeom prst="rect">
            <a:avLst/>
          </a:prstGeom>
          <a:noFill/>
        </p:spPr>
        <p:txBody>
          <a:bodyPr wrap="square" rtlCol="0">
            <a:spAutoFit/>
          </a:bodyPr>
          <a:lstStyle/>
          <a:p>
            <a:r>
              <a:rPr lang="es-ES_tradnl" sz="1400" dirty="0"/>
              <a:t>Grietas superficiales del terremoto de 1994</a:t>
            </a:r>
          </a:p>
        </p:txBody>
      </p:sp>
      <p:sp>
        <p:nvSpPr>
          <p:cNvPr id="14" name="TextBox 13">
            <a:extLst>
              <a:ext uri="{FF2B5EF4-FFF2-40B4-BE49-F238E27FC236}">
                <a16:creationId xmlns:a16="http://schemas.microsoft.com/office/drawing/2014/main" id="{E3B38B97-7F24-B246-A843-5E7D6A3A9F16}"/>
              </a:ext>
            </a:extLst>
          </p:cNvPr>
          <p:cNvSpPr txBox="1"/>
          <p:nvPr/>
        </p:nvSpPr>
        <p:spPr>
          <a:xfrm>
            <a:off x="6385560" y="3815777"/>
            <a:ext cx="2758440" cy="523220"/>
          </a:xfrm>
          <a:prstGeom prst="rect">
            <a:avLst/>
          </a:prstGeom>
          <a:noFill/>
        </p:spPr>
        <p:txBody>
          <a:bodyPr wrap="square" rtlCol="0">
            <a:spAutoFit/>
          </a:bodyPr>
          <a:lstStyle/>
          <a:p>
            <a:r>
              <a:rPr lang="es-ES_tradnl" sz="1400" dirty="0"/>
              <a:t>Falla de la represa por el terremoto de 1971</a:t>
            </a:r>
          </a:p>
        </p:txBody>
      </p:sp>
      <p:sp>
        <p:nvSpPr>
          <p:cNvPr id="12" name="Title 1">
            <a:extLst>
              <a:ext uri="{FF2B5EF4-FFF2-40B4-BE49-F238E27FC236}">
                <a16:creationId xmlns:a16="http://schemas.microsoft.com/office/drawing/2014/main" id="{2D68F7F0-3928-F442-8416-31DB68AD00B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6,7 NORTHRIDGE</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Lunes, 17 de Enero, 1994 a las 12:30:55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28634673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extBox 7">
            <a:extLst>
              <a:ext uri="{FF2B5EF4-FFF2-40B4-BE49-F238E27FC236}">
                <a16:creationId xmlns:a16="http://schemas.microsoft.com/office/drawing/2014/main" id="{96ED967F-6BCD-F941-B3A1-EDA675DEE208}"/>
              </a:ext>
            </a:extLst>
          </p:cNvPr>
          <p:cNvSpPr txBox="1">
            <a:spLocks noChangeArrowheads="1"/>
          </p:cNvSpPr>
          <p:nvPr/>
        </p:nvSpPr>
        <p:spPr bwMode="auto">
          <a:xfrm>
            <a:off x="354013" y="1066800"/>
            <a:ext cx="3287100" cy="5170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s-ES_tradnl" altLang="en-US" sz="1500" dirty="0">
                <a:latin typeface="Arial" panose="020B0604020202020204" pitchFamily="34" charset="0"/>
              </a:rPr>
              <a:t>El terremoto de magnitud 6,7 que ocurrió en 1994 comenzó en el hipocentro, ~12 millas debajo del Valle de San Fernando. Luego, la ruptura se propagó hacia el norte y hacia arriba hasta una profundidad de aproximadamente 2 millas antes de detenerse (superficie marrón en la figura de la parte superior derecha). A diferencia del terremoto cercano de 1971, la ruptura de 1994 nunca llegó a la superficie.</a:t>
            </a:r>
          </a:p>
          <a:p>
            <a:pPr eaLnBrk="1" hangingPunct="1">
              <a:spcBef>
                <a:spcPct val="0"/>
              </a:spcBef>
              <a:buNone/>
            </a:pPr>
            <a:endParaRPr lang="es-ES_tradnl" altLang="en-US" sz="1500" dirty="0">
              <a:latin typeface="Arial" panose="020B0604020202020204" pitchFamily="34" charset="0"/>
            </a:endParaRPr>
          </a:p>
          <a:p>
            <a:pPr eaLnBrk="1" hangingPunct="1">
              <a:spcBef>
                <a:spcPct val="0"/>
              </a:spcBef>
              <a:buNone/>
            </a:pPr>
            <a:r>
              <a:rPr lang="es-ES_tradnl" altLang="en-US" sz="1500" dirty="0">
                <a:latin typeface="Arial" panose="020B0604020202020204" pitchFamily="34" charset="0"/>
              </a:rPr>
              <a:t>El plano de falla de 1994 se sumerge hacia el sur por debajo del Valle de San Fernando en un ángulo de aproximadamente 35°. La pared superior (bloque superior del Valle de San Fernando) se </a:t>
            </a:r>
            <a:r>
              <a:rPr lang="es-ES_tradnl" altLang="en-US" sz="1500" dirty="0" err="1">
                <a:latin typeface="Arial" panose="020B0604020202020204" pitchFamily="34" charset="0"/>
              </a:rPr>
              <a:t>deplazó</a:t>
            </a:r>
            <a:r>
              <a:rPr lang="es-ES_tradnl" altLang="en-US" sz="1500" dirty="0">
                <a:latin typeface="Arial" panose="020B0604020202020204" pitchFamily="34" charset="0"/>
              </a:rPr>
              <a:t> hacia el noreste y hacia arriba en relación con la pared inferior (bloque inferior de la Montaña San Gabriel).</a:t>
            </a:r>
          </a:p>
        </p:txBody>
      </p:sp>
      <p:sp>
        <p:nvSpPr>
          <p:cNvPr id="15" name="Rectangle 14">
            <a:extLst>
              <a:ext uri="{FF2B5EF4-FFF2-40B4-BE49-F238E27FC236}">
                <a16:creationId xmlns:a16="http://schemas.microsoft.com/office/drawing/2014/main" id="{EAD07538-B970-46FB-A8E5-DFADB338782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a:p>
        </p:txBody>
      </p:sp>
      <p:pic>
        <p:nvPicPr>
          <p:cNvPr id="13317" name="Picture 8" descr="IRIS_TMlogo.png">
            <a:extLst>
              <a:ext uri="{FF2B5EF4-FFF2-40B4-BE49-F238E27FC236}">
                <a16:creationId xmlns:a16="http://schemas.microsoft.com/office/drawing/2014/main" id="{128E38F1-796E-4447-A633-CDE0081638F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17">
            <a:extLst>
              <a:ext uri="{FF2B5EF4-FFF2-40B4-BE49-F238E27FC236}">
                <a16:creationId xmlns:a16="http://schemas.microsoft.com/office/drawing/2014/main" id="{974CC7B4-6E87-4FD2-BAE1-2F0C6CE4A8F8}"/>
              </a:ext>
            </a:extLst>
          </p:cNvPr>
          <p:cNvSpPr txBox="1"/>
          <p:nvPr/>
        </p:nvSpPr>
        <p:spPr>
          <a:xfrm>
            <a:off x="362034" y="6542202"/>
            <a:ext cx="3905166" cy="307777"/>
          </a:xfrm>
          <a:prstGeom prst="rect">
            <a:avLst/>
          </a:prstGeom>
          <a:noFill/>
        </p:spPr>
        <p:txBody>
          <a:bodyPr wrap="square" rtlCol="0">
            <a:spAutoFit/>
          </a:bodyPr>
          <a:lstStyle/>
          <a:p>
            <a:r>
              <a:rPr lang="es-ES_tradnl" sz="1400" i="1"/>
              <a:t>Modelo de bloque cortesía de C. Allen, Caltech</a:t>
            </a:r>
          </a:p>
        </p:txBody>
      </p:sp>
      <p:pic>
        <p:nvPicPr>
          <p:cNvPr id="5" name="Picture 4">
            <a:extLst>
              <a:ext uri="{FF2B5EF4-FFF2-40B4-BE49-F238E27FC236}">
                <a16:creationId xmlns:a16="http://schemas.microsoft.com/office/drawing/2014/main" id="{EAFE2CD0-0B13-46C5-9E61-BF712F60964E}"/>
              </a:ext>
            </a:extLst>
          </p:cNvPr>
          <p:cNvPicPr>
            <a:picLocks noChangeAspect="1"/>
          </p:cNvPicPr>
          <p:nvPr/>
        </p:nvPicPr>
        <p:blipFill rotWithShape="1">
          <a:blip r:embed="rId4">
            <a:extLst>
              <a:ext uri="{28A0092B-C50C-407E-A947-70E740481C1C}">
                <a14:useLocalDpi xmlns:a14="http://schemas.microsoft.com/office/drawing/2010/main" val="0"/>
              </a:ext>
            </a:extLst>
          </a:blip>
          <a:srcRect l="-402"/>
          <a:stretch/>
        </p:blipFill>
        <p:spPr>
          <a:xfrm>
            <a:off x="3842726" y="802213"/>
            <a:ext cx="5301274" cy="3178765"/>
          </a:xfrm>
          <a:prstGeom prst="rect">
            <a:avLst/>
          </a:prstGeom>
        </p:spPr>
      </p:pic>
      <p:pic>
        <p:nvPicPr>
          <p:cNvPr id="6" name="Picture 5" descr="Diagram, schematic&#10;&#10;Description automatically generated">
            <a:extLst>
              <a:ext uri="{FF2B5EF4-FFF2-40B4-BE49-F238E27FC236}">
                <a16:creationId xmlns:a16="http://schemas.microsoft.com/office/drawing/2014/main" id="{D73C197F-C132-4447-968B-C955A059291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29200" y="3733800"/>
            <a:ext cx="4114800" cy="2902658"/>
          </a:xfrm>
          <a:prstGeom prst="rect">
            <a:avLst/>
          </a:prstGeom>
        </p:spPr>
      </p:pic>
      <p:sp>
        <p:nvSpPr>
          <p:cNvPr id="20" name="TextBox 19">
            <a:extLst>
              <a:ext uri="{FF2B5EF4-FFF2-40B4-BE49-F238E27FC236}">
                <a16:creationId xmlns:a16="http://schemas.microsoft.com/office/drawing/2014/main" id="{A6F59759-5442-2A4A-A9D4-21D12A0BA16C}"/>
              </a:ext>
            </a:extLst>
          </p:cNvPr>
          <p:cNvSpPr txBox="1"/>
          <p:nvPr/>
        </p:nvSpPr>
        <p:spPr>
          <a:xfrm>
            <a:off x="5502888" y="6520044"/>
            <a:ext cx="3336312" cy="307777"/>
          </a:xfrm>
          <a:prstGeom prst="rect">
            <a:avLst/>
          </a:prstGeom>
          <a:noFill/>
        </p:spPr>
        <p:txBody>
          <a:bodyPr wrap="square" rtlCol="0">
            <a:spAutoFit/>
          </a:bodyPr>
          <a:lstStyle/>
          <a:p>
            <a:r>
              <a:rPr lang="es-ES_tradnl" sz="1400" i="1"/>
              <a:t>Figuras de Carena y Suppe (2002)</a:t>
            </a:r>
          </a:p>
        </p:txBody>
      </p:sp>
      <p:sp>
        <p:nvSpPr>
          <p:cNvPr id="11" name="Title 1">
            <a:extLst>
              <a:ext uri="{FF2B5EF4-FFF2-40B4-BE49-F238E27FC236}">
                <a16:creationId xmlns:a16="http://schemas.microsoft.com/office/drawing/2014/main" id="{A8003272-1D91-5C47-A9A2-9EF1A011B687}"/>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6,7 NORTHRIDGE</a:t>
            </a:r>
            <a:br>
              <a:rPr lang="es-ES_tradnl" sz="4300"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t>Lunes, 17 de Enero, 1994 a las 12:30:55 UTC </a:t>
            </a:r>
            <a:endParaRPr lang="es-ES_tradnl">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3162742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extBox 7">
            <a:extLst>
              <a:ext uri="{FF2B5EF4-FFF2-40B4-BE49-F238E27FC236}">
                <a16:creationId xmlns:a16="http://schemas.microsoft.com/office/drawing/2014/main" id="{96ED967F-6BCD-F941-B3A1-EDA675DEE208}"/>
              </a:ext>
            </a:extLst>
          </p:cNvPr>
          <p:cNvSpPr txBox="1">
            <a:spLocks noChangeArrowheads="1"/>
          </p:cNvSpPr>
          <p:nvPr/>
        </p:nvSpPr>
        <p:spPr bwMode="auto">
          <a:xfrm>
            <a:off x="304800" y="990600"/>
            <a:ext cx="8337550"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500" dirty="0">
                <a:latin typeface="Arial" panose="020B0604020202020204" pitchFamily="34" charset="0"/>
              </a:rPr>
              <a:t>La imagen a continuación es de un artículo científico que compara las réplicas del terremoto del Valle de San Fernando de 1971 (puntos rojos) con las réplicas del terremoto de </a:t>
            </a:r>
            <a:r>
              <a:rPr lang="es-ES_tradnl" altLang="en-US" sz="1500" dirty="0" err="1">
                <a:latin typeface="Arial" panose="020B0604020202020204" pitchFamily="34" charset="0"/>
              </a:rPr>
              <a:t>Northridge</a:t>
            </a:r>
            <a:r>
              <a:rPr lang="es-ES_tradnl" altLang="en-US" sz="1500" dirty="0">
                <a:latin typeface="Arial" panose="020B0604020202020204" pitchFamily="34" charset="0"/>
              </a:rPr>
              <a:t> de 1994 (puntos azules). Los mecanismos focales de ambos terremotos también se trazan en sus respectivos hipocentros (1971 en rojo, 1994 en azul). Esta vista proporciona una idea clara de la compresión norte-sur en la corteza (flechas rojas) que generó ambos terremotos.</a:t>
            </a:r>
          </a:p>
        </p:txBody>
      </p:sp>
      <p:sp>
        <p:nvSpPr>
          <p:cNvPr id="15" name="Rectangle 14">
            <a:extLst>
              <a:ext uri="{FF2B5EF4-FFF2-40B4-BE49-F238E27FC236}">
                <a16:creationId xmlns:a16="http://schemas.microsoft.com/office/drawing/2014/main" id="{EAD07538-B970-46FB-A8E5-DFADB338782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dirty="0">
              <a:solidFill>
                <a:schemeClr val="tx1"/>
              </a:solidFill>
            </a:endParaRPr>
          </a:p>
        </p:txBody>
      </p:sp>
      <p:pic>
        <p:nvPicPr>
          <p:cNvPr id="13317" name="Picture 8" descr="IRIS_TMlogo.png">
            <a:extLst>
              <a:ext uri="{FF2B5EF4-FFF2-40B4-BE49-F238E27FC236}">
                <a16:creationId xmlns:a16="http://schemas.microsoft.com/office/drawing/2014/main" id="{128E38F1-796E-4447-A633-CDE0081638F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8" name="TextBox 8">
            <a:extLst>
              <a:ext uri="{FF2B5EF4-FFF2-40B4-BE49-F238E27FC236}">
                <a16:creationId xmlns:a16="http://schemas.microsoft.com/office/drawing/2014/main" id="{4BA36AA1-0413-194B-B594-506BE5D2E4D3}"/>
              </a:ext>
            </a:extLst>
          </p:cNvPr>
          <p:cNvSpPr txBox="1">
            <a:spLocks noChangeArrowheads="1"/>
          </p:cNvSpPr>
          <p:nvPr/>
        </p:nvSpPr>
        <p:spPr bwMode="auto">
          <a:xfrm>
            <a:off x="6397130" y="6550025"/>
            <a:ext cx="247622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i="1" dirty="0">
                <a:latin typeface="Arial" panose="020B0604020202020204" pitchFamily="34" charset="0"/>
              </a:rPr>
              <a:t>Figura de </a:t>
            </a:r>
            <a:r>
              <a:rPr lang="es-ES_tradnl" altLang="en-US" sz="1400" i="1" dirty="0" err="1">
                <a:latin typeface="Arial" panose="020B0604020202020204" pitchFamily="34" charset="0"/>
              </a:rPr>
              <a:t>Fuis</a:t>
            </a:r>
            <a:r>
              <a:rPr lang="es-ES_tradnl" altLang="en-US" sz="1400" i="1" dirty="0">
                <a:latin typeface="Arial" panose="020B0604020202020204" pitchFamily="34" charset="0"/>
              </a:rPr>
              <a:t> et al. (2003)</a:t>
            </a:r>
            <a:endParaRPr lang="es-ES_tradnl" altLang="en-US" sz="1800" i="1" dirty="0">
              <a:latin typeface="Arial" panose="020B0604020202020204" pitchFamily="34" charset="0"/>
            </a:endParaRPr>
          </a:p>
        </p:txBody>
      </p:sp>
      <p:pic>
        <p:nvPicPr>
          <p:cNvPr id="4" name="Picture 3" descr="Graphical user interface, application&#10;&#10;Description automatically generated">
            <a:extLst>
              <a:ext uri="{FF2B5EF4-FFF2-40B4-BE49-F238E27FC236}">
                <a16:creationId xmlns:a16="http://schemas.microsoft.com/office/drawing/2014/main" id="{86B983D8-E028-234D-99AE-593E681CA064}"/>
              </a:ext>
            </a:extLst>
          </p:cNvPr>
          <p:cNvPicPr>
            <a:picLocks noChangeAspect="1"/>
          </p:cNvPicPr>
          <p:nvPr/>
        </p:nvPicPr>
        <p:blipFill rotWithShape="1">
          <a:blip r:embed="rId4">
            <a:extLst>
              <a:ext uri="{28A0092B-C50C-407E-A947-70E740481C1C}">
                <a14:useLocalDpi xmlns:a14="http://schemas.microsoft.com/office/drawing/2010/main" val="0"/>
              </a:ext>
            </a:extLst>
          </a:blip>
          <a:srcRect l="48872" r="-1"/>
          <a:stretch/>
        </p:blipFill>
        <p:spPr>
          <a:xfrm>
            <a:off x="990600" y="2346218"/>
            <a:ext cx="7239000" cy="4260882"/>
          </a:xfrm>
          <a:prstGeom prst="rect">
            <a:avLst/>
          </a:prstGeom>
        </p:spPr>
      </p:pic>
      <p:cxnSp>
        <p:nvCxnSpPr>
          <p:cNvPr id="6" name="Straight Connector 5">
            <a:extLst>
              <a:ext uri="{FF2B5EF4-FFF2-40B4-BE49-F238E27FC236}">
                <a16:creationId xmlns:a16="http://schemas.microsoft.com/office/drawing/2014/main" id="{B5522AD3-7185-B342-88E3-D7E23973350C}"/>
              </a:ext>
            </a:extLst>
          </p:cNvPr>
          <p:cNvCxnSpPr/>
          <p:nvPr/>
        </p:nvCxnSpPr>
        <p:spPr>
          <a:xfrm>
            <a:off x="1371600" y="4800600"/>
            <a:ext cx="548640" cy="0"/>
          </a:xfrm>
          <a:prstGeom prst="line">
            <a:avLst/>
          </a:prstGeom>
          <a:ln w="7620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511A85B9-CBA5-1345-9223-800D35D6A562}"/>
              </a:ext>
            </a:extLst>
          </p:cNvPr>
          <p:cNvCxnSpPr/>
          <p:nvPr/>
        </p:nvCxnSpPr>
        <p:spPr>
          <a:xfrm>
            <a:off x="7086600" y="4800600"/>
            <a:ext cx="548640" cy="0"/>
          </a:xfrm>
          <a:prstGeom prst="line">
            <a:avLst/>
          </a:prstGeom>
          <a:ln w="7620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Title 1">
            <a:extLst>
              <a:ext uri="{FF2B5EF4-FFF2-40B4-BE49-F238E27FC236}">
                <a16:creationId xmlns:a16="http://schemas.microsoft.com/office/drawing/2014/main" id="{634568E2-A077-1449-9CEB-0AF40ACB65C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effectLst>
                  <a:outerShdw blurRad="50000" dist="30000" dir="5400000" algn="tl" rotWithShape="0">
                    <a:srgbClr val="000000">
                      <a:alpha val="30000"/>
                    </a:srgbClr>
                  </a:outerShdw>
                </a:effectLst>
                <a:latin typeface="+mj-lt"/>
                <a:ea typeface="+mj-ea"/>
                <a:cs typeface="+mj-cs"/>
              </a:rPr>
            </a:br>
            <a:r>
              <a:rPr lang="es-ES_tradnl" sz="2400" b="1" dirty="0">
                <a:effectLst>
                  <a:outerShdw blurRad="50000" dist="30000" dir="5400000" algn="tl" rotWithShape="0">
                    <a:srgbClr val="000000">
                      <a:alpha val="30000"/>
                    </a:srgbClr>
                  </a:outerShdw>
                </a:effectLst>
                <a:ea typeface="+mj-ea"/>
                <a:cs typeface="Arial" pitchFamily="34" charset="0"/>
              </a:rPr>
              <a:t>Magnitud 6,7 NORTHRIDGE</a:t>
            </a:r>
            <a:br>
              <a:rPr lang="es-ES_tradnl" sz="4300" b="1" dirty="0">
                <a:effectLst>
                  <a:outerShdw blurRad="50000" dist="30000" dir="5400000" algn="tl" rotWithShape="0">
                    <a:srgbClr val="000000">
                      <a:alpha val="30000"/>
                    </a:srgbClr>
                  </a:outerShdw>
                </a:effectLst>
                <a:ea typeface="+mj-ea"/>
                <a:cs typeface="Arial" pitchFamily="34" charset="0"/>
              </a:rPr>
            </a:br>
            <a:r>
              <a:rPr lang="es-ES_tradnl" b="1" dirty="0">
                <a:effectLst>
                  <a:outerShdw blurRad="50000" dist="30000" dir="5400000" algn="tl" rotWithShape="0">
                    <a:srgbClr val="000000">
                      <a:alpha val="30000"/>
                    </a:srgbClr>
                  </a:outerShdw>
                </a:effectLst>
                <a:ea typeface="+mj-ea"/>
                <a:cs typeface="Arial" pitchFamily="34" charset="0"/>
              </a:rPr>
              <a:t>Lunes, 17 de Enero, 1994 a las 12:30:55 UTC </a:t>
            </a:r>
            <a:endParaRPr lang="es-ES_tradnl" dirty="0">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dirty="0"/>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8" name="TextBox 9">
            <a:extLst>
              <a:ext uri="{FF2B5EF4-FFF2-40B4-BE49-F238E27FC236}">
                <a16:creationId xmlns:a16="http://schemas.microsoft.com/office/drawing/2014/main" id="{412E7CCA-92A5-4BAA-8E5D-87F97A10EA48}"/>
              </a:ext>
            </a:extLst>
          </p:cNvPr>
          <p:cNvSpPr txBox="1">
            <a:spLocks noChangeArrowheads="1"/>
          </p:cNvSpPr>
          <p:nvPr/>
        </p:nvSpPr>
        <p:spPr bwMode="auto">
          <a:xfrm>
            <a:off x="318655" y="1066800"/>
            <a:ext cx="2957945" cy="5693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latin typeface="Arial" panose="020B0604020202020204" pitchFamily="34" charset="0"/>
              </a:rPr>
              <a:t>Los mapas de riesgo sísmico, como el que se muestra a la derecha, muestran donde las regiones con mayor intensidad de agitación tienen mayor probabilidad de ocurrencia según la ubicación de las fallas conocidas y mapeadas.</a:t>
            </a:r>
          </a:p>
          <a:p>
            <a:pPr eaLnBrk="1" hangingPunct="1">
              <a:spcBef>
                <a:spcPct val="0"/>
              </a:spcBef>
              <a:buFontTx/>
              <a:buNone/>
            </a:pPr>
            <a:endParaRPr lang="es-ES_tradnl" altLang="en-US" sz="1400" dirty="0">
              <a:latin typeface="Arial" panose="020B0604020202020204" pitchFamily="34" charset="0"/>
            </a:endParaRPr>
          </a:p>
          <a:p>
            <a:pPr eaLnBrk="1" hangingPunct="1">
              <a:spcBef>
                <a:spcPct val="0"/>
              </a:spcBef>
              <a:buFontTx/>
              <a:buNone/>
            </a:pPr>
            <a:r>
              <a:rPr lang="es-ES_tradnl" altLang="en-US" sz="1400" dirty="0">
                <a:latin typeface="Arial" panose="020B0604020202020204" pitchFamily="34" charset="0"/>
              </a:rPr>
              <a:t>El terremoto de </a:t>
            </a:r>
            <a:r>
              <a:rPr lang="es-ES_tradnl" altLang="en-US" sz="1400" dirty="0" err="1">
                <a:latin typeface="Arial" panose="020B0604020202020204" pitchFamily="34" charset="0"/>
              </a:rPr>
              <a:t>Northridge</a:t>
            </a:r>
            <a:r>
              <a:rPr lang="es-ES_tradnl" altLang="en-US" sz="1400" dirty="0">
                <a:latin typeface="Arial" panose="020B0604020202020204" pitchFamily="34" charset="0"/>
              </a:rPr>
              <a:t> ocurrió en una falla de empuje desconocida que no culmino su ruptura en la superficie. Después del terremoto de 1994, se actualizaron los mapas de peligro para incluir el mayor riesgo que presentan las fallas inversas ciega conocidas (líneas amarillas), como la que generó el terremoto de </a:t>
            </a:r>
            <a:r>
              <a:rPr lang="es-ES_tradnl" altLang="en-US" sz="1400" dirty="0" err="1">
                <a:latin typeface="Arial" panose="020B0604020202020204" pitchFamily="34" charset="0"/>
              </a:rPr>
              <a:t>Northridge</a:t>
            </a:r>
            <a:r>
              <a:rPr lang="es-ES_tradnl" altLang="en-US" sz="1400" dirty="0">
                <a:latin typeface="Arial" panose="020B0604020202020204" pitchFamily="34" charset="0"/>
              </a:rPr>
              <a:t>.</a:t>
            </a:r>
          </a:p>
          <a:p>
            <a:pPr eaLnBrk="1" hangingPunct="1">
              <a:spcBef>
                <a:spcPct val="0"/>
              </a:spcBef>
              <a:buFontTx/>
              <a:buNone/>
            </a:pPr>
            <a:endParaRPr lang="es-ES_tradnl" altLang="en-US" sz="1400" dirty="0">
              <a:latin typeface="Arial" panose="020B0604020202020204" pitchFamily="34" charset="0"/>
            </a:endParaRPr>
          </a:p>
          <a:p>
            <a:pPr eaLnBrk="1" hangingPunct="1">
              <a:spcBef>
                <a:spcPct val="0"/>
              </a:spcBef>
              <a:buFontTx/>
              <a:buNone/>
            </a:pPr>
            <a:r>
              <a:rPr lang="es-ES_tradnl" altLang="en-US" sz="1400" dirty="0">
                <a:latin typeface="Arial" panose="020B0604020202020204" pitchFamily="34" charset="0"/>
              </a:rPr>
              <a:t>Estos mapas actualizados de peligros sísmicos deberían reflejar con mayor precisión los peligros de sacudidas de futuros terremotos.</a:t>
            </a:r>
          </a:p>
        </p:txBody>
      </p:sp>
      <p:pic>
        <p:nvPicPr>
          <p:cNvPr id="3" name="Picture 2" descr="A picture containing text, printer&#10;&#10;Description automatically generated">
            <a:extLst>
              <a:ext uri="{FF2B5EF4-FFF2-40B4-BE49-F238E27FC236}">
                <a16:creationId xmlns:a16="http://schemas.microsoft.com/office/drawing/2014/main" id="{D7B0DB29-B9D1-2341-A6E9-10E3EA06EB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17887" y="838200"/>
            <a:ext cx="5486400" cy="5698191"/>
          </a:xfrm>
          <a:prstGeom prst="rect">
            <a:avLst/>
          </a:prstGeom>
        </p:spPr>
      </p:pic>
      <p:sp>
        <p:nvSpPr>
          <p:cNvPr id="10" name="TextBox 15">
            <a:extLst>
              <a:ext uri="{FF2B5EF4-FFF2-40B4-BE49-F238E27FC236}">
                <a16:creationId xmlns:a16="http://schemas.microsoft.com/office/drawing/2014/main" id="{238C75DF-69D7-584E-A0E4-8503BDC1C972}"/>
              </a:ext>
            </a:extLst>
          </p:cNvPr>
          <p:cNvSpPr txBox="1">
            <a:spLocks noChangeArrowheads="1"/>
          </p:cNvSpPr>
          <p:nvPr/>
        </p:nvSpPr>
        <p:spPr bwMode="auto">
          <a:xfrm>
            <a:off x="4495800" y="6515385"/>
            <a:ext cx="460029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i="1" dirty="0">
                <a:latin typeface="Arial" panose="020B0604020202020204" pitchFamily="34" charset="0"/>
              </a:rPr>
              <a:t>Figuras cortesía del Servicio Geológico de los EE.UU</a:t>
            </a:r>
          </a:p>
        </p:txBody>
      </p:sp>
      <p:sp>
        <p:nvSpPr>
          <p:cNvPr id="8" name="Title 1">
            <a:extLst>
              <a:ext uri="{FF2B5EF4-FFF2-40B4-BE49-F238E27FC236}">
                <a16:creationId xmlns:a16="http://schemas.microsoft.com/office/drawing/2014/main" id="{FCDB970A-DBE1-EA42-A983-A278C9A7C4D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6,7 NORTHRIDGE</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Lunes, 17 de Enero, 1994 a las 12:30:55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35588296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EC19ED8-14F1-B547-BCC1-FB8CAB72078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dirty="0"/>
          </a:p>
        </p:txBody>
      </p:sp>
      <p:pic>
        <p:nvPicPr>
          <p:cNvPr id="13" name="Picture 18" descr="IRIS_TMlogo.png">
            <a:extLst>
              <a:ext uri="{FF2B5EF4-FFF2-40B4-BE49-F238E27FC236}">
                <a16:creationId xmlns:a16="http://schemas.microsoft.com/office/drawing/2014/main" id="{2E2A5157-CA96-A042-AAC8-FF619EFE6BD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1">
            <a:extLst>
              <a:ext uri="{FF2B5EF4-FFF2-40B4-BE49-F238E27FC236}">
                <a16:creationId xmlns:a16="http://schemas.microsoft.com/office/drawing/2014/main" id="{164C2914-116F-6B41-8BA3-B3241852DE9A}"/>
              </a:ext>
            </a:extLst>
          </p:cNvPr>
          <p:cNvSpPr txBox="1">
            <a:spLocks noChangeArrowheads="1"/>
          </p:cNvSpPr>
          <p:nvPr/>
        </p:nvSpPr>
        <p:spPr bwMode="auto">
          <a:xfrm>
            <a:off x="246063" y="6353175"/>
            <a:ext cx="36523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200" dirty="0">
                <a:latin typeface="Arial" panose="020B0604020202020204" pitchFamily="34" charset="0"/>
                <a:cs typeface="Arial" panose="020B0604020202020204" pitchFamily="34" charset="0"/>
              </a:rPr>
              <a:t>Fase W Solución Tensor  Momento Sísmico, USGS</a:t>
            </a:r>
          </a:p>
        </p:txBody>
      </p:sp>
      <p:sp>
        <p:nvSpPr>
          <p:cNvPr id="15" name="TextBox 7">
            <a:extLst>
              <a:ext uri="{FF2B5EF4-FFF2-40B4-BE49-F238E27FC236}">
                <a16:creationId xmlns:a16="http://schemas.microsoft.com/office/drawing/2014/main" id="{1E14A8EE-BF53-5D47-9BD7-2A8F08D6AA07}"/>
              </a:ext>
            </a:extLst>
          </p:cNvPr>
          <p:cNvSpPr txBox="1">
            <a:spLocks noChangeArrowheads="1"/>
          </p:cNvSpPr>
          <p:nvPr/>
        </p:nvSpPr>
        <p:spPr bwMode="auto">
          <a:xfrm>
            <a:off x="228600" y="1135063"/>
            <a:ext cx="8686800"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600" dirty="0">
                <a:latin typeface="Arial" panose="020B0604020202020204" pitchFamily="34" charset="0"/>
              </a:rPr>
              <a:t>El mecanismo focal es cómo los sismólogos trazan las orientaciones de tensión tridimensionales de un terremoto. Debido a que un terremoto ocurre como deslizamiento en una falla, genera ondas primarias (P) en cuadrantes de compresión (sombreado) y extensión (blanco). La orientación de estos cuadrantes determinada a partir de las ondas sísmicas registradas determina el tipo de falla que produjo el terremoto.</a:t>
            </a:r>
          </a:p>
        </p:txBody>
      </p:sp>
      <p:pic>
        <p:nvPicPr>
          <p:cNvPr id="16" name="Picture 10" descr="focal.png">
            <a:extLst>
              <a:ext uri="{FF2B5EF4-FFF2-40B4-BE49-F238E27FC236}">
                <a16:creationId xmlns:a16="http://schemas.microsoft.com/office/drawing/2014/main" id="{74CB0EA4-8400-9F4A-84DE-61F5757B711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131808" y="3380582"/>
            <a:ext cx="4614862" cy="203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Box 11">
            <a:extLst>
              <a:ext uri="{FF2B5EF4-FFF2-40B4-BE49-F238E27FC236}">
                <a16:creationId xmlns:a16="http://schemas.microsoft.com/office/drawing/2014/main" id="{F35E75A3-03DA-4643-8897-D37344208A9D}"/>
              </a:ext>
            </a:extLst>
          </p:cNvPr>
          <p:cNvSpPr txBox="1">
            <a:spLocks noChangeArrowheads="1"/>
          </p:cNvSpPr>
          <p:nvPr/>
        </p:nvSpPr>
        <p:spPr bwMode="auto">
          <a:xfrm>
            <a:off x="233363" y="2562225"/>
            <a:ext cx="3990975"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600" dirty="0">
                <a:latin typeface="Arial" panose="020B0604020202020204" pitchFamily="34" charset="0"/>
              </a:rPr>
              <a:t>La ubicación, la profundidad y el mecanismo de fallas de empuje de este terremoto sugieren que ocurrió como una falla inversa de deslizamiento oblicuo.</a:t>
            </a:r>
          </a:p>
        </p:txBody>
      </p:sp>
      <p:sp>
        <p:nvSpPr>
          <p:cNvPr id="18" name="TextBox 8">
            <a:extLst>
              <a:ext uri="{FF2B5EF4-FFF2-40B4-BE49-F238E27FC236}">
                <a16:creationId xmlns:a16="http://schemas.microsoft.com/office/drawing/2014/main" id="{95A6EA29-CCC8-B04C-8166-01601797F26B}"/>
              </a:ext>
            </a:extLst>
          </p:cNvPr>
          <p:cNvSpPr txBox="1">
            <a:spLocks noChangeArrowheads="1"/>
          </p:cNvSpPr>
          <p:nvPr/>
        </p:nvSpPr>
        <p:spPr bwMode="auto">
          <a:xfrm>
            <a:off x="4050845" y="5614988"/>
            <a:ext cx="4847092" cy="8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lnSpc>
                <a:spcPts val="2000"/>
              </a:lnSpc>
              <a:spcBef>
                <a:spcPct val="0"/>
              </a:spcBef>
              <a:buFontTx/>
              <a:buNone/>
            </a:pPr>
            <a:r>
              <a:rPr lang="es-ES_tradnl" altLang="en-US" sz="1400" dirty="0">
                <a:latin typeface="Arial" panose="020B0604020202020204" pitchFamily="34" charset="0"/>
              </a:rPr>
              <a:t>Las letras representan el eje de máxima deformación </a:t>
            </a:r>
            <a:r>
              <a:rPr lang="es-ES_tradnl" altLang="en-US" sz="1400" dirty="0" err="1">
                <a:latin typeface="Arial" panose="020B0604020202020204" pitchFamily="34" charset="0"/>
              </a:rPr>
              <a:t>compresional</a:t>
            </a:r>
            <a:r>
              <a:rPr lang="es-ES_tradnl" altLang="en-US" sz="1400" dirty="0">
                <a:latin typeface="Arial" panose="020B0604020202020204" pitchFamily="34" charset="0"/>
              </a:rPr>
              <a:t> (P) y el eje de máxima deformación extensional (T) resultante del terremoto.</a:t>
            </a:r>
          </a:p>
        </p:txBody>
      </p:sp>
      <p:pic>
        <p:nvPicPr>
          <p:cNvPr id="12" name="Picture 11" descr="Diagram&#10;&#10;Description automatically generated">
            <a:extLst>
              <a:ext uri="{FF2B5EF4-FFF2-40B4-BE49-F238E27FC236}">
                <a16:creationId xmlns:a16="http://schemas.microsoft.com/office/drawing/2014/main" id="{94A26373-E1C8-4FCF-95DB-4A28D73874C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7495" y="3639443"/>
            <a:ext cx="3150989" cy="2320131"/>
          </a:xfrm>
          <a:prstGeom prst="rect">
            <a:avLst/>
          </a:prstGeom>
        </p:spPr>
      </p:pic>
      <p:sp>
        <p:nvSpPr>
          <p:cNvPr id="19" name="Title 1">
            <a:extLst>
              <a:ext uri="{FF2B5EF4-FFF2-40B4-BE49-F238E27FC236}">
                <a16:creationId xmlns:a16="http://schemas.microsoft.com/office/drawing/2014/main" id="{337569AE-A470-1549-92B6-70AF32C9C3C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6,7 NORTHRIDGE</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Lunes, 17 de Enero, 1994 a las 12:30:55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F380AB7-60C6-4D7D-976E-7B3FE8FD2B8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25604" name="Picture 1">
            <a:extLst>
              <a:ext uri="{FF2B5EF4-FFF2-40B4-BE49-F238E27FC236}">
                <a16:creationId xmlns:a16="http://schemas.microsoft.com/office/drawing/2014/main" id="{6AC01BE8-AC3A-4D17-91A1-870FB2910CC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1">
            <a:extLst>
              <a:ext uri="{FF2B5EF4-FFF2-40B4-BE49-F238E27FC236}">
                <a16:creationId xmlns:a16="http://schemas.microsoft.com/office/drawing/2014/main" id="{CC5E69B4-4F8C-436B-B767-96CB507A2DA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TextBox 1">
            <a:extLst>
              <a:ext uri="{FF2B5EF4-FFF2-40B4-BE49-F238E27FC236}">
                <a16:creationId xmlns:a16="http://schemas.microsoft.com/office/drawing/2014/main" id="{A431B2A6-E77D-43A8-BC84-BBC2927A67E6}"/>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25607" name="Picture 1">
            <a:extLst>
              <a:ext uri="{FF2B5EF4-FFF2-40B4-BE49-F238E27FC236}">
                <a16:creationId xmlns:a16="http://schemas.microsoft.com/office/drawing/2014/main" id="{9727C59B-9A8A-48E4-A9C6-DE06B46824C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71888" y="4972050"/>
            <a:ext cx="1935162"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9">
            <a:extLst>
              <a:ext uri="{FF2B5EF4-FFF2-40B4-BE49-F238E27FC236}">
                <a16:creationId xmlns:a16="http://schemas.microsoft.com/office/drawing/2014/main" id="{C5E3F406-5355-7546-8524-671D23DD3A64}"/>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s-VE" altLang="en-US" sz="1800" b="1" dirty="0">
                <a:solidFill>
                  <a:srgbClr val="393996"/>
                </a:solidFill>
                <a:latin typeface="Arial" panose="020B0604020202020204" pitchFamily="34" charset="0"/>
              </a:rPr>
              <a:t>Momentos de Enseñanzas son un servicio de</a:t>
            </a:r>
            <a:endParaRPr lang="es-VE"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r>
              <a:rPr lang="en-US" altLang="en-US" sz="1800" dirty="0">
                <a:latin typeface="Arial" panose="020B0604020202020204" pitchFamily="34" charset="0"/>
              </a:rPr>
              <a:t>The Incorporated Research Institutions for Seismology</a:t>
            </a:r>
          </a:p>
          <a:p>
            <a:pPr algn="ctr" eaLnBrk="1" hangingPunct="1">
              <a:spcBef>
                <a:spcPct val="0"/>
              </a:spcBef>
              <a:buFontTx/>
              <a:buNone/>
            </a:pPr>
            <a:r>
              <a:rPr lang="en-US" altLang="en-US" sz="1800" dirty="0">
                <a:latin typeface="Arial" panose="020B0604020202020204" pitchFamily="34" charset="0"/>
              </a:rPr>
              <a:t> </a:t>
            </a:r>
            <a:r>
              <a:rPr lang="es-VE" altLang="en-US" sz="1800" dirty="0">
                <a:latin typeface="Arial" panose="020B0604020202020204" pitchFamily="34" charset="0"/>
              </a:rPr>
              <a:t>Educación &amp; Alcance Público </a:t>
            </a:r>
          </a:p>
          <a:p>
            <a:pPr algn="ctr" eaLnBrk="1" hangingPunct="1">
              <a:spcBef>
                <a:spcPct val="0"/>
              </a:spcBef>
              <a:buFontTx/>
              <a:buNone/>
            </a:pPr>
            <a:r>
              <a:rPr lang="es-VE" altLang="en-US" sz="1800" dirty="0">
                <a:latin typeface="Arial" panose="020B0604020202020204" pitchFamily="34" charset="0"/>
              </a:rPr>
              <a:t>y </a:t>
            </a:r>
          </a:p>
          <a:p>
            <a:pPr algn="ctr" eaLnBrk="1" hangingPunct="1">
              <a:spcBef>
                <a:spcPct val="0"/>
              </a:spcBef>
              <a:buFontTx/>
              <a:buNone/>
            </a:pPr>
            <a:r>
              <a:rPr lang="es-VE" altLang="en-US" sz="1800" dirty="0">
                <a:latin typeface="Arial" panose="020B0604020202020204" pitchFamily="34" charset="0"/>
              </a:rPr>
              <a:t>La Universidad de Portland </a:t>
            </a: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r>
              <a:rPr lang="es-VE" altLang="en-US" sz="1800" dirty="0">
                <a:latin typeface="Arial" panose="020B0604020202020204" pitchFamily="34" charset="0"/>
              </a:rPr>
              <a:t>Por favor enviar comentarios a </a:t>
            </a:r>
            <a:r>
              <a:rPr lang="es-VE" altLang="en-US" sz="1800" dirty="0">
                <a:latin typeface="Arial" panose="020B0604020202020204" pitchFamily="34" charset="0"/>
                <a:hlinkClick r:id="rId6"/>
              </a:rPr>
              <a:t>tkb@iris.edu</a:t>
            </a:r>
            <a:endParaRPr lang="es-VE" altLang="en-US" sz="1800" dirty="0">
              <a:latin typeface="Arial" panose="020B0604020202020204" pitchFamily="34" charset="0"/>
            </a:endParaRPr>
          </a:p>
          <a:p>
            <a:pPr algn="ctr" eaLnBrk="1" hangingPunct="1">
              <a:spcBef>
                <a:spcPct val="0"/>
              </a:spcBef>
              <a:buFontTx/>
              <a:buNone/>
            </a:pPr>
            <a:endParaRPr lang="es-VE" altLang="en-US" sz="1800" dirty="0">
              <a:latin typeface="Arial" panose="020B0604020202020204" pitchFamily="34" charset="0"/>
            </a:endParaRPr>
          </a:p>
          <a:p>
            <a:pPr algn="ctr" eaLnBrk="1" hangingPunct="1">
              <a:spcBef>
                <a:spcPct val="0"/>
              </a:spcBef>
              <a:buFont typeface="Arial" panose="020B0604020202020204" pitchFamily="34" charset="0"/>
              <a:buNone/>
            </a:pPr>
            <a:r>
              <a:rPr lang="es-VE" altLang="en-US" sz="1800" dirty="0">
                <a:latin typeface="Arial" panose="020B0604020202020204" pitchFamily="34" charset="0"/>
              </a:rPr>
              <a:t>Para recibir notificaciones automáticas de nuevos Momentos de enseñanzas suscribirse en </a:t>
            </a:r>
            <a:r>
              <a:rPr lang="es-VE" altLang="en-US" sz="1800" dirty="0">
                <a:latin typeface="Arial" panose="020B0604020202020204" pitchFamily="34" charset="0"/>
                <a:hlinkClick r:id="rId7"/>
              </a:rPr>
              <a:t>www.iris.edu/hq/retm</a:t>
            </a:r>
            <a:endParaRPr lang="es-VE" altLang="en-US" sz="1800" dirty="0">
              <a:latin typeface="Arial" panose="020B0604020202020204" pitchFamily="34" charset="0"/>
            </a:endParaRPr>
          </a:p>
          <a:p>
            <a:pPr algn="ctr" eaLnBrk="1" hangingPunct="1">
              <a:spcBef>
                <a:spcPct val="0"/>
              </a:spcBef>
              <a:buFont typeface="Arial" panose="020B0604020202020204" pitchFamily="34" charset="0"/>
              <a:buNone/>
            </a:pPr>
            <a:endParaRPr lang="en-US" altLang="en-US" sz="1800" dirty="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80214DC-B018-4791-91F2-F0B3B87D00D1}"/>
              </a:ext>
            </a:extLst>
          </p:cNvPr>
          <p:cNvPicPr>
            <a:picLocks noChangeAspect="1"/>
          </p:cNvPicPr>
          <p:nvPr/>
        </p:nvPicPr>
        <p:blipFill rotWithShape="1">
          <a:blip r:embed="rId3">
            <a:extLst>
              <a:ext uri="{28A0092B-C50C-407E-A947-70E740481C1C}">
                <a14:useLocalDpi xmlns:a14="http://schemas.microsoft.com/office/drawing/2010/main" val="0"/>
              </a:ext>
            </a:extLst>
          </a:blip>
          <a:srcRect l="3864" t="4830" r="6959" b="25087"/>
          <a:stretch/>
        </p:blipFill>
        <p:spPr>
          <a:xfrm>
            <a:off x="3200400" y="1191322"/>
            <a:ext cx="5943600" cy="4602855"/>
          </a:xfrm>
          <a:prstGeom prst="rect">
            <a:avLst/>
          </a:prstGeom>
        </p:spPr>
      </p:pic>
      <p:sp>
        <p:nvSpPr>
          <p:cNvPr id="4" name="Rectangle 3">
            <a:extLst>
              <a:ext uri="{FF2B5EF4-FFF2-40B4-BE49-F238E27FC236}">
                <a16:creationId xmlns:a16="http://schemas.microsoft.com/office/drawing/2014/main" id="{731DEB51-9108-4220-9FD9-CB69CE8C1F6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s-ES_tradnl" altLang="en-US" sz="1800" dirty="0">
              <a:solidFill>
                <a:srgbClr val="FFFFFF"/>
              </a:solidFill>
              <a:ea typeface="ＭＳ Ｐゴシック" panose="020B0600070205080204" pitchFamily="34" charset="-128"/>
            </a:endParaRPr>
          </a:p>
        </p:txBody>
      </p:sp>
      <p:sp>
        <p:nvSpPr>
          <p:cNvPr id="7173" name="TextBox 15">
            <a:extLst>
              <a:ext uri="{FF2B5EF4-FFF2-40B4-BE49-F238E27FC236}">
                <a16:creationId xmlns:a16="http://schemas.microsoft.com/office/drawing/2014/main" id="{C41A3EC3-F44C-4339-8405-C27BC9174244}"/>
              </a:ext>
            </a:extLst>
          </p:cNvPr>
          <p:cNvSpPr txBox="1">
            <a:spLocks noChangeArrowheads="1"/>
          </p:cNvSpPr>
          <p:nvPr/>
        </p:nvSpPr>
        <p:spPr bwMode="auto">
          <a:xfrm>
            <a:off x="4876800" y="838200"/>
            <a:ext cx="49645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i="1" dirty="0">
                <a:latin typeface="Arial" panose="020B0604020202020204" pitchFamily="34" charset="0"/>
              </a:rPr>
              <a:t>Intensidad de temblor estimada del terremoto M 6,7</a:t>
            </a:r>
          </a:p>
        </p:txBody>
      </p:sp>
      <p:sp>
        <p:nvSpPr>
          <p:cNvPr id="7174" name="TextBox 15">
            <a:extLst>
              <a:ext uri="{FF2B5EF4-FFF2-40B4-BE49-F238E27FC236}">
                <a16:creationId xmlns:a16="http://schemas.microsoft.com/office/drawing/2014/main" id="{43CAF0BC-18F3-40AD-8047-4E5273215377}"/>
              </a:ext>
            </a:extLst>
          </p:cNvPr>
          <p:cNvSpPr txBox="1">
            <a:spLocks noChangeArrowheads="1"/>
          </p:cNvSpPr>
          <p:nvPr/>
        </p:nvSpPr>
        <p:spPr bwMode="auto">
          <a:xfrm>
            <a:off x="152400" y="914400"/>
            <a:ext cx="3185652"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latin typeface="Arial" panose="020B0604020202020204" pitchFamily="34" charset="0"/>
              </a:rPr>
              <a:t>La escala de intensidad de Mercalli modificada (MMI) es una escala de diez niveles, numeradas del I a X, que indica la gravedad de los movimientos telúricos. La intensidad se basa en los efectos observados y es variable en el área afectada por un terremoto. La intensidad depende del tamaño del terremoto, la profundidad, la distancia y las condiciones locales.</a:t>
            </a:r>
          </a:p>
          <a:p>
            <a:pPr eaLnBrk="1" hangingPunct="1">
              <a:spcBef>
                <a:spcPct val="0"/>
              </a:spcBef>
              <a:buFontTx/>
              <a:buNone/>
            </a:pPr>
            <a:endParaRPr lang="es-ES_tradnl" altLang="en-US" sz="1400" dirty="0">
              <a:latin typeface="Arial" panose="020B0604020202020204" pitchFamily="34" charset="0"/>
            </a:endParaRPr>
          </a:p>
          <a:p>
            <a:pPr eaLnBrk="1" hangingPunct="1">
              <a:spcBef>
                <a:spcPct val="0"/>
              </a:spcBef>
              <a:buFontTx/>
              <a:buNone/>
            </a:pPr>
            <a:r>
              <a:rPr lang="es-ES_tradnl" altLang="en-US" sz="1400" dirty="0">
                <a:latin typeface="Arial" panose="020B0604020202020204" pitchFamily="34" charset="0"/>
              </a:rPr>
              <a:t>Las áreas más cercanas al terremoto experimentaron movimientos violentos.</a:t>
            </a:r>
          </a:p>
        </p:txBody>
      </p:sp>
      <p:pic>
        <p:nvPicPr>
          <p:cNvPr id="7175" name="Picture 8" descr="IRIS_TMlogo.png">
            <a:extLst>
              <a:ext uri="{FF2B5EF4-FFF2-40B4-BE49-F238E27FC236}">
                <a16:creationId xmlns:a16="http://schemas.microsoft.com/office/drawing/2014/main" id="{0C28D01A-98E7-4AEE-B4A8-BBC9C670E0E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6" name="TextBox 15">
            <a:extLst>
              <a:ext uri="{FF2B5EF4-FFF2-40B4-BE49-F238E27FC236}">
                <a16:creationId xmlns:a16="http://schemas.microsoft.com/office/drawing/2014/main" id="{5F604522-7034-4BE3-814F-45564C1E37BD}"/>
              </a:ext>
            </a:extLst>
          </p:cNvPr>
          <p:cNvSpPr txBox="1">
            <a:spLocks noChangeArrowheads="1"/>
          </p:cNvSpPr>
          <p:nvPr/>
        </p:nvSpPr>
        <p:spPr bwMode="auto">
          <a:xfrm>
            <a:off x="4038600" y="5837040"/>
            <a:ext cx="499630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s-ES_tradnl" altLang="en-US" sz="1400" i="1" dirty="0">
                <a:latin typeface="Arial" panose="020B0604020202020204" pitchFamily="34" charset="0"/>
              </a:rPr>
              <a:t>Imagen cortesía de la Red Sísmica Integrada de California</a:t>
            </a:r>
          </a:p>
        </p:txBody>
      </p:sp>
      <p:sp>
        <p:nvSpPr>
          <p:cNvPr id="13" name="Title 1">
            <a:extLst>
              <a:ext uri="{FF2B5EF4-FFF2-40B4-BE49-F238E27FC236}">
                <a16:creationId xmlns:a16="http://schemas.microsoft.com/office/drawing/2014/main" id="{F729B158-ACE4-2B4D-BD83-7B33FB0E03C6}"/>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6,7 NORTHRIDGE</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Lunes, 17 de Enero, 1994 a las 12:30:55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17" name="Picture 9">
            <a:extLst>
              <a:ext uri="{FF2B5EF4-FFF2-40B4-BE49-F238E27FC236}">
                <a16:creationId xmlns:a16="http://schemas.microsoft.com/office/drawing/2014/main" id="{0303A53D-541C-8E45-9638-157A786B00E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4200" y="4372053"/>
            <a:ext cx="647700" cy="239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17">
            <a:extLst>
              <a:ext uri="{FF2B5EF4-FFF2-40B4-BE49-F238E27FC236}">
                <a16:creationId xmlns:a16="http://schemas.microsoft.com/office/drawing/2014/main" id="{3EF4AADC-2A37-F445-B91E-4BFE697A116A}"/>
              </a:ext>
            </a:extLst>
          </p:cNvPr>
          <p:cNvSpPr txBox="1">
            <a:spLocks noChangeArrowheads="1"/>
          </p:cNvSpPr>
          <p:nvPr/>
        </p:nvSpPr>
        <p:spPr bwMode="auto">
          <a:xfrm>
            <a:off x="1143000" y="3936206"/>
            <a:ext cx="2109787" cy="2872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s-VE" altLang="en-US" sz="1400" b="1" dirty="0">
                <a:latin typeface="Arial" panose="020B0604020202020204" pitchFamily="34" charset="0"/>
              </a:rPr>
              <a:t>Temblor Percibido</a:t>
            </a:r>
          </a:p>
          <a:p>
            <a:pPr algn="ctr" eaLnBrk="1" hangingPunct="1">
              <a:spcBef>
                <a:spcPct val="0"/>
              </a:spcBef>
              <a:buFontTx/>
              <a:buNone/>
            </a:pPr>
            <a:endParaRPr lang="es-VE" altLang="en-US" sz="1400" b="1" dirty="0">
              <a:latin typeface="Arial" panose="020B0604020202020204" pitchFamily="34" charset="0"/>
            </a:endParaRPr>
          </a:p>
          <a:p>
            <a:pPr algn="ctr" eaLnBrk="1" hangingPunct="1">
              <a:spcBef>
                <a:spcPct val="0"/>
              </a:spcBef>
              <a:spcAft>
                <a:spcPts val="400"/>
              </a:spcAft>
              <a:buFontTx/>
              <a:buNone/>
            </a:pPr>
            <a:r>
              <a:rPr lang="es-VE" altLang="en-US" sz="1400" b="1" dirty="0">
                <a:solidFill>
                  <a:srgbClr val="C00000"/>
                </a:solidFill>
                <a:latin typeface="Arial" panose="020B0604020202020204" pitchFamily="34" charset="0"/>
              </a:rPr>
              <a:t>Extremo </a:t>
            </a:r>
          </a:p>
          <a:p>
            <a:pPr algn="ctr" eaLnBrk="1" hangingPunct="1">
              <a:spcBef>
                <a:spcPct val="0"/>
              </a:spcBef>
              <a:spcAft>
                <a:spcPts val="400"/>
              </a:spcAft>
              <a:buFontTx/>
              <a:buNone/>
            </a:pPr>
            <a:r>
              <a:rPr lang="es-VE" altLang="en-US" sz="1400" b="1" dirty="0">
                <a:solidFill>
                  <a:srgbClr val="FF0000"/>
                </a:solidFill>
                <a:latin typeface="Arial" panose="020B0604020202020204" pitchFamily="34" charset="0"/>
              </a:rPr>
              <a:t>Violento</a:t>
            </a:r>
          </a:p>
          <a:p>
            <a:pPr algn="ctr" eaLnBrk="1" hangingPunct="1">
              <a:spcBef>
                <a:spcPct val="0"/>
              </a:spcBef>
              <a:spcAft>
                <a:spcPts val="400"/>
              </a:spcAft>
              <a:buFontTx/>
              <a:buNone/>
            </a:pPr>
            <a:r>
              <a:rPr lang="es-VE" altLang="en-US" sz="1400" b="1" dirty="0">
                <a:solidFill>
                  <a:srgbClr val="FFC000"/>
                </a:solidFill>
                <a:latin typeface="Arial" panose="020B0604020202020204" pitchFamily="34" charset="0"/>
              </a:rPr>
              <a:t>Severo</a:t>
            </a:r>
          </a:p>
          <a:p>
            <a:pPr algn="ctr" eaLnBrk="1" hangingPunct="1">
              <a:spcBef>
                <a:spcPct val="0"/>
              </a:spcBef>
              <a:spcAft>
                <a:spcPts val="400"/>
              </a:spcAft>
              <a:buFontTx/>
              <a:buNone/>
            </a:pPr>
            <a:r>
              <a:rPr lang="es-VE" altLang="en-US" sz="1400" b="1" dirty="0">
                <a:solidFill>
                  <a:srgbClr val="FFC000"/>
                </a:solidFill>
                <a:latin typeface="Arial" panose="020B0604020202020204" pitchFamily="34" charset="0"/>
              </a:rPr>
              <a:t>Muy Fuerte</a:t>
            </a:r>
          </a:p>
          <a:p>
            <a:pPr algn="ctr" eaLnBrk="1" hangingPunct="1">
              <a:spcBef>
                <a:spcPct val="0"/>
              </a:spcBef>
              <a:spcAft>
                <a:spcPts val="400"/>
              </a:spcAft>
              <a:buFontTx/>
              <a:buNone/>
            </a:pPr>
            <a:r>
              <a:rPr lang="es-VE" altLang="en-US" sz="1400" b="1" dirty="0">
                <a:solidFill>
                  <a:srgbClr val="FFFF00"/>
                </a:solidFill>
                <a:latin typeface="Arial" panose="020B0604020202020204" pitchFamily="34" charset="0"/>
              </a:rPr>
              <a:t>Fuerte</a:t>
            </a:r>
          </a:p>
          <a:p>
            <a:pPr algn="ctr" eaLnBrk="1" hangingPunct="1">
              <a:spcBef>
                <a:spcPct val="0"/>
              </a:spcBef>
              <a:spcAft>
                <a:spcPts val="400"/>
              </a:spcAft>
              <a:buFontTx/>
              <a:buNone/>
            </a:pPr>
            <a:r>
              <a:rPr lang="es-VE" altLang="en-US" sz="1400" dirty="0">
                <a:latin typeface="Arial" panose="020B0604020202020204" pitchFamily="34" charset="0"/>
              </a:rPr>
              <a:t>Moderado</a:t>
            </a:r>
          </a:p>
          <a:p>
            <a:pPr algn="ctr" eaLnBrk="1" hangingPunct="1">
              <a:spcBef>
                <a:spcPct val="0"/>
              </a:spcBef>
              <a:spcAft>
                <a:spcPts val="400"/>
              </a:spcAft>
              <a:buFontTx/>
              <a:buNone/>
            </a:pPr>
            <a:r>
              <a:rPr lang="es-VE" altLang="en-US" sz="1400" dirty="0">
                <a:latin typeface="Arial" panose="020B0604020202020204" pitchFamily="34" charset="0"/>
              </a:rPr>
              <a:t>Ligero</a:t>
            </a:r>
          </a:p>
          <a:p>
            <a:pPr algn="ctr" eaLnBrk="1" hangingPunct="1">
              <a:spcBef>
                <a:spcPct val="0"/>
              </a:spcBef>
              <a:spcAft>
                <a:spcPts val="400"/>
              </a:spcAft>
              <a:buFontTx/>
              <a:buNone/>
            </a:pPr>
            <a:r>
              <a:rPr lang="es-VE" altLang="en-US" sz="1400" dirty="0">
                <a:latin typeface="Arial" panose="020B0604020202020204" pitchFamily="34" charset="0"/>
              </a:rPr>
              <a:t>Débil</a:t>
            </a:r>
          </a:p>
          <a:p>
            <a:pPr algn="ctr" eaLnBrk="1" hangingPunct="1">
              <a:spcBef>
                <a:spcPct val="0"/>
              </a:spcBef>
              <a:spcAft>
                <a:spcPts val="400"/>
              </a:spcAft>
              <a:buFontTx/>
              <a:buNone/>
            </a:pPr>
            <a:r>
              <a:rPr lang="es-VE" altLang="en-US" sz="1400" dirty="0">
                <a:latin typeface="Arial" panose="020B0604020202020204" pitchFamily="34" charset="0"/>
              </a:rPr>
              <a:t>Imperceptible</a:t>
            </a:r>
            <a:endParaRPr lang="es-VE" altLang="en-US" sz="1800" dirty="0">
              <a:latin typeface="Arial" panose="020B0604020202020204" pitchFamily="34" charset="0"/>
            </a:endParaRPr>
          </a:p>
        </p:txBody>
      </p:sp>
      <p:sp>
        <p:nvSpPr>
          <p:cNvPr id="19" name="TextBox 18">
            <a:extLst>
              <a:ext uri="{FF2B5EF4-FFF2-40B4-BE49-F238E27FC236}">
                <a16:creationId xmlns:a16="http://schemas.microsoft.com/office/drawing/2014/main" id="{2396088B-6E92-C44C-AD7C-EEEE699D3C84}"/>
              </a:ext>
            </a:extLst>
          </p:cNvPr>
          <p:cNvSpPr txBox="1"/>
          <p:nvPr/>
        </p:nvSpPr>
        <p:spPr>
          <a:xfrm>
            <a:off x="515820" y="3958411"/>
            <a:ext cx="610511" cy="307777"/>
          </a:xfrm>
          <a:prstGeom prst="rect">
            <a:avLst/>
          </a:prstGeom>
          <a:noFill/>
        </p:spPr>
        <p:txBody>
          <a:bodyPr wrap="square" rtlCol="0">
            <a:spAutoFit/>
          </a:bodyPr>
          <a:lstStyle/>
          <a:p>
            <a:r>
              <a:rPr lang="en-US" sz="1400" b="1" dirty="0"/>
              <a:t>MMI</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extBox 7">
            <a:extLst>
              <a:ext uri="{FF2B5EF4-FFF2-40B4-BE49-F238E27FC236}">
                <a16:creationId xmlns:a16="http://schemas.microsoft.com/office/drawing/2014/main" id="{96ED967F-6BCD-F941-B3A1-EDA675DEE208}"/>
              </a:ext>
            </a:extLst>
          </p:cNvPr>
          <p:cNvSpPr txBox="1">
            <a:spLocks noChangeArrowheads="1"/>
          </p:cNvSpPr>
          <p:nvPr/>
        </p:nvSpPr>
        <p:spPr bwMode="auto">
          <a:xfrm>
            <a:off x="4717470" y="1045210"/>
            <a:ext cx="4018250" cy="550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dirty="0">
                <a:latin typeface="Arial" panose="020B0604020202020204" pitchFamily="34" charset="0"/>
              </a:rPr>
              <a:t>El movimiento relativo entre la Placa de América del Norte y la Placa del Pacífico es de 50 mm/año (~ 2 pulgadas/año), pero esa velocidad se distribuye entre todas las fallas que forman parte de la Zona de Falla de San Andrés.</a:t>
            </a:r>
          </a:p>
          <a:p>
            <a:pPr eaLnBrk="1" hangingPunct="1">
              <a:spcBef>
                <a:spcPct val="0"/>
              </a:spcBef>
              <a:buFontTx/>
              <a:buNone/>
            </a:pPr>
            <a:endParaRPr lang="es-ES_tradnl" altLang="en-US" sz="1600" dirty="0">
              <a:latin typeface="Arial" panose="020B0604020202020204" pitchFamily="34" charset="0"/>
            </a:endParaRPr>
          </a:p>
          <a:p>
            <a:pPr eaLnBrk="1" hangingPunct="1">
              <a:spcBef>
                <a:spcPct val="0"/>
              </a:spcBef>
              <a:buFontTx/>
              <a:buNone/>
            </a:pPr>
            <a:r>
              <a:rPr lang="es-ES_tradnl" altLang="en-US" sz="1600" dirty="0">
                <a:latin typeface="Arial" panose="020B0604020202020204" pitchFamily="34" charset="0"/>
              </a:rPr>
              <a:t>La Zona de Falla de San Andrés incluye la falla de San Andrés además de muchas fallas sub-paralelas que juntas toman el movimiento entre las dos placas.</a:t>
            </a:r>
          </a:p>
          <a:p>
            <a:pPr eaLnBrk="1" hangingPunct="1">
              <a:spcBef>
                <a:spcPct val="0"/>
              </a:spcBef>
              <a:buFontTx/>
              <a:buNone/>
            </a:pPr>
            <a:endParaRPr lang="es-ES_tradnl" altLang="en-US" sz="1600" dirty="0">
              <a:latin typeface="Arial" panose="020B0604020202020204" pitchFamily="34" charset="0"/>
            </a:endParaRPr>
          </a:p>
          <a:p>
            <a:pPr eaLnBrk="1" hangingPunct="1">
              <a:spcBef>
                <a:spcPct val="0"/>
              </a:spcBef>
              <a:buFontTx/>
              <a:buNone/>
            </a:pPr>
            <a:r>
              <a:rPr lang="es-ES_tradnl" altLang="en-US" sz="1600" dirty="0">
                <a:latin typeface="Arial" panose="020B0604020202020204" pitchFamily="34" charset="0"/>
              </a:rPr>
              <a:t>En el norte de California, la zona incluye el extremo norte de San Andrés, Hayward, Calaveras, así como muchas otras fallas.</a:t>
            </a:r>
          </a:p>
          <a:p>
            <a:pPr eaLnBrk="1" hangingPunct="1">
              <a:spcBef>
                <a:spcPct val="0"/>
              </a:spcBef>
              <a:buFontTx/>
              <a:buNone/>
            </a:pPr>
            <a:endParaRPr lang="es-ES_tradnl" altLang="en-US" sz="1600" dirty="0">
              <a:latin typeface="Arial" panose="020B0604020202020204" pitchFamily="34" charset="0"/>
            </a:endParaRPr>
          </a:p>
          <a:p>
            <a:pPr eaLnBrk="1" hangingPunct="1">
              <a:spcBef>
                <a:spcPct val="0"/>
              </a:spcBef>
              <a:buFontTx/>
              <a:buNone/>
            </a:pPr>
            <a:r>
              <a:rPr lang="es-ES_tradnl" altLang="en-US" sz="1600" dirty="0">
                <a:latin typeface="Arial" panose="020B0604020202020204" pitchFamily="34" charset="0"/>
              </a:rPr>
              <a:t>En el sur de California, la zona es aún más amplia y abarca el sur de San Andrés, San Jacinto y otras fallas. Consulte la siguiente diapositiva para obtener más detalles en el área de Los Ángeles (recuadro rojo).</a:t>
            </a:r>
          </a:p>
        </p:txBody>
      </p:sp>
      <p:sp>
        <p:nvSpPr>
          <p:cNvPr id="15" name="Rectangle 14">
            <a:extLst>
              <a:ext uri="{FF2B5EF4-FFF2-40B4-BE49-F238E27FC236}">
                <a16:creationId xmlns:a16="http://schemas.microsoft.com/office/drawing/2014/main" id="{EAD07538-B970-46FB-A8E5-DFADB338782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dirty="0"/>
          </a:p>
        </p:txBody>
      </p:sp>
      <p:pic>
        <p:nvPicPr>
          <p:cNvPr id="13317" name="Picture 8" descr="IRIS_TMlogo.png">
            <a:extLst>
              <a:ext uri="{FF2B5EF4-FFF2-40B4-BE49-F238E27FC236}">
                <a16:creationId xmlns:a16="http://schemas.microsoft.com/office/drawing/2014/main" id="{128E38F1-796E-4447-A633-CDE0081638F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Map&#10;&#10;Description automatically generated">
            <a:extLst>
              <a:ext uri="{FF2B5EF4-FFF2-40B4-BE49-F238E27FC236}">
                <a16:creationId xmlns:a16="http://schemas.microsoft.com/office/drawing/2014/main" id="{DDE86F4C-9950-4D6E-8F1A-F2A145262B7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2738" y="1114485"/>
            <a:ext cx="4109262" cy="5560435"/>
          </a:xfrm>
          <a:prstGeom prst="rect">
            <a:avLst/>
          </a:prstGeom>
        </p:spPr>
      </p:pic>
      <p:sp>
        <p:nvSpPr>
          <p:cNvPr id="13" name="Rectangle 12">
            <a:extLst>
              <a:ext uri="{FF2B5EF4-FFF2-40B4-BE49-F238E27FC236}">
                <a16:creationId xmlns:a16="http://schemas.microsoft.com/office/drawing/2014/main" id="{48679863-3B57-4DCE-AE05-A18B41DF9E5A}"/>
              </a:ext>
            </a:extLst>
          </p:cNvPr>
          <p:cNvSpPr/>
          <p:nvPr/>
        </p:nvSpPr>
        <p:spPr>
          <a:xfrm>
            <a:off x="2517369" y="4648200"/>
            <a:ext cx="911631" cy="762000"/>
          </a:xfrm>
          <a:prstGeom prst="rect">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9" name="Title 1">
            <a:extLst>
              <a:ext uri="{FF2B5EF4-FFF2-40B4-BE49-F238E27FC236}">
                <a16:creationId xmlns:a16="http://schemas.microsoft.com/office/drawing/2014/main" id="{1FBE16C9-4B8D-2142-AED5-1FAD61D5F20E}"/>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6,7 NORTHRIDGE</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Lunes, 17 de Enero, 1994 a las 12:30:55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10477493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a:extLst>
              <a:ext uri="{FF2B5EF4-FFF2-40B4-BE49-F238E27FC236}">
                <a16:creationId xmlns:a16="http://schemas.microsoft.com/office/drawing/2014/main" id="{99FEA8D8-1A30-44DF-9D88-863E8EDF58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792" y="3104127"/>
            <a:ext cx="5105408" cy="3725568"/>
          </a:xfrm>
          <a:prstGeom prst="rect">
            <a:avLst/>
          </a:prstGeom>
        </p:spPr>
      </p:pic>
      <p:sp>
        <p:nvSpPr>
          <p:cNvPr id="13315" name="TextBox 7">
            <a:extLst>
              <a:ext uri="{FF2B5EF4-FFF2-40B4-BE49-F238E27FC236}">
                <a16:creationId xmlns:a16="http://schemas.microsoft.com/office/drawing/2014/main" id="{96ED967F-6BCD-F941-B3A1-EDA675DEE208}"/>
              </a:ext>
            </a:extLst>
          </p:cNvPr>
          <p:cNvSpPr txBox="1">
            <a:spLocks noChangeArrowheads="1"/>
          </p:cNvSpPr>
          <p:nvPr/>
        </p:nvSpPr>
        <p:spPr bwMode="auto">
          <a:xfrm>
            <a:off x="274348" y="1059695"/>
            <a:ext cx="5067699"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s-ES_tradnl" altLang="en-US" sz="1600" dirty="0">
                <a:latin typeface="Arial" panose="020B0604020202020204" pitchFamily="34" charset="0"/>
              </a:rPr>
              <a:t>En el sur de California, la Zona de Falla de San Andrés abarca el Sur de San Andrés, San Jacinto y muchas otras fallas en el área de Los Ángeles. La Falla de San Andrés forma una curva (llamada El Gran Recodo) que crea una región de compresión. Esta compresión provoca fallas de empuje y pliegues que crean un levantamiento que ha formado las montañas de San Gabriel.</a:t>
            </a:r>
          </a:p>
        </p:txBody>
      </p:sp>
      <p:sp>
        <p:nvSpPr>
          <p:cNvPr id="15" name="Rectangle 14">
            <a:extLst>
              <a:ext uri="{FF2B5EF4-FFF2-40B4-BE49-F238E27FC236}">
                <a16:creationId xmlns:a16="http://schemas.microsoft.com/office/drawing/2014/main" id="{EAD07538-B970-46FB-A8E5-DFADB338782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dirty="0"/>
          </a:p>
        </p:txBody>
      </p:sp>
      <p:pic>
        <p:nvPicPr>
          <p:cNvPr id="13317" name="Picture 8" descr="IRIS_TMlogo.png">
            <a:extLst>
              <a:ext uri="{FF2B5EF4-FFF2-40B4-BE49-F238E27FC236}">
                <a16:creationId xmlns:a16="http://schemas.microsoft.com/office/drawing/2014/main" id="{128E38F1-796E-4447-A633-CDE0081638F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5">
            <a:extLst>
              <a:ext uri="{FF2B5EF4-FFF2-40B4-BE49-F238E27FC236}">
                <a16:creationId xmlns:a16="http://schemas.microsoft.com/office/drawing/2014/main" id="{853C973F-C9D3-4C9B-94F6-E25E7EFB071E}"/>
              </a:ext>
            </a:extLst>
          </p:cNvPr>
          <p:cNvCxnSpPr/>
          <p:nvPr/>
        </p:nvCxnSpPr>
        <p:spPr>
          <a:xfrm>
            <a:off x="5181600" y="2757488"/>
            <a:ext cx="362743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323" name="TextBox 11">
            <a:extLst>
              <a:ext uri="{FF2B5EF4-FFF2-40B4-BE49-F238E27FC236}">
                <a16:creationId xmlns:a16="http://schemas.microsoft.com/office/drawing/2014/main" id="{19A626ED-935E-564C-B21A-9F8D5957A457}"/>
              </a:ext>
            </a:extLst>
          </p:cNvPr>
          <p:cNvSpPr txBox="1">
            <a:spLocks noChangeArrowheads="1"/>
          </p:cNvSpPr>
          <p:nvPr/>
        </p:nvSpPr>
        <p:spPr bwMode="auto">
          <a:xfrm>
            <a:off x="469900" y="5367338"/>
            <a:ext cx="77457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000" dirty="0">
                <a:latin typeface="Arial" panose="020B0604020202020204" pitchFamily="34" charset="0"/>
              </a:rPr>
              <a:t>Terremoto</a:t>
            </a:r>
          </a:p>
        </p:txBody>
      </p:sp>
      <p:sp>
        <p:nvSpPr>
          <p:cNvPr id="18" name="TextBox 17">
            <a:extLst>
              <a:ext uri="{FF2B5EF4-FFF2-40B4-BE49-F238E27FC236}">
                <a16:creationId xmlns:a16="http://schemas.microsoft.com/office/drawing/2014/main" id="{F5AE13BC-3661-40FA-865E-76F9EAD77A86}"/>
              </a:ext>
            </a:extLst>
          </p:cNvPr>
          <p:cNvSpPr txBox="1"/>
          <p:nvPr/>
        </p:nvSpPr>
        <p:spPr>
          <a:xfrm>
            <a:off x="6172200" y="4279918"/>
            <a:ext cx="2895600" cy="523220"/>
          </a:xfrm>
          <a:prstGeom prst="rect">
            <a:avLst/>
          </a:prstGeom>
          <a:noFill/>
        </p:spPr>
        <p:txBody>
          <a:bodyPr wrap="square" rtlCol="0">
            <a:spAutoFit/>
          </a:bodyPr>
          <a:lstStyle/>
          <a:p>
            <a:pPr algn="r"/>
            <a:r>
              <a:rPr lang="es-ES_tradnl" sz="1400" dirty="0"/>
              <a:t>Vista al Nornordeste. Montañas de San Gabriel en el fondo.</a:t>
            </a:r>
          </a:p>
        </p:txBody>
      </p:sp>
      <p:pic>
        <p:nvPicPr>
          <p:cNvPr id="19" name="Picture 18" descr="A picture containing text, outdoor, mountain, rock&#10;&#10;Description automatically generated">
            <a:extLst>
              <a:ext uri="{FF2B5EF4-FFF2-40B4-BE49-F238E27FC236}">
                <a16:creationId xmlns:a16="http://schemas.microsoft.com/office/drawing/2014/main" id="{91A131B9-821B-41CC-8C4C-F115E6BC885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04579" y="762000"/>
            <a:ext cx="3472190" cy="3463509"/>
          </a:xfrm>
          <a:prstGeom prst="rect">
            <a:avLst/>
          </a:prstGeom>
        </p:spPr>
      </p:pic>
      <p:sp>
        <p:nvSpPr>
          <p:cNvPr id="9" name="TextBox 8">
            <a:extLst>
              <a:ext uri="{FF2B5EF4-FFF2-40B4-BE49-F238E27FC236}">
                <a16:creationId xmlns:a16="http://schemas.microsoft.com/office/drawing/2014/main" id="{34185C19-DE3A-4BB4-BD3E-0D1378663C43}"/>
              </a:ext>
            </a:extLst>
          </p:cNvPr>
          <p:cNvSpPr txBox="1"/>
          <p:nvPr/>
        </p:nvSpPr>
        <p:spPr>
          <a:xfrm>
            <a:off x="3540811" y="6172200"/>
            <a:ext cx="5499279" cy="523220"/>
          </a:xfrm>
          <a:prstGeom prst="rect">
            <a:avLst/>
          </a:prstGeom>
          <a:noFill/>
        </p:spPr>
        <p:txBody>
          <a:bodyPr wrap="square" rtlCol="0">
            <a:spAutoFit/>
          </a:bodyPr>
          <a:lstStyle/>
          <a:p>
            <a:pPr algn="r"/>
            <a:r>
              <a:rPr lang="es-ES_tradnl" sz="1400" i="1" dirty="0"/>
              <a:t>Imagen cortesía del Servicio Geológico de los EE.UU (USGS)</a:t>
            </a:r>
          </a:p>
          <a:p>
            <a:pPr algn="r"/>
            <a:r>
              <a:rPr lang="es-ES_tradnl" sz="1400" i="1" dirty="0"/>
              <a:t>Gráfico modificado del Centro de Terremotos del Sur de California</a:t>
            </a:r>
            <a:endParaRPr lang="es-ES_tradnl" dirty="0"/>
          </a:p>
        </p:txBody>
      </p:sp>
      <p:sp>
        <p:nvSpPr>
          <p:cNvPr id="13" name="Title 1">
            <a:extLst>
              <a:ext uri="{FF2B5EF4-FFF2-40B4-BE49-F238E27FC236}">
                <a16:creationId xmlns:a16="http://schemas.microsoft.com/office/drawing/2014/main" id="{6BB6ED7E-4716-754C-A4CF-0123DC20571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6,7 NORTHRIDGE</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Lunes, 17 de Enero, 1994 a las 12:30:55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40617887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dirty="0"/>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4">
            <a:extLst>
              <a:ext uri="{FF2B5EF4-FFF2-40B4-BE49-F238E27FC236}">
                <a16:creationId xmlns:a16="http://schemas.microsoft.com/office/drawing/2014/main" id="{D2B448EB-5400-4E81-B935-B6C57E5EC999}"/>
              </a:ext>
            </a:extLst>
          </p:cNvPr>
          <p:cNvSpPr txBox="1"/>
          <p:nvPr/>
        </p:nvSpPr>
        <p:spPr>
          <a:xfrm>
            <a:off x="290848" y="1066800"/>
            <a:ext cx="4562772" cy="1815882"/>
          </a:xfrm>
          <a:prstGeom prst="rect">
            <a:avLst/>
          </a:prstGeom>
          <a:noFill/>
        </p:spPr>
        <p:txBody>
          <a:bodyPr wrap="square" rtlCol="0">
            <a:spAutoFit/>
          </a:bodyPr>
          <a:lstStyle/>
          <a:p>
            <a:r>
              <a:rPr lang="es-ES_tradnl" sz="1600" dirty="0"/>
              <a:t>Los daños ocasionados por el terremoto de </a:t>
            </a:r>
            <a:r>
              <a:rPr lang="es-ES_tradnl" sz="1600" dirty="0" err="1"/>
              <a:t>Northridge</a:t>
            </a:r>
            <a:r>
              <a:rPr lang="es-ES_tradnl" sz="1600" dirty="0"/>
              <a:t> fueron extensos en toda la parte norte del área metropolitana de Los Ángeles. Las áreas más afectadas incluyeron el Valle de San Fernando, Santa Mónica y Hollywood. Más de 8.700 personas resultaron heridas, incluidas 1.600 que requirieron hospitalización.</a:t>
            </a:r>
          </a:p>
        </p:txBody>
      </p:sp>
      <p:pic>
        <p:nvPicPr>
          <p:cNvPr id="17" name="Picture 16">
            <a:extLst>
              <a:ext uri="{FF2B5EF4-FFF2-40B4-BE49-F238E27FC236}">
                <a16:creationId xmlns:a16="http://schemas.microsoft.com/office/drawing/2014/main" id="{B22B0DE1-3351-41CA-8163-B5CB222B243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81000" y="3192404"/>
            <a:ext cx="4794245" cy="3611050"/>
          </a:xfrm>
          <a:prstGeom prst="rect">
            <a:avLst/>
          </a:prstGeom>
        </p:spPr>
      </p:pic>
      <p:sp>
        <p:nvSpPr>
          <p:cNvPr id="18" name="TextBox 17">
            <a:extLst>
              <a:ext uri="{FF2B5EF4-FFF2-40B4-BE49-F238E27FC236}">
                <a16:creationId xmlns:a16="http://schemas.microsoft.com/office/drawing/2014/main" id="{0D139600-256D-4AA3-A4CB-4A731785C18E}"/>
              </a:ext>
            </a:extLst>
          </p:cNvPr>
          <p:cNvSpPr txBox="1"/>
          <p:nvPr/>
        </p:nvSpPr>
        <p:spPr>
          <a:xfrm>
            <a:off x="5175245" y="3586773"/>
            <a:ext cx="3792852" cy="954107"/>
          </a:xfrm>
          <a:prstGeom prst="rect">
            <a:avLst/>
          </a:prstGeom>
          <a:noFill/>
        </p:spPr>
        <p:txBody>
          <a:bodyPr wrap="square" rtlCol="0">
            <a:spAutoFit/>
          </a:bodyPr>
          <a:lstStyle/>
          <a:p>
            <a:pPr algn="r"/>
            <a:r>
              <a:rPr lang="es-ES_tradnl" sz="1400" dirty="0"/>
              <a:t>Dieciséis personas perecieron cuando el complejo de apartamentos de </a:t>
            </a:r>
            <a:r>
              <a:rPr lang="es-ES_tradnl" sz="1400" dirty="0" err="1"/>
              <a:t>Northridge</a:t>
            </a:r>
            <a:r>
              <a:rPr lang="es-ES_tradnl" sz="1400" dirty="0"/>
              <a:t> </a:t>
            </a:r>
            <a:r>
              <a:rPr lang="es-ES_tradnl" sz="1400" dirty="0" err="1"/>
              <a:t>Meadows</a:t>
            </a:r>
            <a:r>
              <a:rPr lang="es-ES_tradnl" sz="1400" dirty="0"/>
              <a:t> se derrumbó. </a:t>
            </a:r>
          </a:p>
          <a:p>
            <a:pPr algn="r"/>
            <a:r>
              <a:rPr lang="es-ES_tradnl" sz="1200" i="1" dirty="0"/>
              <a:t>Imagen cortesía de Foto Noticias FEMA</a:t>
            </a:r>
          </a:p>
        </p:txBody>
      </p:sp>
      <p:sp>
        <p:nvSpPr>
          <p:cNvPr id="21" name="TextBox 20">
            <a:extLst>
              <a:ext uri="{FF2B5EF4-FFF2-40B4-BE49-F238E27FC236}">
                <a16:creationId xmlns:a16="http://schemas.microsoft.com/office/drawing/2014/main" id="{D4ABDCA0-A1B6-466B-A21D-90A818D5C53C}"/>
              </a:ext>
            </a:extLst>
          </p:cNvPr>
          <p:cNvSpPr txBox="1"/>
          <p:nvPr/>
        </p:nvSpPr>
        <p:spPr>
          <a:xfrm>
            <a:off x="5195552" y="5105400"/>
            <a:ext cx="3338848" cy="1384995"/>
          </a:xfrm>
          <a:prstGeom prst="rect">
            <a:avLst/>
          </a:prstGeom>
          <a:noFill/>
        </p:spPr>
        <p:txBody>
          <a:bodyPr wrap="square" rtlCol="0">
            <a:spAutoFit/>
          </a:bodyPr>
          <a:lstStyle/>
          <a:p>
            <a:r>
              <a:rPr lang="es-ES_tradnl" sz="1400" dirty="0"/>
              <a:t>La Universidad Estatal de California, </a:t>
            </a:r>
            <a:r>
              <a:rPr lang="es-ES_tradnl" sz="1400" dirty="0" err="1"/>
              <a:t>Northridge</a:t>
            </a:r>
            <a:r>
              <a:rPr lang="es-ES_tradnl" sz="1400" dirty="0"/>
              <a:t> sufrió daños muy graves, sobre todo el colapso de las estructuras de estacionamiento.</a:t>
            </a:r>
          </a:p>
          <a:p>
            <a:r>
              <a:rPr lang="es-ES_tradnl" sz="1400" i="1" dirty="0"/>
              <a:t>Imagen cortesía de D. </a:t>
            </a:r>
            <a:r>
              <a:rPr lang="es-ES_tradnl" sz="1400" i="1" dirty="0" err="1"/>
              <a:t>Carver</a:t>
            </a:r>
            <a:endParaRPr lang="es-ES_tradnl" sz="1400" i="1" dirty="0"/>
          </a:p>
          <a:p>
            <a:r>
              <a:rPr lang="es-ES_tradnl" sz="1200" i="1" dirty="0"/>
              <a:t>Servicio Geológico de los EE. UU.</a:t>
            </a:r>
          </a:p>
        </p:txBody>
      </p:sp>
      <p:pic>
        <p:nvPicPr>
          <p:cNvPr id="7" name="Picture 6">
            <a:extLst>
              <a:ext uri="{FF2B5EF4-FFF2-40B4-BE49-F238E27FC236}">
                <a16:creationId xmlns:a16="http://schemas.microsoft.com/office/drawing/2014/main" id="{415131FD-DCEB-7C43-BF16-A3E41C076FB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61856" y="806406"/>
            <a:ext cx="4206240" cy="2792724"/>
          </a:xfrm>
          <a:prstGeom prst="rect">
            <a:avLst/>
          </a:prstGeom>
        </p:spPr>
      </p:pic>
      <p:sp>
        <p:nvSpPr>
          <p:cNvPr id="10" name="Title 1">
            <a:extLst>
              <a:ext uri="{FF2B5EF4-FFF2-40B4-BE49-F238E27FC236}">
                <a16:creationId xmlns:a16="http://schemas.microsoft.com/office/drawing/2014/main" id="{4CF09F55-4918-A443-A3E3-453FD5AFE59B}"/>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6,7 NORTHRIDGE</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Lunes, 17 de Enero, 1994 a las 12:30:55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25247446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EAD07538-B970-46FB-A8E5-DFADB338782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dirty="0"/>
          </a:p>
        </p:txBody>
      </p:sp>
      <p:pic>
        <p:nvPicPr>
          <p:cNvPr id="13317" name="Picture 8" descr="IRIS_TMlogo.png">
            <a:extLst>
              <a:ext uri="{FF2B5EF4-FFF2-40B4-BE49-F238E27FC236}">
                <a16:creationId xmlns:a16="http://schemas.microsoft.com/office/drawing/2014/main" id="{128E38F1-796E-4447-A633-CDE0081638F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5">
            <a:extLst>
              <a:ext uri="{FF2B5EF4-FFF2-40B4-BE49-F238E27FC236}">
                <a16:creationId xmlns:a16="http://schemas.microsoft.com/office/drawing/2014/main" id="{853C973F-C9D3-4C9B-94F6-E25E7EFB071E}"/>
              </a:ext>
            </a:extLst>
          </p:cNvPr>
          <p:cNvCxnSpPr/>
          <p:nvPr/>
        </p:nvCxnSpPr>
        <p:spPr>
          <a:xfrm>
            <a:off x="5181600" y="2757488"/>
            <a:ext cx="362743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1E8EC4F6-2E33-49A5-B8ED-D4842AE7CA48}"/>
              </a:ext>
            </a:extLst>
          </p:cNvPr>
          <p:cNvSpPr txBox="1"/>
          <p:nvPr/>
        </p:nvSpPr>
        <p:spPr>
          <a:xfrm>
            <a:off x="252592" y="1083059"/>
            <a:ext cx="3557408" cy="5170646"/>
          </a:xfrm>
          <a:prstGeom prst="rect">
            <a:avLst/>
          </a:prstGeom>
          <a:noFill/>
        </p:spPr>
        <p:txBody>
          <a:bodyPr wrap="square" rtlCol="0">
            <a:spAutoFit/>
          </a:bodyPr>
          <a:lstStyle/>
          <a:p>
            <a:r>
              <a:rPr lang="es-ES_tradnl" sz="1500" dirty="0"/>
              <a:t>El terremoto de </a:t>
            </a:r>
            <a:r>
              <a:rPr lang="es-ES_tradnl" sz="1500" dirty="0" err="1"/>
              <a:t>Northridge</a:t>
            </a:r>
            <a:r>
              <a:rPr lang="es-ES_tradnl" sz="1500" dirty="0"/>
              <a:t> de 1994 provocó decenas de miles de deslizamientos de tierra en el sur de California. Los deslizamientos destruyeron casas, bloquearon carreteras, interrumpieron tuberías y líneas eléctricas y bloquearon arroyos.</a:t>
            </a:r>
          </a:p>
          <a:p>
            <a:endParaRPr lang="es-ES_tradnl" sz="1500" dirty="0"/>
          </a:p>
          <a:p>
            <a:r>
              <a:rPr lang="es-ES_tradnl" sz="1500" dirty="0"/>
              <a:t>La mayoría de los deslizamientos de tierra mapeados ocurrieron en las montañas cercanas de Santa Susana y San Gabriel (foto de la parte superior), donde las pendientes pronunciadas son comunes.</a:t>
            </a:r>
          </a:p>
          <a:p>
            <a:endParaRPr lang="es-ES_tradnl" sz="1500" dirty="0"/>
          </a:p>
          <a:p>
            <a:r>
              <a:rPr lang="es-ES_tradnl" sz="1500" dirty="0"/>
              <a:t>Los deslizamientos de tierra en los acantilados costeros, como el que se muestra cerca de </a:t>
            </a:r>
            <a:r>
              <a:rPr lang="es-ES_tradnl" sz="1500" dirty="0" err="1"/>
              <a:t>Pacific</a:t>
            </a:r>
            <a:r>
              <a:rPr lang="es-ES_tradnl" sz="1500" dirty="0"/>
              <a:t> </a:t>
            </a:r>
            <a:r>
              <a:rPr lang="es-ES_tradnl" sz="1500" dirty="0" err="1"/>
              <a:t>Palisades</a:t>
            </a:r>
            <a:r>
              <a:rPr lang="es-ES_tradnl" sz="1500" dirty="0"/>
              <a:t> (foto de la parte inferior), dañaron las casas y provocaron que algunas se desprendieran y cayeran en cascada por los acantilados.</a:t>
            </a:r>
          </a:p>
        </p:txBody>
      </p:sp>
      <p:sp>
        <p:nvSpPr>
          <p:cNvPr id="13" name="TextBox 12">
            <a:extLst>
              <a:ext uri="{FF2B5EF4-FFF2-40B4-BE49-F238E27FC236}">
                <a16:creationId xmlns:a16="http://schemas.microsoft.com/office/drawing/2014/main" id="{34CD8DBA-519E-4D1C-BD78-7ADE54D85FCC}"/>
              </a:ext>
            </a:extLst>
          </p:cNvPr>
          <p:cNvSpPr txBox="1"/>
          <p:nvPr/>
        </p:nvSpPr>
        <p:spPr>
          <a:xfrm>
            <a:off x="152400" y="6463177"/>
            <a:ext cx="4084638" cy="261610"/>
          </a:xfrm>
          <a:prstGeom prst="rect">
            <a:avLst/>
          </a:prstGeom>
          <a:noFill/>
        </p:spPr>
        <p:txBody>
          <a:bodyPr wrap="square" rtlCol="0">
            <a:spAutoFit/>
          </a:bodyPr>
          <a:lstStyle/>
          <a:p>
            <a:r>
              <a:rPr lang="es-ES_tradnl" sz="1100" i="1" dirty="0"/>
              <a:t>Imagen cortesía del Servicio Geológico de los EE.UU (USGS)</a:t>
            </a:r>
          </a:p>
        </p:txBody>
      </p:sp>
      <p:pic>
        <p:nvPicPr>
          <p:cNvPr id="3" name="Picture 2" descr="A picture containing nature, outdoor&#10;&#10;Description automatically generated">
            <a:extLst>
              <a:ext uri="{FF2B5EF4-FFF2-40B4-BE49-F238E27FC236}">
                <a16:creationId xmlns:a16="http://schemas.microsoft.com/office/drawing/2014/main" id="{CE15D10C-F2E9-9B4B-B5B4-111462E511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37038" y="762000"/>
            <a:ext cx="4572000" cy="3036095"/>
          </a:xfrm>
          <a:prstGeom prst="rect">
            <a:avLst/>
          </a:prstGeom>
        </p:spPr>
      </p:pic>
      <p:pic>
        <p:nvPicPr>
          <p:cNvPr id="8" name="Picture 7" descr="A house on a hill&#10;&#10;Description automatically generated with low confidence">
            <a:extLst>
              <a:ext uri="{FF2B5EF4-FFF2-40B4-BE49-F238E27FC236}">
                <a16:creationId xmlns:a16="http://schemas.microsoft.com/office/drawing/2014/main" id="{A61E23CD-447C-C045-8E22-7942DEE009A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37038" y="3591306"/>
            <a:ext cx="4572000" cy="3057827"/>
          </a:xfrm>
          <a:prstGeom prst="rect">
            <a:avLst/>
          </a:prstGeom>
        </p:spPr>
      </p:pic>
      <p:sp>
        <p:nvSpPr>
          <p:cNvPr id="11" name="Title 1">
            <a:extLst>
              <a:ext uri="{FF2B5EF4-FFF2-40B4-BE49-F238E27FC236}">
                <a16:creationId xmlns:a16="http://schemas.microsoft.com/office/drawing/2014/main" id="{B9379D08-7AF7-FD4D-AF0D-BA866898EB87}"/>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6,7 NORTHRIDGE</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Lunes, 17 de Enero, 1994 a las 12:30:55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6841950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dirty="0"/>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0F7C76FD-A8D2-48AE-AEFF-5C0395082CA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748229" y="114232"/>
            <a:ext cx="3017520" cy="4521366"/>
          </a:xfrm>
          <a:prstGeom prst="rect">
            <a:avLst/>
          </a:prstGeom>
        </p:spPr>
      </p:pic>
      <p:sp>
        <p:nvSpPr>
          <p:cNvPr id="9" name="TextBox 8">
            <a:extLst>
              <a:ext uri="{FF2B5EF4-FFF2-40B4-BE49-F238E27FC236}">
                <a16:creationId xmlns:a16="http://schemas.microsoft.com/office/drawing/2014/main" id="{A5D0F96A-2802-4269-981C-9942AC9960CB}"/>
              </a:ext>
            </a:extLst>
          </p:cNvPr>
          <p:cNvSpPr txBox="1"/>
          <p:nvPr/>
        </p:nvSpPr>
        <p:spPr>
          <a:xfrm>
            <a:off x="313317" y="1099133"/>
            <a:ext cx="4906914" cy="2169825"/>
          </a:xfrm>
          <a:prstGeom prst="rect">
            <a:avLst/>
          </a:prstGeom>
          <a:noFill/>
        </p:spPr>
        <p:txBody>
          <a:bodyPr wrap="square" rtlCol="0">
            <a:spAutoFit/>
          </a:bodyPr>
          <a:lstStyle/>
          <a:p>
            <a:r>
              <a:rPr lang="es-ES_tradnl" sz="1500" dirty="0"/>
              <a:t>Debido a que el terremoto ocurrió a tempranas horas de la mañana hora local (4:30 am), solo pocas muertes fueron el resultado del colapso de autopistas elevadas y la docena de puentes que cayeron sobre los carriles de las autopistas.</a:t>
            </a:r>
          </a:p>
          <a:p>
            <a:endParaRPr lang="es-ES_tradnl" sz="1500" dirty="0"/>
          </a:p>
          <a:p>
            <a:r>
              <a:rPr lang="es-ES_tradnl" sz="1500" dirty="0"/>
              <a:t>La Autopista de Santa Mónica (abajo), una de las más transitadas del país, colapsó durante el terremoto y hubo que desviar el tráfico durante varios meses.</a:t>
            </a:r>
          </a:p>
        </p:txBody>
      </p:sp>
      <p:pic>
        <p:nvPicPr>
          <p:cNvPr id="8" name="Picture 7">
            <a:extLst>
              <a:ext uri="{FF2B5EF4-FFF2-40B4-BE49-F238E27FC236}">
                <a16:creationId xmlns:a16="http://schemas.microsoft.com/office/drawing/2014/main" id="{3D5ABD58-6386-4806-B396-BC412510E78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78251" y="3266182"/>
            <a:ext cx="4729331" cy="3346225"/>
          </a:xfrm>
          <a:prstGeom prst="rect">
            <a:avLst/>
          </a:prstGeom>
        </p:spPr>
      </p:pic>
      <p:sp>
        <p:nvSpPr>
          <p:cNvPr id="10" name="TextBox 9">
            <a:extLst>
              <a:ext uri="{FF2B5EF4-FFF2-40B4-BE49-F238E27FC236}">
                <a16:creationId xmlns:a16="http://schemas.microsoft.com/office/drawing/2014/main" id="{8DE917D4-2280-48BF-85AE-B483BEF96B5B}"/>
              </a:ext>
            </a:extLst>
          </p:cNvPr>
          <p:cNvSpPr txBox="1"/>
          <p:nvPr/>
        </p:nvSpPr>
        <p:spPr>
          <a:xfrm>
            <a:off x="5562600" y="4635598"/>
            <a:ext cx="3759979" cy="261610"/>
          </a:xfrm>
          <a:prstGeom prst="rect">
            <a:avLst/>
          </a:prstGeom>
          <a:noFill/>
        </p:spPr>
        <p:txBody>
          <a:bodyPr wrap="square" rtlCol="0">
            <a:spAutoFit/>
          </a:bodyPr>
          <a:lstStyle/>
          <a:p>
            <a:r>
              <a:rPr lang="es-ES_tradnl" sz="1100" i="1" dirty="0"/>
              <a:t>Imagen Cortesía del Servicio Geológico de los EE.UU.</a:t>
            </a:r>
          </a:p>
        </p:txBody>
      </p:sp>
      <p:sp>
        <p:nvSpPr>
          <p:cNvPr id="12" name="TextBox 11">
            <a:extLst>
              <a:ext uri="{FF2B5EF4-FFF2-40B4-BE49-F238E27FC236}">
                <a16:creationId xmlns:a16="http://schemas.microsoft.com/office/drawing/2014/main" id="{D075D9CF-9464-804E-B40A-E99911636C1C}"/>
              </a:ext>
            </a:extLst>
          </p:cNvPr>
          <p:cNvSpPr txBox="1"/>
          <p:nvPr/>
        </p:nvSpPr>
        <p:spPr>
          <a:xfrm>
            <a:off x="5638800" y="4918579"/>
            <a:ext cx="3126949" cy="1692771"/>
          </a:xfrm>
          <a:prstGeom prst="rect">
            <a:avLst/>
          </a:prstGeom>
          <a:noFill/>
        </p:spPr>
        <p:txBody>
          <a:bodyPr wrap="square" rtlCol="0">
            <a:spAutoFit/>
          </a:bodyPr>
          <a:lstStyle/>
          <a:p>
            <a:r>
              <a:rPr lang="es-ES_tradnl" sz="1300" dirty="0"/>
              <a:t>Esta vía elevada se había derrumbado previamente durante el terremoto del Valle de San Fernando de 1971 y demostró los problemas con algunas de las primeras medidas de reacondicionamiento de carreteras. Posteriormente se mejoraron después del terremoto de 1994.</a:t>
            </a:r>
          </a:p>
        </p:txBody>
      </p:sp>
      <p:sp>
        <p:nvSpPr>
          <p:cNvPr id="13" name="Title 1">
            <a:extLst>
              <a:ext uri="{FF2B5EF4-FFF2-40B4-BE49-F238E27FC236}">
                <a16:creationId xmlns:a16="http://schemas.microsoft.com/office/drawing/2014/main" id="{9883692C-E7EB-4343-99D6-298FF5671D1A}"/>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6,7 NORTHRIDGE</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Lunes, 17 de Enero, 1994 a las 12:30:55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19771508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5A7EE22-D5AF-4381-84AE-99BF42E8D0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s-ES_tradnl" altLang="en-US" dirty="0">
              <a:solidFill>
                <a:srgbClr val="FFFFFF"/>
              </a:solidFill>
              <a:latin typeface="Calibri" panose="020F0502020204030204" pitchFamily="34" charset="0"/>
            </a:endParaRPr>
          </a:p>
        </p:txBody>
      </p:sp>
      <p:pic>
        <p:nvPicPr>
          <p:cNvPr id="9219" name="Picture 8" descr="IRIS_TMlogo.png">
            <a:extLst>
              <a:ext uri="{FF2B5EF4-FFF2-40B4-BE49-F238E27FC236}">
                <a16:creationId xmlns:a16="http://schemas.microsoft.com/office/drawing/2014/main" id="{1817F4D8-65A5-4DF7-B6C9-2E1CEA6556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Box 18">
            <a:extLst>
              <a:ext uri="{FF2B5EF4-FFF2-40B4-BE49-F238E27FC236}">
                <a16:creationId xmlns:a16="http://schemas.microsoft.com/office/drawing/2014/main" id="{9929321F-17E3-4DEA-B963-0B1E0DB4FB50}"/>
              </a:ext>
            </a:extLst>
          </p:cNvPr>
          <p:cNvSpPr txBox="1">
            <a:spLocks noChangeArrowheads="1"/>
          </p:cNvSpPr>
          <p:nvPr/>
        </p:nvSpPr>
        <p:spPr bwMode="auto">
          <a:xfrm>
            <a:off x="304800" y="1123950"/>
            <a:ext cx="3128210" cy="550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dirty="0">
                <a:latin typeface="Arial" panose="020B0604020202020204" pitchFamily="34" charset="0"/>
              </a:rPr>
              <a:t>El terremoto de </a:t>
            </a:r>
            <a:r>
              <a:rPr lang="es-ES_tradnl" altLang="en-US" sz="1600" dirty="0" err="1">
                <a:latin typeface="Arial" panose="020B0604020202020204" pitchFamily="34" charset="0"/>
              </a:rPr>
              <a:t>Northridge</a:t>
            </a:r>
            <a:r>
              <a:rPr lang="es-ES_tradnl" altLang="en-US" sz="1600" dirty="0">
                <a:latin typeface="Arial" panose="020B0604020202020204" pitchFamily="34" charset="0"/>
              </a:rPr>
              <a:t> de 1994 (M 6,7) ocurrió en un área urbana densamente poblada al noroeste de Los Ángeles y tuvo muchas similitudes con el terremoto de San Fernando de 1971 (también M 6,7), que ocurrió en la misma área.</a:t>
            </a:r>
          </a:p>
          <a:p>
            <a:pPr eaLnBrk="1" hangingPunct="1">
              <a:spcBef>
                <a:spcPct val="0"/>
              </a:spcBef>
              <a:buFontTx/>
              <a:buNone/>
            </a:pPr>
            <a:endParaRPr lang="es-ES_tradnl" altLang="en-US" sz="1600" dirty="0">
              <a:latin typeface="Arial" panose="020B0604020202020204" pitchFamily="34" charset="0"/>
            </a:endParaRPr>
          </a:p>
          <a:p>
            <a:pPr eaLnBrk="1" hangingPunct="1">
              <a:spcBef>
                <a:spcPct val="0"/>
              </a:spcBef>
              <a:buFontTx/>
              <a:buNone/>
            </a:pPr>
            <a:r>
              <a:rPr lang="es-ES_tradnl" altLang="en-US" sz="1600" dirty="0">
                <a:latin typeface="Arial" panose="020B0604020202020204" pitchFamily="34" charset="0"/>
              </a:rPr>
              <a:t>Estos dos terremotos brindan una oportunidad única para observar cómo se acopla la compresión norte-sur en la corteza terrestre. A nivel social, estos dos terremotos, con solo 23 años de diferencia, muestran cómo las medidas para la mitigación de terremotos pueden mejorar nuestra capacidad de adaptación  frente a los peligros de terremotos y salvar vidas en el proceso.</a:t>
            </a:r>
          </a:p>
        </p:txBody>
      </p:sp>
      <p:pic>
        <p:nvPicPr>
          <p:cNvPr id="8" name="Picture 7">
            <a:extLst>
              <a:ext uri="{FF2B5EF4-FFF2-40B4-BE49-F238E27FC236}">
                <a16:creationId xmlns:a16="http://schemas.microsoft.com/office/drawing/2014/main" id="{891B1615-8BA7-4D9F-A7B0-1EA28939AB0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489776" y="831092"/>
            <a:ext cx="5654223" cy="4947445"/>
          </a:xfrm>
          <a:prstGeom prst="rect">
            <a:avLst/>
          </a:prstGeom>
        </p:spPr>
      </p:pic>
      <p:sp>
        <p:nvSpPr>
          <p:cNvPr id="14" name="TextBox 15">
            <a:extLst>
              <a:ext uri="{FF2B5EF4-FFF2-40B4-BE49-F238E27FC236}">
                <a16:creationId xmlns:a16="http://schemas.microsoft.com/office/drawing/2014/main" id="{B1184A26-A2AD-450D-BFAB-F5E2C8C6DBD8}"/>
              </a:ext>
            </a:extLst>
          </p:cNvPr>
          <p:cNvSpPr txBox="1">
            <a:spLocks noChangeArrowheads="1"/>
          </p:cNvSpPr>
          <p:nvPr/>
        </p:nvSpPr>
        <p:spPr bwMode="auto">
          <a:xfrm>
            <a:off x="4419600" y="5721703"/>
            <a:ext cx="44958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s-ES_tradnl" altLang="en-US" sz="1200" i="1" dirty="0">
                <a:latin typeface="Arial" panose="020B0604020202020204" pitchFamily="34" charset="0"/>
              </a:rPr>
              <a:t>Imagen Cortesía del Servicio Geológico de los EE.UU.</a:t>
            </a:r>
          </a:p>
        </p:txBody>
      </p:sp>
      <p:sp>
        <p:nvSpPr>
          <p:cNvPr id="10" name="Title 1">
            <a:extLst>
              <a:ext uri="{FF2B5EF4-FFF2-40B4-BE49-F238E27FC236}">
                <a16:creationId xmlns:a16="http://schemas.microsoft.com/office/drawing/2014/main" id="{8EBB68E7-140D-9140-BBBC-A3AE4584E5E1}"/>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6,7 NORTHRIDGE</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Lunes, 17 de Enero, 1994 a las 12:30:55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8" name="TextBox 9">
            <a:extLst>
              <a:ext uri="{FF2B5EF4-FFF2-40B4-BE49-F238E27FC236}">
                <a16:creationId xmlns:a16="http://schemas.microsoft.com/office/drawing/2014/main" id="{412E7CCA-92A5-4BAA-8E5D-87F97A10EA48}"/>
              </a:ext>
            </a:extLst>
          </p:cNvPr>
          <p:cNvSpPr txBox="1">
            <a:spLocks noChangeArrowheads="1"/>
          </p:cNvSpPr>
          <p:nvPr/>
        </p:nvSpPr>
        <p:spPr bwMode="auto">
          <a:xfrm>
            <a:off x="304800" y="1066800"/>
            <a:ext cx="3733800" cy="5478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s-ES_tradnl" altLang="en-US" sz="1400" dirty="0">
                <a:latin typeface="Arial" panose="020B0604020202020204" pitchFamily="34" charset="0"/>
              </a:rPr>
              <a:t>Uno de los verdaderos éxitos de la preparación para terremotos en el sur de California fue el programa de la ciudad de Los Ángeles para modernizar edificios de mampostería no reforzada (se muestra un ejemplo). Desde 1982, miles de estos edificios fueron reparados/reacondicionados, muchos en áreas que fueron fuertemente sacudidas por el terremoto de </a:t>
            </a:r>
            <a:r>
              <a:rPr lang="es-ES_tradnl" altLang="en-US" sz="1400" dirty="0" err="1">
                <a:latin typeface="Arial" panose="020B0604020202020204" pitchFamily="34" charset="0"/>
              </a:rPr>
              <a:t>Northridge</a:t>
            </a:r>
            <a:r>
              <a:rPr lang="es-ES_tradnl" altLang="en-US" sz="1400" dirty="0">
                <a:latin typeface="Arial" panose="020B0604020202020204" pitchFamily="34" charset="0"/>
              </a:rPr>
              <a:t> de 1994.</a:t>
            </a:r>
          </a:p>
          <a:p>
            <a:pPr eaLnBrk="1" hangingPunct="1">
              <a:spcBef>
                <a:spcPct val="0"/>
              </a:spcBef>
              <a:buNone/>
            </a:pPr>
            <a:endParaRPr lang="es-ES_tradnl" altLang="en-US" sz="1400" dirty="0">
              <a:latin typeface="Arial" panose="020B0604020202020204" pitchFamily="34" charset="0"/>
            </a:endParaRPr>
          </a:p>
          <a:p>
            <a:pPr eaLnBrk="1" hangingPunct="1">
              <a:spcBef>
                <a:spcPct val="0"/>
              </a:spcBef>
              <a:buNone/>
            </a:pPr>
            <a:r>
              <a:rPr lang="es-ES_tradnl" altLang="en-US" sz="1400" dirty="0">
                <a:latin typeface="Arial" panose="020B0604020202020204" pitchFamily="34" charset="0"/>
              </a:rPr>
              <a:t>Puede ser difícil cuantificar los beneficios de la modernización, pero los ahorros en vidas y propiedades por el terremoto de </a:t>
            </a:r>
            <a:r>
              <a:rPr lang="es-ES_tradnl" altLang="en-US" sz="1400" dirty="0" err="1">
                <a:latin typeface="Arial" panose="020B0604020202020204" pitchFamily="34" charset="0"/>
              </a:rPr>
              <a:t>Northridge</a:t>
            </a:r>
            <a:r>
              <a:rPr lang="es-ES_tradnl" altLang="en-US" sz="1400" dirty="0">
                <a:latin typeface="Arial" panose="020B0604020202020204" pitchFamily="34" charset="0"/>
              </a:rPr>
              <a:t> por sí solos justificaron con creces esta ordenanza de la ciudad.</a:t>
            </a:r>
          </a:p>
          <a:p>
            <a:pPr eaLnBrk="1" hangingPunct="1">
              <a:spcBef>
                <a:spcPct val="0"/>
              </a:spcBef>
              <a:buNone/>
            </a:pPr>
            <a:endParaRPr lang="es-ES_tradnl" altLang="en-US" sz="1400" dirty="0">
              <a:latin typeface="Arial" panose="020B0604020202020204" pitchFamily="34" charset="0"/>
            </a:endParaRPr>
          </a:p>
          <a:p>
            <a:pPr eaLnBrk="1" hangingPunct="1">
              <a:spcBef>
                <a:spcPct val="0"/>
              </a:spcBef>
              <a:buNone/>
            </a:pPr>
            <a:r>
              <a:rPr lang="es-ES_tradnl" altLang="en-US" sz="1400" dirty="0">
                <a:latin typeface="Arial" panose="020B0604020202020204" pitchFamily="34" charset="0"/>
              </a:rPr>
              <a:t>Este edificio de mampostería cerca del centro de Los Ángeles sufrió graves daños durante el terremoto de </a:t>
            </a:r>
            <a:r>
              <a:rPr lang="es-ES_tradnl" altLang="en-US" sz="1400" dirty="0" err="1">
                <a:latin typeface="Arial" panose="020B0604020202020204" pitchFamily="34" charset="0"/>
              </a:rPr>
              <a:t>Northridge</a:t>
            </a:r>
            <a:r>
              <a:rPr lang="es-ES_tradnl" altLang="en-US" sz="1400" dirty="0">
                <a:latin typeface="Arial" panose="020B0604020202020204" pitchFamily="34" charset="0"/>
              </a:rPr>
              <a:t>. El reacondicionamiento anterior, evidenciado por las líneas de pernos (características circulares rojizas indicadas por la flecha), probablemente evitó un colapso más extenso.</a:t>
            </a:r>
          </a:p>
        </p:txBody>
      </p:sp>
      <p:sp>
        <p:nvSpPr>
          <p:cNvPr id="11" name="TextBox 15">
            <a:extLst>
              <a:ext uri="{FF2B5EF4-FFF2-40B4-BE49-F238E27FC236}">
                <a16:creationId xmlns:a16="http://schemas.microsoft.com/office/drawing/2014/main" id="{EBC8D37E-A27B-46BE-8070-F0973A54E392}"/>
              </a:ext>
            </a:extLst>
          </p:cNvPr>
          <p:cNvSpPr txBox="1">
            <a:spLocks noChangeArrowheads="1"/>
          </p:cNvSpPr>
          <p:nvPr/>
        </p:nvSpPr>
        <p:spPr bwMode="auto">
          <a:xfrm>
            <a:off x="4038600" y="6515385"/>
            <a:ext cx="48939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s-ES_tradnl" altLang="en-US" sz="1400" i="1" dirty="0">
                <a:latin typeface="Arial" panose="020B0604020202020204" pitchFamily="34" charset="0"/>
              </a:rPr>
              <a:t>Imagen Cortesía del Servicio Geológico de los EE.UU.</a:t>
            </a:r>
          </a:p>
        </p:txBody>
      </p:sp>
      <p:pic>
        <p:nvPicPr>
          <p:cNvPr id="3" name="Picture 2" descr="A picture containing text, building, outdoor, road&#10;&#10;Description automatically generated">
            <a:extLst>
              <a:ext uri="{FF2B5EF4-FFF2-40B4-BE49-F238E27FC236}">
                <a16:creationId xmlns:a16="http://schemas.microsoft.com/office/drawing/2014/main" id="{31AEF0BB-6380-3E4C-B453-7C355AB3756C}"/>
              </a:ext>
            </a:extLst>
          </p:cNvPr>
          <p:cNvPicPr>
            <a:picLocks noChangeAspect="1"/>
          </p:cNvPicPr>
          <p:nvPr/>
        </p:nvPicPr>
        <p:blipFill rotWithShape="1">
          <a:blip r:embed="rId4">
            <a:extLst>
              <a:ext uri="{28A0092B-C50C-407E-A947-70E740481C1C}">
                <a14:useLocalDpi xmlns:a14="http://schemas.microsoft.com/office/drawing/2010/main" val="0"/>
              </a:ext>
            </a:extLst>
          </a:blip>
          <a:srcRect b="27713"/>
          <a:stretch/>
        </p:blipFill>
        <p:spPr>
          <a:xfrm>
            <a:off x="4358640" y="742430"/>
            <a:ext cx="4480560" cy="5792526"/>
          </a:xfrm>
          <a:prstGeom prst="rect">
            <a:avLst/>
          </a:prstGeom>
        </p:spPr>
      </p:pic>
      <p:sp>
        <p:nvSpPr>
          <p:cNvPr id="8" name="Title 1">
            <a:extLst>
              <a:ext uri="{FF2B5EF4-FFF2-40B4-BE49-F238E27FC236}">
                <a16:creationId xmlns:a16="http://schemas.microsoft.com/office/drawing/2014/main" id="{A32708D2-1DBB-BC4B-88CF-5205AAD91638}"/>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6,7 NORTHRIDGE</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Lunes, 17 de Enero, 1994 a las 12:30:55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421093636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23242</TotalTime>
  <Words>2250</Words>
  <Application>Microsoft Macintosh PowerPoint</Application>
  <PresentationFormat>On-screen Show (4:3)</PresentationFormat>
  <Paragraphs>133</Paragraphs>
  <Slides>15</Slides>
  <Notes>15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15</vt:i4>
      </vt:variant>
    </vt:vector>
  </HeadingPairs>
  <TitlesOfParts>
    <vt:vector size="18"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Douglas Alfredo Bravo</cp:lastModifiedBy>
  <cp:revision>882</cp:revision>
  <dcterms:created xsi:type="dcterms:W3CDTF">2009-05-31T20:07:40Z</dcterms:created>
  <dcterms:modified xsi:type="dcterms:W3CDTF">2022-01-29T21:11:16Z</dcterms:modified>
</cp:coreProperties>
</file>