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61" r:id="rId3"/>
    <p:sldId id="432" r:id="rId4"/>
    <p:sldId id="433" r:id="rId5"/>
    <p:sldId id="427" r:id="rId6"/>
    <p:sldId id="434" r:id="rId7"/>
    <p:sldId id="430" r:id="rId8"/>
    <p:sldId id="389" r:id="rId9"/>
    <p:sldId id="388" r:id="rId10"/>
    <p:sldId id="435" r:id="rId11"/>
    <p:sldId id="372" r:id="rId12"/>
    <p:sldId id="387" r:id="rId13"/>
    <p:sldId id="397" r:id="rId14"/>
    <p:sldId id="391" r:id="rId15"/>
    <p:sldId id="408" r:id="rId16"/>
    <p:sldId id="393" r:id="rId17"/>
    <p:sldId id="399" r:id="rId18"/>
    <p:sldId id="392" r:id="rId19"/>
    <p:sldId id="413" r:id="rId20"/>
    <p:sldId id="414" r:id="rId21"/>
    <p:sldId id="431" r:id="rId22"/>
    <p:sldId id="417" r:id="rId23"/>
    <p:sldId id="421" r:id="rId24"/>
    <p:sldId id="422" r:id="rId25"/>
    <p:sldId id="429" r:id="rId26"/>
    <p:sldId id="42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clrMru>
    <a:srgbClr val="B4ACFF"/>
    <a:srgbClr val="27227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1654" autoAdjust="0"/>
    <p:restoredTop sz="93478" autoAdjust="0"/>
  </p:normalViewPr>
  <p:slideViewPr>
    <p:cSldViewPr snapToGrid="0" snapToObjects="1">
      <p:cViewPr>
        <p:scale>
          <a:sx n="100" d="100"/>
          <a:sy n="100" d="100"/>
        </p:scale>
        <p:origin x="-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73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1"/>
            <c:spPr>
              <a:solidFill>
                <a:srgbClr val="F79646"/>
              </a:solidFill>
            </c:spPr>
          </c:dPt>
          <c:dPt>
            <c:idx val="2"/>
            <c:spPr>
              <a:solidFill>
                <a:schemeClr val="accent6"/>
              </a:solidFill>
            </c:spPr>
          </c:dPt>
          <c:dPt>
            <c:idx val="8"/>
            <c:spPr>
              <a:solidFill>
                <a:srgbClr val="F79646"/>
              </a:solidFill>
            </c:spPr>
          </c:dPt>
          <c:dPt>
            <c:idx val="9"/>
            <c:spPr>
              <a:solidFill>
                <a:srgbClr val="F79646"/>
              </a:solidFill>
            </c:spPr>
          </c:dPt>
          <c:dPt>
            <c:idx val="10"/>
            <c:spPr>
              <a:solidFill>
                <a:srgbClr val="9BBB59"/>
              </a:solidFill>
            </c:spPr>
          </c:dPt>
          <c:dPt>
            <c:idx val="12"/>
            <c:spPr>
              <a:solidFill>
                <a:srgbClr val="F79646"/>
              </a:solidFill>
            </c:spPr>
          </c:dPt>
          <c:dPt>
            <c:idx val="13"/>
            <c:spPr>
              <a:solidFill>
                <a:srgbClr val="F79646"/>
              </a:solidFill>
              <a:ln>
                <a:solidFill>
                  <a:srgbClr val="272273"/>
                </a:solidFill>
              </a:ln>
            </c:spPr>
          </c:dPt>
          <c:dPt>
            <c:idx val="14"/>
            <c:spPr>
              <a:solidFill>
                <a:srgbClr val="F79646"/>
              </a:solidFill>
              <a:ln>
                <a:solidFill>
                  <a:srgbClr val="272273"/>
                </a:solidFill>
              </a:ln>
            </c:spPr>
          </c:dPt>
          <c:dPt>
            <c:idx val="15"/>
            <c:spPr>
              <a:solidFill>
                <a:schemeClr val="accent3"/>
              </a:solidFill>
            </c:spPr>
          </c:dPt>
          <c:dPt>
            <c:idx val="16"/>
            <c:spPr>
              <a:solidFill>
                <a:schemeClr val="accent6"/>
              </a:solidFill>
            </c:spPr>
          </c:dPt>
          <c:dPt>
            <c:idx val="17"/>
            <c:spPr>
              <a:solidFill>
                <a:srgbClr val="9BBB59"/>
              </a:solidFill>
            </c:spPr>
          </c:dPt>
          <c:dPt>
            <c:idx val="20"/>
            <c:spPr>
              <a:solidFill>
                <a:schemeClr val="accent6"/>
              </a:solidFill>
            </c:spPr>
          </c:dPt>
          <c:dPt>
            <c:idx val="23"/>
            <c:spPr>
              <a:solidFill>
                <a:srgbClr val="F79646"/>
              </a:solidFill>
            </c:spPr>
          </c:dPt>
          <c:dPt>
            <c:idx val="25"/>
            <c:spPr>
              <a:solidFill>
                <a:srgbClr val="F79646"/>
              </a:solidFill>
            </c:spPr>
          </c:dPt>
          <c:dPt>
            <c:idx val="27"/>
            <c:spPr>
              <a:solidFill>
                <a:srgbClr val="F79646"/>
              </a:solidFill>
            </c:spPr>
          </c:dPt>
          <c:cat>
            <c:strRef>
              <c:f>Sheet1!$A$2:$A$30</c:f>
              <c:strCache>
                <c:ptCount val="29"/>
                <c:pt idx="0">
                  <c:v>Website</c:v>
                </c:pt>
                <c:pt idx="1">
                  <c:v>Videos</c:v>
                </c:pt>
                <c:pt idx="2">
                  <c:v>Transportable Array Outreach</c:v>
                </c:pt>
                <c:pt idx="3">
                  <c:v>Teachable Moments</c:v>
                </c:pt>
                <c:pt idx="4">
                  <c:v>Social Networking</c:v>
                </c:pt>
                <c:pt idx="5">
                  <c:v>Seismographs In Schools</c:v>
                </c:pt>
                <c:pt idx="6">
                  <c:v>Seismic Waves</c:v>
                </c:pt>
                <c:pt idx="7">
                  <c:v>Publications</c:v>
                </c:pt>
                <c:pt idx="8">
                  <c:v>Public Display Support</c:v>
                </c:pt>
                <c:pt idx="9">
                  <c:v>NSTA</c:v>
                </c:pt>
                <c:pt idx="10">
                  <c:v>Mobile Apps</c:v>
                </c:pt>
                <c:pt idx="11">
                  <c:v>Misc Software Maintenance/Support</c:v>
                </c:pt>
                <c:pt idx="12">
                  <c:v>Mars InSight</c:v>
                </c:pt>
                <c:pt idx="13">
                  <c:v>jAmaSeis</c:v>
                </c:pt>
                <c:pt idx="14">
                  <c:v>Internship Program</c:v>
                </c:pt>
                <c:pt idx="15">
                  <c:v>InClass</c:v>
                </c:pt>
                <c:pt idx="16">
                  <c:v>In-person Professional Development</c:v>
                </c:pt>
                <c:pt idx="17">
                  <c:v>IEB</c:v>
                </c:pt>
                <c:pt idx="18">
                  <c:v>FieldXP</c:v>
                </c:pt>
                <c:pt idx="19">
                  <c:v>Educational Affiliate Support</c:v>
                </c:pt>
                <c:pt idx="20">
                  <c:v>ECI + Webinars</c:v>
                </c:pt>
                <c:pt idx="21">
                  <c:v>Earthquake Channel</c:v>
                </c:pt>
                <c:pt idx="22">
                  <c:v>Distinguished Lectureship</c:v>
                </c:pt>
                <c:pt idx="23">
                  <c:v>Curriculum Development</c:v>
                </c:pt>
                <c:pt idx="24">
                  <c:v>Booths (Public)</c:v>
                </c:pt>
                <c:pt idx="25">
                  <c:v>Booths (Professional)</c:v>
                </c:pt>
                <c:pt idx="26">
                  <c:v>Best Practices</c:v>
                </c:pt>
                <c:pt idx="27">
                  <c:v>Animations</c:v>
                </c:pt>
                <c:pt idx="28">
                  <c:v>Active Earth Monitor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1">
                  <c:v>2.2</c:v>
                </c:pt>
                <c:pt idx="2">
                  <c:v>2.2</c:v>
                </c:pt>
                <c:pt idx="3">
                  <c:v>1.2</c:v>
                </c:pt>
                <c:pt idx="4">
                  <c:v>0.0</c:v>
                </c:pt>
                <c:pt idx="5">
                  <c:v>2.0</c:v>
                </c:pt>
                <c:pt idx="6">
                  <c:v>1.9</c:v>
                </c:pt>
                <c:pt idx="7">
                  <c:v>0.0</c:v>
                </c:pt>
                <c:pt idx="8">
                  <c:v>2.2</c:v>
                </c:pt>
                <c:pt idx="9">
                  <c:v>2.9</c:v>
                </c:pt>
                <c:pt idx="10">
                  <c:v>1.0</c:v>
                </c:pt>
                <c:pt idx="12">
                  <c:v>3.0</c:v>
                </c:pt>
                <c:pt idx="13">
                  <c:v>3.2</c:v>
                </c:pt>
                <c:pt idx="14">
                  <c:v>3.6</c:v>
                </c:pt>
                <c:pt idx="15">
                  <c:v>1.0</c:v>
                </c:pt>
                <c:pt idx="16">
                  <c:v>2.9</c:v>
                </c:pt>
                <c:pt idx="17">
                  <c:v>0.4</c:v>
                </c:pt>
                <c:pt idx="18">
                  <c:v>0.0</c:v>
                </c:pt>
                <c:pt idx="19">
                  <c:v>1.4</c:v>
                </c:pt>
                <c:pt idx="20">
                  <c:v>2.6</c:v>
                </c:pt>
                <c:pt idx="21">
                  <c:v>0.0</c:v>
                </c:pt>
                <c:pt idx="22">
                  <c:v>1.8</c:v>
                </c:pt>
                <c:pt idx="23">
                  <c:v>2.9</c:v>
                </c:pt>
                <c:pt idx="24">
                  <c:v>1.4</c:v>
                </c:pt>
                <c:pt idx="25">
                  <c:v>2.3</c:v>
                </c:pt>
                <c:pt idx="27">
                  <c:v>3.0</c:v>
                </c:pt>
                <c:pt idx="28">
                  <c:v>1.8</c:v>
                </c:pt>
              </c:numCache>
            </c:numRef>
          </c:val>
        </c:ser>
        <c:axId val="544380072"/>
        <c:axId val="232326792"/>
      </c:barChart>
      <c:catAx>
        <c:axId val="544380072"/>
        <c:scaling>
          <c:orientation val="maxMin"/>
        </c:scaling>
        <c:axPos val="b"/>
        <c:numFmt formatCode="General" sourceLinked="0"/>
        <c:tickLblPos val="nextTo"/>
        <c:txPr>
          <a:bodyPr/>
          <a:lstStyle/>
          <a:p>
            <a:pPr>
              <a:defRPr>
                <a:solidFill>
                  <a:srgbClr val="272273"/>
                </a:solidFill>
              </a:defRPr>
            </a:pPr>
            <a:endParaRPr lang="en-US"/>
          </a:p>
        </c:txPr>
        <c:crossAx val="232326792"/>
        <c:crosses val="autoZero"/>
        <c:auto val="1"/>
        <c:lblAlgn val="ctr"/>
        <c:lblOffset val="100"/>
        <c:tickLblSkip val="1"/>
        <c:tickMarkSkip val="1"/>
      </c:catAx>
      <c:valAx>
        <c:axId val="2323267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272273"/>
                </a:solidFill>
              </a:defRPr>
            </a:pPr>
            <a:endParaRPr lang="en-US"/>
          </a:p>
        </c:txPr>
        <c:crossAx val="544380072"/>
        <c:crosses val="max"/>
        <c:crossBetween val="between"/>
        <c:majorUnit val="1.0"/>
        <c:minorUnit val="1.0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08070-5025-DB4B-9FDF-516CBFDE909C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AC0A8-DA7D-1C44-9FA1-C6BD9A1AF4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6339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A430E-2448-AE49-B620-FCA5894FE28C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907B5-0846-FC45-8E15-C04BF6539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388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9454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04621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2524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2524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596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715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1757-BE63-1949-8DA9-4A14B0169F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561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852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Enter</a:t>
            </a:r>
            <a:r>
              <a:rPr lang="en-US" baseline="0" dirty="0" smtClean="0"/>
              <a:t> the cycle at any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419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1757-BE63-1949-8DA9-4A14B0169F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335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677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634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837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7256" y="3414790"/>
            <a:ext cx="5818909" cy="14484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2403178"/>
            <a:ext cx="91440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6896" y="1817359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6000" b="1">
                <a:solidFill>
                  <a:srgbClr val="272273"/>
                </a:solidFill>
                <a:effectLst>
                  <a:glow rad="38100">
                    <a:schemeClr val="bg1">
                      <a:alpha val="48000"/>
                    </a:schemeClr>
                  </a:glow>
                </a:effectLst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139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94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1056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3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531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28221" y="299134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8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968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8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316674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577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259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16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4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4469"/>
            <a:ext cx="6553200" cy="0"/>
          </a:xfrm>
          <a:prstGeom prst="line">
            <a:avLst/>
          </a:prstGeom>
          <a:ln w="22225" cap="flat" cmpd="sng">
            <a:solidFill>
              <a:srgbClr val="4F81BD">
                <a:alpha val="36000"/>
              </a:srgbClr>
            </a:solidFill>
            <a:prstDash val="solid"/>
            <a:headEnd type="none"/>
            <a:tailEnd type="oval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0" y="5658513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651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976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965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636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405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227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7A07A-F5CB-4F4C-9572-34911E636872}" type="datetimeFigureOut">
              <a:rPr lang="en-US" smtClean="0"/>
              <a:pPr/>
              <a:t>5/21/16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092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00" y="26816"/>
            <a:ext cx="8674100" cy="2741688"/>
          </a:xfrm>
        </p:spPr>
        <p:txBody>
          <a:bodyPr/>
          <a:lstStyle/>
          <a:p>
            <a:r>
              <a:rPr lang="en-US" sz="5400" dirty="0" smtClean="0"/>
              <a:t>Evaluating Facilities-based Education and Public Outreach Activities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65800"/>
            <a:ext cx="9144000" cy="57064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5/26/</a:t>
            </a:r>
            <a:r>
              <a:rPr lang="en-US" sz="2800" dirty="0" smtClean="0"/>
              <a:t>16 –</a:t>
            </a:r>
            <a:r>
              <a:rPr lang="en-US" sz="2800" dirty="0" smtClean="0"/>
              <a:t> Large Facilities Workshop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0401" y="3365500"/>
            <a:ext cx="764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72273"/>
                </a:solidFill>
              </a:rPr>
              <a:t>John </a:t>
            </a:r>
            <a:r>
              <a:rPr lang="en-US" sz="2800" dirty="0" smtClean="0">
                <a:solidFill>
                  <a:srgbClr val="272273"/>
                </a:solidFill>
              </a:rPr>
              <a:t>Taber &amp; </a:t>
            </a:r>
            <a:r>
              <a:rPr lang="en-US" sz="2800" dirty="0" smtClean="0">
                <a:solidFill>
                  <a:srgbClr val="272273"/>
                </a:solidFill>
              </a:rPr>
              <a:t>Michael </a:t>
            </a:r>
            <a:r>
              <a:rPr lang="en-US" sz="2800" dirty="0" err="1" smtClean="0">
                <a:solidFill>
                  <a:srgbClr val="272273"/>
                </a:solidFill>
              </a:rPr>
              <a:t>Hubenthal</a:t>
            </a:r>
            <a:endParaRPr lang="en-US" sz="2800" dirty="0" smtClean="0">
              <a:solidFill>
                <a:srgbClr val="272273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272273"/>
                </a:solidFill>
              </a:rPr>
              <a:t>Incorporated Research Institutions for Seismology </a:t>
            </a:r>
          </a:p>
          <a:p>
            <a:pPr algn="ctr"/>
            <a:r>
              <a:rPr lang="en-US" sz="2800" dirty="0" err="1" smtClean="0">
                <a:solidFill>
                  <a:srgbClr val="272273"/>
                </a:solidFill>
              </a:rPr>
              <a:t>Hilarie</a:t>
            </a:r>
            <a:r>
              <a:rPr lang="en-US" sz="2800" dirty="0" smtClean="0">
                <a:solidFill>
                  <a:srgbClr val="272273"/>
                </a:solidFill>
              </a:rPr>
              <a:t> </a:t>
            </a:r>
            <a:r>
              <a:rPr lang="en-US" sz="2800" dirty="0" smtClean="0">
                <a:solidFill>
                  <a:srgbClr val="272273"/>
                </a:solidFill>
              </a:rPr>
              <a:t>Davis</a:t>
            </a:r>
            <a:r>
              <a:rPr lang="en-US" sz="2800" dirty="0" smtClean="0">
                <a:solidFill>
                  <a:srgbClr val="272273"/>
                </a:solidFill>
              </a:rPr>
              <a:t> </a:t>
            </a:r>
          </a:p>
          <a:p>
            <a:pPr algn="ctr"/>
            <a:r>
              <a:rPr lang="en-US" sz="2800" i="1" dirty="0" smtClean="0">
                <a:solidFill>
                  <a:srgbClr val="272273"/>
                </a:solidFill>
              </a:rPr>
              <a:t>Technology </a:t>
            </a:r>
            <a:r>
              <a:rPr lang="en-US" sz="2800" i="1" dirty="0" smtClean="0">
                <a:solidFill>
                  <a:srgbClr val="272273"/>
                </a:solidFill>
              </a:rPr>
              <a:t>for Learning</a:t>
            </a:r>
            <a:endParaRPr lang="en-US" sz="2800" i="1" dirty="0">
              <a:solidFill>
                <a:srgbClr val="272273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98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13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Adopted the Collaborative Impact Analysis Method of Davis and </a:t>
            </a:r>
            <a:r>
              <a:rPr lang="en-US" dirty="0" err="1" smtClean="0"/>
              <a:t>Scalice</a:t>
            </a:r>
            <a:r>
              <a:rPr lang="en-US" dirty="0" smtClean="0"/>
              <a:t>, 2015</a:t>
            </a:r>
          </a:p>
          <a:p>
            <a:r>
              <a:rPr lang="en-US" dirty="0" smtClean="0"/>
              <a:t>Used by a number of NASA EPO programs</a:t>
            </a:r>
          </a:p>
          <a:p>
            <a:r>
              <a:rPr lang="en-US" dirty="0" smtClean="0"/>
              <a:t>Designed to be implemented within an existing EPO program</a:t>
            </a:r>
          </a:p>
          <a:p>
            <a:pPr lvl="1"/>
            <a:r>
              <a:rPr lang="en-US" dirty="0" smtClean="0"/>
              <a:t>Focus on incremental                       improvements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300" y="-161599"/>
            <a:ext cx="7988300" cy="1143000"/>
          </a:xfrm>
        </p:spPr>
        <p:txBody>
          <a:bodyPr/>
          <a:lstStyle/>
          <a:p>
            <a:r>
              <a:rPr lang="en-US" dirty="0" smtClean="0"/>
              <a:t>Evaluation choice</a:t>
            </a:r>
            <a:endParaRPr lang="en-US" dirty="0"/>
          </a:p>
        </p:txBody>
      </p:sp>
      <p:pic>
        <p:nvPicPr>
          <p:cNvPr id="4" name="Picture 3" descr="chile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98" y="3784600"/>
            <a:ext cx="2905502" cy="307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3-20 at 8.45.16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30661"/>
            <a:ext cx="8514832" cy="5827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Approach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20782" y="6402169"/>
            <a:ext cx="215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</a:t>
            </a:r>
            <a:r>
              <a:rPr lang="en-US" dirty="0" err="1" smtClean="0"/>
              <a:t>Scalice</a:t>
            </a:r>
            <a:r>
              <a:rPr lang="en-US" dirty="0" smtClean="0"/>
              <a:t>, 2015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6444"/>
            <a:ext cx="8229600" cy="4799719"/>
          </a:xfrm>
        </p:spPr>
        <p:txBody>
          <a:bodyPr>
            <a:noAutofit/>
          </a:bodyPr>
          <a:lstStyle/>
          <a:p>
            <a:r>
              <a:rPr lang="en-US" u="sng" dirty="0" smtClean="0"/>
              <a:t>Consultations with external evaluator</a:t>
            </a:r>
            <a:r>
              <a:rPr lang="en-US" dirty="0" smtClean="0"/>
              <a:t> - Assess</a:t>
            </a:r>
            <a:r>
              <a:rPr lang="en-US" dirty="0" smtClean="0"/>
              <a:t> current evaluation for </a:t>
            </a:r>
            <a:r>
              <a:rPr lang="en-US" dirty="0" smtClean="0"/>
              <a:t>each </a:t>
            </a:r>
            <a:r>
              <a:rPr lang="en-US" dirty="0" smtClean="0"/>
              <a:t>project</a:t>
            </a:r>
          </a:p>
          <a:p>
            <a:r>
              <a:rPr lang="en-US" u="sng" dirty="0" smtClean="0"/>
              <a:t>Internal staff development </a:t>
            </a:r>
            <a:r>
              <a:rPr lang="en-US" dirty="0" smtClean="0"/>
              <a:t>– Consultations with external evaluator, </a:t>
            </a:r>
            <a:r>
              <a:rPr lang="en-US" dirty="0" smtClean="0"/>
              <a:t>presentation, </a:t>
            </a:r>
            <a:r>
              <a:rPr lang="en-US" dirty="0" smtClean="0"/>
              <a:t>reading </a:t>
            </a:r>
          </a:p>
          <a:p>
            <a:r>
              <a:rPr lang="en-US" u="sng" dirty="0" smtClean="0"/>
              <a:t>Action plans </a:t>
            </a:r>
            <a:r>
              <a:rPr lang="en-US" dirty="0" smtClean="0"/>
              <a:t>- Develop internal structures and reporting mechanisms to support evaluation</a:t>
            </a:r>
          </a:p>
          <a:p>
            <a:r>
              <a:rPr lang="en-US" u="sng" dirty="0" smtClean="0"/>
              <a:t>Implementation</a:t>
            </a:r>
            <a:r>
              <a:rPr lang="en-US" dirty="0" smtClean="0"/>
              <a:t> - Make incremental changes to our projects to improve rubric scores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6-03-20 at 8.43.14 PM.jpg"/>
          <p:cNvPicPr>
            <a:picLocks noGrp="1" noChangeAspect="1"/>
          </p:cNvPicPr>
          <p:nvPr>
            <p:ph idx="1"/>
          </p:nvPr>
        </p:nvPicPr>
        <p:blipFill>
          <a:blip r:embed="rId3"/>
          <a:srcRect l="5668" r="5541" b="5077"/>
          <a:stretch>
            <a:fillRect/>
          </a:stretch>
        </p:blipFill>
        <p:spPr>
          <a:xfrm>
            <a:off x="0" y="853955"/>
            <a:ext cx="9178135" cy="6004045"/>
          </a:xfrm>
        </p:spPr>
      </p:pic>
      <p:sp>
        <p:nvSpPr>
          <p:cNvPr id="2" name="TextBox 1"/>
          <p:cNvSpPr txBox="1"/>
          <p:nvPr/>
        </p:nvSpPr>
        <p:spPr>
          <a:xfrm>
            <a:off x="279399" y="101072"/>
            <a:ext cx="8864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72273"/>
                </a:solidFill>
                <a:latin typeface="Eurostile"/>
                <a:cs typeface="Eurostile"/>
              </a:rPr>
              <a:t>Quantitative Collaborative Impact Analysis Method </a:t>
            </a:r>
            <a:br>
              <a:rPr lang="en-US" sz="3200" dirty="0" smtClean="0">
                <a:solidFill>
                  <a:srgbClr val="272273"/>
                </a:solidFill>
                <a:latin typeface="Eurostile"/>
                <a:cs typeface="Eurostile"/>
              </a:rPr>
            </a:br>
            <a:endParaRPr lang="en-US" sz="3200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8100" y="6464300"/>
            <a:ext cx="234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Davis and </a:t>
            </a:r>
            <a:r>
              <a:rPr lang="en-US" dirty="0" err="1" smtClean="0"/>
              <a:t>Scalice</a:t>
            </a:r>
            <a:r>
              <a:rPr lang="en-US" dirty="0" smtClean="0"/>
              <a:t>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891822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622" y="-148899"/>
            <a:ext cx="8706557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Collaborative Impact Analysis Scores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37444" y="2271889"/>
            <a:ext cx="8706556" cy="1588"/>
          </a:xfrm>
          <a:prstGeom prst="line">
            <a:avLst/>
          </a:prstGeom>
          <a:ln>
            <a:solidFill>
              <a:srgbClr val="2722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6800" y="190255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72273"/>
                </a:solidFill>
              </a:rPr>
              <a:t>VG</a:t>
            </a:r>
            <a:endParaRPr lang="en-US" dirty="0">
              <a:solidFill>
                <a:srgbClr val="272273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7444" y="2767366"/>
            <a:ext cx="8706556" cy="1588"/>
          </a:xfrm>
          <a:prstGeom prst="line">
            <a:avLst/>
          </a:prstGeom>
          <a:ln w="25400" cap="flat" cmpd="sng" algn="ctr">
            <a:solidFill>
              <a:srgbClr val="272273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86800" y="23980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72273"/>
                </a:solidFill>
              </a:rPr>
              <a:t>G</a:t>
            </a:r>
            <a:endParaRPr lang="en-US" dirty="0">
              <a:solidFill>
                <a:srgbClr val="27227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556" y="6194778"/>
            <a:ext cx="30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72273"/>
                </a:solidFill>
              </a:rPr>
              <a:t>Min = 0, Max = 3.6, Median 1.9 </a:t>
            </a:r>
            <a:endParaRPr lang="en-US" dirty="0">
              <a:solidFill>
                <a:srgbClr val="272273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4623" y="3230208"/>
            <a:ext cx="8706556" cy="1588"/>
          </a:xfrm>
          <a:prstGeom prst="line">
            <a:avLst/>
          </a:prstGeom>
          <a:ln w="25400" cap="flat" cmpd="sng" algn="ctr">
            <a:solidFill>
              <a:srgbClr val="272273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683979" y="28890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72273"/>
                </a:solidFill>
              </a:rPr>
              <a:t>F</a:t>
            </a:r>
            <a:endParaRPr lang="en-US" dirty="0">
              <a:solidFill>
                <a:srgbClr val="27227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9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What we expect </a:t>
            </a:r>
          </a:p>
          <a:p>
            <a:pPr lvl="1"/>
            <a:r>
              <a:rPr lang="en-US" dirty="0" smtClean="0"/>
              <a:t>Incremental improvement everywhere</a:t>
            </a:r>
          </a:p>
          <a:p>
            <a:pPr>
              <a:buNone/>
            </a:pPr>
            <a:endParaRPr lang="en-US" sz="1400" dirty="0" smtClean="0"/>
          </a:p>
          <a:p>
            <a:r>
              <a:rPr lang="en-US" dirty="0" smtClean="0"/>
              <a:t>What we don’t expect </a:t>
            </a:r>
          </a:p>
          <a:p>
            <a:pPr lvl="1"/>
            <a:r>
              <a:rPr lang="en-US" dirty="0" smtClean="0"/>
              <a:t>Achieve a 4 everywhere, </a:t>
            </a:r>
            <a:r>
              <a:rPr lang="en-US" i="1" dirty="0" smtClean="0"/>
              <a:t>unless</a:t>
            </a:r>
          </a:p>
          <a:p>
            <a:pPr lvl="2"/>
            <a:r>
              <a:rPr lang="en-US" dirty="0" smtClean="0"/>
              <a:t>Core to the mission </a:t>
            </a:r>
          </a:p>
          <a:p>
            <a:pPr lvl="2"/>
            <a:r>
              <a:rPr lang="en-US" dirty="0" smtClean="0"/>
              <a:t>Additional funding for enhancement/expansion</a:t>
            </a:r>
          </a:p>
          <a:p>
            <a:pPr lvl="2"/>
            <a:r>
              <a:rPr lang="en-US" dirty="0" smtClean="0"/>
              <a:t>A gap in the literature we can uniquely fill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Post-consultation</a:t>
            </a:r>
            <a:endParaRPr lang="en-US" dirty="0"/>
          </a:p>
        </p:txBody>
      </p:sp>
      <p:pic>
        <p:nvPicPr>
          <p:cNvPr id="4" name="Picture 11" descr="DSC_0121Sma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982698"/>
            <a:ext cx="2819400" cy="18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nebraska_AED_ki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2281647"/>
            <a:ext cx="25019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28738"/>
            <a:ext cx="8229600" cy="47974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Write SMART Objectives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Conduct survey of existing users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Review and update design criteria/critical features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Request pre/post</a:t>
            </a:r>
            <a:r>
              <a:rPr lang="en-US" dirty="0" smtClean="0"/>
              <a:t> survey data </a:t>
            </a:r>
            <a:r>
              <a:rPr lang="en-US" dirty="0" smtClean="0"/>
              <a:t>from</a:t>
            </a:r>
            <a:r>
              <a:rPr lang="en-US" dirty="0" smtClean="0"/>
              <a:t> collaborative workshops </a:t>
            </a:r>
          </a:p>
          <a:p>
            <a:r>
              <a:rPr lang="en-US" dirty="0" smtClean="0"/>
              <a:t>Create a logic model for</a:t>
            </a:r>
            <a:r>
              <a:rPr lang="en-US" dirty="0" smtClean="0"/>
              <a:t> project</a:t>
            </a:r>
          </a:p>
          <a:p>
            <a:r>
              <a:rPr lang="en-US" dirty="0" smtClean="0"/>
              <a:t>Conduct needs assessment of Educational Affiliate members of IRIS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Action Plan - Examples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6000"/>
          </a:xfrm>
        </p:spPr>
        <p:txBody>
          <a:bodyPr>
            <a:normAutofit fontScale="85000" lnSpcReduction="20000"/>
          </a:bodyPr>
          <a:lstStyle/>
          <a:p>
            <a:r>
              <a:rPr lang="en-US" sz="3294" dirty="0" smtClean="0"/>
              <a:t>Initial Score </a:t>
            </a:r>
            <a:r>
              <a:rPr lang="en-US" sz="3294" u="sng" dirty="0" smtClean="0"/>
              <a:t>1.8</a:t>
            </a:r>
          </a:p>
          <a:p>
            <a:pPr lvl="1"/>
            <a:r>
              <a:rPr lang="en-US" sz="2824" u="sng" dirty="0" smtClean="0"/>
              <a:t>N</a:t>
            </a:r>
            <a:r>
              <a:rPr lang="en-US" sz="2824" dirty="0" smtClean="0"/>
              <a:t>eeds Assessment - 4</a:t>
            </a:r>
          </a:p>
          <a:p>
            <a:pPr lvl="1"/>
            <a:r>
              <a:rPr lang="en-US" sz="2824" u="sng" dirty="0" smtClean="0"/>
              <a:t>G</a:t>
            </a:r>
            <a:r>
              <a:rPr lang="en-US" sz="2824" dirty="0" smtClean="0"/>
              <a:t>oals and Objectives - 2</a:t>
            </a:r>
          </a:p>
          <a:p>
            <a:pPr lvl="1"/>
            <a:r>
              <a:rPr lang="en-US" sz="2824" u="sng" dirty="0" smtClean="0"/>
              <a:t>D</a:t>
            </a:r>
            <a:r>
              <a:rPr lang="en-US" sz="2824" dirty="0" smtClean="0"/>
              <a:t>esign - 2</a:t>
            </a:r>
          </a:p>
          <a:p>
            <a:pPr lvl="1"/>
            <a:r>
              <a:rPr lang="en-US" sz="2824" u="sng" dirty="0" smtClean="0"/>
              <a:t>I</a:t>
            </a:r>
            <a:r>
              <a:rPr lang="en-US" sz="2824" dirty="0" smtClean="0"/>
              <a:t>mplementation - 1</a:t>
            </a:r>
          </a:p>
          <a:p>
            <a:pPr lvl="1"/>
            <a:r>
              <a:rPr lang="en-US" sz="2824" u="sng" dirty="0" smtClean="0"/>
              <a:t>O</a:t>
            </a:r>
            <a:r>
              <a:rPr lang="en-US" sz="2824" dirty="0" smtClean="0"/>
              <a:t>utcome Assessment - 0</a:t>
            </a:r>
          </a:p>
          <a:p>
            <a:r>
              <a:rPr lang="en-US" sz="3294" dirty="0" smtClean="0"/>
              <a:t>Action Plan</a:t>
            </a:r>
          </a:p>
          <a:p>
            <a:pPr lvl="1"/>
            <a:r>
              <a:rPr lang="en-US" sz="2824" dirty="0" smtClean="0"/>
              <a:t>Rewrite goals as SMART Objectives </a:t>
            </a:r>
          </a:p>
          <a:p>
            <a:pPr lvl="1"/>
            <a:r>
              <a:rPr lang="en-US" sz="2824" dirty="0" smtClean="0"/>
              <a:t>Post lecture surveys </a:t>
            </a:r>
          </a:p>
          <a:p>
            <a:pPr lvl="2"/>
            <a:r>
              <a:rPr lang="en-US" sz="2353" dirty="0" smtClean="0"/>
              <a:t>Speakers</a:t>
            </a:r>
          </a:p>
          <a:p>
            <a:pPr lvl="2"/>
            <a:r>
              <a:rPr lang="en-US" sz="2353" dirty="0" smtClean="0"/>
              <a:t>Venue</a:t>
            </a:r>
          </a:p>
          <a:p>
            <a:pPr lvl="1"/>
            <a:r>
              <a:rPr lang="en-US" sz="2824" dirty="0" smtClean="0"/>
              <a:t>Obtain feedback from SSA (partner organization)</a:t>
            </a:r>
          </a:p>
          <a:p>
            <a:r>
              <a:rPr lang="en-US" sz="3294" dirty="0" smtClean="0"/>
              <a:t>Projected Score </a:t>
            </a:r>
            <a:r>
              <a:rPr lang="en-US" sz="3294" u="sng" dirty="0" smtClean="0"/>
              <a:t>2.6</a:t>
            </a:r>
            <a:r>
              <a:rPr lang="en-US" sz="3294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6159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IRIS/SSA Distinguished </a:t>
            </a:r>
            <a:r>
              <a:rPr lang="en-US" dirty="0" smtClean="0"/>
              <a:t>Lectureship -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122" y="1600201"/>
            <a:ext cx="1238698" cy="1703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221" y="1600200"/>
            <a:ext cx="1235489" cy="1703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6721" y="3462867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 Distinguished Lecturers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32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556" y="1600200"/>
            <a:ext cx="8489244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Current Score </a:t>
            </a:r>
            <a:r>
              <a:rPr lang="en-US" sz="2800" u="sng" dirty="0" smtClean="0"/>
              <a:t>2.8</a:t>
            </a:r>
            <a:endParaRPr lang="en-US" sz="3000" dirty="0" smtClean="0"/>
          </a:p>
          <a:p>
            <a:r>
              <a:rPr lang="en-US" sz="3000" dirty="0" smtClean="0"/>
              <a:t>Actions</a:t>
            </a:r>
          </a:p>
          <a:p>
            <a:pPr lvl="1"/>
            <a:r>
              <a:rPr lang="en-US" sz="2600" dirty="0" smtClean="0"/>
              <a:t>Needs assessment &amp; </a:t>
            </a:r>
          </a:p>
          <a:p>
            <a:pPr lvl="1">
              <a:buNone/>
            </a:pPr>
            <a:r>
              <a:rPr lang="en-US" sz="2600" dirty="0" smtClean="0"/>
              <a:t>competitive analysis - 4</a:t>
            </a:r>
          </a:p>
          <a:p>
            <a:pPr lvl="1"/>
            <a:r>
              <a:rPr lang="en-US" sz="2600" dirty="0" smtClean="0"/>
              <a:t>SMART objectives - 3</a:t>
            </a:r>
          </a:p>
          <a:p>
            <a:pPr lvl="1"/>
            <a:r>
              <a:rPr lang="en-US" sz="2600" dirty="0" smtClean="0"/>
              <a:t>Critical feature list (design) </a:t>
            </a:r>
          </a:p>
          <a:p>
            <a:pPr lvl="1"/>
            <a:r>
              <a:rPr lang="en-US" sz="2600" dirty="0" smtClean="0"/>
              <a:t>Beta/Usability testing (implementation) - 3</a:t>
            </a:r>
          </a:p>
          <a:p>
            <a:pPr lvl="1"/>
            <a:r>
              <a:rPr lang="en-US" sz="2600" dirty="0" smtClean="0"/>
              <a:t>Revision based on testing (design) - 4</a:t>
            </a:r>
          </a:p>
          <a:p>
            <a:pPr lvl="1"/>
            <a:r>
              <a:rPr lang="en-US" sz="2600" dirty="0" smtClean="0"/>
              <a:t>Promotion (built from the above) </a:t>
            </a:r>
          </a:p>
          <a:p>
            <a:pPr lvl="1"/>
            <a:r>
              <a:rPr lang="en-US" sz="2600" dirty="0" smtClean="0"/>
              <a:t>Measuring effects of use (outcomes) - 1 </a:t>
            </a:r>
          </a:p>
          <a:p>
            <a:pPr>
              <a:buNone/>
            </a:pP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556" y="-161599"/>
            <a:ext cx="8679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Seismic </a:t>
            </a:r>
            <a:r>
              <a:rPr lang="en-US" dirty="0" smtClean="0"/>
              <a:t>Waves web application </a:t>
            </a:r>
            <a:r>
              <a:rPr lang="en-US" dirty="0" smtClean="0"/>
              <a:t>-  Example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212639"/>
            <a:ext cx="5517444" cy="1"/>
          </a:xfrm>
          <a:prstGeom prst="line">
            <a:avLst/>
          </a:prstGeom>
          <a:ln w="25400" cap="flat" cmpd="sng" algn="ctr">
            <a:solidFill>
              <a:srgbClr val="27227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845"/>
          <a:stretch>
            <a:fillRect/>
          </a:stretch>
        </p:blipFill>
        <p:spPr>
          <a:xfrm>
            <a:off x="5517444" y="1600200"/>
            <a:ext cx="3626556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5202238"/>
          </a:xfrm>
        </p:spPr>
        <p:txBody>
          <a:bodyPr>
            <a:normAutofit/>
          </a:bodyPr>
          <a:lstStyle/>
          <a:p>
            <a:r>
              <a:rPr lang="en-US" dirty="0" smtClean="0"/>
              <a:t>Each project is explored in consultation with the evaluator, which provides </a:t>
            </a:r>
          </a:p>
          <a:p>
            <a:pPr lvl="1"/>
            <a:r>
              <a:rPr lang="en-US" dirty="0" smtClean="0"/>
              <a:t>expert outside feedback</a:t>
            </a:r>
          </a:p>
          <a:p>
            <a:pPr lvl="1"/>
            <a:r>
              <a:rPr lang="en-US" dirty="0" smtClean="0"/>
              <a:t>a benchmark score</a:t>
            </a:r>
          </a:p>
          <a:p>
            <a:pPr lvl="1"/>
            <a:r>
              <a:rPr lang="en-US" dirty="0" smtClean="0"/>
              <a:t>possible pathways to improve the evaluation</a:t>
            </a:r>
          </a:p>
          <a:p>
            <a:r>
              <a:rPr lang="en-US" dirty="0" smtClean="0"/>
              <a:t>Promotes improvement,</a:t>
            </a:r>
            <a:r>
              <a:rPr lang="en-US" dirty="0" smtClean="0"/>
              <a:t>                                no </a:t>
            </a:r>
            <a:r>
              <a:rPr lang="en-US" dirty="0" smtClean="0"/>
              <a:t>matter the initial state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Positive Effects on IRIS EPO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705" r="12552"/>
          <a:stretch/>
        </p:blipFill>
        <p:spPr>
          <a:xfrm>
            <a:off x="5651500" y="4392974"/>
            <a:ext cx="3492500" cy="246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509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Why Education and</a:t>
            </a:r>
            <a:r>
              <a:rPr lang="en-US" dirty="0" smtClean="0"/>
              <a:t> Public Outreach (EPO) in a research f</a:t>
            </a:r>
            <a:r>
              <a:rPr lang="en-US" dirty="0" smtClean="0"/>
              <a:t>acility?</a:t>
            </a:r>
          </a:p>
          <a:p>
            <a:r>
              <a:rPr lang="en-US" dirty="0" smtClean="0"/>
              <a:t>EPO evaluation needs</a:t>
            </a:r>
          </a:p>
          <a:p>
            <a:r>
              <a:rPr lang="en-US" dirty="0" smtClean="0"/>
              <a:t>One collaborative approach: </a:t>
            </a:r>
            <a:r>
              <a:rPr lang="en-US" dirty="0" smtClean="0"/>
              <a:t>Impact Analysis Method </a:t>
            </a:r>
            <a:endParaRPr lang="en-US" dirty="0" smtClean="0"/>
          </a:p>
          <a:p>
            <a:r>
              <a:rPr lang="en-US" dirty="0" smtClean="0"/>
              <a:t>Potential o</a:t>
            </a:r>
            <a:r>
              <a:rPr lang="en-US" dirty="0" smtClean="0"/>
              <a:t>utcomes</a:t>
            </a:r>
          </a:p>
          <a:p>
            <a:r>
              <a:rPr lang="en-US" dirty="0" smtClean="0"/>
              <a:t>Critical success factors for implementation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5202238"/>
          </a:xfrm>
        </p:spPr>
        <p:txBody>
          <a:bodyPr>
            <a:normAutofit/>
          </a:bodyPr>
          <a:lstStyle/>
          <a:p>
            <a:r>
              <a:rPr lang="en-US" dirty="0" smtClean="0"/>
              <a:t>Change in staff knowledge, attitude and behavior</a:t>
            </a:r>
          </a:p>
          <a:p>
            <a:pPr lvl="1"/>
            <a:r>
              <a:rPr lang="en-US" dirty="0" smtClean="0"/>
              <a:t>Development of staff knowledge and skills regarding evaluation</a:t>
            </a:r>
          </a:p>
          <a:p>
            <a:pPr lvl="1"/>
            <a:r>
              <a:rPr lang="en-US" dirty="0" smtClean="0"/>
              <a:t>Common language among staff </a:t>
            </a:r>
          </a:p>
          <a:p>
            <a:pPr lvl="1"/>
            <a:r>
              <a:rPr lang="en-US" dirty="0" smtClean="0"/>
              <a:t>Increased enthusiasm to collect and share data</a:t>
            </a:r>
          </a:p>
          <a:p>
            <a:pPr lvl="1"/>
            <a:r>
              <a:rPr lang="en-US" dirty="0" smtClean="0"/>
              <a:t>Desire for consultations to get evaluation ideas</a:t>
            </a:r>
          </a:p>
          <a:p>
            <a:pPr lvl="1"/>
            <a:r>
              <a:rPr lang="en-US" dirty="0" smtClean="0"/>
              <a:t>Inclusion of evaluative approaches up front for discussion of new activities</a:t>
            </a:r>
          </a:p>
          <a:p>
            <a:r>
              <a:rPr lang="en-US" dirty="0" smtClean="0"/>
              <a:t>Improved impact of products and programs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Positive Effects on IRIS EPO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82700"/>
            <a:ext cx="8077200" cy="414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Combines internal and external assessment </a:t>
            </a:r>
          </a:p>
          <a:p>
            <a:r>
              <a:rPr lang="en-US" dirty="0" smtClean="0"/>
              <a:t>Annually</a:t>
            </a:r>
          </a:p>
          <a:p>
            <a:pPr lvl="1"/>
            <a:r>
              <a:rPr lang="en-US" dirty="0" smtClean="0"/>
              <a:t>Build internal capacit</a:t>
            </a:r>
            <a:r>
              <a:rPr lang="en-US" dirty="0" smtClean="0"/>
              <a:t>y through consultations with external evaluator</a:t>
            </a:r>
          </a:p>
          <a:p>
            <a:pPr lvl="1"/>
            <a:r>
              <a:rPr lang="en-US" dirty="0" smtClean="0"/>
              <a:t>Develop action plans to increase level of evaluation</a:t>
            </a:r>
          </a:p>
          <a:p>
            <a:pPr lvl="1"/>
            <a:r>
              <a:rPr lang="en-US" dirty="0" smtClean="0"/>
              <a:t>Collect data and prepare annual report which is reviewed by external evaluator</a:t>
            </a:r>
          </a:p>
          <a:p>
            <a:r>
              <a:rPr lang="en-US" dirty="0" smtClean="0"/>
              <a:t>Every 2-3 years</a:t>
            </a:r>
          </a:p>
          <a:p>
            <a:pPr lvl="1"/>
            <a:r>
              <a:rPr lang="en-US" dirty="0" smtClean="0"/>
              <a:t>Conduct total portfolio evaluation with external evaluator, followed by strategic planning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-161599"/>
            <a:ext cx="7848600" cy="1143000"/>
          </a:xfrm>
        </p:spPr>
        <p:txBody>
          <a:bodyPr/>
          <a:lstStyle/>
          <a:p>
            <a:r>
              <a:rPr lang="en-US" dirty="0" smtClean="0"/>
              <a:t>E</a:t>
            </a:r>
            <a:r>
              <a:rPr lang="en-US" dirty="0" smtClean="0"/>
              <a:t>valuation cycle</a:t>
            </a:r>
            <a:endParaRPr lang="en-US" dirty="0"/>
          </a:p>
        </p:txBody>
      </p:sp>
      <p:pic>
        <p:nvPicPr>
          <p:cNvPr id="7" name="Picture 11" descr="IMG_12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6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Lists of products/activities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Accomplishments by project</a:t>
            </a:r>
            <a:endParaRPr lang="en-US" dirty="0" smtClean="0"/>
          </a:p>
          <a:p>
            <a:r>
              <a:rPr lang="en-US" dirty="0" smtClean="0"/>
              <a:t>Audiences</a:t>
            </a:r>
          </a:p>
          <a:p>
            <a:r>
              <a:rPr lang="en-US" dirty="0" smtClean="0"/>
              <a:t>Types </a:t>
            </a:r>
            <a:r>
              <a:rPr lang="en-US" dirty="0" smtClean="0"/>
              <a:t>of impact (BASIK),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</a:t>
            </a:r>
            <a:r>
              <a:rPr lang="en-US" dirty="0" smtClean="0"/>
              <a:t>ounts </a:t>
            </a:r>
            <a:r>
              <a:rPr lang="en-US" dirty="0" smtClean="0"/>
              <a:t>of </a:t>
            </a:r>
            <a:r>
              <a:rPr lang="en-US" dirty="0" smtClean="0"/>
              <a:t>participants </a:t>
            </a:r>
          </a:p>
          <a:p>
            <a:pPr lvl="1"/>
            <a:r>
              <a:rPr lang="en-US" dirty="0" smtClean="0"/>
              <a:t>Deeper </a:t>
            </a:r>
            <a:r>
              <a:rPr lang="en-US" dirty="0" smtClean="0"/>
              <a:t>intervention –evidence</a:t>
            </a:r>
            <a:r>
              <a:rPr lang="en-US" dirty="0" smtClean="0"/>
              <a:t> and nature                    of of </a:t>
            </a:r>
            <a:r>
              <a:rPr lang="en-US" dirty="0" smtClean="0"/>
              <a:t>impact</a:t>
            </a:r>
            <a:endParaRPr lang="en-US" dirty="0" smtClean="0"/>
          </a:p>
          <a:p>
            <a:pPr lvl="1"/>
            <a:r>
              <a:rPr lang="en-US" dirty="0" smtClean="0"/>
              <a:t>How </a:t>
            </a:r>
            <a:r>
              <a:rPr lang="en-US" dirty="0" smtClean="0"/>
              <a:t>measured</a:t>
            </a:r>
          </a:p>
          <a:p>
            <a:pPr lvl="1"/>
            <a:r>
              <a:rPr lang="en-US" dirty="0" err="1" smtClean="0"/>
              <a:t>Generalizability</a:t>
            </a:r>
            <a:endParaRPr lang="en-US" dirty="0" smtClean="0"/>
          </a:p>
          <a:p>
            <a:r>
              <a:rPr lang="en-US" dirty="0" smtClean="0"/>
              <a:t>Annually </a:t>
            </a:r>
            <a:r>
              <a:rPr lang="en-US" dirty="0" smtClean="0"/>
              <a:t>– impact analysis</a:t>
            </a:r>
            <a:r>
              <a:rPr lang="en-US" dirty="0" smtClean="0"/>
              <a:t> scores by                   project</a:t>
            </a:r>
            <a:r>
              <a:rPr lang="en-US" dirty="0" smtClean="0"/>
              <a:t>, mean</a:t>
            </a:r>
            <a:r>
              <a:rPr lang="en-US" dirty="0" smtClean="0"/>
              <a:t>, median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Potential items to report</a:t>
            </a:r>
            <a:endParaRPr lang="en-US" dirty="0"/>
          </a:p>
        </p:txBody>
      </p:sp>
      <p:pic>
        <p:nvPicPr>
          <p:cNvPr id="5" name="Picture 4" descr="drip_poster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0701" y="3231932"/>
            <a:ext cx="2193924" cy="362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54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0444" y="1473200"/>
            <a:ext cx="8621889" cy="49403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does this</a:t>
            </a:r>
            <a:r>
              <a:rPr lang="en-US" sz="3600" dirty="0" smtClean="0"/>
              <a:t> process differ </a:t>
            </a:r>
            <a:r>
              <a:rPr lang="en-US" sz="3600" dirty="0" smtClean="0"/>
              <a:t>from typical, single project evaluations?</a:t>
            </a:r>
          </a:p>
          <a:p>
            <a:pPr lvl="1"/>
            <a:r>
              <a:rPr lang="en-US" sz="3200" dirty="0" smtClean="0"/>
              <a:t>Lower cost for external evaluator</a:t>
            </a:r>
          </a:p>
          <a:p>
            <a:pPr lvl="2"/>
            <a:r>
              <a:rPr lang="en-US" sz="2800" dirty="0" smtClean="0"/>
              <a:t>Instead of commonly used 10% of budget</a:t>
            </a:r>
          </a:p>
          <a:p>
            <a:pPr lvl="2"/>
            <a:r>
              <a:rPr lang="en-US" sz="2800" dirty="0" smtClean="0"/>
              <a:t>Depending on staff time instead</a:t>
            </a:r>
          </a:p>
          <a:p>
            <a:pPr lvl="1"/>
            <a:r>
              <a:rPr lang="en-US" sz="3200" dirty="0" smtClean="0"/>
              <a:t>Greater staff involvement and </a:t>
            </a:r>
            <a:r>
              <a:rPr lang="en-US" sz="3200" dirty="0" smtClean="0"/>
              <a:t>ownership</a:t>
            </a:r>
          </a:p>
          <a:p>
            <a:r>
              <a:rPr lang="en-US" sz="3600" dirty="0" smtClean="0"/>
              <a:t>Still challenging to include in flat budget environment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444" y="-161599"/>
            <a:ext cx="7919156" cy="1143000"/>
          </a:xfrm>
        </p:spPr>
        <p:txBody>
          <a:bodyPr/>
          <a:lstStyle/>
          <a:p>
            <a:r>
              <a:rPr lang="en-US" dirty="0" smtClean="0"/>
              <a:t>E</a:t>
            </a:r>
            <a:r>
              <a:rPr lang="en-US" dirty="0" smtClean="0"/>
              <a:t>valuation process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9800" y="1713091"/>
            <a:ext cx="7696200" cy="4116741"/>
          </a:xfrm>
        </p:spPr>
        <p:txBody>
          <a:bodyPr>
            <a:noAutofit/>
          </a:bodyPr>
          <a:lstStyle/>
          <a:p>
            <a:r>
              <a:rPr lang="en-US" sz="3600" dirty="0" smtClean="0"/>
              <a:t>Planning discussion with leadership</a:t>
            </a:r>
            <a:endParaRPr lang="en-US" sz="3600" dirty="0" smtClean="0"/>
          </a:p>
          <a:p>
            <a:r>
              <a:rPr lang="en-US" sz="3600" dirty="0" smtClean="0"/>
              <a:t>E</a:t>
            </a:r>
            <a:r>
              <a:rPr lang="en-US" sz="3600" dirty="0" smtClean="0"/>
              <a:t>valuator c</a:t>
            </a:r>
            <a:r>
              <a:rPr lang="en-US" sz="3600" dirty="0" smtClean="0"/>
              <a:t>onsultations </a:t>
            </a:r>
            <a:r>
              <a:rPr lang="en-US" sz="3600" dirty="0" smtClean="0"/>
              <a:t>with</a:t>
            </a:r>
            <a:r>
              <a:rPr lang="en-US" sz="3600" dirty="0" smtClean="0"/>
              <a:t> individual staff</a:t>
            </a:r>
          </a:p>
          <a:p>
            <a:r>
              <a:rPr lang="en-US" sz="3600" dirty="0" smtClean="0"/>
              <a:t>Staff d</a:t>
            </a:r>
            <a:r>
              <a:rPr lang="en-US" sz="3600" dirty="0" smtClean="0"/>
              <a:t>evelop</a:t>
            </a:r>
            <a:r>
              <a:rPr lang="en-US" sz="3600" dirty="0" smtClean="0"/>
              <a:t>/implement action plans</a:t>
            </a:r>
          </a:p>
          <a:p>
            <a:r>
              <a:rPr lang="en-US" sz="3600" dirty="0" smtClean="0"/>
              <a:t>Expert review and support with evaluation tools and analysis</a:t>
            </a:r>
          </a:p>
          <a:p>
            <a:r>
              <a:rPr lang="en-US" sz="3600" dirty="0" smtClean="0"/>
              <a:t>Discuss and report results</a:t>
            </a:r>
          </a:p>
          <a:p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900" y="-161599"/>
            <a:ext cx="7759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facility model for evaluation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existing internal evaluation expertise</a:t>
            </a:r>
          </a:p>
          <a:p>
            <a:r>
              <a:rPr lang="en-US" dirty="0" smtClean="0"/>
              <a:t>Clear leadership commitment and involvement </a:t>
            </a:r>
          </a:p>
          <a:p>
            <a:r>
              <a:rPr lang="en-US" dirty="0" smtClean="0"/>
              <a:t>Intentional cultural change</a:t>
            </a:r>
          </a:p>
          <a:p>
            <a:r>
              <a:rPr lang="en-US" dirty="0" smtClean="0"/>
              <a:t>Ongoing support from external evaluator</a:t>
            </a:r>
          </a:p>
          <a:p>
            <a:r>
              <a:rPr lang="en-US" dirty="0" smtClean="0"/>
              <a:t>Use of evaluation results</a:t>
            </a:r>
            <a:r>
              <a:rPr lang="en-US" dirty="0" smtClean="0"/>
              <a:t>                                for </a:t>
            </a:r>
            <a:r>
              <a:rPr lang="en-US" dirty="0" smtClean="0"/>
              <a:t>improvement and</a:t>
            </a:r>
            <a:r>
              <a:rPr lang="en-US" dirty="0" smtClean="0"/>
              <a:t>                           reporting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Critical Success Factors</a:t>
            </a:r>
            <a:endParaRPr lang="en-US" dirty="0"/>
          </a:p>
        </p:txBody>
      </p:sp>
      <p:pic>
        <p:nvPicPr>
          <p:cNvPr id="4" name="Picture 3" descr="field_students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4592478"/>
            <a:ext cx="3403600" cy="226552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97000"/>
            <a:ext cx="8229600" cy="49953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Collaborative evaluation method</a:t>
            </a:r>
          </a:p>
          <a:p>
            <a:pPr lvl="1"/>
            <a:r>
              <a:rPr lang="en-US" dirty="0" smtClean="0"/>
              <a:t>Capacity building of implementers</a:t>
            </a:r>
            <a:endParaRPr lang="en-US" dirty="0" smtClean="0"/>
          </a:p>
          <a:p>
            <a:r>
              <a:rPr lang="en-US" dirty="0" smtClean="0"/>
              <a:t>Can be initiated at any stage of the project</a:t>
            </a:r>
          </a:p>
          <a:p>
            <a:r>
              <a:rPr lang="en-US" dirty="0" smtClean="0"/>
              <a:t>Evaluation </a:t>
            </a:r>
            <a:r>
              <a:rPr lang="en-US" dirty="0" smtClean="0"/>
              <a:t>integrated throughout the project life cycle</a:t>
            </a:r>
          </a:p>
          <a:p>
            <a:pPr lvl="1"/>
            <a:r>
              <a:rPr lang="en-US" dirty="0" smtClean="0"/>
              <a:t>Ongoing use of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More </a:t>
            </a:r>
            <a:r>
              <a:rPr lang="en-US" dirty="0" smtClean="0"/>
              <a:t>focused implementation</a:t>
            </a:r>
          </a:p>
          <a:p>
            <a:pPr lvl="1"/>
            <a:r>
              <a:rPr lang="en-US" dirty="0" smtClean="0"/>
              <a:t>More efficient use of </a:t>
            </a:r>
            <a:r>
              <a:rPr lang="en-US" dirty="0" smtClean="0"/>
              <a:t>resources</a:t>
            </a:r>
          </a:p>
          <a:p>
            <a:r>
              <a:rPr lang="en-US" dirty="0" smtClean="0"/>
              <a:t>Richer reporting to </a:t>
            </a:r>
            <a:r>
              <a:rPr lang="en-US" dirty="0" smtClean="0"/>
              <a:t>NSF</a:t>
            </a:r>
            <a:endParaRPr lang="en-US" dirty="0" smtClean="0"/>
          </a:p>
          <a:p>
            <a:r>
              <a:rPr lang="en-US" dirty="0" smtClean="0"/>
              <a:t>Greater impact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7" descr="EPOGraphic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2113" y="4724400"/>
            <a:ext cx="24018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97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101" y="1422400"/>
            <a:ext cx="4978400" cy="5435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rial"/>
                <a:cs typeface="Arial"/>
              </a:rPr>
              <a:t>Formed in 1984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Global </a:t>
            </a:r>
            <a:r>
              <a:rPr lang="en-US" dirty="0" smtClean="0">
                <a:latin typeface="Arial"/>
                <a:cs typeface="Arial"/>
              </a:rPr>
              <a:t>Seismic Network (with USGS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Portable seismographs (PASSCAL)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D</a:t>
            </a:r>
            <a:r>
              <a:rPr lang="en-US" dirty="0" smtClean="0">
                <a:latin typeface="Arial"/>
                <a:cs typeface="Arial"/>
              </a:rPr>
              <a:t>ata </a:t>
            </a:r>
            <a:r>
              <a:rPr lang="en-US" dirty="0" smtClean="0">
                <a:latin typeface="Arial"/>
                <a:cs typeface="Arial"/>
              </a:rPr>
              <a:t>management </a:t>
            </a:r>
            <a:r>
              <a:rPr lang="en-US" dirty="0" smtClean="0">
                <a:latin typeface="Arial"/>
                <a:cs typeface="Arial"/>
              </a:rPr>
              <a:t>center</a:t>
            </a:r>
          </a:p>
          <a:p>
            <a:r>
              <a:rPr lang="en-US" dirty="0" smtClean="0">
                <a:latin typeface="Arial"/>
                <a:cs typeface="Arial"/>
              </a:rPr>
              <a:t>Now includes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Education and Public Outreach</a:t>
            </a:r>
          </a:p>
          <a:p>
            <a:pPr lvl="1"/>
            <a:r>
              <a:rPr lang="en-US" dirty="0" err="1" smtClean="0">
                <a:latin typeface="Arial"/>
                <a:cs typeface="Arial"/>
              </a:rPr>
              <a:t>EarthScope</a:t>
            </a:r>
            <a:r>
              <a:rPr lang="en-US" dirty="0" smtClean="0">
                <a:latin typeface="Arial"/>
                <a:cs typeface="Arial"/>
              </a:rPr>
              <a:t> Transportable Array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Ocean Bottom Seismograph Instrument Pool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ther instrumentation</a:t>
            </a:r>
          </a:p>
          <a:p>
            <a:r>
              <a:rPr lang="en-US" dirty="0" smtClean="0">
                <a:latin typeface="Arial"/>
                <a:cs typeface="Arial"/>
              </a:rPr>
              <a:t>Over 120 member organizations and over 100 educational and foreign affiliates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" y="165100"/>
            <a:ext cx="8978900" cy="5588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Arial"/>
                <a:cs typeface="Arial"/>
              </a:rPr>
              <a:t>Incorporated Research Institutions for Seismology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43501" y="952500"/>
            <a:ext cx="4000499" cy="2595659"/>
            <a:chOff x="1462085" y="1838076"/>
            <a:chExt cx="6256637" cy="3644483"/>
          </a:xfrm>
        </p:grpSpPr>
        <p:pic>
          <p:nvPicPr>
            <p:cNvPr id="5" name="Picture 4" descr="GSN map - 20151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172" t="11409" r="6483"/>
            <a:stretch/>
          </p:blipFill>
          <p:spPr>
            <a:xfrm>
              <a:off x="1462085" y="1838076"/>
              <a:ext cx="6256636" cy="36444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62085" y="1838076"/>
              <a:ext cx="654667" cy="238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882138" y="1838076"/>
              <a:ext cx="836584" cy="238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pic>
        <p:nvPicPr>
          <p:cNvPr id="8" name="Picture 7" descr="seismic-station-install-snowmob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501835" y="4953000"/>
            <a:ext cx="2642164" cy="1905000"/>
          </a:xfrm>
          <a:prstGeom prst="rect">
            <a:avLst/>
          </a:prstGeom>
        </p:spPr>
      </p:pic>
      <p:pic>
        <p:nvPicPr>
          <p:cNvPr id="9" name="Picture 8" descr="15820902166_2e37b07a3f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43501" y="3521385"/>
            <a:ext cx="2460263" cy="18451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100" y="1181100"/>
            <a:ext cx="8699500" cy="54737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/>
                <a:cs typeface="Arial"/>
              </a:rPr>
              <a:t>Strong </a:t>
            </a:r>
            <a:r>
              <a:rPr lang="en-US" dirty="0" smtClean="0">
                <a:latin typeface="Arial"/>
                <a:cs typeface="Arial"/>
              </a:rPr>
              <a:t>NSF encouragement to add </a:t>
            </a:r>
            <a:r>
              <a:rPr lang="en-US" dirty="0" smtClean="0">
                <a:latin typeface="Arial"/>
                <a:cs typeface="Arial"/>
              </a:rPr>
              <a:t>EPO</a:t>
            </a: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Arial"/>
                <a:cs typeface="Arial"/>
              </a:rPr>
              <a:t>Initiation of NSF Broader Impacts criteria (1997)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First staff member in 1998</a:t>
            </a:r>
          </a:p>
          <a:p>
            <a:r>
              <a:rPr lang="en-US" dirty="0" smtClean="0">
                <a:latin typeface="Arial"/>
                <a:cs typeface="Arial"/>
              </a:rPr>
              <a:t>Value of a facility </a:t>
            </a:r>
            <a:r>
              <a:rPr lang="en-US" dirty="0" smtClean="0">
                <a:latin typeface="Arial"/>
                <a:cs typeface="Arial"/>
              </a:rPr>
              <a:t>EPO </a:t>
            </a:r>
            <a:r>
              <a:rPr lang="en-US" dirty="0" smtClean="0">
                <a:latin typeface="Arial"/>
                <a:cs typeface="Arial"/>
              </a:rPr>
              <a:t>program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National consortium with local university connections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Strong community involvement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Unique data and scientific resources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Stable consortium structure for long-term </a:t>
            </a:r>
            <a:r>
              <a:rPr lang="en-US" dirty="0" smtClean="0">
                <a:latin typeface="Arial"/>
                <a:cs typeface="Arial"/>
              </a:rPr>
              <a:t>programs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Professional staff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Considerable emphasis on</a:t>
            </a:r>
            <a:r>
              <a:rPr lang="en-US" dirty="0" smtClean="0">
                <a:latin typeface="Arial"/>
                <a:cs typeface="Arial"/>
              </a:rPr>
              <a:t>                             outreach </a:t>
            </a:r>
            <a:endParaRPr lang="en-US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" y="165100"/>
            <a:ext cx="8229600" cy="9779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Arial"/>
                <a:cs typeface="Arial"/>
              </a:rPr>
              <a:t>Why </a:t>
            </a:r>
            <a:r>
              <a:rPr lang="en-US" sz="4400" dirty="0" smtClean="0">
                <a:latin typeface="Arial"/>
                <a:cs typeface="Arial"/>
              </a:rPr>
              <a:t>EPO </a:t>
            </a:r>
            <a:r>
              <a:rPr lang="en-US" sz="4400" dirty="0" smtClean="0">
                <a:latin typeface="Arial"/>
                <a:cs typeface="Arial"/>
              </a:rPr>
              <a:t>in a</a:t>
            </a:r>
            <a:r>
              <a:rPr lang="en-US" sz="4400" dirty="0" smtClean="0">
                <a:latin typeface="Arial"/>
                <a:cs typeface="Arial"/>
              </a:rPr>
              <a:t> research facility</a:t>
            </a:r>
            <a:r>
              <a:rPr lang="en-US" sz="4400" dirty="0" smtClean="0">
                <a:latin typeface="Arial"/>
                <a:cs typeface="Arial"/>
              </a:rPr>
              <a:t>?</a:t>
            </a:r>
            <a:br>
              <a:rPr lang="en-US" sz="4400" dirty="0" smtClean="0">
                <a:latin typeface="Arial"/>
                <a:cs typeface="Arial"/>
              </a:rPr>
            </a:br>
            <a:endParaRPr lang="en-US" dirty="0"/>
          </a:p>
        </p:txBody>
      </p:sp>
      <p:pic>
        <p:nvPicPr>
          <p:cNvPr id="5" name="Picture 4" descr="stemfair2013.jpg"/>
          <p:cNvPicPr>
            <a:picLocks noChangeAspect="1"/>
          </p:cNvPicPr>
          <p:nvPr/>
        </p:nvPicPr>
        <p:blipFill>
          <a:blip r:embed="rId2"/>
          <a:srcRect t="14655" r="11792"/>
          <a:stretch>
            <a:fillRect/>
          </a:stretch>
        </p:blipFill>
        <p:spPr>
          <a:xfrm>
            <a:off x="6553201" y="5188527"/>
            <a:ext cx="2590800" cy="1669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444" y="-161599"/>
            <a:ext cx="7792155" cy="1143000"/>
          </a:xfrm>
        </p:spPr>
        <p:txBody>
          <a:bodyPr/>
          <a:lstStyle/>
          <a:p>
            <a:r>
              <a:rPr lang="en-US" dirty="0" smtClean="0"/>
              <a:t>Positioning</a:t>
            </a:r>
            <a:r>
              <a:rPr lang="en-US" dirty="0" smtClean="0"/>
              <a:t> facility EPO programs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7445" y="3090332"/>
            <a:ext cx="26105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72273"/>
                </a:solidFill>
              </a:rPr>
              <a:t>NSF funded education projects (e.g. EHR)</a:t>
            </a:r>
            <a:endParaRPr lang="en-US" sz="2400" dirty="0">
              <a:solidFill>
                <a:srgbClr val="27227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3735" y="3231442"/>
            <a:ext cx="1964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72273"/>
                </a:solidFill>
              </a:rPr>
              <a:t>Facility-based EPO programs</a:t>
            </a:r>
            <a:endParaRPr lang="en-US" sz="2400" dirty="0">
              <a:solidFill>
                <a:srgbClr val="27227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7220" y="3217331"/>
            <a:ext cx="293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72273"/>
                </a:solidFill>
              </a:rPr>
              <a:t>Broader Impacts of science proposals</a:t>
            </a:r>
            <a:endParaRPr lang="en-US" sz="2400" dirty="0">
              <a:solidFill>
                <a:srgbClr val="272273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333" y="2044696"/>
            <a:ext cx="5757333" cy="327377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58446" y="2017885"/>
            <a:ext cx="5757333" cy="327377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2222" y="1188134"/>
            <a:ext cx="7226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272273"/>
                </a:solidFill>
              </a:rPr>
              <a:t>Education and outreach spectrum</a:t>
            </a:r>
            <a:endParaRPr lang="en-US" sz="4000" dirty="0">
              <a:solidFill>
                <a:srgbClr val="27227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444" y="5518090"/>
            <a:ext cx="3168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72273"/>
                </a:solidFill>
              </a:rPr>
              <a:t>Education research</a:t>
            </a:r>
          </a:p>
          <a:p>
            <a:r>
              <a:rPr lang="en-US" sz="2000" i="1" dirty="0" smtClean="0">
                <a:solidFill>
                  <a:srgbClr val="272273"/>
                </a:solidFill>
              </a:rPr>
              <a:t>Detailed external evaluation</a:t>
            </a:r>
            <a:endParaRPr lang="en-US" sz="2000" i="1" dirty="0">
              <a:solidFill>
                <a:srgbClr val="27227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5700" y="5518090"/>
            <a:ext cx="245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72273"/>
                </a:solidFill>
              </a:rPr>
              <a:t>Single PI outreach</a:t>
            </a:r>
          </a:p>
          <a:p>
            <a:r>
              <a:rPr lang="en-US" sz="2000" i="1" dirty="0" smtClean="0">
                <a:solidFill>
                  <a:srgbClr val="272273"/>
                </a:solidFill>
              </a:rPr>
              <a:t>Self reporting, counts</a:t>
            </a:r>
            <a:endParaRPr lang="en-US" sz="2000" i="1" dirty="0">
              <a:solidFill>
                <a:srgbClr val="272273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86778" y="5740400"/>
            <a:ext cx="3310442" cy="1588"/>
          </a:xfrm>
          <a:prstGeom prst="straightConnector1">
            <a:avLst/>
          </a:prstGeom>
          <a:ln w="60325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1401"/>
            <a:ext cx="8229600" cy="5546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Instrumentation </a:t>
            </a:r>
            <a:r>
              <a:rPr lang="en-US" dirty="0" smtClean="0"/>
              <a:t>and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Number of portable instruments available for the research community</a:t>
            </a:r>
          </a:p>
          <a:p>
            <a:pPr lvl="1"/>
            <a:r>
              <a:rPr lang="en-US" dirty="0" smtClean="0"/>
              <a:t>% data availability of each seismic network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% uptime for the Data Management Center</a:t>
            </a:r>
          </a:p>
          <a:p>
            <a:r>
              <a:rPr lang="en-US" dirty="0" smtClean="0"/>
              <a:t>EPO</a:t>
            </a:r>
          </a:p>
          <a:p>
            <a:pPr lvl="1"/>
            <a:r>
              <a:rPr lang="en-US" dirty="0" smtClean="0"/>
              <a:t>Number of products and services provided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100" y="-161599"/>
            <a:ext cx="79375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Reporting metrics to NSF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30400" y="2944813"/>
            <a:ext cx="5956300" cy="1735433"/>
            <a:chOff x="1193800" y="5116513"/>
            <a:chExt cx="5956300" cy="1735433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  </a:ext>
              </a:extLst>
            </a:blip>
            <a:srcRect t="85076"/>
            <a:stretch>
              <a:fillRect/>
            </a:stretch>
          </p:blipFill>
          <p:spPr bwMode="auto">
            <a:xfrm>
              <a:off x="1193800" y="6134100"/>
              <a:ext cx="5956300" cy="717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2">
              <a:extLst>
                <a:ext uri="{28A0092B-C50C-407E-A947-70E740481C1C}">
                  <a14:useLocalDpi xmlns="" xmlns:wpc="http://schemas.microsoft.com/office/word/2010/wordprocessingCanvas" xmlns:mc="http://schemas.openxmlformats.org/markup-compatibility/2006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  </a:ext>
              </a:extLst>
            </a:blip>
            <a:srcRect b="72005"/>
            <a:stretch>
              <a:fillRect/>
            </a:stretch>
          </p:blipFill>
          <p:spPr bwMode="auto">
            <a:xfrm>
              <a:off x="1193800" y="5116513"/>
              <a:ext cx="5956300" cy="977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181100"/>
            <a:ext cx="8229600" cy="39365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</a:t>
            </a:r>
            <a:r>
              <a:rPr lang="en-US" dirty="0" smtClean="0"/>
              <a:t>nternal </a:t>
            </a:r>
            <a:r>
              <a:rPr lang="en-US" dirty="0" smtClean="0"/>
              <a:t>assessment during development and </a:t>
            </a:r>
            <a:r>
              <a:rPr lang="en-US" dirty="0" smtClean="0"/>
              <a:t>implementation</a:t>
            </a:r>
          </a:p>
          <a:p>
            <a:r>
              <a:rPr lang="en-US" dirty="0" smtClean="0"/>
              <a:t>Occasional external assessment at conclusion of </a:t>
            </a:r>
            <a:r>
              <a:rPr lang="en-US" dirty="0" smtClean="0"/>
              <a:t>projects</a:t>
            </a:r>
          </a:p>
          <a:p>
            <a:r>
              <a:rPr lang="en-US" dirty="0" smtClean="0"/>
              <a:t>Regular oversight by</a:t>
            </a:r>
            <a:r>
              <a:rPr lang="en-US" dirty="0" smtClean="0"/>
              <a:t> community steering committee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Difficult to decide on appropriate level of evaluation for a very wide range of products and services </a:t>
            </a:r>
          </a:p>
          <a:p>
            <a:pPr lvl="1"/>
            <a:r>
              <a:rPr lang="en-US" dirty="0" smtClean="0"/>
              <a:t>Millions of website visitors for a minute</a:t>
            </a:r>
          </a:p>
          <a:p>
            <a:pPr lvl="1"/>
            <a:r>
              <a:rPr lang="en-US" dirty="0" smtClean="0"/>
              <a:t>15 research interns for an entire summer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" y="-161599"/>
            <a:ext cx="8039100" cy="1143000"/>
          </a:xfrm>
        </p:spPr>
        <p:txBody>
          <a:bodyPr/>
          <a:lstStyle/>
          <a:p>
            <a:r>
              <a:rPr lang="en-US" dirty="0" smtClean="0"/>
              <a:t>Prior IRIS EPO evaluation approach</a:t>
            </a:r>
            <a:endParaRPr lang="en-US" dirty="0"/>
          </a:p>
        </p:txBody>
      </p:sp>
      <p:pic>
        <p:nvPicPr>
          <p:cNvPr id="7" name="Picture 8" descr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81" y="5344897"/>
            <a:ext cx="2565319" cy="15131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" name="Picture 7" descr="intern_shot_record.tiff"/>
          <p:cNvPicPr>
            <a:picLocks noChangeAspect="1"/>
          </p:cNvPicPr>
          <p:nvPr/>
        </p:nvPicPr>
        <p:blipFill rotWithShape="1">
          <a:blip r:embed="rId3"/>
          <a:srcRect t="13559"/>
          <a:stretch/>
        </p:blipFill>
        <p:spPr>
          <a:xfrm>
            <a:off x="5918200" y="5117652"/>
            <a:ext cx="2921000" cy="1740348"/>
          </a:xfrm>
          <a:prstGeom prst="rect">
            <a:avLst/>
          </a:prstGeom>
        </p:spPr>
      </p:pic>
      <p:pic>
        <p:nvPicPr>
          <p:cNvPr id="9" name="Picture 8" descr="butl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00" y="4994551"/>
            <a:ext cx="2501900" cy="1863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960" y="1504278"/>
            <a:ext cx="7734640" cy="219142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 dirty="0" smtClean="0">
                <a:solidFill>
                  <a:srgbClr val="272273"/>
                </a:solidFill>
                <a:latin typeface="Eurostile"/>
                <a:cs typeface="Eurostile"/>
              </a:rPr>
              <a:t>We evaluate the products and programs in our portfolio….</a:t>
            </a:r>
            <a:r>
              <a:rPr lang="en-US" sz="4000" dirty="0" smtClean="0">
                <a:solidFill>
                  <a:srgbClr val="272273"/>
                </a:solidFill>
                <a:latin typeface="Eurostile"/>
                <a:cs typeface="Eurostile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8664" y="4978400"/>
            <a:ext cx="4927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272273"/>
                </a:solidFill>
                <a:latin typeface="Eurostile"/>
                <a:cs typeface="Eurostile"/>
              </a:rPr>
              <a:t>Need to assess </a:t>
            </a:r>
            <a:r>
              <a:rPr lang="en-US" sz="4000" b="1" dirty="0" smtClean="0">
                <a:solidFill>
                  <a:srgbClr val="272273"/>
                </a:solidFill>
                <a:latin typeface="Eurostile"/>
                <a:cs typeface="Eurostile"/>
              </a:rPr>
              <a:t>both quality and impact</a:t>
            </a:r>
            <a:endParaRPr lang="en-US" sz="4000" b="1" dirty="0" smtClean="0">
              <a:solidFill>
                <a:srgbClr val="272273"/>
              </a:solidFill>
              <a:latin typeface="Eurostile"/>
              <a:cs typeface="Eurostile"/>
            </a:endParaRPr>
          </a:p>
          <a:p>
            <a:r>
              <a:rPr lang="en-US" sz="4000" b="1" dirty="0" smtClean="0">
                <a:solidFill>
                  <a:srgbClr val="272273"/>
                </a:solidFill>
                <a:latin typeface="Eurostile"/>
                <a:cs typeface="Eurostile"/>
              </a:rPr>
              <a:t> </a:t>
            </a:r>
            <a:endParaRPr lang="en-US" sz="4000" b="1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4960" y="-161599"/>
            <a:ext cx="7734640" cy="1143000"/>
          </a:xfrm>
        </p:spPr>
        <p:txBody>
          <a:bodyPr/>
          <a:lstStyle/>
          <a:p>
            <a:r>
              <a:rPr lang="en-US" dirty="0" smtClean="0"/>
              <a:t>Need of IRIS EPO</a:t>
            </a:r>
            <a:endParaRPr lang="en-US" dirty="0"/>
          </a:p>
        </p:txBody>
      </p:sp>
      <p:pic>
        <p:nvPicPr>
          <p:cNvPr id="8" name="Picture 7" descr="AA_teacher_09_zoo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78400"/>
            <a:ext cx="2674153" cy="1879600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841160" y="3086100"/>
            <a:ext cx="7295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272273"/>
                </a:solidFill>
                <a:latin typeface="Eurostile"/>
                <a:cs typeface="Eurostile"/>
              </a:rPr>
              <a:t>but could benefit from increased consistency and rigor.</a:t>
            </a:r>
          </a:p>
          <a:p>
            <a:r>
              <a:rPr lang="en-US" sz="4000" dirty="0" smtClean="0">
                <a:solidFill>
                  <a:srgbClr val="272273"/>
                </a:solidFill>
                <a:latin typeface="Eurostile"/>
                <a:cs typeface="Eurostile"/>
              </a:rPr>
              <a:t> </a:t>
            </a:r>
            <a:endParaRPr lang="en-US" sz="4000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0545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Make evaluation an integral part of IRIS EPO staff’s work so </a:t>
            </a:r>
          </a:p>
          <a:p>
            <a:r>
              <a:rPr lang="en-US" dirty="0" smtClean="0"/>
              <a:t>we can state why we do the activities we do (needs assessment), </a:t>
            </a:r>
          </a:p>
          <a:p>
            <a:r>
              <a:rPr lang="en-US" dirty="0" smtClean="0"/>
              <a:t>enhance the impact, and </a:t>
            </a:r>
          </a:p>
          <a:p>
            <a:r>
              <a:rPr lang="en-US" dirty="0" smtClean="0"/>
              <a:t>make evidence-based claims about our work.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Desired Outcome: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9400" y="5018331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72273"/>
                </a:solidFill>
                <a:latin typeface="Eurostile"/>
                <a:cs typeface="Eurostile"/>
              </a:rPr>
              <a:t>Impact </a:t>
            </a:r>
            <a:r>
              <a:rPr lang="en-US" sz="2400" dirty="0" smtClean="0">
                <a:solidFill>
                  <a:srgbClr val="272273"/>
                </a:solidFill>
                <a:latin typeface="Eurostile"/>
                <a:cs typeface="Eurostile"/>
              </a:rPr>
              <a:t>-The intended and unintended effects on the </a:t>
            </a:r>
            <a:r>
              <a:rPr lang="en-US" sz="2400" u="sng" dirty="0" smtClean="0">
                <a:solidFill>
                  <a:srgbClr val="272273"/>
                </a:solidFill>
              </a:rPr>
              <a:t>B</a:t>
            </a:r>
            <a:r>
              <a:rPr lang="en-US" sz="2400" dirty="0" smtClean="0">
                <a:solidFill>
                  <a:srgbClr val="272273"/>
                </a:solidFill>
              </a:rPr>
              <a:t>ehavior, </a:t>
            </a:r>
            <a:r>
              <a:rPr lang="en-US" sz="2400" u="sng" dirty="0" smtClean="0">
                <a:solidFill>
                  <a:srgbClr val="272273"/>
                </a:solidFill>
              </a:rPr>
              <a:t>A</a:t>
            </a:r>
            <a:r>
              <a:rPr lang="en-US" sz="2400" dirty="0" smtClean="0">
                <a:solidFill>
                  <a:srgbClr val="272273"/>
                </a:solidFill>
              </a:rPr>
              <a:t>ttitudes, </a:t>
            </a:r>
            <a:r>
              <a:rPr lang="en-US" sz="2400" u="sng" dirty="0" smtClean="0">
                <a:solidFill>
                  <a:srgbClr val="272273"/>
                </a:solidFill>
              </a:rPr>
              <a:t>S</a:t>
            </a:r>
            <a:r>
              <a:rPr lang="en-US" sz="2400" dirty="0" smtClean="0">
                <a:solidFill>
                  <a:srgbClr val="272273"/>
                </a:solidFill>
              </a:rPr>
              <a:t>kills, </a:t>
            </a:r>
            <a:r>
              <a:rPr lang="en-US" sz="2400" u="sng" dirty="0" smtClean="0">
                <a:solidFill>
                  <a:srgbClr val="272273"/>
                </a:solidFill>
              </a:rPr>
              <a:t>I</a:t>
            </a:r>
            <a:r>
              <a:rPr lang="en-US" sz="2400" dirty="0" smtClean="0">
                <a:solidFill>
                  <a:srgbClr val="272273"/>
                </a:solidFill>
              </a:rPr>
              <a:t>nterest, </a:t>
            </a:r>
            <a:r>
              <a:rPr lang="en-US" sz="2400" u="sng" dirty="0" smtClean="0">
                <a:solidFill>
                  <a:srgbClr val="272273"/>
                </a:solidFill>
              </a:rPr>
              <a:t>K</a:t>
            </a:r>
            <a:r>
              <a:rPr lang="en-US" sz="2400" dirty="0" smtClean="0">
                <a:solidFill>
                  <a:srgbClr val="272273"/>
                </a:solidFill>
              </a:rPr>
              <a:t>nowledge</a:t>
            </a:r>
            <a:r>
              <a:rPr lang="en-US" sz="2400" b="1" dirty="0" smtClean="0">
                <a:solidFill>
                  <a:srgbClr val="272273"/>
                </a:solidFill>
              </a:rPr>
              <a:t>, </a:t>
            </a:r>
            <a:r>
              <a:rPr lang="en-US" sz="2400" dirty="0" smtClean="0">
                <a:solidFill>
                  <a:srgbClr val="272273"/>
                </a:solidFill>
                <a:latin typeface="Eurostile"/>
                <a:cs typeface="Eurostile"/>
              </a:rPr>
              <a:t>(BASIK) of the participants  (Friedman, 2008)</a:t>
            </a:r>
          </a:p>
          <a:p>
            <a:endParaRPr lang="en-US" sz="2400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18063</TotalTime>
  <Words>1090</Words>
  <Application>Microsoft Macintosh PowerPoint</Application>
  <PresentationFormat>On-screen Show (4:3)</PresentationFormat>
  <Paragraphs>216</Paragraphs>
  <Slides>26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Evaluating Facilities-based Education and Public Outreach Activities</vt:lpstr>
      <vt:lpstr>Overview</vt:lpstr>
      <vt:lpstr>Incorporated Research Institutions for Seismology</vt:lpstr>
      <vt:lpstr>Why EPO in a research facility? </vt:lpstr>
      <vt:lpstr>Positioning facility EPO programs</vt:lpstr>
      <vt:lpstr>Reporting metrics to NSF</vt:lpstr>
      <vt:lpstr>Prior IRIS EPO evaluation approach</vt:lpstr>
      <vt:lpstr>Need of IRIS EPO</vt:lpstr>
      <vt:lpstr>Desired Outcome:</vt:lpstr>
      <vt:lpstr>Evaluation choice</vt:lpstr>
      <vt:lpstr>Evaluation Approach</vt:lpstr>
      <vt:lpstr>Process</vt:lpstr>
      <vt:lpstr>Slide 13</vt:lpstr>
      <vt:lpstr>Collaborative Impact Analysis Scores</vt:lpstr>
      <vt:lpstr>Post-consultation</vt:lpstr>
      <vt:lpstr>Action Plan - Examples</vt:lpstr>
      <vt:lpstr>IRIS/SSA Distinguished Lectureship - Example</vt:lpstr>
      <vt:lpstr>Seismic Waves web application -  Example</vt:lpstr>
      <vt:lpstr>Positive Effects on IRIS EPO </vt:lpstr>
      <vt:lpstr>Positive Effects on IRIS EPO </vt:lpstr>
      <vt:lpstr>Evaluation cycle</vt:lpstr>
      <vt:lpstr>Potential items to report</vt:lpstr>
      <vt:lpstr>Evaluation process</vt:lpstr>
      <vt:lpstr>Potential facility model for evaluation</vt:lpstr>
      <vt:lpstr>Critical Success Factors</vt:lpstr>
      <vt:lpstr>Summary</vt:lpstr>
    </vt:vector>
  </TitlesOfParts>
  <Company>IRIS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mallett</dc:creator>
  <cp:lastModifiedBy>John Taber</cp:lastModifiedBy>
  <cp:revision>359</cp:revision>
  <cp:lastPrinted>2016-05-26T14:08:01Z</cp:lastPrinted>
  <dcterms:created xsi:type="dcterms:W3CDTF">2016-05-22T01:06:41Z</dcterms:created>
  <dcterms:modified xsi:type="dcterms:W3CDTF">2016-05-26T15:26:01Z</dcterms:modified>
</cp:coreProperties>
</file>