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4" r:id="rId1"/>
  </p:sldMasterIdLst>
  <p:handoutMasterIdLst>
    <p:handoutMasterId r:id="rId42"/>
  </p:handoutMasterIdLst>
  <p:sldIdLst>
    <p:sldId id="256" r:id="rId2"/>
    <p:sldId id="325" r:id="rId3"/>
    <p:sldId id="326" r:id="rId4"/>
    <p:sldId id="259" r:id="rId5"/>
    <p:sldId id="292" r:id="rId6"/>
    <p:sldId id="293" r:id="rId7"/>
    <p:sldId id="257" r:id="rId8"/>
    <p:sldId id="288" r:id="rId9"/>
    <p:sldId id="258" r:id="rId10"/>
    <p:sldId id="283" r:id="rId11"/>
    <p:sldId id="318" r:id="rId12"/>
    <p:sldId id="260" r:id="rId13"/>
    <p:sldId id="267" r:id="rId14"/>
    <p:sldId id="282" r:id="rId15"/>
    <p:sldId id="269" r:id="rId16"/>
    <p:sldId id="317" r:id="rId17"/>
    <p:sldId id="296" r:id="rId18"/>
    <p:sldId id="297" r:id="rId19"/>
    <p:sldId id="298" r:id="rId20"/>
    <p:sldId id="299" r:id="rId21"/>
    <p:sldId id="300" r:id="rId22"/>
    <p:sldId id="301" r:id="rId23"/>
    <p:sldId id="302" r:id="rId24"/>
    <p:sldId id="303" r:id="rId25"/>
    <p:sldId id="304" r:id="rId26"/>
    <p:sldId id="305" r:id="rId27"/>
    <p:sldId id="306" r:id="rId28"/>
    <p:sldId id="307" r:id="rId29"/>
    <p:sldId id="323" r:id="rId30"/>
    <p:sldId id="308" r:id="rId31"/>
    <p:sldId id="324" r:id="rId32"/>
    <p:sldId id="309" r:id="rId33"/>
    <p:sldId id="310" r:id="rId34"/>
    <p:sldId id="311" r:id="rId35"/>
    <p:sldId id="319" r:id="rId36"/>
    <p:sldId id="313" r:id="rId37"/>
    <p:sldId id="314" r:id="rId38"/>
    <p:sldId id="316" r:id="rId39"/>
    <p:sldId id="320" r:id="rId40"/>
    <p:sldId id="322" r:id="rId4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FCD"/>
    <a:srgbClr val="008080"/>
    <a:srgbClr val="800080"/>
    <a:srgbClr val="575969"/>
    <a:srgbClr val="575968"/>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40"/>
    <p:restoredTop sz="92805"/>
  </p:normalViewPr>
  <p:slideViewPr>
    <p:cSldViewPr>
      <p:cViewPr>
        <p:scale>
          <a:sx n="72" d="100"/>
          <a:sy n="72" d="100"/>
        </p:scale>
        <p:origin x="848" y="5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handoutMaster" Target="handoutMasters/handoutMaster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4505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4506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4506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CF73115-5649-2D40-BE00-0FDF1FC4095A}" type="slidenum">
              <a:rPr lang="en-US"/>
              <a:pPr/>
              <a:t>‹#›</a:t>
            </a:fld>
            <a:endParaRPr lang="en-US"/>
          </a:p>
        </p:txBody>
      </p:sp>
    </p:spTree>
    <p:extLst>
      <p:ext uri="{BB962C8B-B14F-4D97-AF65-F5344CB8AC3E}">
        <p14:creationId xmlns:p14="http://schemas.microsoft.com/office/powerpoint/2010/main" val="193005158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9" name="Rectangle 6"/>
          <p:cNvSpPr>
            <a:spLocks noChangeArrowheads="1"/>
          </p:cNvSpPr>
          <p:nvPr/>
        </p:nvSpPr>
        <p:spPr bwMode="auto">
          <a:xfrm>
            <a:off x="0" y="3548063"/>
            <a:ext cx="9144000" cy="2806700"/>
          </a:xfrm>
          <a:prstGeom prst="rect">
            <a:avLst/>
          </a:prstGeom>
          <a:solidFill>
            <a:srgbClr val="0057AC"/>
          </a:solidFill>
          <a:ln w="9525">
            <a:noFill/>
            <a:miter lim="800000"/>
            <a:headEnd/>
            <a:tailEnd/>
          </a:ln>
        </p:spPr>
        <p:txBody>
          <a:bodyPr/>
          <a:lstStyle/>
          <a:p>
            <a:endParaRPr lang="en-US"/>
          </a:p>
        </p:txBody>
      </p:sp>
      <p:sp>
        <p:nvSpPr>
          <p:cNvPr id="22" name="Rectangle 21"/>
          <p:cNvSpPr/>
          <p:nvPr/>
        </p:nvSpPr>
        <p:spPr>
          <a:xfrm>
            <a:off x="0" y="6324600"/>
            <a:ext cx="914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6"/>
          <p:cNvSpPr>
            <a:spLocks noChangeArrowheads="1"/>
          </p:cNvSpPr>
          <p:nvPr/>
        </p:nvSpPr>
        <p:spPr bwMode="auto">
          <a:xfrm>
            <a:off x="0" y="3548063"/>
            <a:ext cx="9144000" cy="2806700"/>
          </a:xfrm>
          <a:prstGeom prst="rect">
            <a:avLst/>
          </a:prstGeom>
          <a:solidFill>
            <a:schemeClr val="tx2"/>
          </a:solidFill>
          <a:ln w="9525">
            <a:noFill/>
            <a:miter lim="800000"/>
            <a:headEnd/>
            <a:tailEnd/>
          </a:ln>
        </p:spPr>
        <p:txBody>
          <a:bodyPr/>
          <a:lstStyle/>
          <a:p>
            <a:endParaRPr lang="en-US"/>
          </a:p>
        </p:txBody>
      </p:sp>
      <p:sp>
        <p:nvSpPr>
          <p:cNvPr id="8" name="Line 3"/>
          <p:cNvSpPr>
            <a:spLocks noChangeShapeType="1"/>
          </p:cNvSpPr>
          <p:nvPr/>
        </p:nvSpPr>
        <p:spPr bwMode="auto">
          <a:xfrm>
            <a:off x="6924675" y="2103438"/>
            <a:ext cx="2219325" cy="1587"/>
          </a:xfrm>
          <a:prstGeom prst="line">
            <a:avLst/>
          </a:prstGeom>
          <a:noFill/>
          <a:ln w="25400">
            <a:solidFill>
              <a:srgbClr val="FFFFFF"/>
            </a:solidFill>
            <a:round/>
            <a:headEnd/>
            <a:tailEnd/>
          </a:ln>
        </p:spPr>
        <p:txBody>
          <a:bodyPr/>
          <a:lstStyle/>
          <a:p>
            <a:endParaRPr lang="en-US"/>
          </a:p>
        </p:txBody>
      </p:sp>
      <p:sp>
        <p:nvSpPr>
          <p:cNvPr id="9" name="Line 4"/>
          <p:cNvSpPr>
            <a:spLocks noChangeShapeType="1"/>
          </p:cNvSpPr>
          <p:nvPr/>
        </p:nvSpPr>
        <p:spPr bwMode="auto">
          <a:xfrm rot="10800000" flipH="1">
            <a:off x="4570413" y="803275"/>
            <a:ext cx="1587" cy="2652713"/>
          </a:xfrm>
          <a:prstGeom prst="line">
            <a:avLst/>
          </a:prstGeom>
          <a:noFill/>
          <a:ln w="25400">
            <a:solidFill>
              <a:srgbClr val="FFFFFF"/>
            </a:solidFill>
            <a:round/>
            <a:headEnd/>
            <a:tailEnd/>
          </a:ln>
        </p:spPr>
        <p:txBody>
          <a:bodyPr/>
          <a:lstStyle/>
          <a:p>
            <a:endParaRPr lang="en-US"/>
          </a:p>
        </p:txBody>
      </p:sp>
      <p:sp>
        <p:nvSpPr>
          <p:cNvPr id="10" name="Line 5"/>
          <p:cNvSpPr>
            <a:spLocks noChangeShapeType="1"/>
          </p:cNvSpPr>
          <p:nvPr/>
        </p:nvSpPr>
        <p:spPr bwMode="auto">
          <a:xfrm rot="10800000" flipH="1">
            <a:off x="6926263" y="803275"/>
            <a:ext cx="1587" cy="2652713"/>
          </a:xfrm>
          <a:prstGeom prst="line">
            <a:avLst/>
          </a:prstGeom>
          <a:noFill/>
          <a:ln w="25400">
            <a:solidFill>
              <a:srgbClr val="FFFFFF"/>
            </a:solidFill>
            <a:round/>
            <a:headEnd/>
            <a:tailEnd/>
          </a:ln>
        </p:spPr>
        <p:txBody>
          <a:bodyPr/>
          <a:lstStyle/>
          <a:p>
            <a:endParaRPr lang="en-US"/>
          </a:p>
        </p:txBody>
      </p:sp>
      <p:pic>
        <p:nvPicPr>
          <p:cNvPr id="14" name="Picture 9"/>
          <p:cNvPicPr>
            <a:picLocks noChangeArrowheads="1"/>
          </p:cNvPicPr>
          <p:nvPr/>
        </p:nvPicPr>
        <p:blipFill>
          <a:blip r:embed="rId2"/>
          <a:srcRect/>
          <a:stretch>
            <a:fillRect/>
          </a:stretch>
        </p:blipFill>
        <p:spPr bwMode="auto">
          <a:xfrm>
            <a:off x="84138" y="87313"/>
            <a:ext cx="1549400" cy="566737"/>
          </a:xfrm>
          <a:prstGeom prst="rect">
            <a:avLst/>
          </a:prstGeom>
          <a:noFill/>
          <a:ln w="9525">
            <a:noFill/>
            <a:miter lim="800000"/>
            <a:headEnd/>
            <a:tailEnd/>
          </a:ln>
        </p:spPr>
      </p:pic>
      <p:sp>
        <p:nvSpPr>
          <p:cNvPr id="15" name="Line 10"/>
          <p:cNvSpPr>
            <a:spLocks noChangeShapeType="1"/>
          </p:cNvSpPr>
          <p:nvPr/>
        </p:nvSpPr>
        <p:spPr bwMode="auto">
          <a:xfrm>
            <a:off x="0" y="3497263"/>
            <a:ext cx="9144000" cy="1587"/>
          </a:xfrm>
          <a:prstGeom prst="line">
            <a:avLst/>
          </a:prstGeom>
          <a:noFill/>
          <a:ln w="50800">
            <a:solidFill>
              <a:srgbClr val="CCCC9A"/>
            </a:solidFill>
            <a:round/>
            <a:headEnd/>
            <a:tailEnd/>
          </a:ln>
        </p:spPr>
        <p:txBody>
          <a:bodyPr/>
          <a:lstStyle/>
          <a:p>
            <a:endParaRPr lang="en-US"/>
          </a:p>
        </p:txBody>
      </p:sp>
      <p:sp>
        <p:nvSpPr>
          <p:cNvPr id="16" name="Line 11"/>
          <p:cNvSpPr>
            <a:spLocks noChangeShapeType="1"/>
          </p:cNvSpPr>
          <p:nvPr/>
        </p:nvSpPr>
        <p:spPr bwMode="auto">
          <a:xfrm>
            <a:off x="-7938" y="6400800"/>
            <a:ext cx="9151938" cy="1588"/>
          </a:xfrm>
          <a:prstGeom prst="line">
            <a:avLst/>
          </a:prstGeom>
          <a:noFill/>
          <a:ln w="50800">
            <a:solidFill>
              <a:srgbClr val="0B3D91"/>
            </a:solidFill>
            <a:round/>
            <a:headEnd/>
            <a:tailEnd/>
          </a:ln>
        </p:spPr>
        <p:txBody>
          <a:bodyPr/>
          <a:lstStyle/>
          <a:p>
            <a:endParaRPr lang="en-US"/>
          </a:p>
        </p:txBody>
      </p:sp>
      <p:sp>
        <p:nvSpPr>
          <p:cNvPr id="18" name="Line 14"/>
          <p:cNvSpPr>
            <a:spLocks noChangeShapeType="1"/>
          </p:cNvSpPr>
          <p:nvPr/>
        </p:nvSpPr>
        <p:spPr bwMode="auto">
          <a:xfrm>
            <a:off x="0" y="771525"/>
            <a:ext cx="9144000" cy="1588"/>
          </a:xfrm>
          <a:prstGeom prst="line">
            <a:avLst/>
          </a:prstGeom>
          <a:noFill/>
          <a:ln w="50800">
            <a:solidFill>
              <a:srgbClr val="CC0000"/>
            </a:solidFill>
            <a:round/>
            <a:headEnd/>
            <a:tailEnd/>
          </a:ln>
        </p:spPr>
        <p:txBody>
          <a:bodyPr/>
          <a:lstStyle/>
          <a:p>
            <a:endParaRPr lang="en-US"/>
          </a:p>
        </p:txBody>
      </p:sp>
      <p:sp>
        <p:nvSpPr>
          <p:cNvPr id="19" name="Line 15"/>
          <p:cNvSpPr>
            <a:spLocks noChangeShapeType="1"/>
          </p:cNvSpPr>
          <p:nvPr/>
        </p:nvSpPr>
        <p:spPr bwMode="auto">
          <a:xfrm>
            <a:off x="0" y="803275"/>
            <a:ext cx="9144000" cy="1588"/>
          </a:xfrm>
          <a:prstGeom prst="line">
            <a:avLst/>
          </a:prstGeom>
          <a:noFill/>
          <a:ln w="25400">
            <a:solidFill>
              <a:srgbClr val="FFFFFF"/>
            </a:solidFill>
            <a:round/>
            <a:headEnd/>
            <a:tailEnd/>
          </a:ln>
        </p:spPr>
        <p:txBody>
          <a:bodyPr/>
          <a:lstStyle/>
          <a:p>
            <a:endParaRPr lang="en-US"/>
          </a:p>
        </p:txBody>
      </p:sp>
      <p:sp>
        <p:nvSpPr>
          <p:cNvPr id="23" name="Title 22"/>
          <p:cNvSpPr>
            <a:spLocks noGrp="1"/>
          </p:cNvSpPr>
          <p:nvPr>
            <p:ph type="title"/>
          </p:nvPr>
        </p:nvSpPr>
        <p:spPr>
          <a:xfrm>
            <a:off x="457200" y="4038600"/>
            <a:ext cx="8229600" cy="685800"/>
          </a:xfrm>
        </p:spPr>
        <p:txBody>
          <a:bodyPr>
            <a:normAutofit/>
          </a:bodyPr>
          <a:lstStyle>
            <a:lvl1pPr algn="l">
              <a:defRPr sz="2800" b="0">
                <a:solidFill>
                  <a:schemeClr val="bg1"/>
                </a:solidFill>
                <a:latin typeface="+mn-lt"/>
              </a:defRPr>
            </a:lvl1pPr>
          </a:lstStyle>
          <a:p>
            <a:r>
              <a:rPr lang="en-US" smtClean="0"/>
              <a:t>Click to edit Master title style</a:t>
            </a:r>
            <a:endParaRPr lang="en-US" dirty="0"/>
          </a:p>
        </p:txBody>
      </p:sp>
      <p:sp>
        <p:nvSpPr>
          <p:cNvPr id="28" name="Content Placeholder 27"/>
          <p:cNvSpPr>
            <a:spLocks noGrp="1"/>
          </p:cNvSpPr>
          <p:nvPr>
            <p:ph sz="quarter" idx="10"/>
          </p:nvPr>
        </p:nvSpPr>
        <p:spPr>
          <a:xfrm>
            <a:off x="457200" y="4724400"/>
            <a:ext cx="8229600" cy="1600200"/>
          </a:xfrm>
        </p:spPr>
        <p:txBody>
          <a:bodyPr>
            <a:noAutofit/>
          </a:bodyPr>
          <a:lstStyle>
            <a:lvl1pPr>
              <a:buFontTx/>
              <a:buNone/>
              <a:defRPr sz="2000">
                <a:solidFill>
                  <a:schemeClr val="bg2"/>
                </a:solidFill>
              </a:defRPr>
            </a:lvl1pPr>
            <a:lvl2pPr>
              <a:buFontTx/>
              <a:buNone/>
              <a:defRPr sz="1800">
                <a:solidFill>
                  <a:schemeClr val="bg2"/>
                </a:solidFill>
              </a:defRPr>
            </a:lvl2pPr>
            <a:lvl3pPr>
              <a:buFontTx/>
              <a:buNone/>
              <a:defRPr sz="1600">
                <a:solidFill>
                  <a:schemeClr val="bg2"/>
                </a:solidFill>
              </a:defRPr>
            </a:lvl3pPr>
            <a:lvl4pPr>
              <a:buFontTx/>
              <a:buNone/>
              <a:defRPr sz="1800">
                <a:solidFill>
                  <a:schemeClr val="bg2"/>
                </a:solidFill>
              </a:defRPr>
            </a:lvl4pPr>
            <a:lvl5pPr>
              <a:buFontTx/>
              <a:buNone/>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p:txBody>
      </p:sp>
      <p:sp>
        <p:nvSpPr>
          <p:cNvPr id="25" name="Line 3"/>
          <p:cNvSpPr>
            <a:spLocks noChangeShapeType="1"/>
          </p:cNvSpPr>
          <p:nvPr/>
        </p:nvSpPr>
        <p:spPr bwMode="auto">
          <a:xfrm>
            <a:off x="6924675" y="2103438"/>
            <a:ext cx="2219325" cy="1587"/>
          </a:xfrm>
          <a:prstGeom prst="line">
            <a:avLst/>
          </a:prstGeom>
          <a:noFill/>
          <a:ln w="25400">
            <a:solidFill>
              <a:srgbClr val="FFFFFF"/>
            </a:solidFill>
            <a:round/>
            <a:headEnd/>
            <a:tailEnd/>
          </a:ln>
        </p:spPr>
        <p:txBody>
          <a:bodyPr/>
          <a:lstStyle/>
          <a:p>
            <a:endParaRPr lang="en-US"/>
          </a:p>
        </p:txBody>
      </p:sp>
      <p:sp>
        <p:nvSpPr>
          <p:cNvPr id="26" name="Line 4"/>
          <p:cNvSpPr>
            <a:spLocks noChangeShapeType="1"/>
          </p:cNvSpPr>
          <p:nvPr/>
        </p:nvSpPr>
        <p:spPr bwMode="auto">
          <a:xfrm rot="10800000" flipH="1">
            <a:off x="4570413" y="803275"/>
            <a:ext cx="1587" cy="2652713"/>
          </a:xfrm>
          <a:prstGeom prst="line">
            <a:avLst/>
          </a:prstGeom>
          <a:noFill/>
          <a:ln w="25400">
            <a:solidFill>
              <a:srgbClr val="FFFFFF"/>
            </a:solidFill>
            <a:round/>
            <a:headEnd/>
            <a:tailEnd/>
          </a:ln>
        </p:spPr>
        <p:txBody>
          <a:bodyPr/>
          <a:lstStyle/>
          <a:p>
            <a:endParaRPr lang="en-US"/>
          </a:p>
        </p:txBody>
      </p:sp>
      <p:sp>
        <p:nvSpPr>
          <p:cNvPr id="27" name="Line 5"/>
          <p:cNvSpPr>
            <a:spLocks noChangeShapeType="1"/>
          </p:cNvSpPr>
          <p:nvPr/>
        </p:nvSpPr>
        <p:spPr bwMode="auto">
          <a:xfrm rot="10800000" flipH="1">
            <a:off x="6926263" y="803275"/>
            <a:ext cx="1587" cy="2652713"/>
          </a:xfrm>
          <a:prstGeom prst="line">
            <a:avLst/>
          </a:prstGeom>
          <a:noFill/>
          <a:ln w="25400">
            <a:solidFill>
              <a:srgbClr val="FFFFFF"/>
            </a:solidFill>
            <a:round/>
            <a:headEnd/>
            <a:tailEnd/>
          </a:ln>
        </p:spPr>
        <p:txBody>
          <a:bodyPr/>
          <a:lstStyle/>
          <a:p>
            <a:endParaRPr lang="en-US"/>
          </a:p>
        </p:txBody>
      </p:sp>
      <p:pic>
        <p:nvPicPr>
          <p:cNvPr id="30" name="Picture 29"/>
          <p:cNvPicPr>
            <a:picLocks noChangeArrowheads="1"/>
          </p:cNvPicPr>
          <p:nvPr/>
        </p:nvPicPr>
        <p:blipFill>
          <a:blip r:embed="rId2"/>
          <a:srcRect/>
          <a:stretch>
            <a:fillRect/>
          </a:stretch>
        </p:blipFill>
        <p:spPr bwMode="auto">
          <a:xfrm>
            <a:off x="84138" y="87313"/>
            <a:ext cx="1549400" cy="566737"/>
          </a:xfrm>
          <a:prstGeom prst="rect">
            <a:avLst/>
          </a:prstGeom>
          <a:noFill/>
          <a:ln w="9525">
            <a:noFill/>
            <a:miter lim="800000"/>
            <a:headEnd/>
            <a:tailEnd/>
          </a:ln>
        </p:spPr>
      </p:pic>
      <p:sp>
        <p:nvSpPr>
          <p:cNvPr id="31" name="Line 10"/>
          <p:cNvSpPr>
            <a:spLocks noChangeShapeType="1"/>
          </p:cNvSpPr>
          <p:nvPr/>
        </p:nvSpPr>
        <p:spPr bwMode="auto">
          <a:xfrm>
            <a:off x="0" y="3497263"/>
            <a:ext cx="9144000" cy="1587"/>
          </a:xfrm>
          <a:prstGeom prst="line">
            <a:avLst/>
          </a:prstGeom>
          <a:noFill/>
          <a:ln w="50800">
            <a:solidFill>
              <a:schemeClr val="bg2"/>
            </a:solidFill>
            <a:round/>
            <a:headEnd/>
            <a:tailEnd/>
          </a:ln>
        </p:spPr>
        <p:txBody>
          <a:bodyPr/>
          <a:lstStyle/>
          <a:p>
            <a:endParaRPr lang="en-US"/>
          </a:p>
        </p:txBody>
      </p:sp>
      <p:sp>
        <p:nvSpPr>
          <p:cNvPr id="32" name="Line 11"/>
          <p:cNvSpPr>
            <a:spLocks noChangeShapeType="1"/>
          </p:cNvSpPr>
          <p:nvPr/>
        </p:nvSpPr>
        <p:spPr bwMode="auto">
          <a:xfrm>
            <a:off x="-7938" y="6400800"/>
            <a:ext cx="9151938" cy="1588"/>
          </a:xfrm>
          <a:prstGeom prst="line">
            <a:avLst/>
          </a:prstGeom>
          <a:noFill/>
          <a:ln w="50800">
            <a:solidFill>
              <a:schemeClr val="tx2"/>
            </a:solidFill>
            <a:round/>
            <a:headEnd/>
            <a:tailEnd/>
          </a:ln>
        </p:spPr>
        <p:txBody>
          <a:bodyPr/>
          <a:lstStyle/>
          <a:p>
            <a:endParaRPr lang="en-US"/>
          </a:p>
        </p:txBody>
      </p:sp>
      <p:sp>
        <p:nvSpPr>
          <p:cNvPr id="34" name="Line 14"/>
          <p:cNvSpPr>
            <a:spLocks noChangeShapeType="1"/>
          </p:cNvSpPr>
          <p:nvPr/>
        </p:nvSpPr>
        <p:spPr bwMode="auto">
          <a:xfrm>
            <a:off x="0" y="771525"/>
            <a:ext cx="9144000" cy="1588"/>
          </a:xfrm>
          <a:prstGeom prst="line">
            <a:avLst/>
          </a:prstGeom>
          <a:noFill/>
          <a:ln w="50800">
            <a:solidFill>
              <a:schemeClr val="accent1"/>
            </a:solidFill>
            <a:round/>
            <a:headEnd/>
            <a:tailEnd/>
          </a:ln>
        </p:spPr>
        <p:txBody>
          <a:bodyPr/>
          <a:lstStyle/>
          <a:p>
            <a:endParaRPr lang="en-US"/>
          </a:p>
        </p:txBody>
      </p:sp>
      <p:sp>
        <p:nvSpPr>
          <p:cNvPr id="35" name="Line 15"/>
          <p:cNvSpPr>
            <a:spLocks noChangeShapeType="1"/>
          </p:cNvSpPr>
          <p:nvPr/>
        </p:nvSpPr>
        <p:spPr bwMode="auto">
          <a:xfrm>
            <a:off x="0" y="803275"/>
            <a:ext cx="9144000" cy="1588"/>
          </a:xfrm>
          <a:prstGeom prst="line">
            <a:avLst/>
          </a:prstGeom>
          <a:noFill/>
          <a:ln w="25400">
            <a:solidFill>
              <a:srgbClr val="FFFFFF"/>
            </a:solidFill>
            <a:round/>
            <a:headEnd/>
            <a:tailEnd/>
          </a:ln>
        </p:spPr>
        <p:txBody>
          <a:bodyPr/>
          <a:lstStyle/>
          <a:p>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77800"/>
            <a:ext cx="8610600" cy="1117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524000"/>
            <a:ext cx="42291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86300" y="1524000"/>
            <a:ext cx="42291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177800"/>
            <a:ext cx="8610600" cy="1117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04800" y="1524000"/>
            <a:ext cx="8610600" cy="4724400"/>
          </a:xfrm>
        </p:spPr>
        <p:txBody>
          <a:bodyPr/>
          <a:lstStyle/>
          <a:p>
            <a:r>
              <a:rPr lang="en-US" smtClean="0"/>
              <a:t>Click icon to add table</a:t>
            </a:r>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77800"/>
            <a:ext cx="8610600" cy="1117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524000"/>
            <a:ext cx="42291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524000"/>
            <a:ext cx="42291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4429125" y="6500813"/>
            <a:ext cx="284163" cy="279400"/>
          </a:xfrm>
        </p:spPr>
        <p:txBody>
          <a:bodyPr/>
          <a:lstStyle>
            <a:lvl1pPr>
              <a:defRPr/>
            </a:lvl1pPr>
          </a:lstStyle>
          <a:p>
            <a:fld id="{4FCE0A53-8559-A243-93B1-4A29982A44CA}" type="slidenum">
              <a:rPr lang="en-US" smtClean="0"/>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77800"/>
            <a:ext cx="8610600" cy="1117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524000"/>
            <a:ext cx="8610600" cy="259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4267200"/>
            <a:ext cx="8610600" cy="259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4429125" y="6500813"/>
            <a:ext cx="284163" cy="279400"/>
          </a:xfrm>
        </p:spPr>
        <p:txBody>
          <a:bodyPr/>
          <a:lstStyle>
            <a:lvl1pPr>
              <a:defRPr/>
            </a:lvl1pPr>
          </a:lstStyle>
          <a:p>
            <a:fld id="{E741255F-3863-5240-AC43-0BE22D3C496C}" type="slidenum">
              <a:rPr lang="en-US" smtClean="0"/>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177800"/>
            <a:ext cx="8610600" cy="668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0"/>
          </p:nvPr>
        </p:nvSpPr>
        <p:spPr>
          <a:xfrm>
            <a:off x="4429125" y="6500813"/>
            <a:ext cx="284163" cy="279400"/>
          </a:xfrm>
        </p:spPr>
        <p:txBody>
          <a:bodyPr/>
          <a:lstStyle>
            <a:lvl1pPr>
              <a:defRPr/>
            </a:lvl1pPr>
          </a:lstStyle>
          <a:p>
            <a:fld id="{70A01D14-8C4B-4441-9666-D1AE648ADF72}" type="slidenum">
              <a:rPr lang="en-US" smtClean="0"/>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1625" y="1600200"/>
            <a:ext cx="4194175" cy="2173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194175" cy="2173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301625" y="3925888"/>
            <a:ext cx="8540750"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54"/>
          <p:cNvSpPr>
            <a:spLocks noGrp="1" noChangeArrowheads="1"/>
          </p:cNvSpPr>
          <p:nvPr>
            <p:ph type="dt" sz="half" idx="10"/>
          </p:nvPr>
        </p:nvSpPr>
        <p:spPr>
          <a:ln/>
        </p:spPr>
        <p:txBody>
          <a:bodyPr/>
          <a:lstStyle>
            <a:lvl1pPr>
              <a:defRPr/>
            </a:lvl1pPr>
          </a:lstStyle>
          <a:p>
            <a:pPr>
              <a:defRPr/>
            </a:pPr>
            <a:endParaRPr lang="en-US"/>
          </a:p>
        </p:txBody>
      </p:sp>
      <p:sp>
        <p:nvSpPr>
          <p:cNvPr id="7" name="Rectangle 155"/>
          <p:cNvSpPr>
            <a:spLocks noGrp="1" noChangeArrowheads="1"/>
          </p:cNvSpPr>
          <p:nvPr>
            <p:ph type="ftr" sz="quarter" idx="11"/>
          </p:nvPr>
        </p:nvSpPr>
        <p:spPr>
          <a:ln/>
        </p:spPr>
        <p:txBody>
          <a:bodyPr/>
          <a:lstStyle>
            <a:lvl1pPr>
              <a:defRPr/>
            </a:lvl1pPr>
          </a:lstStyle>
          <a:p>
            <a:pPr>
              <a:defRPr/>
            </a:pPr>
            <a:endParaRPr lang="en-US"/>
          </a:p>
        </p:txBody>
      </p:sp>
      <p:sp>
        <p:nvSpPr>
          <p:cNvPr id="8" name="Rectangle 156"/>
          <p:cNvSpPr>
            <a:spLocks noGrp="1" noChangeArrowheads="1"/>
          </p:cNvSpPr>
          <p:nvPr>
            <p:ph type="sldNum" sz="quarter" idx="12"/>
          </p:nvPr>
        </p:nvSpPr>
        <p:spPr>
          <a:ln/>
        </p:spPr>
        <p:txBody>
          <a:bodyPr/>
          <a:lstStyle>
            <a:lvl1pPr>
              <a:defRPr/>
            </a:lvl1pPr>
          </a:lstStyle>
          <a:p>
            <a:fld id="{D916A751-93FD-3243-A578-D5EF2131AF52}" type="slidenum">
              <a:rPr lang="en-US"/>
              <a:pPr/>
              <a:t>‹#›</a:t>
            </a:fld>
            <a:endParaRPr lang="en-US"/>
          </a:p>
        </p:txBody>
      </p:sp>
    </p:spTree>
    <p:extLst>
      <p:ext uri="{BB962C8B-B14F-4D97-AF65-F5344CB8AC3E}">
        <p14:creationId xmlns:p14="http://schemas.microsoft.com/office/powerpoint/2010/main" val="348733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stStyle>
          <a:p>
            <a:pPr lvl="0"/>
            <a:r>
              <a:rPr lang="en-US" smtClean="0"/>
              <a:t>Click to edit Master text styles</a:t>
            </a:r>
          </a:p>
          <a:p>
            <a:pPr lvl="1"/>
            <a:r>
              <a:rPr lang="en-US" smtClean="0"/>
              <a:t>Second level</a:t>
            </a:r>
          </a:p>
          <a:p>
            <a:pPr lvl="2"/>
            <a:r>
              <a:rPr lang="en-US" smtClean="0"/>
              <a:t>Third level</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lgn="l" defTabSz="914400" rtl="0" eaLnBrk="1" latinLnBrk="0" hangingPunct="1">
              <a:spcBef>
                <a:spcPts val="1800"/>
              </a:spcBef>
              <a:buClr>
                <a:schemeClr val="accent1"/>
              </a:buClr>
              <a:buFont typeface="Arial" pitchFamily="34" charset="0"/>
              <a:defRPr lang="en-US" sz="2000" kern="1200" dirty="0" smtClean="0">
                <a:solidFill>
                  <a:schemeClr val="tx1"/>
                </a:solidFill>
                <a:latin typeface="+mn-lt"/>
                <a:ea typeface="+mn-ea"/>
                <a:cs typeface="+mn-cs"/>
              </a:defRPr>
            </a:lvl1pPr>
            <a:lvl2pPr algn="l" defTabSz="914400" rtl="0" eaLnBrk="1" latinLnBrk="0" hangingPunct="1">
              <a:spcBef>
                <a:spcPts val="1800"/>
              </a:spcBef>
              <a:buClr>
                <a:schemeClr val="accent1"/>
              </a:buClr>
              <a:buFont typeface="Arial" pitchFamily="34" charset="0"/>
              <a:defRPr lang="en-US" sz="1800" kern="1200" dirty="0" smtClean="0">
                <a:solidFill>
                  <a:schemeClr val="tx1"/>
                </a:solidFill>
                <a:latin typeface="+mn-lt"/>
                <a:ea typeface="+mn-ea"/>
                <a:cs typeface="+mn-cs"/>
              </a:defRPr>
            </a:lvl2pPr>
            <a:lvl3pPr algn="l" defTabSz="914400" rtl="0" eaLnBrk="1" latinLnBrk="0" hangingPunct="1">
              <a:spcBef>
                <a:spcPts val="1800"/>
              </a:spcBef>
              <a:buClr>
                <a:schemeClr val="accent1"/>
              </a:buClr>
              <a:buFont typeface="Arial" pitchFamily="34" charset="0"/>
              <a:defRPr lang="en-US" sz="1600" kern="1200" dirty="0" smtClean="0">
                <a:solidFill>
                  <a:schemeClr val="tx1"/>
                </a:solidFill>
                <a:latin typeface="+mn-lt"/>
                <a:ea typeface="+mn-ea"/>
                <a:cs typeface="+mn-cs"/>
              </a:defRPr>
            </a:lvl3pPr>
            <a:lvl4pPr algn="l" defTabSz="914400" rtl="0" eaLnBrk="1" latinLnBrk="0" hangingPunct="1">
              <a:spcBef>
                <a:spcPts val="1800"/>
              </a:spcBef>
              <a:buClr>
                <a:schemeClr val="accent1"/>
              </a:buClr>
              <a:buFont typeface="Arial" pitchFamily="34" charset="0"/>
              <a:defRPr lang="en-US" sz="1400" kern="1200" dirty="0" smtClean="0">
                <a:solidFill>
                  <a:schemeClr val="tx1"/>
                </a:solidFill>
                <a:latin typeface="+mn-lt"/>
                <a:ea typeface="+mn-ea"/>
                <a:cs typeface="+mn-cs"/>
              </a:defRPr>
            </a:lvl4pPr>
            <a:lvl5pPr algn="l" defTabSz="914400" rtl="0" eaLnBrk="1" latinLnBrk="0" hangingPunct="1">
              <a:spcBef>
                <a:spcPts val="1800"/>
              </a:spcBef>
              <a:buClr>
                <a:schemeClr val="accent1"/>
              </a:buClr>
              <a:buFont typeface="Arial" pitchFamily="34" charset="0"/>
              <a:defRPr lang="en-US" sz="1400" kern="1200" dirty="0">
                <a:solidFill>
                  <a:schemeClr val="tx1"/>
                </a:solidFill>
                <a:latin typeface="+mn-lt"/>
                <a:ea typeface="+mn-ea"/>
                <a:cs typeface="+mn-cs"/>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0" y="1066800"/>
            <a:ext cx="9144000" cy="381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Custom Layout">
    <p:bg>
      <p:bgRef idx="1001">
        <a:schemeClr val="bg1"/>
      </p:bgRef>
    </p:bg>
    <p:spTree>
      <p:nvGrpSpPr>
        <p:cNvPr id="1" name=""/>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478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1066800"/>
            <a:ext cx="9144000" cy="381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41255F-3863-5240-AC43-0BE22D3C496C}" type="slidenum">
              <a:rPr lang="en-US" smtClean="0"/>
              <a:pPr/>
              <a:t>‹#›</a:t>
            </a:fld>
            <a:endParaRPr lang="en-US"/>
          </a:p>
        </p:txBody>
      </p:sp>
      <p:sp>
        <p:nvSpPr>
          <p:cNvPr id="7" name="Rectangle 1"/>
          <p:cNvSpPr>
            <a:spLocks noChangeArrowheads="1"/>
          </p:cNvSpPr>
          <p:nvPr/>
        </p:nvSpPr>
        <p:spPr bwMode="auto">
          <a:xfrm>
            <a:off x="0" y="6400800"/>
            <a:ext cx="9144000" cy="457200"/>
          </a:xfrm>
          <a:prstGeom prst="rect">
            <a:avLst/>
          </a:prstGeom>
          <a:solidFill>
            <a:schemeClr val="tx2"/>
          </a:solidFill>
          <a:ln w="9525">
            <a:noFill/>
            <a:miter lim="800000"/>
            <a:headEnd/>
            <a:tailEnd/>
          </a:ln>
        </p:spPr>
        <p:txBody>
          <a:bodyPr/>
          <a:lstStyle/>
          <a:p>
            <a:endParaRPr lang="en-US"/>
          </a:p>
        </p:txBody>
      </p:sp>
      <p:sp>
        <p:nvSpPr>
          <p:cNvPr id="8" name="Line 2"/>
          <p:cNvSpPr>
            <a:spLocks noChangeShapeType="1"/>
          </p:cNvSpPr>
          <p:nvPr/>
        </p:nvSpPr>
        <p:spPr bwMode="auto">
          <a:xfrm>
            <a:off x="0" y="6353175"/>
            <a:ext cx="9144000" cy="1588"/>
          </a:xfrm>
          <a:prstGeom prst="line">
            <a:avLst/>
          </a:prstGeom>
          <a:noFill/>
          <a:ln w="50800">
            <a:solidFill>
              <a:schemeClr val="bg2"/>
            </a:solidFill>
            <a:round/>
            <a:headEnd/>
            <a:tailEnd/>
          </a:ln>
        </p:spPr>
        <p:txBody>
          <a:bodyPr/>
          <a:lstStyle/>
          <a:p>
            <a:endParaRPr lang="en-US"/>
          </a:p>
        </p:txBody>
      </p:sp>
      <p:sp>
        <p:nvSpPr>
          <p:cNvPr id="9" name="Line 5"/>
          <p:cNvSpPr>
            <a:spLocks noChangeShapeType="1"/>
          </p:cNvSpPr>
          <p:nvPr/>
        </p:nvSpPr>
        <p:spPr bwMode="auto">
          <a:xfrm>
            <a:off x="-12700" y="1244600"/>
            <a:ext cx="9144000" cy="0"/>
          </a:xfrm>
          <a:prstGeom prst="line">
            <a:avLst/>
          </a:prstGeom>
          <a:noFill/>
          <a:ln w="63500">
            <a:solidFill>
              <a:schemeClr val="bg2"/>
            </a:solidFill>
            <a:round/>
            <a:headEnd/>
            <a:tailEnd/>
          </a:ln>
        </p:spPr>
        <p:txBody>
          <a:bodyPr/>
          <a:lstStyle/>
          <a:p>
            <a:endParaRPr lang="en-US"/>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Lst>
  <p:transition>
    <p:fade/>
  </p:transition>
  <p:txStyles>
    <p:titleStyle>
      <a:lvl1pPr algn="l" defTabSz="914400" rtl="0" eaLnBrk="1" latinLnBrk="0" hangingPunct="1">
        <a:spcBef>
          <a:spcPct val="0"/>
        </a:spcBef>
        <a:buNone/>
        <a:defRPr sz="3200" b="1" kern="1200">
          <a:solidFill>
            <a:schemeClr val="tx2"/>
          </a:solidFill>
          <a:latin typeface="+mj-lt"/>
          <a:ea typeface="+mj-ea"/>
          <a:cs typeface="+mj-cs"/>
        </a:defRPr>
      </a:lvl1pPr>
    </p:titleStyle>
    <p:bodyStyle>
      <a:lvl1pPr marL="342900" indent="-342900" algn="l" defTabSz="914400" rtl="0" eaLnBrk="1" latinLnBrk="0" hangingPunct="1">
        <a:spcBef>
          <a:spcPts val="1800"/>
        </a:spcBef>
        <a:buClr>
          <a:schemeClr val="accent1"/>
        </a:buClr>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ts val="1800"/>
        </a:spcBef>
        <a:buClr>
          <a:schemeClr val="accent1"/>
        </a:buClr>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ts val="1800"/>
        </a:spcBef>
        <a:buClr>
          <a:schemeClr val="accent1"/>
        </a:buClr>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ts val="1800"/>
        </a:spcBef>
        <a:buClr>
          <a:schemeClr val="accent1"/>
        </a:buClr>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ts val="1800"/>
        </a:spcBef>
        <a:buClr>
          <a:schemeClr val="accent1"/>
        </a:buClr>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tiff"/><Relationship Id="rId3" Type="http://schemas.openxmlformats.org/officeDocument/2006/relationships/image" Target="../media/image12.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 Id="rId3" Type="http://schemas.openxmlformats.org/officeDocument/2006/relationships/image" Target="../media/image4.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tiff"/><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381000" y="1371600"/>
            <a:ext cx="8229600" cy="685800"/>
          </a:xfrm>
        </p:spPr>
        <p:txBody>
          <a:bodyPr>
            <a:noAutofit/>
          </a:bodyPr>
          <a:lstStyle/>
          <a:p>
            <a:pPr eaLnBrk="1" hangingPunct="1"/>
            <a:r>
              <a:rPr lang="en-US" sz="3200" dirty="0" smtClean="0">
                <a:solidFill>
                  <a:schemeClr val="tx2"/>
                </a:solidFill>
                <a:latin typeface="Arial" charset="0"/>
                <a:ea typeface="ＭＳ Ｐゴシック" charset="0"/>
                <a:cs typeface="ＭＳ Ｐゴシック" charset="0"/>
              </a:rPr>
              <a:t>Relational </a:t>
            </a:r>
            <a:r>
              <a:rPr lang="en-US" sz="3200" dirty="0">
                <a:solidFill>
                  <a:schemeClr val="tx2"/>
                </a:solidFill>
                <a:latin typeface="Arial" charset="0"/>
                <a:ea typeface="ＭＳ Ｐゴシック" charset="0"/>
                <a:cs typeface="ＭＳ Ｐゴシック" charset="0"/>
              </a:rPr>
              <a:t>Database Management </a:t>
            </a:r>
            <a:r>
              <a:rPr lang="en-US" sz="3200" dirty="0" smtClean="0">
                <a:solidFill>
                  <a:schemeClr val="tx2"/>
                </a:solidFill>
                <a:latin typeface="Arial" charset="0"/>
                <a:ea typeface="ＭＳ Ｐゴシック" charset="0"/>
                <a:cs typeface="ＭＳ Ｐゴシック" charset="0"/>
              </a:rPr>
              <a:t>Systems</a:t>
            </a:r>
            <a:endParaRPr lang="en-US" sz="3200" dirty="0">
              <a:solidFill>
                <a:schemeClr val="tx2"/>
              </a:solidFill>
              <a:latin typeface="Arial" charset="0"/>
              <a:ea typeface="ＭＳ Ｐゴシック" charset="0"/>
              <a:cs typeface="ＭＳ Ｐゴシック" charset="0"/>
            </a:endParaRPr>
          </a:p>
        </p:txBody>
      </p:sp>
      <p:sp>
        <p:nvSpPr>
          <p:cNvPr id="2051" name="Rectangle 3"/>
          <p:cNvSpPr>
            <a:spLocks noGrp="1" noChangeArrowheads="1"/>
          </p:cNvSpPr>
          <p:nvPr>
            <p:ph sz="quarter" idx="10"/>
          </p:nvPr>
        </p:nvSpPr>
        <p:spPr>
          <a:xfrm>
            <a:off x="381000" y="2057400"/>
            <a:ext cx="8229600" cy="1600200"/>
          </a:xfrm>
        </p:spPr>
        <p:txBody>
          <a:bodyPr/>
          <a:lstStyle/>
          <a:p>
            <a:pPr eaLnBrk="1" hangingPunct="1">
              <a:buFont typeface="Wingdings 3" charset="0"/>
              <a:buNone/>
            </a:pPr>
            <a:r>
              <a:rPr lang="en-US" dirty="0">
                <a:solidFill>
                  <a:schemeClr val="accent1"/>
                </a:solidFill>
                <a:latin typeface="Arial" charset="0"/>
                <a:ea typeface="ＭＳ Ｐゴシック" charset="0"/>
                <a:cs typeface="ＭＳ Ｐゴシック" charset="0"/>
              </a:rPr>
              <a:t>A practical </a:t>
            </a:r>
            <a:r>
              <a:rPr lang="en-US" dirty="0" smtClean="0">
                <a:solidFill>
                  <a:schemeClr val="accent1"/>
                </a:solidFill>
                <a:latin typeface="Arial" charset="0"/>
                <a:ea typeface="ＭＳ Ｐゴシック" charset="0"/>
                <a:cs typeface="ＭＳ Ｐゴシック" charset="0"/>
              </a:rPr>
              <a:t>introduction using </a:t>
            </a:r>
            <a:r>
              <a:rPr lang="en-US" dirty="0" smtClean="0">
                <a:solidFill>
                  <a:schemeClr val="accent1"/>
                </a:solidFill>
                <a:latin typeface="Arial" charset="0"/>
                <a:ea typeface="ＭＳ Ｐゴシック" charset="0"/>
                <a:cs typeface="ＭＳ Ｐゴシック" charset="0"/>
              </a:rPr>
              <a:t>the IRIS </a:t>
            </a:r>
            <a:r>
              <a:rPr lang="en-US" dirty="0" err="1" smtClean="0">
                <a:solidFill>
                  <a:schemeClr val="accent1"/>
                </a:solidFill>
                <a:latin typeface="Arial" charset="0"/>
                <a:ea typeface="ＭＳ Ｐゴシック" charset="0"/>
                <a:cs typeface="ＭＳ Ｐゴシック" charset="0"/>
              </a:rPr>
              <a:t>Wavefields</a:t>
            </a:r>
            <a:r>
              <a:rPr lang="en-US" dirty="0" smtClean="0">
                <a:solidFill>
                  <a:schemeClr val="accent1"/>
                </a:solidFill>
                <a:latin typeface="Arial" charset="0"/>
                <a:ea typeface="ＭＳ Ｐゴシック" charset="0"/>
                <a:cs typeface="ＭＳ Ｐゴシック" charset="0"/>
              </a:rPr>
              <a:t> experiment</a:t>
            </a:r>
            <a:endParaRPr lang="en-US" dirty="0">
              <a:solidFill>
                <a:schemeClr val="accent1"/>
              </a:solidFill>
              <a:latin typeface="Arial" charset="0"/>
              <a:ea typeface="ＭＳ Ｐゴシック" charset="0"/>
              <a:cs typeface="ＭＳ Ｐゴシック" charset="0"/>
            </a:endParaRPr>
          </a:p>
        </p:txBody>
      </p:sp>
      <p:sp>
        <p:nvSpPr>
          <p:cNvPr id="4" name="Rectangle 3"/>
          <p:cNvSpPr txBox="1">
            <a:spLocks noChangeArrowheads="1"/>
          </p:cNvSpPr>
          <p:nvPr/>
        </p:nvSpPr>
        <p:spPr>
          <a:xfrm>
            <a:off x="304800" y="3733800"/>
            <a:ext cx="8229600" cy="1600200"/>
          </a:xfrm>
          <a:prstGeom prst="rect">
            <a:avLst/>
          </a:prstGeom>
        </p:spPr>
        <p:txBody>
          <a:bodyPr vert="horz" lIns="91440" tIns="45720" rIns="91440" bIns="45720" rtlCol="0">
            <a:noAutofit/>
          </a:bodyPr>
          <a:lstStyle>
            <a:lvl1pPr marL="342900" indent="-342900" algn="l" defTabSz="914400" rtl="0" eaLnBrk="1" latinLnBrk="0" hangingPunct="1">
              <a:spcBef>
                <a:spcPts val="1800"/>
              </a:spcBef>
              <a:buClr>
                <a:schemeClr val="accent1"/>
              </a:buClr>
              <a:buFontTx/>
              <a:buNone/>
              <a:defRPr sz="2000" kern="1200">
                <a:solidFill>
                  <a:schemeClr val="bg2"/>
                </a:solidFill>
                <a:latin typeface="+mn-lt"/>
                <a:ea typeface="+mn-ea"/>
                <a:cs typeface="+mn-cs"/>
              </a:defRPr>
            </a:lvl1pPr>
            <a:lvl2pPr marL="742950" indent="-285750" algn="l" defTabSz="914400" rtl="0" eaLnBrk="1" latinLnBrk="0" hangingPunct="1">
              <a:spcBef>
                <a:spcPts val="1800"/>
              </a:spcBef>
              <a:buClr>
                <a:schemeClr val="accent1"/>
              </a:buClr>
              <a:buFontTx/>
              <a:buNone/>
              <a:defRPr sz="1800" kern="1200">
                <a:solidFill>
                  <a:schemeClr val="bg2"/>
                </a:solidFill>
                <a:latin typeface="+mn-lt"/>
                <a:ea typeface="+mn-ea"/>
                <a:cs typeface="+mn-cs"/>
              </a:defRPr>
            </a:lvl2pPr>
            <a:lvl3pPr marL="1143000" indent="-228600" algn="l" defTabSz="914400" rtl="0" eaLnBrk="1" latinLnBrk="0" hangingPunct="1">
              <a:spcBef>
                <a:spcPts val="1800"/>
              </a:spcBef>
              <a:buClr>
                <a:schemeClr val="accent1"/>
              </a:buClr>
              <a:buFontTx/>
              <a:buNone/>
              <a:defRPr sz="1600" kern="1200">
                <a:solidFill>
                  <a:schemeClr val="bg2"/>
                </a:solidFill>
                <a:latin typeface="+mn-lt"/>
                <a:ea typeface="+mn-ea"/>
                <a:cs typeface="+mn-cs"/>
              </a:defRPr>
            </a:lvl3pPr>
            <a:lvl4pPr marL="1600200" indent="-228600" algn="l" defTabSz="914400" rtl="0" eaLnBrk="1" latinLnBrk="0" hangingPunct="1">
              <a:spcBef>
                <a:spcPts val="1800"/>
              </a:spcBef>
              <a:buClr>
                <a:schemeClr val="accent1"/>
              </a:buClr>
              <a:buFontTx/>
              <a:buNone/>
              <a:defRPr sz="1800" kern="1200">
                <a:solidFill>
                  <a:schemeClr val="bg2"/>
                </a:solidFill>
                <a:latin typeface="+mn-lt"/>
                <a:ea typeface="+mn-ea"/>
                <a:cs typeface="+mn-cs"/>
              </a:defRPr>
            </a:lvl4pPr>
            <a:lvl5pPr marL="2057400" indent="-228600" algn="l" defTabSz="914400" rtl="0" eaLnBrk="1" latinLnBrk="0" hangingPunct="1">
              <a:spcBef>
                <a:spcPts val="1800"/>
              </a:spcBef>
              <a:buClr>
                <a:schemeClr val="accent1"/>
              </a:buClr>
              <a:buFontTx/>
              <a:buNone/>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buFont typeface="Wingdings 3" charset="0"/>
              <a:buNone/>
            </a:pPr>
            <a:r>
              <a:rPr lang="en-US" dirty="0" smtClean="0">
                <a:latin typeface="Arial" charset="0"/>
                <a:ea typeface="ＭＳ Ｐゴシック" charset="0"/>
                <a:cs typeface="ＭＳ Ｐゴシック" charset="0"/>
              </a:rPr>
              <a:t>Heather DeShon</a:t>
            </a:r>
          </a:p>
          <a:p>
            <a:pPr>
              <a:spcBef>
                <a:spcPts val="0"/>
              </a:spcBef>
              <a:buFont typeface="Wingdings 3" charset="0"/>
              <a:buNone/>
            </a:pPr>
            <a:r>
              <a:rPr lang="en-US" sz="1600" dirty="0" smtClean="0">
                <a:latin typeface="Arial" charset="0"/>
                <a:ea typeface="ＭＳ Ｐゴシック" charset="0"/>
                <a:cs typeface="ＭＳ Ｐゴシック" charset="0"/>
              </a:rPr>
              <a:t>Southern Methodist University</a:t>
            </a:r>
          </a:p>
          <a:p>
            <a:pPr>
              <a:buFont typeface="Wingdings 3" charset="0"/>
              <a:buNone/>
            </a:pPr>
            <a:endParaRPr lang="en-US" dirty="0" smtClean="0">
              <a:latin typeface="Arial" charset="0"/>
              <a:ea typeface="ＭＳ Ｐゴシック" charset="0"/>
              <a:cs typeface="ＭＳ Ｐゴシック" charset="0"/>
            </a:endParaRPr>
          </a:p>
          <a:p>
            <a:pPr>
              <a:buFont typeface="Wingdings 3" charset="0"/>
              <a:buNone/>
            </a:pPr>
            <a:endParaRPr lang="en-US" dirty="0">
              <a:latin typeface="Arial" charset="0"/>
              <a:ea typeface="ＭＳ Ｐゴシック" charset="0"/>
              <a:cs typeface="ＭＳ Ｐゴシック" charset="0"/>
            </a:endParaRPr>
          </a:p>
          <a:p>
            <a:pPr>
              <a:spcBef>
                <a:spcPts val="0"/>
              </a:spcBef>
              <a:buFont typeface="Wingdings 3" charset="0"/>
              <a:buNone/>
            </a:pPr>
            <a:r>
              <a:rPr lang="en-US" sz="1600" dirty="0" smtClean="0">
                <a:latin typeface="Arial" charset="0"/>
                <a:ea typeface="ＭＳ Ｐゴシック" charset="0"/>
                <a:cs typeface="ＭＳ Ｐゴシック" charset="0"/>
              </a:rPr>
              <a:t>IRIS USArray Short-course </a:t>
            </a:r>
            <a:r>
              <a:rPr lang="en-US" sz="1600" dirty="0" smtClean="0">
                <a:latin typeface="Arial" charset="0"/>
                <a:ea typeface="ＭＳ Ｐゴシック" charset="0"/>
                <a:cs typeface="ＭＳ Ｐゴシック" charset="0"/>
              </a:rPr>
              <a:t>2017</a:t>
            </a:r>
            <a:endParaRPr lang="en-US" sz="1600" dirty="0" smtClean="0">
              <a:latin typeface="Arial" charset="0"/>
              <a:ea typeface="ＭＳ Ｐゴシック" charset="0"/>
              <a:cs typeface="ＭＳ Ｐゴシック" charset="0"/>
            </a:endParaRPr>
          </a:p>
          <a:p>
            <a:pPr>
              <a:spcBef>
                <a:spcPts val="0"/>
              </a:spcBef>
              <a:buFont typeface="Wingdings 3" charset="0"/>
              <a:buNone/>
            </a:pPr>
            <a:r>
              <a:rPr lang="en-US" sz="1600" dirty="0" smtClean="0">
                <a:latin typeface="Arial" charset="0"/>
                <a:ea typeface="ＭＳ Ｐゴシック" charset="0"/>
                <a:cs typeface="ＭＳ Ｐゴシック" charset="0"/>
              </a:rPr>
              <a:t>Indiana University</a:t>
            </a:r>
            <a:endParaRPr lang="en-US" sz="1600" dirty="0" smtClean="0">
              <a:latin typeface="Arial" charset="0"/>
              <a:ea typeface="ＭＳ Ｐゴシック" charset="0"/>
              <a:cs typeface="ＭＳ Ｐゴシック" charset="0"/>
            </a:endParaRPr>
          </a:p>
          <a:p>
            <a:pPr>
              <a:spcBef>
                <a:spcPts val="0"/>
              </a:spcBef>
              <a:buFont typeface="Wingdings 3" charset="0"/>
              <a:buNone/>
            </a:pPr>
            <a:r>
              <a:rPr lang="en-US" sz="1600" dirty="0" smtClean="0">
                <a:latin typeface="Arial" charset="0"/>
                <a:ea typeface="ＭＳ Ｐゴシック" charset="0"/>
                <a:cs typeface="ＭＳ Ｐゴシック" charset="0"/>
              </a:rPr>
              <a:t>August </a:t>
            </a:r>
            <a:r>
              <a:rPr lang="en-US" sz="1600" dirty="0" smtClean="0">
                <a:latin typeface="Arial" charset="0"/>
                <a:ea typeface="ＭＳ Ｐゴシック" charset="0"/>
                <a:cs typeface="ＭＳ Ｐゴシック" charset="0"/>
              </a:rPr>
              <a:t>8, 2017</a:t>
            </a:r>
            <a:endParaRPr lang="en-US" sz="1600" dirty="0" smtClean="0">
              <a:latin typeface="Arial" charset="0"/>
              <a:ea typeface="ＭＳ Ｐゴシック" charset="0"/>
              <a:cs typeface="ＭＳ Ｐゴシック" charset="0"/>
            </a:endParaRPr>
          </a:p>
        </p:txBody>
      </p:sp>
      <p:sp>
        <p:nvSpPr>
          <p:cNvPr id="3" name="Rectangle 2"/>
          <p:cNvSpPr/>
          <p:nvPr/>
        </p:nvSpPr>
        <p:spPr>
          <a:xfrm>
            <a:off x="5257800" y="2743200"/>
            <a:ext cx="32004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6733" y="3429000"/>
            <a:ext cx="5647267" cy="3124200"/>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Rot="1" noChangeArrowheads="1"/>
          </p:cNvSpPr>
          <p:nvPr/>
        </p:nvSpPr>
        <p:spPr bwMode="auto">
          <a:xfrm>
            <a:off x="374650" y="533400"/>
            <a:ext cx="8540750" cy="5562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3"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Wingdings 3" charset="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80000"/>
              <a:buFont typeface="Wingdings 3" charset="0"/>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80000"/>
              <a:buFont typeface="Wingdings 3"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Wingdings 3"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Wingdings 3"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Wingdings 3"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a:lstStyle>
          <a:p>
            <a:pPr marL="0" indent="0" eaLnBrk="1" hangingPunct="1">
              <a:lnSpc>
                <a:spcPct val="80000"/>
              </a:lnSpc>
              <a:buNone/>
            </a:pPr>
            <a:endParaRPr lang="en-US" sz="2400" dirty="0" smtClean="0">
              <a:latin typeface="Arial" charset="0"/>
              <a:ea typeface="ＭＳ Ｐゴシック" charset="0"/>
              <a:cs typeface="ＭＳ Ｐゴシック" charset="0"/>
            </a:endParaRPr>
          </a:p>
          <a:p>
            <a:pPr eaLnBrk="1" hangingPunct="1">
              <a:lnSpc>
                <a:spcPct val="110000"/>
              </a:lnSpc>
              <a:buFont typeface="Symbol" charset="0"/>
              <a:buChar char="¨"/>
            </a:pPr>
            <a:r>
              <a:rPr lang="en-US" sz="2400" dirty="0" smtClean="0">
                <a:effectLst/>
                <a:latin typeface="Arial" charset="0"/>
                <a:ea typeface="ＭＳ Ｐゴシック" charset="0"/>
                <a:cs typeface="ＭＳ Ｐゴシック" charset="0"/>
              </a:rPr>
              <a:t>Seismology-specific processing functions using derivatives of the CSS3.0 schema</a:t>
            </a:r>
          </a:p>
          <a:p>
            <a:pPr marL="0" indent="0" eaLnBrk="1" hangingPunct="1">
              <a:lnSpc>
                <a:spcPct val="110000"/>
              </a:lnSpc>
              <a:buNone/>
            </a:pPr>
            <a:endParaRPr lang="en-US" sz="2400" dirty="0" smtClean="0">
              <a:effectLst/>
              <a:latin typeface="Arial" charset="0"/>
              <a:ea typeface="ＭＳ Ｐゴシック" charset="0"/>
              <a:cs typeface="ＭＳ Ｐゴシック" charset="0"/>
            </a:endParaRPr>
          </a:p>
          <a:p>
            <a:pPr lvl="1" eaLnBrk="1" hangingPunct="1">
              <a:lnSpc>
                <a:spcPct val="110000"/>
              </a:lnSpc>
              <a:buFont typeface="Symbol" charset="0"/>
              <a:buChar char="¨"/>
            </a:pPr>
            <a:r>
              <a:rPr lang="en-US" sz="2000" dirty="0" smtClean="0">
                <a:effectLst/>
                <a:latin typeface="Arial" charset="0"/>
                <a:ea typeface="ＭＳ Ｐゴシック" charset="0"/>
              </a:rPr>
              <a:t>Data and metadata archiving (waveforms, site and </a:t>
            </a:r>
            <a:r>
              <a:rPr lang="en-US" sz="2000" dirty="0" err="1" smtClean="0">
                <a:effectLst/>
                <a:latin typeface="Arial" charset="0"/>
                <a:ea typeface="ＭＳ Ｐゴシック" charset="0"/>
              </a:rPr>
              <a:t>instr</a:t>
            </a:r>
            <a:r>
              <a:rPr lang="en-US" sz="2000" dirty="0" smtClean="0">
                <a:effectLst/>
                <a:latin typeface="Arial" charset="0"/>
                <a:ea typeface="ＭＳ Ｐゴシック" charset="0"/>
              </a:rPr>
              <a:t> char, etc.)</a:t>
            </a:r>
          </a:p>
          <a:p>
            <a:pPr lvl="1" eaLnBrk="1" hangingPunct="1">
              <a:lnSpc>
                <a:spcPct val="110000"/>
              </a:lnSpc>
              <a:buFont typeface="Symbol" charset="0"/>
              <a:buChar char="¨"/>
            </a:pPr>
            <a:r>
              <a:rPr lang="en-US" sz="2000" dirty="0" smtClean="0">
                <a:effectLst/>
                <a:latin typeface="Arial" charset="0"/>
                <a:ea typeface="ＭＳ Ｐゴシック" charset="0"/>
                <a:cs typeface="ＭＳ Ｐゴシック" charset="0"/>
              </a:rPr>
              <a:t>Information archiving (picks, hypocenters, etc.)</a:t>
            </a:r>
          </a:p>
          <a:p>
            <a:pPr lvl="1" eaLnBrk="1" hangingPunct="1">
              <a:lnSpc>
                <a:spcPct val="110000"/>
              </a:lnSpc>
              <a:buFont typeface="Symbol" charset="0"/>
              <a:buChar char="¨"/>
            </a:pPr>
            <a:r>
              <a:rPr lang="en-US" sz="2000" dirty="0" smtClean="0">
                <a:effectLst/>
                <a:latin typeface="Arial" charset="0"/>
                <a:ea typeface="ＭＳ Ｐゴシック" charset="0"/>
              </a:rPr>
              <a:t>Import/export (SEED, SAC, SEGY, etc.)</a:t>
            </a:r>
          </a:p>
          <a:p>
            <a:pPr lvl="1" eaLnBrk="1" hangingPunct="1">
              <a:lnSpc>
                <a:spcPct val="110000"/>
              </a:lnSpc>
              <a:buFont typeface="Symbol" charset="0"/>
              <a:buChar char="¨"/>
            </a:pPr>
            <a:r>
              <a:rPr lang="en-US" sz="2000" dirty="0" smtClean="0">
                <a:effectLst/>
                <a:latin typeface="Arial" charset="0"/>
                <a:ea typeface="ＭＳ Ｐゴシック" charset="0"/>
                <a:cs typeface="ＭＳ Ｐゴシック" charset="0"/>
              </a:rPr>
              <a:t>“routine” network processing (detection, association, location, etc.)</a:t>
            </a:r>
          </a:p>
          <a:p>
            <a:pPr lvl="1" eaLnBrk="1" hangingPunct="1">
              <a:lnSpc>
                <a:spcPct val="110000"/>
              </a:lnSpc>
              <a:buFont typeface="Symbol" charset="0"/>
              <a:buChar char="¨"/>
            </a:pPr>
            <a:r>
              <a:rPr lang="en-US" sz="2000" dirty="0" smtClean="0">
                <a:effectLst/>
                <a:latin typeface="Arial" charset="0"/>
                <a:ea typeface="ＭＳ Ｐゴシック" charset="0"/>
              </a:rPr>
              <a:t>Ground motion estimation (similar to </a:t>
            </a:r>
            <a:r>
              <a:rPr lang="en-US" sz="2000" dirty="0" err="1" smtClean="0">
                <a:effectLst/>
                <a:latin typeface="Arial" charset="0"/>
                <a:ea typeface="ＭＳ Ｐゴシック" charset="0"/>
              </a:rPr>
              <a:t>Shakemap</a:t>
            </a:r>
            <a:r>
              <a:rPr lang="en-US" sz="2000" dirty="0" smtClean="0">
                <a:effectLst/>
                <a:latin typeface="Arial" charset="0"/>
                <a:ea typeface="ＭＳ Ｐゴシック" charset="0"/>
              </a:rPr>
              <a:t>)</a:t>
            </a:r>
          </a:p>
          <a:p>
            <a:pPr lvl="1" eaLnBrk="1" hangingPunct="1">
              <a:lnSpc>
                <a:spcPct val="110000"/>
              </a:lnSpc>
              <a:buFont typeface="Symbol" charset="0"/>
              <a:buChar char="¨"/>
            </a:pPr>
            <a:r>
              <a:rPr lang="en-US" sz="2000" dirty="0" smtClean="0">
                <a:effectLst/>
                <a:latin typeface="Arial" charset="0"/>
                <a:ea typeface="ＭＳ Ｐゴシック" charset="0"/>
                <a:cs typeface="ＭＳ Ｐゴシック" charset="0"/>
              </a:rPr>
              <a:t>Interactive analysis review</a:t>
            </a:r>
          </a:p>
          <a:p>
            <a:pPr lvl="1" eaLnBrk="1" hangingPunct="1">
              <a:lnSpc>
                <a:spcPct val="110000"/>
              </a:lnSpc>
              <a:buFont typeface="Symbol" charset="0"/>
              <a:buChar char="¨"/>
            </a:pPr>
            <a:r>
              <a:rPr lang="en-US" sz="2000" dirty="0" smtClean="0">
                <a:effectLst/>
                <a:latin typeface="Arial" charset="0"/>
                <a:ea typeface="ＭＳ Ｐゴシック" charset="0"/>
              </a:rPr>
              <a:t>Archive management functions (backup, restore, copy, excerpt, etc.)</a:t>
            </a:r>
          </a:p>
          <a:p>
            <a:pPr lvl="1" eaLnBrk="1" hangingPunct="1">
              <a:lnSpc>
                <a:spcPct val="110000"/>
              </a:lnSpc>
              <a:buFont typeface="Symbol" charset="0"/>
              <a:buChar char="¨"/>
            </a:pPr>
            <a:r>
              <a:rPr lang="en-US" sz="2000" dirty="0" smtClean="0">
                <a:effectLst/>
                <a:latin typeface="Arial" charset="0"/>
                <a:ea typeface="ＭＳ Ｐゴシック" charset="0"/>
                <a:cs typeface="ＭＳ Ｐゴシック" charset="0"/>
              </a:rPr>
              <a:t>Interface with other research tools (SAC, MATLAB, etc.)</a:t>
            </a:r>
            <a:endParaRPr lang="en-US" sz="2000" dirty="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1359265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381000"/>
            <a:ext cx="8229600" cy="5821363"/>
          </a:xfrm>
        </p:spPr>
        <p:txBody>
          <a:bodyPr>
            <a:normAutofit fontScale="92500"/>
          </a:bodyPr>
          <a:lstStyle/>
          <a:p>
            <a:pPr>
              <a:lnSpc>
                <a:spcPct val="110000"/>
              </a:lnSpc>
              <a:buFont typeface="Symbol" charset="0"/>
              <a:buChar char="¨"/>
            </a:pPr>
            <a:r>
              <a:rPr lang="en-US" sz="2400" dirty="0">
                <a:latin typeface="Arial" charset="0"/>
                <a:ea typeface="ＭＳ Ｐゴシック" charset="0"/>
                <a:cs typeface="ＭＳ Ｐゴシック" charset="0"/>
              </a:rPr>
              <a:t>Seismology-specific processing functions using derivatives of the CSS3.0 schema</a:t>
            </a:r>
          </a:p>
          <a:p>
            <a:pPr marL="0" indent="0">
              <a:lnSpc>
                <a:spcPct val="110000"/>
              </a:lnSpc>
              <a:buNone/>
            </a:pPr>
            <a:endParaRPr lang="en-US" sz="2400" dirty="0">
              <a:latin typeface="Arial" charset="0"/>
              <a:ea typeface="ＭＳ Ｐゴシック" charset="0"/>
              <a:cs typeface="ＭＳ Ｐゴシック" charset="0"/>
            </a:endParaRPr>
          </a:p>
          <a:p>
            <a:pPr lvl="1">
              <a:lnSpc>
                <a:spcPct val="110000"/>
              </a:lnSpc>
            </a:pPr>
            <a:r>
              <a:rPr lang="en-US" sz="2000" dirty="0">
                <a:latin typeface="Arial" charset="0"/>
                <a:ea typeface="ＭＳ Ｐゴシック" charset="0"/>
              </a:rPr>
              <a:t>Data and metadata archiving (waveforms, site and </a:t>
            </a:r>
            <a:r>
              <a:rPr lang="en-US" sz="2000" dirty="0" err="1">
                <a:latin typeface="Arial" charset="0"/>
                <a:ea typeface="ＭＳ Ｐゴシック" charset="0"/>
              </a:rPr>
              <a:t>instr</a:t>
            </a:r>
            <a:r>
              <a:rPr lang="en-US" sz="2000" dirty="0">
                <a:latin typeface="Arial" charset="0"/>
                <a:ea typeface="ＭＳ Ｐゴシック" charset="0"/>
              </a:rPr>
              <a:t> char, etc.)</a:t>
            </a:r>
          </a:p>
          <a:p>
            <a:pPr lvl="1">
              <a:lnSpc>
                <a:spcPct val="110000"/>
              </a:lnSpc>
            </a:pPr>
            <a:r>
              <a:rPr lang="en-US" sz="2000" dirty="0">
                <a:latin typeface="Arial" charset="0"/>
                <a:ea typeface="ＭＳ Ｐゴシック" charset="0"/>
                <a:cs typeface="ＭＳ Ｐゴシック" charset="0"/>
              </a:rPr>
              <a:t>Information archiving (picks, hypocenters, etc.)</a:t>
            </a:r>
          </a:p>
          <a:p>
            <a:pPr lvl="1">
              <a:lnSpc>
                <a:spcPct val="110000"/>
              </a:lnSpc>
            </a:pPr>
            <a:r>
              <a:rPr lang="en-US" sz="2000" dirty="0">
                <a:latin typeface="Arial" charset="0"/>
                <a:ea typeface="ＭＳ Ｐゴシック" charset="0"/>
              </a:rPr>
              <a:t>Import/export (SEED, SAC, SEGY, etc.)</a:t>
            </a:r>
          </a:p>
          <a:p>
            <a:pPr lvl="1">
              <a:lnSpc>
                <a:spcPct val="110000"/>
              </a:lnSpc>
            </a:pPr>
            <a:r>
              <a:rPr lang="en-US" sz="2000" dirty="0">
                <a:latin typeface="Arial" charset="0"/>
                <a:ea typeface="ＭＳ Ｐゴシック" charset="0"/>
                <a:cs typeface="ＭＳ Ｐゴシック" charset="0"/>
              </a:rPr>
              <a:t>“routine” network processing (detection, association, location, etc.)</a:t>
            </a:r>
          </a:p>
          <a:p>
            <a:pPr lvl="1">
              <a:lnSpc>
                <a:spcPct val="110000"/>
              </a:lnSpc>
            </a:pPr>
            <a:r>
              <a:rPr lang="en-US" sz="2000" dirty="0">
                <a:latin typeface="Arial" charset="0"/>
                <a:ea typeface="ＭＳ Ｐゴシック" charset="0"/>
              </a:rPr>
              <a:t>Ground motion estimation (similar to </a:t>
            </a:r>
            <a:r>
              <a:rPr lang="en-US" sz="2000" dirty="0" err="1">
                <a:latin typeface="Arial" charset="0"/>
                <a:ea typeface="ＭＳ Ｐゴシック" charset="0"/>
              </a:rPr>
              <a:t>Shakemap</a:t>
            </a:r>
            <a:r>
              <a:rPr lang="en-US" sz="2000" dirty="0">
                <a:latin typeface="Arial" charset="0"/>
                <a:ea typeface="ＭＳ Ｐゴシック" charset="0"/>
              </a:rPr>
              <a:t>)</a:t>
            </a:r>
          </a:p>
          <a:p>
            <a:pPr lvl="1">
              <a:lnSpc>
                <a:spcPct val="110000"/>
              </a:lnSpc>
            </a:pPr>
            <a:r>
              <a:rPr lang="en-US" sz="2000" dirty="0">
                <a:latin typeface="Arial" charset="0"/>
                <a:ea typeface="ＭＳ Ｐゴシック" charset="0"/>
                <a:cs typeface="ＭＳ Ｐゴシック" charset="0"/>
              </a:rPr>
              <a:t>Interactive analysis review</a:t>
            </a:r>
          </a:p>
          <a:p>
            <a:pPr lvl="1">
              <a:lnSpc>
                <a:spcPct val="110000"/>
              </a:lnSpc>
            </a:pPr>
            <a:r>
              <a:rPr lang="en-US" sz="2000" dirty="0">
                <a:latin typeface="Arial" charset="0"/>
                <a:ea typeface="ＭＳ Ｐゴシック" charset="0"/>
              </a:rPr>
              <a:t>Archive management functions (backup, restore, copy, excerpt, etc.)</a:t>
            </a:r>
          </a:p>
          <a:p>
            <a:pPr lvl="1">
              <a:lnSpc>
                <a:spcPct val="110000"/>
              </a:lnSpc>
            </a:pPr>
            <a:r>
              <a:rPr lang="en-US" sz="2000" dirty="0">
                <a:latin typeface="Arial" charset="0"/>
                <a:ea typeface="ＭＳ Ｐゴシック" charset="0"/>
                <a:cs typeface="ＭＳ Ｐゴシック" charset="0"/>
              </a:rPr>
              <a:t>Interface with other research tools (SAC, MATLAB, etc.)</a:t>
            </a:r>
          </a:p>
          <a:p>
            <a:endParaRPr lang="en-US" dirty="0"/>
          </a:p>
        </p:txBody>
      </p:sp>
    </p:spTree>
    <p:extLst>
      <p:ext uri="{BB962C8B-B14F-4D97-AF65-F5344CB8AC3E}">
        <p14:creationId xmlns:p14="http://schemas.microsoft.com/office/powerpoint/2010/main" val="67849786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rrowheads="1"/>
          </p:cNvSpPr>
          <p:nvPr>
            <p:ph type="title"/>
          </p:nvPr>
        </p:nvSpPr>
        <p:spPr/>
        <p:txBody>
          <a:bodyPr/>
          <a:lstStyle/>
          <a:p>
            <a:pPr eaLnBrk="1" hangingPunct="1"/>
            <a:r>
              <a:rPr lang="en-US" dirty="0">
                <a:latin typeface="Arial" charset="0"/>
                <a:ea typeface="ＭＳ Ｐゴシック" charset="0"/>
                <a:cs typeface="ＭＳ Ｐゴシック" charset="0"/>
              </a:rPr>
              <a:t>Why use </a:t>
            </a:r>
            <a:r>
              <a:rPr lang="en-US" dirty="0" err="1" smtClean="0">
                <a:latin typeface="Arial" charset="0"/>
                <a:ea typeface="ＭＳ Ｐゴシック" charset="0"/>
                <a:cs typeface="ＭＳ Ｐゴシック" charset="0"/>
              </a:rPr>
              <a:t>Kinemetrics</a:t>
            </a:r>
            <a:r>
              <a:rPr lang="en-US" dirty="0" smtClean="0">
                <a:latin typeface="Arial" charset="0"/>
                <a:ea typeface="ＭＳ Ｐゴシック" charset="0"/>
                <a:cs typeface="ＭＳ Ｐゴシック" charset="0"/>
              </a:rPr>
              <a:t>/BRTT </a:t>
            </a:r>
            <a:r>
              <a:rPr lang="en-US" dirty="0">
                <a:latin typeface="Arial" charset="0"/>
                <a:ea typeface="ＭＳ Ｐゴシック" charset="0"/>
                <a:cs typeface="ＭＳ Ｐゴシック" charset="0"/>
              </a:rPr>
              <a:t>Antelope?</a:t>
            </a:r>
          </a:p>
        </p:txBody>
      </p:sp>
      <p:sp>
        <p:nvSpPr>
          <p:cNvPr id="7171" name="Rectangle 3"/>
          <p:cNvSpPr>
            <a:spLocks noGrp="1" noRot="1" noChangeArrowheads="1"/>
          </p:cNvSpPr>
          <p:nvPr>
            <p:ph idx="4294967295"/>
          </p:nvPr>
        </p:nvSpPr>
        <p:spPr>
          <a:xfrm>
            <a:off x="381000" y="1447800"/>
            <a:ext cx="8540750" cy="4498975"/>
          </a:xfrm>
        </p:spPr>
        <p:txBody>
          <a:bodyPr>
            <a:normAutofit fontScale="85000" lnSpcReduction="20000"/>
          </a:bodyPr>
          <a:lstStyle/>
          <a:p>
            <a:pPr eaLnBrk="1" hangingPunct="1">
              <a:lnSpc>
                <a:spcPct val="120000"/>
              </a:lnSpc>
              <a:buFont typeface="Symbol" charset="0"/>
              <a:buChar char="¨"/>
            </a:pPr>
            <a:r>
              <a:rPr lang="en-US" sz="2800" dirty="0">
                <a:latin typeface="Arial" charset="0"/>
                <a:ea typeface="ＭＳ Ｐゴシック" charset="0"/>
                <a:cs typeface="ＭＳ Ｐゴシック" charset="0"/>
              </a:rPr>
              <a:t>It was originally designed to deal with seismic data</a:t>
            </a:r>
          </a:p>
          <a:p>
            <a:pPr eaLnBrk="1" hangingPunct="1">
              <a:lnSpc>
                <a:spcPct val="60000"/>
              </a:lnSpc>
              <a:buFont typeface="Symbol" charset="0"/>
              <a:buChar char="¨"/>
            </a:pPr>
            <a:endParaRPr lang="en-US" sz="2800" dirty="0">
              <a:latin typeface="Arial" charset="0"/>
              <a:ea typeface="ＭＳ Ｐゴシック" charset="0"/>
              <a:cs typeface="ＭＳ Ｐゴシック" charset="0"/>
            </a:endParaRPr>
          </a:p>
          <a:p>
            <a:pPr eaLnBrk="1" hangingPunct="1">
              <a:lnSpc>
                <a:spcPct val="120000"/>
              </a:lnSpc>
              <a:buFont typeface="Symbol" charset="0"/>
              <a:buChar char="¨"/>
            </a:pPr>
            <a:r>
              <a:rPr lang="en-US" sz="2800" dirty="0">
                <a:latin typeface="Arial" charset="0"/>
                <a:ea typeface="ＭＳ Ｐゴシック" charset="0"/>
                <a:cs typeface="ＭＳ Ｐゴシック" charset="0"/>
              </a:rPr>
              <a:t>Contains numerous tools for processing and analyzing seismic data of many formats</a:t>
            </a:r>
          </a:p>
          <a:p>
            <a:pPr eaLnBrk="1" hangingPunct="1">
              <a:lnSpc>
                <a:spcPct val="60000"/>
              </a:lnSpc>
              <a:buFont typeface="Symbol" charset="0"/>
              <a:buChar char="¨"/>
            </a:pPr>
            <a:endParaRPr lang="en-US" sz="2800" dirty="0">
              <a:latin typeface="Arial" charset="0"/>
              <a:ea typeface="ＭＳ Ｐゴシック" charset="0"/>
              <a:cs typeface="ＭＳ Ｐゴシック" charset="0"/>
            </a:endParaRPr>
          </a:p>
          <a:p>
            <a:pPr eaLnBrk="1" hangingPunct="1">
              <a:lnSpc>
                <a:spcPct val="120000"/>
              </a:lnSpc>
              <a:buFont typeface="Symbol" charset="0"/>
              <a:buChar char="¨"/>
            </a:pPr>
            <a:r>
              <a:rPr lang="en-US" sz="2800" dirty="0">
                <a:latin typeface="Arial" charset="0"/>
                <a:ea typeface="ＭＳ Ｐゴシック" charset="0"/>
                <a:cs typeface="ＭＳ Ｐゴシック" charset="0"/>
              </a:rPr>
              <a:t>Flexible enough so that users can create their own schema or integrate home-grown location algorithms, magnitude calculators, etc.</a:t>
            </a:r>
          </a:p>
          <a:p>
            <a:pPr eaLnBrk="1" hangingPunct="1">
              <a:lnSpc>
                <a:spcPct val="60000"/>
              </a:lnSpc>
              <a:buFont typeface="Symbol" charset="0"/>
              <a:buChar char="¨"/>
            </a:pPr>
            <a:endParaRPr lang="en-US" sz="2800" dirty="0">
              <a:latin typeface="Arial" charset="0"/>
              <a:ea typeface="ＭＳ Ｐゴシック" charset="0"/>
              <a:cs typeface="ＭＳ Ｐゴシック" charset="0"/>
            </a:endParaRPr>
          </a:p>
          <a:p>
            <a:pPr eaLnBrk="1" hangingPunct="1">
              <a:lnSpc>
                <a:spcPct val="120000"/>
              </a:lnSpc>
              <a:buFont typeface="Symbol" charset="0"/>
              <a:buChar char="¨"/>
            </a:pPr>
            <a:r>
              <a:rPr lang="en-US" sz="2800" dirty="0">
                <a:latin typeface="Arial" charset="0"/>
                <a:ea typeface="ＭＳ Ｐゴシック" charset="0"/>
                <a:cs typeface="ＭＳ Ｐゴシック" charset="0"/>
              </a:rPr>
              <a:t>It</a:t>
            </a:r>
            <a:r>
              <a:rPr lang="ja-JP" altLang="en-US"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s FREE </a:t>
            </a:r>
            <a:r>
              <a:rPr lang="en-US" sz="2800" dirty="0" smtClean="0">
                <a:latin typeface="Arial" charset="0"/>
                <a:ea typeface="ＭＳ Ｐゴシック" charset="0"/>
                <a:cs typeface="ＭＳ Ｐゴシック" charset="0"/>
              </a:rPr>
              <a:t>for research use at US educational institutions</a:t>
            </a:r>
            <a:endParaRPr lang="en-US" sz="2800" dirty="0">
              <a:latin typeface="Arial" charset="0"/>
              <a:ea typeface="ＭＳ Ｐゴシック" charset="0"/>
              <a:cs typeface="ＭＳ Ｐゴシック" charset="0"/>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rrowheads="1"/>
          </p:cNvSpPr>
          <p:nvPr>
            <p:ph type="title"/>
          </p:nvPr>
        </p:nvSpPr>
        <p:spPr/>
        <p:txBody>
          <a:bodyPr/>
          <a:lstStyle/>
          <a:p>
            <a:pPr eaLnBrk="1" hangingPunct="1"/>
            <a:r>
              <a:rPr lang="en-US">
                <a:latin typeface="Arial" charset="0"/>
                <a:ea typeface="ＭＳ Ｐゴシック" charset="0"/>
                <a:cs typeface="ＭＳ Ｐゴシック" charset="0"/>
              </a:rPr>
              <a:t>Real-time or ORB system</a:t>
            </a:r>
          </a:p>
        </p:txBody>
      </p:sp>
      <p:sp>
        <p:nvSpPr>
          <p:cNvPr id="18435" name="Rectangle 3"/>
          <p:cNvSpPr>
            <a:spLocks noGrp="1" noRot="1" noChangeArrowheads="1"/>
          </p:cNvSpPr>
          <p:nvPr>
            <p:ph idx="4294967295"/>
          </p:nvPr>
        </p:nvSpPr>
        <p:spPr>
          <a:xfrm>
            <a:off x="457200" y="1524000"/>
            <a:ext cx="8540750" cy="4803775"/>
          </a:xfrm>
        </p:spPr>
        <p:txBody>
          <a:bodyPr/>
          <a:lstStyle/>
          <a:p>
            <a:pPr eaLnBrk="1" hangingPunct="1">
              <a:buFont typeface="Symbol" charset="0"/>
              <a:buChar char="¨"/>
            </a:pPr>
            <a:r>
              <a:rPr lang="en-US" sz="2800" dirty="0">
                <a:latin typeface="Arial" charset="0"/>
                <a:ea typeface="ＭＳ Ｐゴシック" charset="0"/>
                <a:cs typeface="ＭＳ Ｐゴシック" charset="0"/>
              </a:rPr>
              <a:t>The real time system is built around a large, flexible, non-volatile ring buffer.</a:t>
            </a:r>
          </a:p>
          <a:p>
            <a:pPr eaLnBrk="1" hangingPunct="1">
              <a:buFont typeface="Symbol" charset="0"/>
              <a:buChar char="¨"/>
            </a:pPr>
            <a:endParaRPr lang="en-US" sz="2800" dirty="0">
              <a:latin typeface="Arial" charset="0"/>
              <a:ea typeface="ＭＳ Ｐゴシック" charset="0"/>
              <a:cs typeface="ＭＳ Ｐゴシック" charset="0"/>
            </a:endParaRPr>
          </a:p>
          <a:p>
            <a:pPr eaLnBrk="1" hangingPunct="1">
              <a:buFont typeface="Symbol" charset="0"/>
              <a:buChar char="¨"/>
            </a:pPr>
            <a:r>
              <a:rPr lang="en-US" sz="2800" dirty="0">
                <a:latin typeface="Arial" charset="0"/>
                <a:ea typeface="ＭＳ Ｐゴシック" charset="0"/>
                <a:cs typeface="ＭＳ Ｐゴシック" charset="0"/>
              </a:rPr>
              <a:t>Ring Buffer:</a:t>
            </a:r>
            <a:r>
              <a:rPr lang="en-US" sz="2400" dirty="0">
                <a:latin typeface="Arial" charset="0"/>
                <a:ea typeface="ＭＳ Ｐゴシック" charset="0"/>
                <a:cs typeface="ＭＳ Ｐゴシック" charset="0"/>
              </a:rPr>
              <a:t> a method of using memory within a computer program. </a:t>
            </a:r>
            <a:r>
              <a:rPr lang="ja-JP" altLang="en-US" sz="2400" dirty="0">
                <a:latin typeface="Arial" charset="0"/>
                <a:ea typeface="ＭＳ Ｐゴシック" charset="0"/>
                <a:cs typeface="ＭＳ Ｐゴシック" charset="0"/>
              </a:rPr>
              <a:t>“</a:t>
            </a:r>
            <a:r>
              <a:rPr lang="en-US" sz="2400" dirty="0">
                <a:latin typeface="Arial" charset="0"/>
                <a:ea typeface="ＭＳ Ｐゴシック" charset="0"/>
                <a:cs typeface="ＭＳ Ｐゴシック" charset="0"/>
              </a:rPr>
              <a:t>Ring</a:t>
            </a:r>
            <a:r>
              <a:rPr lang="ja-JP" altLang="en-US" sz="2400" dirty="0">
                <a:latin typeface="Arial" charset="0"/>
                <a:ea typeface="ＭＳ Ｐゴシック" charset="0"/>
                <a:cs typeface="ＭＳ Ｐゴシック" charset="0"/>
              </a:rPr>
              <a:t>”</a:t>
            </a:r>
            <a:r>
              <a:rPr lang="en-US" sz="2400" dirty="0">
                <a:latin typeface="Arial" charset="0"/>
                <a:ea typeface="ＭＳ Ｐゴシック" charset="0"/>
                <a:cs typeface="ＭＳ Ｐゴシック" charset="0"/>
              </a:rPr>
              <a:t> alludes to the rotation through the buffer of the positions where the next data will be read and written. When moving through the buffer, the writer moves forward one step each time it writes, and when it passes the end of the buffer it starts again at the beginning. The reader moves through the buffer in the same way.</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7350"/>
            <a:ext cx="9144000" cy="647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p:txBody>
          <a:bodyPr>
            <a:normAutofit/>
          </a:bodyPr>
          <a:lstStyle/>
          <a:p>
            <a:pPr eaLnBrk="1" hangingPunct="1"/>
            <a:r>
              <a:rPr lang="en-US" dirty="0">
                <a:latin typeface="Arial" charset="0"/>
                <a:ea typeface="ＭＳ Ｐゴシック" charset="0"/>
                <a:cs typeface="ＭＳ Ｐゴシック" charset="0"/>
              </a:rPr>
              <a:t>Offline processing </a:t>
            </a:r>
            <a:r>
              <a:rPr lang="en-US" dirty="0" smtClean="0">
                <a:latin typeface="Arial" charset="0"/>
                <a:ea typeface="ＭＳ Ｐゴシック" charset="0"/>
                <a:cs typeface="ＭＳ Ｐゴシック" charset="0"/>
              </a:rPr>
              <a:t>or the </a:t>
            </a:r>
            <a:r>
              <a:rPr lang="en-US" dirty="0">
                <a:latin typeface="Arial" charset="0"/>
                <a:ea typeface="ＭＳ Ｐゴシック" charset="0"/>
                <a:cs typeface="ＭＳ Ｐゴシック" charset="0"/>
              </a:rPr>
              <a:t>DB system</a:t>
            </a:r>
          </a:p>
        </p:txBody>
      </p:sp>
      <p:sp>
        <p:nvSpPr>
          <p:cNvPr id="21507" name="Rectangle 3"/>
          <p:cNvSpPr>
            <a:spLocks noGrp="1" noRot="1" noChangeArrowheads="1"/>
          </p:cNvSpPr>
          <p:nvPr>
            <p:ph idx="4294967295"/>
          </p:nvPr>
        </p:nvSpPr>
        <p:spPr>
          <a:xfrm>
            <a:off x="603250" y="1447800"/>
            <a:ext cx="8540750" cy="4498975"/>
          </a:xfrm>
        </p:spPr>
        <p:txBody>
          <a:bodyPr/>
          <a:lstStyle/>
          <a:p>
            <a:pPr eaLnBrk="1" hangingPunct="1">
              <a:lnSpc>
                <a:spcPct val="90000"/>
              </a:lnSpc>
              <a:buFont typeface="Symbol" charset="0"/>
              <a:buChar char="¨"/>
            </a:pPr>
            <a:r>
              <a:rPr lang="en-US" sz="2800" dirty="0">
                <a:latin typeface="Arial" charset="0"/>
                <a:ea typeface="ＭＳ Ｐゴシック" charset="0"/>
                <a:cs typeface="ＭＳ Ｐゴシック" charset="0"/>
              </a:rPr>
              <a:t>Offline batch mode processing built upon algorithms originally developed with </a:t>
            </a:r>
            <a:r>
              <a:rPr lang="en-US" sz="2800" dirty="0" err="1">
                <a:latin typeface="Arial" charset="0"/>
                <a:ea typeface="ＭＳ Ｐゴシック" charset="0"/>
                <a:cs typeface="ＭＳ Ｐゴシック" charset="0"/>
              </a:rPr>
              <a:t>Datascope</a:t>
            </a:r>
            <a:endParaRPr lang="en-US" sz="2800" dirty="0">
              <a:latin typeface="Arial" charset="0"/>
              <a:ea typeface="ＭＳ Ｐゴシック" charset="0"/>
              <a:cs typeface="ＭＳ Ｐゴシック" charset="0"/>
            </a:endParaRPr>
          </a:p>
          <a:p>
            <a:pPr eaLnBrk="1" hangingPunct="1">
              <a:lnSpc>
                <a:spcPct val="90000"/>
              </a:lnSpc>
              <a:buFont typeface="Symbol" charset="0"/>
              <a:buChar char="¨"/>
            </a:pPr>
            <a:endParaRPr lang="en-US" sz="2800" dirty="0">
              <a:latin typeface="Arial" charset="0"/>
              <a:ea typeface="ＭＳ Ｐゴシック" charset="0"/>
              <a:cs typeface="ＭＳ Ｐゴシック" charset="0"/>
            </a:endParaRPr>
          </a:p>
          <a:p>
            <a:pPr eaLnBrk="1" hangingPunct="1">
              <a:lnSpc>
                <a:spcPct val="90000"/>
              </a:lnSpc>
              <a:buFont typeface="Symbol" charset="0"/>
              <a:buChar char="¨"/>
            </a:pPr>
            <a:r>
              <a:rPr lang="en-US" sz="2800" dirty="0">
                <a:latin typeface="Arial" charset="0"/>
                <a:ea typeface="ＭＳ Ｐゴシック" charset="0"/>
                <a:cs typeface="ＭＳ Ｐゴシック" charset="0"/>
              </a:rPr>
              <a:t>The common way in which data for temporary or non-telemetered PASSCAL arrays are processed and seed files for DMC archiving are created</a:t>
            </a:r>
          </a:p>
          <a:p>
            <a:pPr eaLnBrk="1" hangingPunct="1">
              <a:lnSpc>
                <a:spcPct val="90000"/>
              </a:lnSpc>
              <a:buFont typeface="Symbol" charset="0"/>
              <a:buChar char="¨"/>
            </a:pPr>
            <a:endParaRPr lang="en-US" sz="2800" dirty="0">
              <a:latin typeface="Arial" charset="0"/>
              <a:ea typeface="ＭＳ Ｐゴシック" charset="0"/>
              <a:cs typeface="ＭＳ Ｐゴシック" charset="0"/>
            </a:endParaRPr>
          </a:p>
          <a:p>
            <a:pPr eaLnBrk="1" hangingPunct="1">
              <a:lnSpc>
                <a:spcPct val="90000"/>
              </a:lnSpc>
              <a:buFont typeface="Symbol" charset="0"/>
              <a:buChar char="¨"/>
            </a:pPr>
            <a:r>
              <a:rPr lang="en-US" sz="2800" dirty="0">
                <a:latin typeface="Arial" charset="0"/>
                <a:ea typeface="ＭＳ Ｐゴシック" charset="0"/>
                <a:cs typeface="ＭＳ Ｐゴシック" charset="0"/>
              </a:rPr>
              <a:t>DB: acronym for database which marks algorithms that work with offline data (</a:t>
            </a:r>
            <a:r>
              <a:rPr lang="en-US" sz="2800" dirty="0" err="1">
                <a:latin typeface="Arial" charset="0"/>
                <a:ea typeface="ＭＳ Ｐゴシック" charset="0"/>
                <a:cs typeface="ＭＳ Ｐゴシック" charset="0"/>
              </a:rPr>
              <a:t>ie</a:t>
            </a:r>
            <a:r>
              <a:rPr lang="en-US" sz="2800" dirty="0">
                <a:latin typeface="Arial" charset="0"/>
                <a:ea typeface="ＭＳ Ｐゴシック" charset="0"/>
                <a:cs typeface="ＭＳ Ｐゴシック" charset="0"/>
              </a:rPr>
              <a:t>. </a:t>
            </a:r>
            <a:r>
              <a:rPr lang="en-US" sz="2800" dirty="0" err="1">
                <a:latin typeface="Arial" charset="0"/>
                <a:ea typeface="ＭＳ Ｐゴシック" charset="0"/>
                <a:cs typeface="ＭＳ Ｐゴシック" charset="0"/>
              </a:rPr>
              <a:t>dbassoc</a:t>
            </a:r>
            <a:r>
              <a:rPr lang="en-US" sz="2800" dirty="0">
                <a:latin typeface="Arial" charset="0"/>
                <a:ea typeface="ＭＳ Ｐゴシック" charset="0"/>
                <a:cs typeface="ＭＳ Ｐゴシック" charset="0"/>
              </a:rPr>
              <a:t>)</a:t>
            </a:r>
          </a:p>
          <a:p>
            <a:pPr eaLnBrk="1" hangingPunct="1">
              <a:lnSpc>
                <a:spcPct val="90000"/>
              </a:lnSpc>
              <a:buFont typeface="Symbol" charset="0"/>
              <a:buChar char="¨"/>
            </a:pPr>
            <a:endParaRPr lang="en-US" sz="2800" dirty="0">
              <a:effectLst/>
              <a:latin typeface="Arial" charset="0"/>
              <a:ea typeface="ＭＳ Ｐゴシック" charset="0"/>
              <a:cs typeface="ＭＳ Ｐゴシック" charset="0"/>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1371600"/>
            <a:ext cx="8229600" cy="4525963"/>
          </a:xfrm>
        </p:spPr>
        <p:txBody>
          <a:bodyPr>
            <a:normAutofit lnSpcReduction="10000"/>
          </a:bodyPr>
          <a:lstStyle/>
          <a:p>
            <a:r>
              <a:rPr lang="en-US" sz="2400" dirty="0" smtClean="0"/>
              <a:t>Antelope 5.6+</a:t>
            </a:r>
            <a:endParaRPr lang="en-US" sz="2400" dirty="0" smtClean="0"/>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r>
              <a:rPr lang="en-US" sz="2400" dirty="0" smtClean="0"/>
              <a:t>Some slides may show </a:t>
            </a:r>
            <a:r>
              <a:rPr lang="en-US" sz="2400" dirty="0" smtClean="0"/>
              <a:t>the old version, </a:t>
            </a:r>
            <a:r>
              <a:rPr lang="en-US" sz="2400" dirty="0" err="1" smtClean="0"/>
              <a:t>dbe_dep</a:t>
            </a:r>
            <a:endParaRPr lang="en-US" sz="2400" dirty="0"/>
          </a:p>
        </p:txBody>
      </p:sp>
      <p:sp>
        <p:nvSpPr>
          <p:cNvPr id="2" name="Title 1"/>
          <p:cNvSpPr>
            <a:spLocks noGrp="1"/>
          </p:cNvSpPr>
          <p:nvPr>
            <p:ph type="title"/>
          </p:nvPr>
        </p:nvSpPr>
        <p:spPr/>
        <p:txBody>
          <a:bodyPr/>
          <a:lstStyle/>
          <a:p>
            <a:r>
              <a:rPr lang="en-US" dirty="0" err="1" smtClean="0"/>
              <a:t>dbe</a:t>
            </a:r>
            <a:r>
              <a:rPr lang="en-US" dirty="0" smtClean="0"/>
              <a:t> -  The database editor </a:t>
            </a:r>
            <a:endParaRPr lang="en-US" dirty="0"/>
          </a:p>
        </p:txBody>
      </p:sp>
      <p:pic>
        <p:nvPicPr>
          <p:cNvPr id="5" name="Picture 4" descr="NewMadrid_dbedep.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5798508"/>
            <a:ext cx="7086600" cy="105949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828800"/>
            <a:ext cx="7924800" cy="3372168"/>
          </a:xfrm>
          <a:prstGeom prst="rect">
            <a:avLst/>
          </a:prstGeom>
        </p:spPr>
      </p:pic>
    </p:spTree>
    <p:extLst>
      <p:ext uri="{BB962C8B-B14F-4D97-AF65-F5344CB8AC3E}">
        <p14:creationId xmlns:p14="http://schemas.microsoft.com/office/powerpoint/2010/main" val="117246726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70302"/>
            <a:ext cx="9144000" cy="4364507"/>
          </a:xfrm>
          <a:prstGeom prst="rect">
            <a:avLst/>
          </a:prstGeom>
        </p:spPr>
      </p:pic>
      <p:sp>
        <p:nvSpPr>
          <p:cNvPr id="8194" name="Rectangle 2"/>
          <p:cNvSpPr>
            <a:spLocks noGrp="1" noRot="1" noChangeArrowheads="1"/>
          </p:cNvSpPr>
          <p:nvPr>
            <p:ph type="title"/>
          </p:nvPr>
        </p:nvSpPr>
        <p:spPr/>
        <p:txBody>
          <a:bodyPr>
            <a:normAutofit/>
          </a:bodyPr>
          <a:lstStyle/>
          <a:p>
            <a:pPr algn="l" eaLnBrk="1" hangingPunct="1"/>
            <a:r>
              <a:rPr lang="en-US" dirty="0">
                <a:latin typeface="Arial" charset="0"/>
                <a:ea typeface="ＭＳ Ｐゴシック" charset="0"/>
                <a:cs typeface="ＭＳ Ｐゴシック" charset="0"/>
              </a:rPr>
              <a:t>Relational databases </a:t>
            </a:r>
            <a:r>
              <a:rPr lang="en-US" dirty="0" smtClean="0">
                <a:latin typeface="Arial" charset="0"/>
                <a:ea typeface="ＭＳ Ｐゴシック" charset="0"/>
                <a:cs typeface="ＭＳ Ｐゴシック" charset="0"/>
              </a:rPr>
              <a:t>– Some </a:t>
            </a:r>
            <a:r>
              <a:rPr lang="en-US" dirty="0">
                <a:latin typeface="Arial" charset="0"/>
                <a:ea typeface="ＭＳ Ｐゴシック" charset="0"/>
                <a:cs typeface="ＭＳ Ｐゴシック" charset="0"/>
              </a:rPr>
              <a:t>definitions</a:t>
            </a:r>
          </a:p>
        </p:txBody>
      </p:sp>
      <p:sp>
        <p:nvSpPr>
          <p:cNvPr id="8198" name="Rectangle 6"/>
          <p:cNvSpPr>
            <a:spLocks noGrp="1" noRot="1" noChangeArrowheads="1"/>
          </p:cNvSpPr>
          <p:nvPr>
            <p:ph idx="4294967295"/>
          </p:nvPr>
        </p:nvSpPr>
        <p:spPr>
          <a:xfrm>
            <a:off x="603250" y="1371600"/>
            <a:ext cx="8540750" cy="4498975"/>
          </a:xfrm>
        </p:spPr>
        <p:txBody>
          <a:bodyPr/>
          <a:lstStyle/>
          <a:p>
            <a:pPr eaLnBrk="1" hangingPunct="1">
              <a:lnSpc>
                <a:spcPct val="110000"/>
              </a:lnSpc>
              <a:buFont typeface="Symbol" charset="0"/>
              <a:buChar char="¨"/>
            </a:pPr>
            <a:r>
              <a:rPr lang="en-US" sz="2800">
                <a:latin typeface="Arial" charset="0"/>
                <a:ea typeface="ＭＳ Ｐゴシック" charset="0"/>
                <a:cs typeface="ＭＳ Ｐゴシック" charset="0"/>
              </a:rPr>
              <a:t>Table: fix format ASCII text files made up of records (rows) and fields (columns)</a:t>
            </a:r>
          </a:p>
          <a:p>
            <a:pPr eaLnBrk="1" hangingPunct="1">
              <a:lnSpc>
                <a:spcPct val="110000"/>
              </a:lnSpc>
              <a:buFont typeface="Symbol" charset="0"/>
              <a:buChar char="¨"/>
            </a:pPr>
            <a:endParaRPr lang="en-US" sz="2800" dirty="0">
              <a:latin typeface="Arial" charset="0"/>
              <a:ea typeface="ＭＳ Ｐゴシック" charset="0"/>
              <a:cs typeface="ＭＳ Ｐゴシック" charset="0"/>
            </a:endParaRPr>
          </a:p>
          <a:p>
            <a:pPr eaLnBrk="1" hangingPunct="1">
              <a:lnSpc>
                <a:spcPct val="110000"/>
              </a:lnSpc>
              <a:buFont typeface="Symbol" charset="0"/>
              <a:buChar char="¨"/>
            </a:pPr>
            <a:endParaRPr lang="en-US" sz="2800" dirty="0">
              <a:latin typeface="Arial" charset="0"/>
              <a:ea typeface="ＭＳ Ｐゴシック" charset="0"/>
              <a:cs typeface="ＭＳ Ｐゴシック" charset="0"/>
            </a:endParaRPr>
          </a:p>
          <a:p>
            <a:pPr eaLnBrk="1" hangingPunct="1">
              <a:lnSpc>
                <a:spcPct val="110000"/>
              </a:lnSpc>
              <a:buFont typeface="Symbol" charset="0"/>
              <a:buChar char="¨"/>
            </a:pPr>
            <a:endParaRPr lang="en-US" sz="2800" dirty="0">
              <a:latin typeface="Arial" charset="0"/>
              <a:ea typeface="ＭＳ Ｐゴシック" charset="0"/>
              <a:cs typeface="ＭＳ Ｐゴシック" charset="0"/>
            </a:endParaRPr>
          </a:p>
        </p:txBody>
      </p:sp>
      <p:sp>
        <p:nvSpPr>
          <p:cNvPr id="22533" name="Oval 11"/>
          <p:cNvSpPr>
            <a:spLocks noChangeArrowheads="1"/>
          </p:cNvSpPr>
          <p:nvPr/>
        </p:nvSpPr>
        <p:spPr bwMode="auto">
          <a:xfrm>
            <a:off x="7239000" y="3124200"/>
            <a:ext cx="457200" cy="3048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534" name="Text Box 12"/>
          <p:cNvSpPr txBox="1">
            <a:spLocks noChangeArrowheads="1"/>
          </p:cNvSpPr>
          <p:nvPr/>
        </p:nvSpPr>
        <p:spPr bwMode="auto">
          <a:xfrm>
            <a:off x="5105400" y="2650331"/>
            <a:ext cx="2232025" cy="384175"/>
          </a:xfrm>
          <a:prstGeom prst="rect">
            <a:avLst/>
          </a:prstGeom>
          <a:solidFill>
            <a:srgbClr val="FFFFFF"/>
          </a:solidFill>
          <a:ln>
            <a:noFill/>
          </a:ln>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nSpc>
                <a:spcPct val="80000"/>
              </a:lnSpc>
            </a:pPr>
            <a:r>
              <a:rPr lang="en-US" dirty="0">
                <a:solidFill>
                  <a:srgbClr val="FF0000"/>
                </a:solidFill>
              </a:rPr>
              <a:t>TABLE NAME</a:t>
            </a:r>
          </a:p>
        </p:txBody>
      </p:sp>
    </p:spTree>
    <p:extLst>
      <p:ext uri="{BB962C8B-B14F-4D97-AF65-F5344CB8AC3E}">
        <p14:creationId xmlns:p14="http://schemas.microsoft.com/office/powerpoint/2010/main" val="350570667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2770746"/>
            <a:ext cx="9144000" cy="4364507"/>
          </a:xfrm>
          <a:prstGeom prst="rect">
            <a:avLst/>
          </a:prstGeom>
        </p:spPr>
      </p:pic>
      <p:sp>
        <p:nvSpPr>
          <p:cNvPr id="22531" name="Rectangle 3"/>
          <p:cNvSpPr>
            <a:spLocks noGrp="1" noRot="1" noChangeArrowheads="1"/>
          </p:cNvSpPr>
          <p:nvPr>
            <p:ph idx="4294967295"/>
          </p:nvPr>
        </p:nvSpPr>
        <p:spPr>
          <a:xfrm>
            <a:off x="685800" y="381000"/>
            <a:ext cx="7931150" cy="4498975"/>
          </a:xfrm>
        </p:spPr>
        <p:txBody>
          <a:bodyPr/>
          <a:lstStyle/>
          <a:p>
            <a:pPr eaLnBrk="1" hangingPunct="1">
              <a:lnSpc>
                <a:spcPct val="110000"/>
              </a:lnSpc>
              <a:buFont typeface="Symbol" charset="0"/>
              <a:buChar char="¨"/>
            </a:pPr>
            <a:r>
              <a:rPr lang="en-US" sz="2800" dirty="0">
                <a:latin typeface="Arial" charset="0"/>
                <a:ea typeface="ＭＳ Ｐゴシック" charset="0"/>
                <a:cs typeface="ＭＳ Ｐゴシック" charset="0"/>
              </a:rPr>
              <a:t>Field: has the same attributes (size, type, format) in every table in which it appears</a:t>
            </a:r>
          </a:p>
          <a:p>
            <a:pPr eaLnBrk="1" hangingPunct="1">
              <a:lnSpc>
                <a:spcPct val="80000"/>
              </a:lnSpc>
              <a:buFont typeface="Symbol" charset="0"/>
              <a:buChar char="¨"/>
            </a:pPr>
            <a:endParaRPr lang="en-US" sz="2800" dirty="0">
              <a:latin typeface="Arial" charset="0"/>
              <a:ea typeface="ＭＳ Ｐゴシック" charset="0"/>
              <a:cs typeface="ＭＳ Ｐゴシック" charset="0"/>
            </a:endParaRPr>
          </a:p>
          <a:p>
            <a:pPr eaLnBrk="1" hangingPunct="1">
              <a:lnSpc>
                <a:spcPct val="110000"/>
              </a:lnSpc>
              <a:buFont typeface="Symbol" charset="0"/>
              <a:buChar char="¨"/>
            </a:pPr>
            <a:r>
              <a:rPr lang="en-US" sz="2800" dirty="0">
                <a:latin typeface="Arial" charset="0"/>
                <a:ea typeface="ＭＳ Ｐゴシック" charset="0"/>
                <a:cs typeface="ＭＳ Ｐゴシック" charset="0"/>
              </a:rPr>
              <a:t>Record: unique combination of information</a:t>
            </a:r>
          </a:p>
        </p:txBody>
      </p:sp>
      <p:sp>
        <p:nvSpPr>
          <p:cNvPr id="23556" name="Oval 5"/>
          <p:cNvSpPr>
            <a:spLocks noChangeArrowheads="1"/>
          </p:cNvSpPr>
          <p:nvPr/>
        </p:nvSpPr>
        <p:spPr bwMode="auto">
          <a:xfrm>
            <a:off x="7463701" y="3515139"/>
            <a:ext cx="762000" cy="4572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3557" name="Text Box 6"/>
          <p:cNvSpPr txBox="1">
            <a:spLocks noChangeArrowheads="1"/>
          </p:cNvSpPr>
          <p:nvPr/>
        </p:nvSpPr>
        <p:spPr bwMode="auto">
          <a:xfrm>
            <a:off x="6343650" y="3581400"/>
            <a:ext cx="1047750" cy="457200"/>
          </a:xfrm>
          <a:prstGeom prst="rect">
            <a:avLst/>
          </a:prstGeom>
          <a:solidFill>
            <a:srgbClr val="FFFFFF"/>
          </a:solidFill>
          <a:ln>
            <a:noFill/>
          </a:ln>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solidFill>
                  <a:srgbClr val="FF0000"/>
                </a:solidFill>
              </a:rPr>
              <a:t>FIELD</a:t>
            </a:r>
          </a:p>
        </p:txBody>
      </p:sp>
      <p:sp>
        <p:nvSpPr>
          <p:cNvPr id="23558" name="Line 7"/>
          <p:cNvSpPr>
            <a:spLocks noChangeShapeType="1"/>
          </p:cNvSpPr>
          <p:nvPr/>
        </p:nvSpPr>
        <p:spPr bwMode="auto">
          <a:xfrm>
            <a:off x="838200" y="3886200"/>
            <a:ext cx="685800" cy="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3559" name="Text Box 8"/>
          <p:cNvSpPr txBox="1">
            <a:spLocks noChangeArrowheads="1"/>
          </p:cNvSpPr>
          <p:nvPr/>
        </p:nvSpPr>
        <p:spPr bwMode="auto">
          <a:xfrm>
            <a:off x="0" y="4038600"/>
            <a:ext cx="1420813" cy="457200"/>
          </a:xfrm>
          <a:prstGeom prst="rect">
            <a:avLst/>
          </a:prstGeom>
          <a:solidFill>
            <a:srgbClr val="FFFFFF"/>
          </a:solidFill>
          <a:ln>
            <a:noFill/>
          </a:ln>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FF0000"/>
                </a:solidFill>
              </a:rPr>
              <a:t>RECORD</a:t>
            </a:r>
          </a:p>
        </p:txBody>
      </p:sp>
    </p:spTree>
    <p:extLst>
      <p:ext uri="{BB962C8B-B14F-4D97-AF65-F5344CB8AC3E}">
        <p14:creationId xmlns:p14="http://schemas.microsoft.com/office/powerpoint/2010/main" val="55656806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rrowheads="1"/>
          </p:cNvSpPr>
          <p:nvPr>
            <p:ph type="title"/>
          </p:nvPr>
        </p:nvSpPr>
        <p:spPr/>
        <p:txBody>
          <a:bodyPr/>
          <a:lstStyle/>
          <a:p>
            <a:pPr eaLnBrk="1" hangingPunct="1"/>
            <a:r>
              <a:rPr lang="en-US">
                <a:latin typeface="Arial" charset="0"/>
                <a:ea typeface="ＭＳ Ｐゴシック" charset="0"/>
                <a:cs typeface="ＭＳ Ｐゴシック" charset="0"/>
              </a:rPr>
              <a:t>Schema</a:t>
            </a:r>
          </a:p>
        </p:txBody>
      </p:sp>
      <p:sp>
        <p:nvSpPr>
          <p:cNvPr id="9219" name="Rectangle 3"/>
          <p:cNvSpPr>
            <a:spLocks noGrp="1" noRot="1" noChangeArrowheads="1"/>
          </p:cNvSpPr>
          <p:nvPr>
            <p:ph idx="4294967295"/>
          </p:nvPr>
        </p:nvSpPr>
        <p:spPr>
          <a:xfrm>
            <a:off x="457200" y="1600200"/>
            <a:ext cx="8229600" cy="4525963"/>
          </a:xfrm>
        </p:spPr>
        <p:txBody>
          <a:bodyPr>
            <a:normAutofit lnSpcReduction="10000"/>
          </a:bodyPr>
          <a:lstStyle/>
          <a:p>
            <a:pPr marL="609600" indent="-609600" eaLnBrk="1" hangingPunct="1">
              <a:lnSpc>
                <a:spcPct val="110000"/>
              </a:lnSpc>
              <a:buFont typeface="Symbol" charset="0"/>
              <a:buChar char="¨"/>
            </a:pPr>
            <a:r>
              <a:rPr lang="en-US" sz="2800" dirty="0">
                <a:latin typeface="Arial" charset="0"/>
                <a:ea typeface="ＭＳ Ｐゴシック" charset="0"/>
                <a:cs typeface="ＭＳ Ｐゴシック" charset="0"/>
              </a:rPr>
              <a:t>The attributes and relations that define the relational database  </a:t>
            </a:r>
          </a:p>
          <a:p>
            <a:pPr marL="609600" indent="-609600" eaLnBrk="1" hangingPunct="1">
              <a:lnSpc>
                <a:spcPct val="110000"/>
              </a:lnSpc>
              <a:buFont typeface="Symbol" charset="0"/>
              <a:buChar char="¨"/>
            </a:pPr>
            <a:endParaRPr lang="en-US" sz="2800" dirty="0">
              <a:latin typeface="Arial" charset="0"/>
              <a:ea typeface="ＭＳ Ｐゴシック" charset="0"/>
              <a:cs typeface="ＭＳ Ｐゴシック" charset="0"/>
            </a:endParaRPr>
          </a:p>
          <a:p>
            <a:pPr marL="609600" indent="-609600" eaLnBrk="1" hangingPunct="1">
              <a:lnSpc>
                <a:spcPct val="110000"/>
              </a:lnSpc>
              <a:buFont typeface="Symbol" charset="0"/>
              <a:buChar char="¨"/>
            </a:pPr>
            <a:r>
              <a:rPr lang="en-US" sz="2800" dirty="0">
                <a:latin typeface="Arial" charset="0"/>
                <a:ea typeface="ＭＳ Ｐゴシック" charset="0"/>
                <a:cs typeface="ＭＳ Ｐゴシック" charset="0"/>
              </a:rPr>
              <a:t>Defined by single text file that contains</a:t>
            </a:r>
            <a:r>
              <a:rPr lang="en-US" sz="2400" dirty="0">
                <a:latin typeface="Arial" charset="0"/>
                <a:ea typeface="ＭＳ Ｐゴシック" charset="0"/>
                <a:cs typeface="ＭＳ Ｐゴシック" charset="0"/>
              </a:rPr>
              <a:t> </a:t>
            </a:r>
          </a:p>
          <a:p>
            <a:pPr marL="990600" lvl="1" indent="-533400" eaLnBrk="1" hangingPunct="1">
              <a:lnSpc>
                <a:spcPct val="110000"/>
              </a:lnSpc>
              <a:buFont typeface="Times" charset="0"/>
              <a:buChar char="•"/>
            </a:pPr>
            <a:r>
              <a:rPr lang="en-US" sz="2400" dirty="0">
                <a:latin typeface="Arial" charset="0"/>
                <a:ea typeface="ＭＳ Ｐゴシック" charset="0"/>
              </a:rPr>
              <a:t>schema description </a:t>
            </a:r>
          </a:p>
          <a:p>
            <a:pPr marL="990600" lvl="1" indent="-533400" eaLnBrk="1" hangingPunct="1">
              <a:lnSpc>
                <a:spcPct val="110000"/>
              </a:lnSpc>
              <a:buFont typeface="Times" charset="0"/>
              <a:buChar char="•"/>
            </a:pPr>
            <a:r>
              <a:rPr lang="en-US" sz="2400" dirty="0">
                <a:latin typeface="Arial" charset="0"/>
                <a:ea typeface="ＭＳ Ｐゴシック" charset="0"/>
              </a:rPr>
              <a:t>attribute statements for every field</a:t>
            </a:r>
          </a:p>
          <a:p>
            <a:pPr marL="990600" lvl="1" indent="-533400" eaLnBrk="1" hangingPunct="1">
              <a:lnSpc>
                <a:spcPct val="110000"/>
              </a:lnSpc>
              <a:buFont typeface="Times" charset="0"/>
              <a:buChar char="•"/>
            </a:pPr>
            <a:r>
              <a:rPr lang="en-US" sz="2400" dirty="0">
                <a:latin typeface="Arial" charset="0"/>
                <a:ea typeface="ＭＳ Ｐゴシック" charset="0"/>
              </a:rPr>
              <a:t>relation statements for every table which describe how the tables are linked/related</a:t>
            </a:r>
          </a:p>
          <a:p>
            <a:pPr marL="609600" indent="-609600" eaLnBrk="1" hangingPunct="1">
              <a:buFont typeface="Symbol" charset="0"/>
              <a:buChar char="¨"/>
            </a:pPr>
            <a:endParaRPr lang="en-US" sz="24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28222173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372"/>
            <a:ext cx="8229600" cy="1143000"/>
          </a:xfrm>
        </p:spPr>
        <p:txBody>
          <a:bodyPr>
            <a:noAutofit/>
          </a:bodyPr>
          <a:lstStyle/>
          <a:p>
            <a:r>
              <a:rPr lang="en-US" sz="2000" dirty="0"/>
              <a:t>Waveform-Relocated Earthquake Catalog for Oklahoma and Southern Kansas Illuminates the Regional Fault </a:t>
            </a:r>
            <a:r>
              <a:rPr lang="en-US" sz="2000"/>
              <a:t>Network </a:t>
            </a:r>
            <a:r>
              <a:rPr lang="en-US" sz="2000" smtClean="0"/>
              <a:t/>
            </a:r>
            <a:br>
              <a:rPr lang="en-US" sz="2000" smtClean="0"/>
            </a:br>
            <a:r>
              <a:rPr lang="en-US" sz="2000" smtClean="0"/>
              <a:t>by </a:t>
            </a:r>
            <a:r>
              <a:rPr lang="en-US" sz="2000" dirty="0"/>
              <a:t>Martin </a:t>
            </a:r>
            <a:r>
              <a:rPr lang="en-US" sz="2000" dirty="0" err="1"/>
              <a:t>Schoenball</a:t>
            </a:r>
            <a:r>
              <a:rPr lang="en-US" sz="2000" dirty="0"/>
              <a:t> and William L. Ellsworth</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22738" y="2438400"/>
            <a:ext cx="3794758" cy="368776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7637"/>
            <a:ext cx="5361855" cy="5458291"/>
          </a:xfrm>
          <a:prstGeom prst="rect">
            <a:avLst/>
          </a:prstGeom>
        </p:spPr>
      </p:pic>
    </p:spTree>
    <p:extLst>
      <p:ext uri="{BB962C8B-B14F-4D97-AF65-F5344CB8AC3E}">
        <p14:creationId xmlns:p14="http://schemas.microsoft.com/office/powerpoint/2010/main" val="1102601196"/>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6"/>
          <p:cNvSpPr>
            <a:spLocks noGrp="1" noRot="1" noChangeArrowheads="1"/>
          </p:cNvSpPr>
          <p:nvPr>
            <p:ph type="title"/>
          </p:nvPr>
        </p:nvSpPr>
        <p:spPr/>
        <p:txBody>
          <a:bodyPr/>
          <a:lstStyle/>
          <a:p>
            <a:pPr eaLnBrk="1" hangingPunct="1"/>
            <a:r>
              <a:rPr lang="en-US">
                <a:latin typeface="Arial" charset="0"/>
                <a:ea typeface="ＭＳ Ｐゴシック" charset="0"/>
                <a:cs typeface="ＭＳ Ｐゴシック" charset="0"/>
              </a:rPr>
              <a:t>Example Schema</a:t>
            </a:r>
          </a:p>
        </p:txBody>
      </p:sp>
      <p:pic>
        <p:nvPicPr>
          <p:cNvPr id="25602" name="Picture 5" descr="css3.dbhelp.screen.tiff                                        00032D00NEPTUNE                        BB9C910E:"/>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t="1779" b="1779"/>
          <a:stretch>
            <a:fillRect/>
          </a:stretch>
        </p:blipFill>
        <p:spPr>
          <a:xfrm>
            <a:off x="304800" y="1600200"/>
            <a:ext cx="8229600" cy="4525963"/>
          </a:xfrm>
        </p:spPr>
      </p:pic>
      <p:sp>
        <p:nvSpPr>
          <p:cNvPr id="25604" name="AutoShape 9"/>
          <p:cNvSpPr>
            <a:spLocks noChangeArrowheads="1"/>
          </p:cNvSpPr>
          <p:nvPr/>
        </p:nvSpPr>
        <p:spPr bwMode="auto">
          <a:xfrm>
            <a:off x="76200" y="2438400"/>
            <a:ext cx="5715000" cy="2286000"/>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605" name="Text Box 10"/>
          <p:cNvSpPr txBox="1">
            <a:spLocks noChangeArrowheads="1"/>
          </p:cNvSpPr>
          <p:nvPr/>
        </p:nvSpPr>
        <p:spPr bwMode="auto">
          <a:xfrm>
            <a:off x="5910263" y="2438400"/>
            <a:ext cx="2165350" cy="822325"/>
          </a:xfrm>
          <a:prstGeom prst="rect">
            <a:avLst/>
          </a:prstGeom>
          <a:solidFill>
            <a:srgbClr val="FFFFFF"/>
          </a:solidFill>
          <a:ln>
            <a:noFill/>
          </a:ln>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FF0000"/>
                </a:solidFill>
              </a:rPr>
              <a:t>SCHEMA</a:t>
            </a:r>
          </a:p>
          <a:p>
            <a:r>
              <a:rPr lang="en-US">
                <a:solidFill>
                  <a:srgbClr val="FF0000"/>
                </a:solidFill>
              </a:rPr>
              <a:t>DESCRIPTION</a:t>
            </a:r>
          </a:p>
        </p:txBody>
      </p:sp>
      <p:sp>
        <p:nvSpPr>
          <p:cNvPr id="25606" name="AutoShape 11"/>
          <p:cNvSpPr>
            <a:spLocks noChangeArrowheads="1"/>
          </p:cNvSpPr>
          <p:nvPr/>
        </p:nvSpPr>
        <p:spPr bwMode="auto">
          <a:xfrm>
            <a:off x="304800" y="4724399"/>
            <a:ext cx="8534400" cy="1326243"/>
          </a:xfrm>
          <a:prstGeom prst="roundRect">
            <a:avLst>
              <a:gd name="adj" fmla="val 16667"/>
            </a:avLst>
          </a:prstGeom>
          <a:noFill/>
          <a:ln w="38100">
            <a:solidFill>
              <a:srgbClr val="80008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607" name="Text Box 12"/>
          <p:cNvSpPr txBox="1">
            <a:spLocks noChangeArrowheads="1"/>
          </p:cNvSpPr>
          <p:nvPr/>
        </p:nvSpPr>
        <p:spPr bwMode="auto">
          <a:xfrm>
            <a:off x="5181600" y="5715000"/>
            <a:ext cx="2386013" cy="457200"/>
          </a:xfrm>
          <a:prstGeom prst="rect">
            <a:avLst/>
          </a:prstGeom>
          <a:solidFill>
            <a:srgbClr val="FFFFFF"/>
          </a:solidFill>
          <a:ln>
            <a:noFill/>
          </a:ln>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solidFill>
                  <a:srgbClr val="800080"/>
                </a:solidFill>
              </a:rPr>
              <a:t>LIST of TABLES</a:t>
            </a:r>
            <a:endParaRPr lang="en-US" dirty="0">
              <a:solidFill>
                <a:schemeClr val="hlink"/>
              </a:solidFill>
            </a:endParaRPr>
          </a:p>
        </p:txBody>
      </p:sp>
    </p:spTree>
    <p:extLst>
      <p:ext uri="{BB962C8B-B14F-4D97-AF65-F5344CB8AC3E}">
        <p14:creationId xmlns:p14="http://schemas.microsoft.com/office/powerpoint/2010/main" val="157834731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Content Placeholder 3" descr="text_schema.tiff"/>
          <p:cNvPicPr>
            <a:picLocks noGrp="1" noChangeAspect="1"/>
          </p:cNvPicPr>
          <p:nvPr>
            <p:ph idx="4294967295"/>
          </p:nvPr>
        </p:nvPicPr>
        <p:blipFill>
          <a:blip r:embed="rId2">
            <a:extLst>
              <a:ext uri="{28A0092B-C50C-407E-A947-70E740481C1C}">
                <a14:useLocalDpi xmlns:a14="http://schemas.microsoft.com/office/drawing/2010/main" val="0"/>
              </a:ext>
            </a:extLst>
          </a:blip>
          <a:srcRect l="-59038" r="-59038"/>
          <a:stretch>
            <a:fillRect/>
          </a:stretch>
        </p:blipFill>
        <p:spPr>
          <a:xfrm>
            <a:off x="-1676400" y="0"/>
            <a:ext cx="12970218" cy="6832600"/>
          </a:xfrm>
        </p:spPr>
      </p:pic>
    </p:spTree>
    <p:extLst>
      <p:ext uri="{BB962C8B-B14F-4D97-AF65-F5344CB8AC3E}">
        <p14:creationId xmlns:p14="http://schemas.microsoft.com/office/powerpoint/2010/main" val="214002492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rrowheads="1"/>
          </p:cNvSpPr>
          <p:nvPr>
            <p:ph type="title"/>
          </p:nvPr>
        </p:nvSpPr>
        <p:spPr/>
        <p:txBody>
          <a:bodyPr/>
          <a:lstStyle/>
          <a:p>
            <a:pPr algn="l" eaLnBrk="1" hangingPunct="1"/>
            <a:r>
              <a:rPr lang="en-US">
                <a:latin typeface="Arial" charset="0"/>
                <a:ea typeface="ＭＳ Ｐゴシック" charset="0"/>
                <a:cs typeface="ＭＳ Ｐゴシック" charset="0"/>
              </a:rPr>
              <a:t>Attribute Statement</a:t>
            </a:r>
          </a:p>
        </p:txBody>
      </p:sp>
      <p:sp>
        <p:nvSpPr>
          <p:cNvPr id="10248" name="Rectangle 8"/>
          <p:cNvSpPr>
            <a:spLocks noGrp="1" noRot="1" noChangeArrowheads="1"/>
          </p:cNvSpPr>
          <p:nvPr>
            <p:ph type="body" sz="half" idx="4294967295"/>
          </p:nvPr>
        </p:nvSpPr>
        <p:spPr>
          <a:xfrm>
            <a:off x="304800" y="1343025"/>
            <a:ext cx="8153400" cy="4498975"/>
          </a:xfrm>
        </p:spPr>
        <p:txBody>
          <a:bodyPr/>
          <a:lstStyle/>
          <a:p>
            <a:pPr eaLnBrk="1" hangingPunct="1">
              <a:buFont typeface="Symbol" charset="0"/>
              <a:buChar char="¨"/>
            </a:pPr>
            <a:r>
              <a:rPr lang="en-US" sz="2800" dirty="0">
                <a:latin typeface="Arial" charset="0"/>
                <a:ea typeface="ＭＳ Ｐゴシック" charset="0"/>
                <a:cs typeface="ＭＳ Ｐゴシック" charset="0"/>
              </a:rPr>
              <a:t>Type</a:t>
            </a:r>
          </a:p>
          <a:p>
            <a:pPr eaLnBrk="1" hangingPunct="1">
              <a:lnSpc>
                <a:spcPct val="70000"/>
              </a:lnSpc>
              <a:buFont typeface="Symbol" charset="0"/>
              <a:buChar char="¨"/>
            </a:pPr>
            <a:endParaRPr lang="en-US" sz="2800" dirty="0">
              <a:latin typeface="Arial" charset="0"/>
              <a:ea typeface="ＭＳ Ｐゴシック" charset="0"/>
              <a:cs typeface="ＭＳ Ｐゴシック" charset="0"/>
            </a:endParaRPr>
          </a:p>
          <a:p>
            <a:pPr eaLnBrk="1" hangingPunct="1">
              <a:buFont typeface="Symbol" charset="0"/>
              <a:buChar char="¨"/>
            </a:pPr>
            <a:r>
              <a:rPr lang="en-US" sz="2800" dirty="0">
                <a:latin typeface="Arial" charset="0"/>
                <a:ea typeface="ＭＳ Ｐゴシック" charset="0"/>
                <a:cs typeface="ＭＳ Ｐゴシック" charset="0"/>
              </a:rPr>
              <a:t>Format</a:t>
            </a:r>
          </a:p>
          <a:p>
            <a:pPr eaLnBrk="1" hangingPunct="1">
              <a:buFont typeface="Symbol" charset="0"/>
              <a:buChar char="¨"/>
            </a:pPr>
            <a:endParaRPr lang="en-US" sz="2800" dirty="0">
              <a:latin typeface="Arial" charset="0"/>
              <a:ea typeface="ＭＳ Ｐゴシック" charset="0"/>
              <a:cs typeface="ＭＳ Ｐゴシック" charset="0"/>
            </a:endParaRPr>
          </a:p>
        </p:txBody>
      </p:sp>
      <p:pic>
        <p:nvPicPr>
          <p:cNvPr id="27651" name="Picture 6" descr="sta.field.screen.tiff                                          00032D00NEPTUNE                        BB9C910E:"/>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304800" y="3265488"/>
            <a:ext cx="8686800" cy="3440112"/>
          </a:xfrm>
        </p:spPr>
      </p:pic>
      <p:sp>
        <p:nvSpPr>
          <p:cNvPr id="10249" name="Rectangle 9"/>
          <p:cNvSpPr>
            <a:spLocks noChangeArrowheads="1"/>
          </p:cNvSpPr>
          <p:nvPr/>
        </p:nvSpPr>
        <p:spPr bwMode="auto">
          <a:xfrm>
            <a:off x="3581400" y="1352550"/>
            <a:ext cx="2180405" cy="1428083"/>
          </a:xfrm>
          <a:prstGeom prst="rect">
            <a:avLst/>
          </a:prstGeom>
          <a:noFill/>
          <a:ln w="9525">
            <a:noFill/>
            <a:miter lim="800000"/>
            <a:headEnd/>
            <a:tailEnd/>
          </a:ln>
          <a:effectLst/>
        </p:spPr>
        <p:txBody>
          <a:bodyPr wrap="none">
            <a:spAutoFit/>
          </a:bodyPr>
          <a:lstStyle/>
          <a:p>
            <a:pPr eaLnBrk="1" hangingPunct="1">
              <a:spcBef>
                <a:spcPct val="20000"/>
              </a:spcBef>
              <a:buClr>
                <a:schemeClr val="hlink"/>
              </a:buClr>
              <a:buSzPct val="80000"/>
              <a:buFont typeface="Symbol" charset="0"/>
              <a:buChar char="¨"/>
            </a:pPr>
            <a:r>
              <a:rPr lang="en-US" sz="2800" dirty="0">
                <a:effectLst>
                  <a:outerShdw blurRad="38100" dist="38100" dir="2700000" algn="tl">
                    <a:srgbClr val="000000"/>
                  </a:outerShdw>
                </a:effectLst>
                <a:latin typeface="Arial"/>
                <a:cs typeface="Arial"/>
              </a:rPr>
              <a:t>  </a:t>
            </a:r>
            <a:r>
              <a:rPr lang="en-US" sz="2800" dirty="0">
                <a:latin typeface="Arial"/>
                <a:cs typeface="Arial"/>
              </a:rPr>
              <a:t>Null value</a:t>
            </a:r>
          </a:p>
          <a:p>
            <a:pPr eaLnBrk="1" hangingPunct="1">
              <a:lnSpc>
                <a:spcPct val="70000"/>
              </a:lnSpc>
              <a:spcBef>
                <a:spcPct val="20000"/>
              </a:spcBef>
              <a:buClr>
                <a:schemeClr val="hlink"/>
              </a:buClr>
              <a:buSzPct val="80000"/>
              <a:buFont typeface="Symbol" charset="0"/>
              <a:buChar char="¨"/>
            </a:pPr>
            <a:endParaRPr lang="en-US" sz="2800" dirty="0">
              <a:effectLst>
                <a:outerShdw blurRad="38100" dist="38100" dir="2700000" algn="tl">
                  <a:srgbClr val="000000"/>
                </a:outerShdw>
              </a:effectLst>
              <a:latin typeface="Arial" charset="0"/>
            </a:endParaRPr>
          </a:p>
          <a:p>
            <a:pPr eaLnBrk="1" hangingPunct="1">
              <a:spcBef>
                <a:spcPct val="20000"/>
              </a:spcBef>
              <a:buClr>
                <a:schemeClr val="hlink"/>
              </a:buClr>
              <a:buSzPct val="80000"/>
              <a:buFont typeface="Symbol" charset="0"/>
              <a:buChar char="¨"/>
            </a:pPr>
            <a:r>
              <a:rPr lang="en-US" sz="2800" dirty="0">
                <a:latin typeface="Arial" charset="0"/>
              </a:rPr>
              <a:t>  Units</a:t>
            </a:r>
          </a:p>
        </p:txBody>
      </p:sp>
      <p:sp>
        <p:nvSpPr>
          <p:cNvPr id="27654" name="AutoShape 11"/>
          <p:cNvSpPr>
            <a:spLocks noChangeArrowheads="1"/>
          </p:cNvSpPr>
          <p:nvPr/>
        </p:nvSpPr>
        <p:spPr bwMode="auto">
          <a:xfrm>
            <a:off x="304800" y="3581400"/>
            <a:ext cx="4191000" cy="609600"/>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7655" name="Text Box 12"/>
          <p:cNvSpPr txBox="1">
            <a:spLocks noChangeArrowheads="1"/>
          </p:cNvSpPr>
          <p:nvPr/>
        </p:nvSpPr>
        <p:spPr bwMode="auto">
          <a:xfrm>
            <a:off x="2819400" y="4267200"/>
            <a:ext cx="2185988" cy="830263"/>
          </a:xfrm>
          <a:prstGeom prst="rect">
            <a:avLst/>
          </a:prstGeom>
          <a:solidFill>
            <a:srgbClr val="FFFFFF"/>
          </a:solidFill>
          <a:ln>
            <a:noFill/>
          </a:ln>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solidFill>
                  <a:srgbClr val="FF0000"/>
                </a:solidFill>
              </a:rPr>
              <a:t>DESCRIPTION</a:t>
            </a:r>
          </a:p>
          <a:p>
            <a:r>
              <a:rPr lang="en-US" dirty="0">
                <a:solidFill>
                  <a:srgbClr val="FF0000"/>
                </a:solidFill>
              </a:rPr>
              <a:t>&amp; DETAIL</a:t>
            </a:r>
          </a:p>
        </p:txBody>
      </p:sp>
      <p:sp>
        <p:nvSpPr>
          <p:cNvPr id="10253" name="Rectangle 13"/>
          <p:cNvSpPr>
            <a:spLocks noChangeArrowheads="1"/>
          </p:cNvSpPr>
          <p:nvPr/>
        </p:nvSpPr>
        <p:spPr bwMode="auto">
          <a:xfrm>
            <a:off x="6629400" y="876300"/>
            <a:ext cx="1661032" cy="997196"/>
          </a:xfrm>
          <a:prstGeom prst="rect">
            <a:avLst/>
          </a:prstGeom>
          <a:noFill/>
          <a:ln w="9525">
            <a:noFill/>
            <a:miter lim="800000"/>
            <a:headEnd/>
            <a:tailEnd/>
          </a:ln>
          <a:effectLst/>
        </p:spPr>
        <p:txBody>
          <a:bodyPr wrap="none">
            <a:spAutoFit/>
          </a:bodyPr>
          <a:lstStyle/>
          <a:p>
            <a:pPr eaLnBrk="1" hangingPunct="1">
              <a:lnSpc>
                <a:spcPct val="90000"/>
              </a:lnSpc>
              <a:spcBef>
                <a:spcPct val="20000"/>
              </a:spcBef>
              <a:buClr>
                <a:schemeClr val="hlink"/>
              </a:buClr>
              <a:buSzPct val="80000"/>
              <a:buFont typeface="Symbol" charset="0"/>
              <a:buChar char="¨"/>
            </a:pPr>
            <a:endParaRPr lang="en-US" sz="2800" dirty="0">
              <a:effectLst>
                <a:outerShdw blurRad="38100" dist="38100" dir="2700000" algn="tl">
                  <a:srgbClr val="000000"/>
                </a:outerShdw>
              </a:effectLst>
              <a:latin typeface="Arial" charset="0"/>
            </a:endParaRPr>
          </a:p>
          <a:p>
            <a:pPr eaLnBrk="1" hangingPunct="1">
              <a:spcBef>
                <a:spcPct val="20000"/>
              </a:spcBef>
              <a:buClr>
                <a:schemeClr val="hlink"/>
              </a:buClr>
              <a:buSzPct val="80000"/>
              <a:buFont typeface="Symbol" charset="0"/>
              <a:buChar char="¨"/>
            </a:pPr>
            <a:r>
              <a:rPr lang="en-US" sz="2800" dirty="0">
                <a:effectLst>
                  <a:outerShdw blurRad="38100" dist="38100" dir="2700000" algn="tl">
                    <a:srgbClr val="000000"/>
                  </a:outerShdw>
                </a:effectLst>
                <a:latin typeface="Arial" charset="0"/>
              </a:rPr>
              <a:t>  </a:t>
            </a:r>
            <a:r>
              <a:rPr lang="en-US" sz="2800" dirty="0">
                <a:latin typeface="Arial" charset="0"/>
              </a:rPr>
              <a:t>Range</a:t>
            </a:r>
          </a:p>
        </p:txBody>
      </p:sp>
      <p:sp>
        <p:nvSpPr>
          <p:cNvPr id="27657" name="AutoShape 11"/>
          <p:cNvSpPr>
            <a:spLocks noChangeArrowheads="1"/>
          </p:cNvSpPr>
          <p:nvPr/>
        </p:nvSpPr>
        <p:spPr bwMode="auto">
          <a:xfrm>
            <a:off x="4876800" y="3276600"/>
            <a:ext cx="381000" cy="304800"/>
          </a:xfrm>
          <a:prstGeom prst="roundRect">
            <a:avLst>
              <a:gd name="adj" fmla="val 16667"/>
            </a:avLst>
          </a:prstGeom>
          <a:noFill/>
          <a:ln w="38100">
            <a:solidFill>
              <a:srgbClr val="80008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7658" name="Text Box 12"/>
          <p:cNvSpPr txBox="1">
            <a:spLocks noChangeArrowheads="1"/>
          </p:cNvSpPr>
          <p:nvPr/>
        </p:nvSpPr>
        <p:spPr bwMode="auto">
          <a:xfrm>
            <a:off x="5562600" y="3048000"/>
            <a:ext cx="1865313" cy="461963"/>
          </a:xfrm>
          <a:prstGeom prst="rect">
            <a:avLst/>
          </a:prstGeom>
          <a:solidFill>
            <a:srgbClr val="FFFFFF"/>
          </a:solidFill>
          <a:ln>
            <a:noFill/>
          </a:ln>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800080"/>
                </a:solidFill>
              </a:rPr>
              <a:t>ATTRIBUTE</a:t>
            </a:r>
            <a:endParaRPr lang="en-US">
              <a:solidFill>
                <a:schemeClr val="hlink"/>
              </a:solidFill>
            </a:endParaRPr>
          </a:p>
        </p:txBody>
      </p:sp>
    </p:spTree>
    <p:extLst>
      <p:ext uri="{BB962C8B-B14F-4D97-AF65-F5344CB8AC3E}">
        <p14:creationId xmlns:p14="http://schemas.microsoft.com/office/powerpoint/2010/main" val="77759683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Content Placeholder 4" descr="text_attribute.tiff"/>
          <p:cNvPicPr>
            <a:picLocks noGrp="1" noChangeAspect="1"/>
          </p:cNvPicPr>
          <p:nvPr>
            <p:ph sz="half" idx="4294967295"/>
          </p:nvPr>
        </p:nvPicPr>
        <p:blipFill>
          <a:blip r:embed="rId2">
            <a:extLst>
              <a:ext uri="{28A0092B-C50C-407E-A947-70E740481C1C}">
                <a14:useLocalDpi xmlns:a14="http://schemas.microsoft.com/office/drawing/2010/main" val="0"/>
              </a:ext>
            </a:extLst>
          </a:blip>
          <a:srcRect l="-3546" r="-3546"/>
          <a:stretch>
            <a:fillRect/>
          </a:stretch>
        </p:blipFill>
        <p:spPr>
          <a:xfrm>
            <a:off x="1600200" y="230717"/>
            <a:ext cx="6186487" cy="6635750"/>
          </a:xfrm>
        </p:spPr>
      </p:pic>
      <p:sp>
        <p:nvSpPr>
          <p:cNvPr id="28675" name="AutoShape 11"/>
          <p:cNvSpPr>
            <a:spLocks noChangeArrowheads="1"/>
          </p:cNvSpPr>
          <p:nvPr/>
        </p:nvSpPr>
        <p:spPr bwMode="auto">
          <a:xfrm>
            <a:off x="1828800" y="762000"/>
            <a:ext cx="3886200" cy="1219200"/>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8676" name="Text Box 12"/>
          <p:cNvSpPr txBox="1">
            <a:spLocks noChangeArrowheads="1"/>
          </p:cNvSpPr>
          <p:nvPr/>
        </p:nvSpPr>
        <p:spPr bwMode="auto">
          <a:xfrm>
            <a:off x="5867400" y="1066800"/>
            <a:ext cx="2262188" cy="461963"/>
          </a:xfrm>
          <a:prstGeom prst="rect">
            <a:avLst/>
          </a:prstGeom>
          <a:solidFill>
            <a:srgbClr val="FFFFFF"/>
          </a:solidFill>
          <a:ln>
            <a:noFill/>
          </a:ln>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err="1">
                <a:solidFill>
                  <a:srgbClr val="FF0000"/>
                </a:solidFill>
              </a:rPr>
              <a:t>sta</a:t>
            </a:r>
            <a:r>
              <a:rPr lang="en-US" dirty="0">
                <a:solidFill>
                  <a:srgbClr val="FF0000"/>
                </a:solidFill>
              </a:rPr>
              <a:t> ATTRIBUTE</a:t>
            </a:r>
          </a:p>
        </p:txBody>
      </p:sp>
    </p:spTree>
    <p:extLst>
      <p:ext uri="{BB962C8B-B14F-4D97-AF65-F5344CB8AC3E}">
        <p14:creationId xmlns:p14="http://schemas.microsoft.com/office/powerpoint/2010/main" val="303416644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title"/>
          </p:nvPr>
        </p:nvSpPr>
        <p:spPr/>
        <p:txBody>
          <a:bodyPr/>
          <a:lstStyle/>
          <a:p>
            <a:pPr algn="l" eaLnBrk="1" hangingPunct="1"/>
            <a:r>
              <a:rPr lang="en-US">
                <a:latin typeface="Arial" charset="0"/>
                <a:ea typeface="ＭＳ Ｐゴシック" charset="0"/>
                <a:cs typeface="ＭＳ Ｐゴシック" charset="0"/>
              </a:rPr>
              <a:t>Relation Statement</a:t>
            </a:r>
          </a:p>
        </p:txBody>
      </p:sp>
      <p:pic>
        <p:nvPicPr>
          <p:cNvPr id="29699" name="Picture 4" descr="wfdisc.attributes.screen.tiff                                  00032D00NEPTUNE                        BB9C910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00" y="1222375"/>
            <a:ext cx="8369300" cy="548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0" name="AutoShape 12"/>
          <p:cNvSpPr>
            <a:spLocks noChangeArrowheads="1"/>
          </p:cNvSpPr>
          <p:nvPr/>
        </p:nvSpPr>
        <p:spPr bwMode="auto">
          <a:xfrm>
            <a:off x="304800" y="5410200"/>
            <a:ext cx="8534400" cy="1066800"/>
          </a:xfrm>
          <a:prstGeom prst="roundRect">
            <a:avLst>
              <a:gd name="adj" fmla="val 16667"/>
            </a:avLst>
          </a:prstGeom>
          <a:noFill/>
          <a:ln w="38100">
            <a:solidFill>
              <a:srgbClr val="80008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9701" name="Text Box 13"/>
          <p:cNvSpPr txBox="1">
            <a:spLocks noChangeArrowheads="1"/>
          </p:cNvSpPr>
          <p:nvPr/>
        </p:nvSpPr>
        <p:spPr bwMode="auto">
          <a:xfrm>
            <a:off x="5241925" y="6172200"/>
            <a:ext cx="2266950" cy="457200"/>
          </a:xfrm>
          <a:prstGeom prst="rect">
            <a:avLst/>
          </a:prstGeom>
          <a:solidFill>
            <a:srgbClr val="FFFFFF"/>
          </a:solidFill>
          <a:ln>
            <a:noFill/>
          </a:ln>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800080"/>
                </a:solidFill>
              </a:rPr>
              <a:t>LIST of FIELDS</a:t>
            </a:r>
          </a:p>
        </p:txBody>
      </p:sp>
      <p:sp>
        <p:nvSpPr>
          <p:cNvPr id="29702" name="AutoShape 14"/>
          <p:cNvSpPr>
            <a:spLocks noChangeArrowheads="1"/>
          </p:cNvSpPr>
          <p:nvPr/>
        </p:nvSpPr>
        <p:spPr bwMode="auto">
          <a:xfrm>
            <a:off x="304800" y="1524000"/>
            <a:ext cx="5943600" cy="1295400"/>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9703" name="Text Box 15"/>
          <p:cNvSpPr txBox="1">
            <a:spLocks noChangeArrowheads="1"/>
          </p:cNvSpPr>
          <p:nvPr/>
        </p:nvSpPr>
        <p:spPr bwMode="auto">
          <a:xfrm>
            <a:off x="6400800" y="1828800"/>
            <a:ext cx="2165350" cy="822325"/>
          </a:xfrm>
          <a:prstGeom prst="rect">
            <a:avLst/>
          </a:prstGeom>
          <a:solidFill>
            <a:srgbClr val="FFFFFF"/>
          </a:solidFill>
          <a:ln>
            <a:noFill/>
          </a:ln>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FF0000"/>
                </a:solidFill>
              </a:rPr>
              <a:t>TEXT</a:t>
            </a:r>
          </a:p>
          <a:p>
            <a:r>
              <a:rPr lang="en-US">
                <a:solidFill>
                  <a:srgbClr val="FF0000"/>
                </a:solidFill>
              </a:rPr>
              <a:t>DESCRIPTION</a:t>
            </a:r>
          </a:p>
        </p:txBody>
      </p:sp>
      <p:sp>
        <p:nvSpPr>
          <p:cNvPr id="29704" name="Oval 16"/>
          <p:cNvSpPr>
            <a:spLocks noChangeArrowheads="1"/>
          </p:cNvSpPr>
          <p:nvPr/>
        </p:nvSpPr>
        <p:spPr bwMode="auto">
          <a:xfrm>
            <a:off x="4191000" y="1219200"/>
            <a:ext cx="1066800" cy="304800"/>
          </a:xfrm>
          <a:prstGeom prst="ellipse">
            <a:avLst/>
          </a:prstGeom>
          <a:noFill/>
          <a:ln w="38100">
            <a:solidFill>
              <a:srgbClr val="00808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9705" name="Text Box 17"/>
          <p:cNvSpPr txBox="1">
            <a:spLocks noChangeArrowheads="1"/>
          </p:cNvSpPr>
          <p:nvPr/>
        </p:nvSpPr>
        <p:spPr bwMode="auto">
          <a:xfrm>
            <a:off x="5341938" y="990600"/>
            <a:ext cx="3878262" cy="461963"/>
          </a:xfrm>
          <a:prstGeom prst="rect">
            <a:avLst/>
          </a:prstGeom>
          <a:solidFill>
            <a:srgbClr val="FFFFFF"/>
          </a:solidFill>
          <a:ln>
            <a:noFill/>
          </a:ln>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solidFill>
                  <a:srgbClr val="008080"/>
                </a:solidFill>
              </a:rPr>
              <a:t>RELATION / TABLE NAME</a:t>
            </a:r>
          </a:p>
        </p:txBody>
      </p:sp>
    </p:spTree>
    <p:extLst>
      <p:ext uri="{BB962C8B-B14F-4D97-AF65-F5344CB8AC3E}">
        <p14:creationId xmlns:p14="http://schemas.microsoft.com/office/powerpoint/2010/main" val="128251742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wfdisc.attributes.screen.tiff                                  00032D00NEPTUNE                        BB9C910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8369300" cy="548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0" name="AutoShape 4"/>
          <p:cNvSpPr>
            <a:spLocks noChangeArrowheads="1"/>
          </p:cNvSpPr>
          <p:nvPr/>
        </p:nvSpPr>
        <p:spPr bwMode="auto">
          <a:xfrm>
            <a:off x="374650" y="2951163"/>
            <a:ext cx="4267200" cy="325437"/>
          </a:xfrm>
          <a:prstGeom prst="roundRect">
            <a:avLst>
              <a:gd name="adj" fmla="val 16667"/>
            </a:avLst>
          </a:prstGeom>
          <a:noFill/>
          <a:ln w="38100">
            <a:solidFill>
              <a:srgbClr val="80008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9701" name="Text Box 5"/>
          <p:cNvSpPr txBox="1">
            <a:spLocks noChangeArrowheads="1"/>
          </p:cNvSpPr>
          <p:nvPr/>
        </p:nvSpPr>
        <p:spPr bwMode="auto">
          <a:xfrm>
            <a:off x="450850" y="3336925"/>
            <a:ext cx="4572000" cy="1187450"/>
          </a:xfrm>
          <a:prstGeom prst="rect">
            <a:avLst/>
          </a:prstGeom>
          <a:solidFill>
            <a:srgbClr val="FFFFFF"/>
          </a:solidFill>
          <a:ln>
            <a:noFill/>
          </a:ln>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800080"/>
                </a:solidFill>
              </a:rPr>
              <a:t>FOREIGN KEY: attributes of the table that are primary keys of other tables in the schema    </a:t>
            </a:r>
          </a:p>
        </p:txBody>
      </p:sp>
      <p:sp>
        <p:nvSpPr>
          <p:cNvPr id="29702" name="AutoShape 6"/>
          <p:cNvSpPr>
            <a:spLocks noChangeArrowheads="1"/>
          </p:cNvSpPr>
          <p:nvPr/>
        </p:nvSpPr>
        <p:spPr bwMode="auto">
          <a:xfrm>
            <a:off x="374650" y="2362200"/>
            <a:ext cx="3581400" cy="533400"/>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9703" name="Text Box 7"/>
          <p:cNvSpPr txBox="1">
            <a:spLocks noChangeArrowheads="1"/>
          </p:cNvSpPr>
          <p:nvPr/>
        </p:nvSpPr>
        <p:spPr bwMode="auto">
          <a:xfrm>
            <a:off x="5175250" y="2438400"/>
            <a:ext cx="3505200" cy="1917700"/>
          </a:xfrm>
          <a:prstGeom prst="rect">
            <a:avLst/>
          </a:prstGeom>
          <a:solidFill>
            <a:srgbClr val="FFFFFF"/>
          </a:solidFill>
          <a:ln>
            <a:noFill/>
          </a:ln>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FF0000"/>
                </a:solidFill>
              </a:rPr>
              <a:t>ALTERNATE KEY: </a:t>
            </a:r>
          </a:p>
          <a:p>
            <a:r>
              <a:rPr lang="en-US">
                <a:solidFill>
                  <a:srgbClr val="FF0000"/>
                </a:solidFill>
              </a:rPr>
              <a:t>Attributes which could uniquely identify a record but were not chosen as a primary key</a:t>
            </a:r>
          </a:p>
        </p:txBody>
      </p:sp>
      <p:sp>
        <p:nvSpPr>
          <p:cNvPr id="30727" name="Text Box 9"/>
          <p:cNvSpPr txBox="1">
            <a:spLocks noChangeArrowheads="1"/>
          </p:cNvSpPr>
          <p:nvPr/>
        </p:nvSpPr>
        <p:spPr bwMode="auto">
          <a:xfrm>
            <a:off x="450850" y="762000"/>
            <a:ext cx="5334000" cy="1187450"/>
          </a:xfrm>
          <a:prstGeom prst="rect">
            <a:avLst/>
          </a:prstGeom>
          <a:solidFill>
            <a:srgbClr val="FFFFFF"/>
          </a:solidFill>
          <a:ln>
            <a:noFill/>
          </a:ln>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solidFill>
                  <a:srgbClr val="008080"/>
                </a:solidFill>
              </a:rPr>
              <a:t>PRIMARY KEY: attributes which uniquely identify the records for each table</a:t>
            </a:r>
            <a:r>
              <a:rPr lang="en-US" dirty="0">
                <a:solidFill>
                  <a:schemeClr val="hlink"/>
                </a:solidFill>
              </a:rPr>
              <a:t>  </a:t>
            </a:r>
          </a:p>
        </p:txBody>
      </p:sp>
      <p:sp>
        <p:nvSpPr>
          <p:cNvPr id="30728" name="AutoShape 10"/>
          <p:cNvSpPr>
            <a:spLocks noChangeArrowheads="1"/>
          </p:cNvSpPr>
          <p:nvPr/>
        </p:nvSpPr>
        <p:spPr bwMode="auto">
          <a:xfrm>
            <a:off x="222250" y="2019300"/>
            <a:ext cx="5105400" cy="304800"/>
          </a:xfrm>
          <a:prstGeom prst="roundRect">
            <a:avLst>
              <a:gd name="adj" fmla="val 16667"/>
            </a:avLst>
          </a:prstGeom>
          <a:noFill/>
          <a:ln w="38100">
            <a:solidFill>
              <a:srgbClr val="00808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284299521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7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70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70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97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animBg="1"/>
      <p:bldP spid="29701" grpId="0" animBg="1" autoUpdateAnimBg="0"/>
      <p:bldP spid="29702" grpId="0" animBg="1"/>
      <p:bldP spid="29703"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746" name="Content Placeholder 7" descr="text_relation.tiff"/>
          <p:cNvPicPr>
            <a:picLocks noGrp="1" noChangeAspect="1"/>
          </p:cNvPicPr>
          <p:nvPr>
            <p:ph idx="4294967295"/>
          </p:nvPr>
        </p:nvPicPr>
        <p:blipFill>
          <a:blip r:embed="rId2">
            <a:extLst>
              <a:ext uri="{28A0092B-C50C-407E-A947-70E740481C1C}">
                <a14:useLocalDpi xmlns:a14="http://schemas.microsoft.com/office/drawing/2010/main" val="0"/>
              </a:ext>
            </a:extLst>
          </a:blip>
          <a:srcRect l="-15302" r="-15302"/>
          <a:stretch>
            <a:fillRect/>
          </a:stretch>
        </p:blipFill>
        <p:spPr>
          <a:xfrm>
            <a:off x="0" y="606425"/>
            <a:ext cx="10855325" cy="5718175"/>
          </a:xfrm>
        </p:spPr>
      </p:pic>
      <p:sp>
        <p:nvSpPr>
          <p:cNvPr id="31747" name="AutoShape 11"/>
          <p:cNvSpPr>
            <a:spLocks noChangeArrowheads="1"/>
          </p:cNvSpPr>
          <p:nvPr/>
        </p:nvSpPr>
        <p:spPr bwMode="auto">
          <a:xfrm>
            <a:off x="228600" y="762000"/>
            <a:ext cx="8534400" cy="1905000"/>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1748" name="Text Box 12"/>
          <p:cNvSpPr txBox="1">
            <a:spLocks noChangeArrowheads="1"/>
          </p:cNvSpPr>
          <p:nvPr/>
        </p:nvSpPr>
        <p:spPr bwMode="auto">
          <a:xfrm>
            <a:off x="5715000" y="2438400"/>
            <a:ext cx="2654300"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FF0000"/>
                </a:solidFill>
              </a:rPr>
              <a:t>wfdisc RELATION</a:t>
            </a:r>
          </a:p>
        </p:txBody>
      </p:sp>
    </p:spTree>
    <p:extLst>
      <p:ext uri="{BB962C8B-B14F-4D97-AF65-F5344CB8AC3E}">
        <p14:creationId xmlns:p14="http://schemas.microsoft.com/office/powerpoint/2010/main" val="220044631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4"/>
          <p:cNvSpPr txBox="1">
            <a:spLocks noChangeArrowheads="1"/>
          </p:cNvSpPr>
          <p:nvPr/>
        </p:nvSpPr>
        <p:spPr bwMode="auto">
          <a:xfrm>
            <a:off x="228600" y="1524000"/>
            <a:ext cx="8610600" cy="228758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4800" b="1" dirty="0">
                <a:solidFill>
                  <a:schemeClr val="tx2"/>
                </a:solidFill>
                <a:latin typeface="Calibri" charset="0"/>
                <a:ea typeface="Calibri" charset="0"/>
                <a:cs typeface="Calibri" charset="0"/>
              </a:rPr>
              <a:t>Tables are linked together by the primary, alternate, and foreign keys</a:t>
            </a:r>
          </a:p>
        </p:txBody>
      </p:sp>
    </p:spTree>
    <p:extLst>
      <p:ext uri="{BB962C8B-B14F-4D97-AF65-F5344CB8AC3E}">
        <p14:creationId xmlns:p14="http://schemas.microsoft.com/office/powerpoint/2010/main" val="266131112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a:xfrm>
            <a:off x="457200" y="0"/>
            <a:ext cx="8229600" cy="1143000"/>
          </a:xfrm>
        </p:spPr>
        <p:txBody>
          <a:bodyPr/>
          <a:lstStyle/>
          <a:p>
            <a:pPr eaLnBrk="1" hangingPunct="1"/>
            <a:r>
              <a:rPr lang="en-US" dirty="0">
                <a:latin typeface="Arial" charset="0"/>
                <a:ea typeface="ＭＳ Ｐゴシック" charset="0"/>
                <a:cs typeface="ＭＳ Ｐゴシック" charset="0"/>
              </a:rPr>
              <a:t>How links via keys work</a:t>
            </a:r>
          </a:p>
        </p:txBody>
      </p:sp>
      <p:sp>
        <p:nvSpPr>
          <p:cNvPr id="30725" name="Rectangle 5"/>
          <p:cNvSpPr>
            <a:spLocks noGrp="1" noRot="1" noChangeArrowheads="1"/>
          </p:cNvSpPr>
          <p:nvPr>
            <p:ph type="body" sz="half" idx="4294967295"/>
          </p:nvPr>
        </p:nvSpPr>
        <p:spPr>
          <a:xfrm>
            <a:off x="990600" y="898298"/>
            <a:ext cx="4651375" cy="1789113"/>
          </a:xfrm>
        </p:spPr>
        <p:txBody>
          <a:bodyPr/>
          <a:lstStyle/>
          <a:p>
            <a:pPr lvl="1">
              <a:buFont typeface="Symbol" charset="0"/>
              <a:buChar char="¨"/>
            </a:pPr>
            <a:r>
              <a:rPr lang="en-US" sz="2200" dirty="0">
                <a:latin typeface="Arial" charset="0"/>
                <a:ea typeface="ＭＳ Ｐゴシック" charset="0"/>
                <a:cs typeface="ＭＳ Ｐゴシック" charset="0"/>
              </a:rPr>
              <a:t>Site Table Primary Keys</a:t>
            </a:r>
          </a:p>
          <a:p>
            <a:pPr lvl="1" eaLnBrk="1" hangingPunct="1">
              <a:buFont typeface="Symbol" charset="0"/>
              <a:buChar char="¨"/>
            </a:pPr>
            <a:r>
              <a:rPr lang="en-US" sz="2400" dirty="0" err="1">
                <a:latin typeface="Arial" charset="0"/>
                <a:ea typeface="ＭＳ Ｐゴシック" charset="0"/>
              </a:rPr>
              <a:t>Sta</a:t>
            </a:r>
            <a:endParaRPr lang="en-US" sz="2400" dirty="0">
              <a:latin typeface="Arial" charset="0"/>
              <a:ea typeface="ＭＳ Ｐゴシック" charset="0"/>
            </a:endParaRPr>
          </a:p>
          <a:p>
            <a:pPr lvl="1" eaLnBrk="1" hangingPunct="1">
              <a:buFont typeface="Symbol" charset="0"/>
              <a:buChar char="¨"/>
            </a:pPr>
            <a:r>
              <a:rPr lang="en-US" sz="2400" dirty="0" err="1">
                <a:latin typeface="Arial" charset="0"/>
                <a:ea typeface="ＭＳ Ｐゴシック" charset="0"/>
              </a:rPr>
              <a:t>Ondate</a:t>
            </a:r>
            <a:r>
              <a:rPr lang="en-US" sz="2400" dirty="0">
                <a:latin typeface="Arial" charset="0"/>
                <a:ea typeface="ＭＳ Ｐゴシック" charset="0"/>
              </a:rPr>
              <a:t>::</a:t>
            </a:r>
            <a:r>
              <a:rPr lang="en-US" sz="2400" dirty="0" err="1">
                <a:latin typeface="Arial" charset="0"/>
                <a:ea typeface="ＭＳ Ｐゴシック" charset="0"/>
              </a:rPr>
              <a:t>Enddate</a:t>
            </a:r>
            <a:endParaRPr lang="en-US" sz="2400" dirty="0">
              <a:latin typeface="Arial" charset="0"/>
              <a:ea typeface="ＭＳ Ｐゴシック" charset="0"/>
            </a:endParaRPr>
          </a:p>
          <a:p>
            <a:pPr lvl="1" eaLnBrk="1" hangingPunct="1">
              <a:buFont typeface="Symbol" charset="0"/>
              <a:buChar char="¨"/>
            </a:pPr>
            <a:endParaRPr lang="en-US" sz="2400" dirty="0">
              <a:latin typeface="Arial" charset="0"/>
              <a:ea typeface="ＭＳ Ｐゴシック" charset="0"/>
            </a:endParaRPr>
          </a:p>
        </p:txBody>
      </p:sp>
      <p:sp>
        <p:nvSpPr>
          <p:cNvPr id="30728" name="Rectangle 8"/>
          <p:cNvSpPr>
            <a:spLocks noRot="1" noChangeArrowheads="1"/>
          </p:cNvSpPr>
          <p:nvPr/>
        </p:nvSpPr>
        <p:spPr bwMode="auto">
          <a:xfrm>
            <a:off x="152400" y="4572000"/>
            <a:ext cx="5257800" cy="2133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80000"/>
              <a:buFont typeface="Symbol" charset="0"/>
              <a:buChar char="¨"/>
            </a:pPr>
            <a:r>
              <a:rPr lang="en-US" dirty="0" err="1">
                <a:latin typeface="Arial" charset="0"/>
              </a:rPr>
              <a:t>SiteChan</a:t>
            </a:r>
            <a:r>
              <a:rPr lang="en-US" dirty="0">
                <a:latin typeface="Arial" charset="0"/>
              </a:rPr>
              <a:t> Table Primary Key</a:t>
            </a:r>
          </a:p>
          <a:p>
            <a:pPr marL="742950" lvl="1" indent="-285750" eaLnBrk="1" hangingPunct="1">
              <a:spcBef>
                <a:spcPct val="20000"/>
              </a:spcBef>
              <a:buClr>
                <a:schemeClr val="folHlink"/>
              </a:buClr>
              <a:buFont typeface="Symbol" charset="0"/>
              <a:buChar char="¨"/>
            </a:pPr>
            <a:r>
              <a:rPr lang="en-US" dirty="0" err="1">
                <a:latin typeface="Arial" charset="0"/>
              </a:rPr>
              <a:t>Chanid</a:t>
            </a:r>
            <a:endParaRPr lang="en-US" dirty="0">
              <a:latin typeface="Arial" charset="0"/>
            </a:endParaRPr>
          </a:p>
          <a:p>
            <a:pPr marL="342900" indent="-342900" eaLnBrk="1" hangingPunct="1">
              <a:spcBef>
                <a:spcPct val="20000"/>
              </a:spcBef>
              <a:buClr>
                <a:schemeClr val="hlink"/>
              </a:buClr>
              <a:buSzPct val="80000"/>
              <a:buFont typeface="Symbol" charset="0"/>
              <a:buChar char="¨"/>
            </a:pPr>
            <a:r>
              <a:rPr lang="en-US" dirty="0">
                <a:latin typeface="Arial" charset="0"/>
              </a:rPr>
              <a:t>Alternate Key</a:t>
            </a:r>
          </a:p>
          <a:p>
            <a:pPr marL="742950" lvl="1" indent="-285750" eaLnBrk="1" hangingPunct="1">
              <a:spcBef>
                <a:spcPct val="20000"/>
              </a:spcBef>
              <a:buClr>
                <a:schemeClr val="folHlink"/>
              </a:buClr>
              <a:buFont typeface="Symbol" charset="0"/>
              <a:buChar char="¨"/>
            </a:pPr>
            <a:r>
              <a:rPr lang="en-US" dirty="0" err="1">
                <a:latin typeface="Arial" charset="0"/>
              </a:rPr>
              <a:t>Sta</a:t>
            </a:r>
            <a:r>
              <a:rPr lang="en-US" dirty="0">
                <a:latin typeface="Arial" charset="0"/>
              </a:rPr>
              <a:t>, Chan</a:t>
            </a:r>
          </a:p>
          <a:p>
            <a:pPr marL="742950" lvl="1" indent="-285750" eaLnBrk="1" hangingPunct="1">
              <a:spcBef>
                <a:spcPct val="20000"/>
              </a:spcBef>
              <a:buClr>
                <a:schemeClr val="folHlink"/>
              </a:buClr>
              <a:buFont typeface="Symbol" charset="0"/>
              <a:buChar char="¨"/>
            </a:pPr>
            <a:r>
              <a:rPr lang="en-US" dirty="0" err="1">
                <a:latin typeface="Arial" charset="0"/>
              </a:rPr>
              <a:t>Ondate</a:t>
            </a:r>
            <a:r>
              <a:rPr lang="en-US" dirty="0">
                <a:latin typeface="Arial" charset="0"/>
              </a:rPr>
              <a:t>::</a:t>
            </a:r>
            <a:r>
              <a:rPr lang="en-US" dirty="0" err="1">
                <a:latin typeface="Arial" charset="0"/>
              </a:rPr>
              <a:t>Enddate</a:t>
            </a:r>
            <a:endParaRPr lang="en-US" dirty="0">
              <a:latin typeface="Arial" charset="0"/>
            </a:endParaRPr>
          </a:p>
        </p:txBody>
      </p:sp>
      <p:sp>
        <p:nvSpPr>
          <p:cNvPr id="33799" name="Text Box 9"/>
          <p:cNvSpPr txBox="1">
            <a:spLocks noChangeArrowheads="1"/>
          </p:cNvSpPr>
          <p:nvPr/>
        </p:nvSpPr>
        <p:spPr bwMode="auto">
          <a:xfrm>
            <a:off x="152400" y="904924"/>
            <a:ext cx="990600" cy="457200"/>
          </a:xfrm>
          <a:prstGeom prst="rect">
            <a:avLst/>
          </a:prstGeom>
          <a:solidFill>
            <a:srgbClr val="FFFFFF"/>
          </a:solidFill>
          <a:ln>
            <a:noFill/>
          </a:ln>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dirty="0">
                <a:solidFill>
                  <a:schemeClr val="accent1"/>
                </a:solidFill>
              </a:rPr>
              <a:t>Site</a:t>
            </a:r>
          </a:p>
        </p:txBody>
      </p:sp>
      <p:sp>
        <p:nvSpPr>
          <p:cNvPr id="30730" name="Text Box 10"/>
          <p:cNvSpPr txBox="1">
            <a:spLocks noChangeArrowheads="1"/>
          </p:cNvSpPr>
          <p:nvPr/>
        </p:nvSpPr>
        <p:spPr bwMode="auto">
          <a:xfrm>
            <a:off x="5334000" y="5410200"/>
            <a:ext cx="2190750" cy="457200"/>
          </a:xfrm>
          <a:prstGeom prst="rect">
            <a:avLst/>
          </a:prstGeom>
          <a:solidFill>
            <a:srgbClr val="FFFFFF"/>
          </a:solidFill>
          <a:ln>
            <a:noFill/>
          </a:ln>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dirty="0" err="1">
                <a:solidFill>
                  <a:srgbClr val="FF0000"/>
                </a:solidFill>
              </a:rPr>
              <a:t>SiteChan</a:t>
            </a:r>
            <a:r>
              <a:rPr lang="en-US" dirty="0">
                <a:solidFill>
                  <a:srgbClr val="FF0000"/>
                </a:solidFill>
              </a:rPr>
              <a:t> Subset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93493"/>
            <a:ext cx="9144000" cy="4364507"/>
          </a:xfrm>
          <a:prstGeom prst="rect">
            <a:avLst/>
          </a:prstGeom>
        </p:spPr>
      </p:pic>
    </p:spTree>
    <p:extLst>
      <p:ext uri="{BB962C8B-B14F-4D97-AF65-F5344CB8AC3E}">
        <p14:creationId xmlns:p14="http://schemas.microsoft.com/office/powerpoint/2010/main" val="386946437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7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072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0728">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30728">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30728">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3072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8" grpId="0" build="p" autoUpdateAnimBg="0"/>
      <p:bldP spid="30730"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5876"/>
            <a:ext cx="9144000" cy="4364507"/>
          </a:xfrm>
          <a:prstGeom prst="rect">
            <a:avLst/>
          </a:prstGeom>
        </p:spPr>
      </p:pic>
      <p:sp>
        <p:nvSpPr>
          <p:cNvPr id="30722" name="Rectangle 2"/>
          <p:cNvSpPr>
            <a:spLocks noGrp="1" noRot="1" noChangeArrowheads="1"/>
          </p:cNvSpPr>
          <p:nvPr>
            <p:ph type="title"/>
          </p:nvPr>
        </p:nvSpPr>
        <p:spPr>
          <a:xfrm>
            <a:off x="457200" y="0"/>
            <a:ext cx="8229600" cy="1143000"/>
          </a:xfrm>
        </p:spPr>
        <p:txBody>
          <a:bodyPr/>
          <a:lstStyle/>
          <a:p>
            <a:pPr eaLnBrk="1" hangingPunct="1"/>
            <a:r>
              <a:rPr lang="en-US" dirty="0">
                <a:latin typeface="Arial" charset="0"/>
                <a:ea typeface="ＭＳ Ｐゴシック" charset="0"/>
                <a:cs typeface="ＭＳ Ｐゴシック" charset="0"/>
              </a:rPr>
              <a:t>How links via keys work</a:t>
            </a:r>
          </a:p>
        </p:txBody>
      </p:sp>
      <p:sp>
        <p:nvSpPr>
          <p:cNvPr id="30728" name="Rectangle 8"/>
          <p:cNvSpPr>
            <a:spLocks noRot="1" noChangeArrowheads="1"/>
          </p:cNvSpPr>
          <p:nvPr/>
        </p:nvSpPr>
        <p:spPr bwMode="auto">
          <a:xfrm>
            <a:off x="3846443" y="4602645"/>
            <a:ext cx="5257800" cy="2133600"/>
          </a:xfrm>
          <a:prstGeom prst="rect">
            <a:avLst/>
          </a:prstGeom>
          <a:solidFill>
            <a:schemeClr val="bg1"/>
          </a:solidFill>
          <a:ln w="9525">
            <a:noFill/>
            <a:miter lim="800000"/>
            <a:headEnd/>
            <a:tailEnd/>
          </a:ln>
          <a:effectLst/>
        </p:spPr>
        <p:txBody>
          <a:bodyPr/>
          <a:lstStyle/>
          <a:p>
            <a:pPr marL="342900" indent="-342900" eaLnBrk="1" hangingPunct="1">
              <a:spcBef>
                <a:spcPct val="20000"/>
              </a:spcBef>
              <a:buClr>
                <a:schemeClr val="hlink"/>
              </a:buClr>
              <a:buSzPct val="80000"/>
              <a:buFont typeface="Symbol" charset="0"/>
              <a:buChar char="¨"/>
            </a:pPr>
            <a:r>
              <a:rPr lang="en-US" dirty="0" err="1">
                <a:latin typeface="Arial" charset="0"/>
              </a:rPr>
              <a:t>SiteChan</a:t>
            </a:r>
            <a:r>
              <a:rPr lang="en-US" dirty="0">
                <a:latin typeface="Arial" charset="0"/>
              </a:rPr>
              <a:t> Table Primary Key</a:t>
            </a:r>
          </a:p>
          <a:p>
            <a:pPr marL="742950" lvl="1" indent="-285750" eaLnBrk="1" hangingPunct="1">
              <a:spcBef>
                <a:spcPct val="20000"/>
              </a:spcBef>
              <a:buClr>
                <a:schemeClr val="folHlink"/>
              </a:buClr>
              <a:buFont typeface="Symbol" charset="0"/>
              <a:buChar char="¨"/>
            </a:pPr>
            <a:r>
              <a:rPr lang="en-US" dirty="0" err="1">
                <a:latin typeface="Arial" charset="0"/>
              </a:rPr>
              <a:t>Chanid</a:t>
            </a:r>
            <a:endParaRPr lang="en-US" dirty="0">
              <a:latin typeface="Arial" charset="0"/>
            </a:endParaRPr>
          </a:p>
          <a:p>
            <a:pPr marL="342900" indent="-342900" eaLnBrk="1" hangingPunct="1">
              <a:spcBef>
                <a:spcPct val="20000"/>
              </a:spcBef>
              <a:buClr>
                <a:schemeClr val="hlink"/>
              </a:buClr>
              <a:buSzPct val="80000"/>
              <a:buFont typeface="Symbol" charset="0"/>
              <a:buChar char="¨"/>
            </a:pPr>
            <a:r>
              <a:rPr lang="en-US" dirty="0">
                <a:latin typeface="Arial" charset="0"/>
              </a:rPr>
              <a:t>Alternate Key</a:t>
            </a:r>
          </a:p>
          <a:p>
            <a:pPr marL="742950" lvl="1" indent="-285750" eaLnBrk="1" hangingPunct="1">
              <a:spcBef>
                <a:spcPct val="20000"/>
              </a:spcBef>
              <a:buClr>
                <a:schemeClr val="folHlink"/>
              </a:buClr>
              <a:buFont typeface="Symbol" charset="0"/>
              <a:buChar char="¨"/>
            </a:pPr>
            <a:r>
              <a:rPr lang="en-US" dirty="0" err="1">
                <a:latin typeface="Arial" charset="0"/>
              </a:rPr>
              <a:t>Sta</a:t>
            </a:r>
            <a:r>
              <a:rPr lang="en-US" dirty="0">
                <a:latin typeface="Arial" charset="0"/>
              </a:rPr>
              <a:t>, Chan</a:t>
            </a:r>
          </a:p>
          <a:p>
            <a:pPr marL="742950" lvl="1" indent="-285750" eaLnBrk="1" hangingPunct="1">
              <a:spcBef>
                <a:spcPct val="20000"/>
              </a:spcBef>
              <a:buClr>
                <a:schemeClr val="folHlink"/>
              </a:buClr>
              <a:buFont typeface="Symbol" charset="0"/>
              <a:buChar char="¨"/>
            </a:pPr>
            <a:r>
              <a:rPr lang="en-US" dirty="0" err="1">
                <a:latin typeface="Arial" charset="0"/>
              </a:rPr>
              <a:t>Ondate</a:t>
            </a:r>
            <a:r>
              <a:rPr lang="en-US" dirty="0">
                <a:latin typeface="Arial" charset="0"/>
              </a:rPr>
              <a:t>::</a:t>
            </a:r>
            <a:r>
              <a:rPr lang="en-US" dirty="0" err="1">
                <a:latin typeface="Arial" charset="0"/>
              </a:rPr>
              <a:t>Enddate</a:t>
            </a:r>
            <a:endParaRPr lang="en-US" dirty="0">
              <a:latin typeface="Arial" charset="0"/>
            </a:endParaRPr>
          </a:p>
        </p:txBody>
      </p:sp>
      <p:sp>
        <p:nvSpPr>
          <p:cNvPr id="30730" name="Text Box 10"/>
          <p:cNvSpPr txBox="1">
            <a:spLocks noChangeArrowheads="1"/>
          </p:cNvSpPr>
          <p:nvPr/>
        </p:nvSpPr>
        <p:spPr bwMode="auto">
          <a:xfrm>
            <a:off x="1752600" y="5761058"/>
            <a:ext cx="1311578" cy="461665"/>
          </a:xfrm>
          <a:prstGeom prst="rect">
            <a:avLst/>
          </a:prstGeom>
          <a:solidFill>
            <a:srgbClr val="FFFFFF"/>
          </a:solidFill>
          <a:ln>
            <a:noFill/>
          </a:ln>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dirty="0" err="1" smtClean="0">
                <a:solidFill>
                  <a:schemeClr val="accent1"/>
                </a:solidFill>
              </a:rPr>
              <a:t>SiteChan</a:t>
            </a:r>
            <a:endParaRPr lang="en-US" dirty="0">
              <a:solidFill>
                <a:schemeClr val="accent1"/>
              </a:solidFill>
            </a:endParaRPr>
          </a:p>
        </p:txBody>
      </p:sp>
    </p:spTree>
    <p:extLst>
      <p:ext uri="{BB962C8B-B14F-4D97-AF65-F5344CB8AC3E}">
        <p14:creationId xmlns:p14="http://schemas.microsoft.com/office/powerpoint/2010/main" val="195945350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7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072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0728">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30728">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30728">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3072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8" grpId="0" build="p" autoUpdateAnimBg="0"/>
      <p:bldP spid="30730"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5475869"/>
          </a:xfrm>
          <a:prstGeom prst="rect">
            <a:avLst/>
          </a:prstGeom>
        </p:spPr>
      </p:pic>
    </p:spTree>
    <p:extLst>
      <p:ext uri="{BB962C8B-B14F-4D97-AF65-F5344CB8AC3E}">
        <p14:creationId xmlns:p14="http://schemas.microsoft.com/office/powerpoint/2010/main" val="1487736886"/>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56" y="2493493"/>
            <a:ext cx="9144000" cy="4364507"/>
          </a:xfrm>
          <a:prstGeom prst="rect">
            <a:avLst/>
          </a:prstGeom>
        </p:spPr>
      </p:pic>
      <p:sp>
        <p:nvSpPr>
          <p:cNvPr id="31748" name="Text Box 4"/>
          <p:cNvSpPr txBox="1">
            <a:spLocks noChangeArrowheads="1"/>
          </p:cNvSpPr>
          <p:nvPr/>
        </p:nvSpPr>
        <p:spPr bwMode="auto">
          <a:xfrm>
            <a:off x="533400" y="457200"/>
            <a:ext cx="8113713" cy="579438"/>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3200" dirty="0">
                <a:solidFill>
                  <a:schemeClr val="accent2"/>
                </a:solidFill>
                <a:latin typeface="Arial" charset="0"/>
              </a:rPr>
              <a:t>Result of </a:t>
            </a:r>
            <a:r>
              <a:rPr lang="en-US" sz="3200" u="sng" dirty="0">
                <a:solidFill>
                  <a:schemeClr val="accent2"/>
                </a:solidFill>
                <a:latin typeface="Arial" charset="0"/>
              </a:rPr>
              <a:t>joining</a:t>
            </a:r>
            <a:r>
              <a:rPr lang="en-US" sz="3200" dirty="0">
                <a:solidFill>
                  <a:schemeClr val="accent2"/>
                </a:solidFill>
                <a:latin typeface="Arial" charset="0"/>
              </a:rPr>
              <a:t> the </a:t>
            </a:r>
            <a:r>
              <a:rPr lang="en-US" sz="3200" dirty="0" err="1">
                <a:solidFill>
                  <a:schemeClr val="accent2"/>
                </a:solidFill>
                <a:latin typeface="Arial" charset="0"/>
              </a:rPr>
              <a:t>sitechan</a:t>
            </a:r>
            <a:r>
              <a:rPr lang="en-US" sz="3200" dirty="0">
                <a:solidFill>
                  <a:schemeClr val="accent2"/>
                </a:solidFill>
                <a:latin typeface="Arial" charset="0"/>
              </a:rPr>
              <a:t> and site tables</a:t>
            </a:r>
          </a:p>
        </p:txBody>
      </p:sp>
      <p:sp>
        <p:nvSpPr>
          <p:cNvPr id="34820" name="Oval 5"/>
          <p:cNvSpPr>
            <a:spLocks noChangeArrowheads="1"/>
          </p:cNvSpPr>
          <p:nvPr/>
        </p:nvSpPr>
        <p:spPr bwMode="auto">
          <a:xfrm>
            <a:off x="361950" y="3276600"/>
            <a:ext cx="609600" cy="304800"/>
          </a:xfrm>
          <a:prstGeom prst="ellipse">
            <a:avLst/>
          </a:prstGeom>
          <a:noFill/>
          <a:ln w="38100">
            <a:solidFill>
              <a:srgbClr val="00808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0000"/>
              </a:solidFill>
            </a:endParaRPr>
          </a:p>
        </p:txBody>
      </p:sp>
      <p:sp>
        <p:nvSpPr>
          <p:cNvPr id="34821" name="Oval 6"/>
          <p:cNvSpPr>
            <a:spLocks noChangeArrowheads="1"/>
          </p:cNvSpPr>
          <p:nvPr/>
        </p:nvSpPr>
        <p:spPr bwMode="auto">
          <a:xfrm>
            <a:off x="971550" y="3276600"/>
            <a:ext cx="1447800" cy="304800"/>
          </a:xfrm>
          <a:prstGeom prst="ellipse">
            <a:avLst/>
          </a:prstGeom>
          <a:noFill/>
          <a:ln w="38100">
            <a:solidFill>
              <a:srgbClr val="00808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0000"/>
              </a:solidFill>
            </a:endParaRPr>
          </a:p>
        </p:txBody>
      </p:sp>
      <p:sp>
        <p:nvSpPr>
          <p:cNvPr id="34822" name="Line 7"/>
          <p:cNvSpPr>
            <a:spLocks noChangeShapeType="1"/>
          </p:cNvSpPr>
          <p:nvPr/>
        </p:nvSpPr>
        <p:spPr bwMode="auto">
          <a:xfrm flipH="1">
            <a:off x="800100" y="2117498"/>
            <a:ext cx="1981200" cy="1143000"/>
          </a:xfrm>
          <a:prstGeom prst="line">
            <a:avLst/>
          </a:prstGeom>
          <a:noFill/>
          <a:ln w="38100">
            <a:solidFill>
              <a:srgbClr val="00808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4823" name="Line 8"/>
          <p:cNvSpPr>
            <a:spLocks noChangeShapeType="1"/>
          </p:cNvSpPr>
          <p:nvPr/>
        </p:nvSpPr>
        <p:spPr bwMode="auto">
          <a:xfrm flipH="1">
            <a:off x="1790700" y="2117498"/>
            <a:ext cx="990600" cy="1148367"/>
          </a:xfrm>
          <a:prstGeom prst="line">
            <a:avLst/>
          </a:prstGeom>
          <a:noFill/>
          <a:ln w="38100">
            <a:solidFill>
              <a:srgbClr val="00808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4824" name="Text Box 9"/>
          <p:cNvSpPr txBox="1">
            <a:spLocks noChangeArrowheads="1"/>
          </p:cNvSpPr>
          <p:nvPr/>
        </p:nvSpPr>
        <p:spPr bwMode="auto">
          <a:xfrm>
            <a:off x="304800" y="1524000"/>
            <a:ext cx="6750566" cy="584776"/>
          </a:xfrm>
          <a:prstGeom prst="rect">
            <a:avLst/>
          </a:prstGeom>
          <a:solidFill>
            <a:srgbClr val="FFFFFF"/>
          </a:solidFill>
          <a:ln>
            <a:noFill/>
          </a:ln>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3200" dirty="0">
                <a:solidFill>
                  <a:srgbClr val="008080"/>
                </a:solidFill>
              </a:rPr>
              <a:t>Common primary keys used for the join</a:t>
            </a:r>
          </a:p>
        </p:txBody>
      </p:sp>
    </p:spTree>
    <p:extLst>
      <p:ext uri="{BB962C8B-B14F-4D97-AF65-F5344CB8AC3E}">
        <p14:creationId xmlns:p14="http://schemas.microsoft.com/office/powerpoint/2010/main" val="498277323"/>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 the subset</a:t>
            </a:r>
            <a:endParaRPr lang="en-US" dirty="0"/>
          </a:p>
        </p:txBody>
      </p:sp>
      <p:sp>
        <p:nvSpPr>
          <p:cNvPr id="4" name="Content Placeholder 3"/>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Type out the subset		then    click on the subset button</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93493"/>
            <a:ext cx="9144000" cy="4364507"/>
          </a:xfrm>
          <a:prstGeom prst="rect">
            <a:avLst/>
          </a:prstGeom>
        </p:spPr>
      </p:pic>
      <p:sp>
        <p:nvSpPr>
          <p:cNvPr id="5" name="Oval 5"/>
          <p:cNvSpPr>
            <a:spLocks noChangeArrowheads="1"/>
          </p:cNvSpPr>
          <p:nvPr/>
        </p:nvSpPr>
        <p:spPr bwMode="auto">
          <a:xfrm>
            <a:off x="16151" y="2875220"/>
            <a:ext cx="609600" cy="304800"/>
          </a:xfrm>
          <a:prstGeom prst="ellipse">
            <a:avLst/>
          </a:prstGeom>
          <a:noFill/>
          <a:ln w="38100">
            <a:solidFill>
              <a:srgbClr val="00808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0000"/>
              </a:solidFill>
            </a:endParaRPr>
          </a:p>
        </p:txBody>
      </p:sp>
      <p:sp>
        <p:nvSpPr>
          <p:cNvPr id="6" name="Oval 6"/>
          <p:cNvSpPr>
            <a:spLocks noChangeArrowheads="1"/>
          </p:cNvSpPr>
          <p:nvPr/>
        </p:nvSpPr>
        <p:spPr bwMode="auto">
          <a:xfrm>
            <a:off x="4191000" y="2667000"/>
            <a:ext cx="304800" cy="304800"/>
          </a:xfrm>
          <a:prstGeom prst="ellipse">
            <a:avLst/>
          </a:prstGeom>
          <a:noFill/>
          <a:ln w="38100">
            <a:solidFill>
              <a:srgbClr val="00808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0000"/>
              </a:solidFill>
            </a:endParaRPr>
          </a:p>
        </p:txBody>
      </p:sp>
      <p:sp>
        <p:nvSpPr>
          <p:cNvPr id="7" name="Line 7"/>
          <p:cNvSpPr>
            <a:spLocks noChangeShapeType="1"/>
          </p:cNvSpPr>
          <p:nvPr/>
        </p:nvSpPr>
        <p:spPr bwMode="auto">
          <a:xfrm flipH="1">
            <a:off x="419100" y="1981200"/>
            <a:ext cx="1104900" cy="825411"/>
          </a:xfrm>
          <a:prstGeom prst="line">
            <a:avLst/>
          </a:prstGeom>
          <a:noFill/>
          <a:ln w="38100">
            <a:solidFill>
              <a:srgbClr val="00808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Line 8"/>
          <p:cNvSpPr>
            <a:spLocks noChangeShapeType="1"/>
          </p:cNvSpPr>
          <p:nvPr/>
        </p:nvSpPr>
        <p:spPr bwMode="auto">
          <a:xfrm flipH="1">
            <a:off x="4419600" y="2054283"/>
            <a:ext cx="1600200" cy="612717"/>
          </a:xfrm>
          <a:prstGeom prst="line">
            <a:avLst/>
          </a:prstGeom>
          <a:noFill/>
          <a:ln w="38100">
            <a:solidFill>
              <a:srgbClr val="00808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Tree>
    <p:extLst>
      <p:ext uri="{BB962C8B-B14F-4D97-AF65-F5344CB8AC3E}">
        <p14:creationId xmlns:p14="http://schemas.microsoft.com/office/powerpoint/2010/main" val="1807525931"/>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p:cNvSpPr txBox="1">
            <a:spLocks noChangeArrowheads="1"/>
          </p:cNvSpPr>
          <p:nvPr/>
        </p:nvSpPr>
        <p:spPr bwMode="auto">
          <a:xfrm>
            <a:off x="304800" y="304800"/>
            <a:ext cx="4359275" cy="58420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3200" dirty="0">
                <a:latin typeface="Arial" charset="0"/>
              </a:rPr>
              <a:t>Join using the GUI </a:t>
            </a:r>
            <a:r>
              <a:rPr lang="en-US" sz="3200" dirty="0" err="1">
                <a:latin typeface="Arial" charset="0"/>
              </a:rPr>
              <a:t>dbe</a:t>
            </a:r>
            <a:endParaRPr lang="en-US" sz="3200" dirty="0">
              <a:latin typeface="Arial" charset="0"/>
            </a:endParaRPr>
          </a:p>
        </p:txBody>
      </p:sp>
      <p:sp>
        <p:nvSpPr>
          <p:cNvPr id="8" name="Text Box 4"/>
          <p:cNvSpPr txBox="1">
            <a:spLocks noChangeArrowheads="1"/>
          </p:cNvSpPr>
          <p:nvPr/>
        </p:nvSpPr>
        <p:spPr bwMode="auto">
          <a:xfrm>
            <a:off x="318052" y="1473200"/>
            <a:ext cx="4244975" cy="58420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3200" dirty="0">
                <a:solidFill>
                  <a:srgbClr val="032B66"/>
                </a:solidFill>
                <a:latin typeface="Arial" charset="0"/>
              </a:rPr>
              <a:t>Join via command line</a:t>
            </a:r>
          </a:p>
        </p:txBody>
      </p:sp>
      <p:pic>
        <p:nvPicPr>
          <p:cNvPr id="35845" name="Picture 8" descr="text_joinexample.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8052" y="2438400"/>
            <a:ext cx="8442325"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a:xfrm>
            <a:off x="2027237" y="889000"/>
            <a:ext cx="914400" cy="584200"/>
          </a:xfrm>
          <a:prstGeom prst="rect">
            <a:avLst/>
          </a:prstGeom>
          <a:noFill/>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3200" dirty="0">
                <a:solidFill>
                  <a:srgbClr val="032B66"/>
                </a:solidFill>
                <a:latin typeface="Arial" charset="0"/>
              </a:rPr>
              <a:t>or</a:t>
            </a:r>
          </a:p>
        </p:txBody>
      </p:sp>
      <p:sp>
        <p:nvSpPr>
          <p:cNvPr id="16" name="Right Arrow 15"/>
          <p:cNvSpPr/>
          <p:nvPr/>
        </p:nvSpPr>
        <p:spPr bwMode="auto">
          <a:xfrm>
            <a:off x="-304800" y="2654852"/>
            <a:ext cx="762000" cy="228600"/>
          </a:xfrm>
          <a:prstGeom prst="rightArrow">
            <a:avLst/>
          </a:prstGeom>
          <a:solidFill>
            <a:srgbClr val="FF0000"/>
          </a:solidFill>
          <a:ln w="9525" cap="flat" cmpd="sng" algn="ctr">
            <a:solidFill>
              <a:schemeClr val="bg1">
                <a:lumMod val="50000"/>
              </a:schemeClr>
            </a:solidFill>
            <a:prstDash val="solid"/>
            <a:round/>
            <a:headEnd type="none" w="med" len="med"/>
            <a:tailEnd type="none" w="med" len="med"/>
          </a:ln>
          <a:effectLst/>
        </p:spPr>
        <p:txBody>
          <a:bodyPr/>
          <a:lstStyle/>
          <a:p>
            <a:pPr>
              <a:defRPr/>
            </a:pPr>
            <a:endParaRPr lang="en-US">
              <a:ea typeface="+mn-ea"/>
              <a:cs typeface="+mn-cs"/>
            </a:endParaRPr>
          </a:p>
        </p:txBody>
      </p:sp>
    </p:spTree>
    <p:extLst>
      <p:ext uri="{BB962C8B-B14F-4D97-AF65-F5344CB8AC3E}">
        <p14:creationId xmlns:p14="http://schemas.microsoft.com/office/powerpoint/2010/main" val="2142373518"/>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rrowheads="1"/>
          </p:cNvSpPr>
          <p:nvPr>
            <p:ph type="title"/>
          </p:nvPr>
        </p:nvSpPr>
        <p:spPr/>
        <p:txBody>
          <a:bodyPr/>
          <a:lstStyle/>
          <a:p>
            <a:pPr eaLnBrk="1" hangingPunct="1"/>
            <a:r>
              <a:rPr lang="en-US">
                <a:latin typeface="Arial" charset="0"/>
                <a:ea typeface="ＭＳ Ｐゴシック" charset="0"/>
                <a:cs typeface="ＭＳ Ｐゴシック" charset="0"/>
              </a:rPr>
              <a:t>Relational Algebra</a:t>
            </a:r>
          </a:p>
        </p:txBody>
      </p:sp>
      <p:sp>
        <p:nvSpPr>
          <p:cNvPr id="32771" name="Rectangle 3"/>
          <p:cNvSpPr>
            <a:spLocks noGrp="1" noRot="1" noChangeArrowheads="1"/>
          </p:cNvSpPr>
          <p:nvPr>
            <p:ph idx="4294967295"/>
          </p:nvPr>
        </p:nvSpPr>
        <p:spPr>
          <a:xfrm>
            <a:off x="457200" y="1447800"/>
            <a:ext cx="8540750" cy="5791200"/>
          </a:xfrm>
        </p:spPr>
        <p:txBody>
          <a:bodyPr>
            <a:noAutofit/>
          </a:bodyPr>
          <a:lstStyle/>
          <a:p>
            <a:pPr eaLnBrk="1" hangingPunct="1">
              <a:lnSpc>
                <a:spcPct val="90000"/>
              </a:lnSpc>
              <a:buFont typeface="Symbol" charset="0"/>
              <a:buChar char="¨"/>
            </a:pPr>
            <a:r>
              <a:rPr lang="en-US" sz="4000" dirty="0">
                <a:latin typeface="Arial" charset="0"/>
                <a:ea typeface="ＭＳ Ｐゴシック" charset="0"/>
                <a:cs typeface="ＭＳ Ｐゴシック" charset="0"/>
              </a:rPr>
              <a:t>Union:  </a:t>
            </a:r>
            <a:r>
              <a:rPr lang="en-US" sz="2000" dirty="0">
                <a:effectLst/>
                <a:latin typeface="Arial" charset="0"/>
                <a:ea typeface="ＭＳ Ｐゴシック" charset="0"/>
                <a:cs typeface="ＭＳ Ｐゴシック" charset="0"/>
              </a:rPr>
              <a:t>If A and B are sets, then the union of A and B is the set R that contains all elements of A and all elements of B, but no other elements.</a:t>
            </a:r>
            <a:r>
              <a:rPr lang="en-US" sz="1200" dirty="0">
                <a:effectLst/>
                <a:latin typeface="Arial" charset="0"/>
                <a:ea typeface="ＭＳ Ｐゴシック" charset="0"/>
                <a:cs typeface="ＭＳ Ｐゴシック" charset="0"/>
              </a:rPr>
              <a:t> </a:t>
            </a:r>
            <a:endParaRPr lang="en-US" sz="4000" dirty="0">
              <a:latin typeface="Arial" charset="0"/>
              <a:ea typeface="ＭＳ Ｐゴシック" charset="0"/>
              <a:cs typeface="ＭＳ Ｐゴシック" charset="0"/>
            </a:endParaRPr>
          </a:p>
          <a:p>
            <a:pPr eaLnBrk="1" hangingPunct="1">
              <a:lnSpc>
                <a:spcPct val="40000"/>
              </a:lnSpc>
              <a:buFont typeface="Symbol" charset="0"/>
              <a:buChar char="¨"/>
            </a:pPr>
            <a:endParaRPr lang="en-US" sz="4000" dirty="0">
              <a:latin typeface="Arial" charset="0"/>
              <a:ea typeface="ＭＳ Ｐゴシック" charset="0"/>
              <a:cs typeface="ＭＳ Ｐゴシック" charset="0"/>
            </a:endParaRPr>
          </a:p>
          <a:p>
            <a:pPr eaLnBrk="1" hangingPunct="1">
              <a:lnSpc>
                <a:spcPct val="90000"/>
              </a:lnSpc>
              <a:buFont typeface="Symbol" charset="0"/>
              <a:buChar char="¨"/>
            </a:pPr>
            <a:r>
              <a:rPr lang="en-US" sz="4000" dirty="0">
                <a:latin typeface="Arial" charset="0"/>
                <a:ea typeface="ＭＳ Ｐゴシック" charset="0"/>
                <a:cs typeface="ＭＳ Ｐゴシック" charset="0"/>
              </a:rPr>
              <a:t>Difference: </a:t>
            </a:r>
            <a:r>
              <a:rPr lang="en-US" sz="2000" dirty="0">
                <a:effectLst/>
                <a:latin typeface="Arial" charset="0"/>
                <a:ea typeface="ＭＳ Ｐゴシック" charset="0"/>
                <a:cs typeface="ＭＳ Ｐゴシック" charset="0"/>
              </a:rPr>
              <a:t>If A and B are sets, then the difference of B and A, is the set R which contains all of elements in B, but not in A.</a:t>
            </a:r>
            <a:r>
              <a:rPr lang="en-US" sz="1200" dirty="0">
                <a:effectLst/>
                <a:latin typeface="Arial" charset="0"/>
                <a:ea typeface="ＭＳ Ｐゴシック" charset="0"/>
                <a:cs typeface="ＭＳ Ｐゴシック" charset="0"/>
              </a:rPr>
              <a:t> </a:t>
            </a:r>
            <a:endParaRPr lang="en-US" sz="4000" dirty="0">
              <a:latin typeface="Arial" charset="0"/>
              <a:ea typeface="ＭＳ Ｐゴシック" charset="0"/>
              <a:cs typeface="ＭＳ Ｐゴシック" charset="0"/>
            </a:endParaRPr>
          </a:p>
          <a:p>
            <a:pPr eaLnBrk="1" hangingPunct="1">
              <a:lnSpc>
                <a:spcPct val="40000"/>
              </a:lnSpc>
              <a:buFont typeface="Symbol" charset="0"/>
              <a:buChar char="¨"/>
            </a:pPr>
            <a:endParaRPr lang="en-US" sz="4000" dirty="0">
              <a:latin typeface="Arial" charset="0"/>
              <a:ea typeface="ＭＳ Ｐゴシック" charset="0"/>
              <a:cs typeface="ＭＳ Ｐゴシック" charset="0"/>
            </a:endParaRPr>
          </a:p>
          <a:p>
            <a:pPr eaLnBrk="1" hangingPunct="1">
              <a:lnSpc>
                <a:spcPct val="90000"/>
              </a:lnSpc>
              <a:buFont typeface="Symbol" charset="0"/>
              <a:buChar char="¨"/>
            </a:pPr>
            <a:r>
              <a:rPr lang="en-US" sz="4000" dirty="0">
                <a:latin typeface="Arial" charset="0"/>
                <a:ea typeface="ＭＳ Ｐゴシック" charset="0"/>
                <a:cs typeface="ＭＳ Ｐゴシック" charset="0"/>
              </a:rPr>
              <a:t>Rename: </a:t>
            </a:r>
            <a:r>
              <a:rPr lang="en-US" sz="2000" dirty="0">
                <a:effectLst/>
                <a:latin typeface="Arial" charset="0"/>
                <a:ea typeface="ＭＳ Ｐゴシック" charset="0"/>
                <a:cs typeface="ＭＳ Ｐゴシック" charset="0"/>
              </a:rPr>
              <a:t>change the name of a </a:t>
            </a:r>
            <a:r>
              <a:rPr lang="en-US" sz="2000" dirty="0" smtClean="0">
                <a:effectLst/>
                <a:latin typeface="Arial" charset="0"/>
                <a:ea typeface="ＭＳ Ｐゴシック" charset="0"/>
                <a:cs typeface="ＭＳ Ｐゴシック" charset="0"/>
              </a:rPr>
              <a:t>field</a:t>
            </a:r>
            <a:endParaRPr lang="en-US" sz="40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226980419"/>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rrowheads="1"/>
          </p:cNvSpPr>
          <p:nvPr>
            <p:ph type="title"/>
          </p:nvPr>
        </p:nvSpPr>
        <p:spPr/>
        <p:txBody>
          <a:bodyPr/>
          <a:lstStyle/>
          <a:p>
            <a:pPr eaLnBrk="1" hangingPunct="1"/>
            <a:r>
              <a:rPr lang="en-US">
                <a:latin typeface="Arial" charset="0"/>
                <a:ea typeface="ＭＳ Ｐゴシック" charset="0"/>
                <a:cs typeface="ＭＳ Ｐゴシック" charset="0"/>
              </a:rPr>
              <a:t>Relational Algebra</a:t>
            </a:r>
          </a:p>
        </p:txBody>
      </p:sp>
      <p:sp>
        <p:nvSpPr>
          <p:cNvPr id="32771" name="Rectangle 3"/>
          <p:cNvSpPr>
            <a:spLocks noGrp="1" noRot="1" noChangeArrowheads="1"/>
          </p:cNvSpPr>
          <p:nvPr>
            <p:ph idx="4294967295"/>
          </p:nvPr>
        </p:nvSpPr>
        <p:spPr>
          <a:xfrm>
            <a:off x="457200" y="1371600"/>
            <a:ext cx="8540750" cy="5791200"/>
          </a:xfrm>
        </p:spPr>
        <p:txBody>
          <a:bodyPr>
            <a:noAutofit/>
          </a:bodyPr>
          <a:lstStyle/>
          <a:p>
            <a:pPr eaLnBrk="1" hangingPunct="1">
              <a:lnSpc>
                <a:spcPct val="90000"/>
              </a:lnSpc>
              <a:buFont typeface="Symbol" charset="0"/>
              <a:buChar char="¨"/>
            </a:pPr>
            <a:r>
              <a:rPr lang="en-US" sz="3600" dirty="0" smtClean="0">
                <a:latin typeface="Arial" charset="0"/>
                <a:ea typeface="ＭＳ Ｐゴシック" charset="0"/>
                <a:cs typeface="ＭＳ Ｐゴシック" charset="0"/>
              </a:rPr>
              <a:t>Selection</a:t>
            </a:r>
            <a:r>
              <a:rPr lang="en-US" sz="3600" dirty="0">
                <a:latin typeface="Arial" charset="0"/>
                <a:ea typeface="ＭＳ Ｐゴシック" charset="0"/>
                <a:cs typeface="ＭＳ Ｐゴシック" charset="0"/>
              </a:rPr>
              <a:t>: </a:t>
            </a:r>
            <a:r>
              <a:rPr lang="en-US" sz="1800" dirty="0">
                <a:effectLst/>
                <a:latin typeface="Arial" charset="0"/>
                <a:ea typeface="ＭＳ Ｐゴシック" charset="0"/>
                <a:cs typeface="ＭＳ Ｐゴシック" charset="0"/>
              </a:rPr>
              <a:t>selecting records by applying a test using binary operators (&lt;,≤,=≥,&gt;) based on the table fields </a:t>
            </a:r>
            <a:endParaRPr lang="en-US" sz="1800" dirty="0">
              <a:latin typeface="Arial" charset="0"/>
              <a:ea typeface="ＭＳ Ｐゴシック" charset="0"/>
              <a:cs typeface="ＭＳ Ｐゴシック" charset="0"/>
            </a:endParaRPr>
          </a:p>
          <a:p>
            <a:pPr eaLnBrk="1" hangingPunct="1">
              <a:lnSpc>
                <a:spcPct val="40000"/>
              </a:lnSpc>
              <a:buFont typeface="Symbol" charset="0"/>
              <a:buChar char="¨"/>
            </a:pPr>
            <a:endParaRPr lang="en-US" sz="3600" dirty="0">
              <a:latin typeface="Arial" charset="0"/>
              <a:ea typeface="ＭＳ Ｐゴシック" charset="0"/>
              <a:cs typeface="ＭＳ Ｐゴシック" charset="0"/>
            </a:endParaRPr>
          </a:p>
          <a:p>
            <a:pPr eaLnBrk="1" hangingPunct="1">
              <a:lnSpc>
                <a:spcPct val="90000"/>
              </a:lnSpc>
              <a:buFont typeface="Symbol" charset="0"/>
              <a:buChar char="¨"/>
            </a:pPr>
            <a:r>
              <a:rPr lang="en-US" sz="3600" dirty="0">
                <a:latin typeface="Arial" charset="0"/>
                <a:ea typeface="ＭＳ Ｐゴシック" charset="0"/>
                <a:cs typeface="ＭＳ Ｐゴシック" charset="0"/>
              </a:rPr>
              <a:t>Projection: </a:t>
            </a:r>
            <a:r>
              <a:rPr lang="en-US" sz="1800" dirty="0">
                <a:effectLst/>
                <a:latin typeface="Arial" charset="0"/>
                <a:ea typeface="ＭＳ Ｐゴシック" charset="0"/>
                <a:cs typeface="ＭＳ Ｐゴシック" charset="0"/>
              </a:rPr>
              <a:t>if  a1,...,an is a set of field names, the result of projection is defined as the set R that is obtained when all records in R are restricted to the set {a1,...,an}</a:t>
            </a:r>
            <a:endParaRPr lang="en-US" sz="1800" dirty="0">
              <a:latin typeface="Arial" charset="0"/>
              <a:ea typeface="ＭＳ Ｐゴシック" charset="0"/>
              <a:cs typeface="ＭＳ Ｐゴシック" charset="0"/>
            </a:endParaRPr>
          </a:p>
          <a:p>
            <a:pPr eaLnBrk="1" hangingPunct="1">
              <a:lnSpc>
                <a:spcPct val="40000"/>
              </a:lnSpc>
              <a:buFont typeface="Symbol" charset="0"/>
              <a:buChar char="¨"/>
            </a:pPr>
            <a:endParaRPr lang="en-US" sz="3600" dirty="0">
              <a:latin typeface="Arial" charset="0"/>
              <a:ea typeface="ＭＳ Ｐゴシック" charset="0"/>
              <a:cs typeface="ＭＳ Ｐゴシック" charset="0"/>
            </a:endParaRPr>
          </a:p>
          <a:p>
            <a:pPr eaLnBrk="1" hangingPunct="1">
              <a:lnSpc>
                <a:spcPct val="90000"/>
              </a:lnSpc>
              <a:buFont typeface="Symbol" charset="0"/>
              <a:buChar char="¨"/>
            </a:pPr>
            <a:r>
              <a:rPr lang="en-US" sz="3600" dirty="0">
                <a:latin typeface="Arial" charset="0"/>
                <a:ea typeface="ＭＳ Ｐゴシック" charset="0"/>
                <a:cs typeface="ＭＳ Ｐゴシック" charset="0"/>
              </a:rPr>
              <a:t>Cartesian Product: </a:t>
            </a:r>
            <a:r>
              <a:rPr lang="en-US" sz="1800" dirty="0">
                <a:effectLst/>
                <a:latin typeface="Arial" charset="0"/>
                <a:ea typeface="ＭＳ Ｐゴシック" charset="0"/>
                <a:cs typeface="ＭＳ Ｐゴシック" charset="0"/>
              </a:rPr>
              <a:t>If A and B are sets, the Cartesian product is the set R containing all possible ordered pairs whose first component is a member of A and whose second component is a member of B</a:t>
            </a:r>
            <a:endParaRPr lang="en-US" sz="1800" dirty="0">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05282192"/>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 y="304800"/>
            <a:ext cx="8177512" cy="5867400"/>
          </a:xfrm>
          <a:prstGeom prst="rect">
            <a:avLst/>
          </a:prstGeom>
        </p:spPr>
      </p:pic>
      <p:sp>
        <p:nvSpPr>
          <p:cNvPr id="5" name="Down Arrow 4"/>
          <p:cNvSpPr/>
          <p:nvPr/>
        </p:nvSpPr>
        <p:spPr>
          <a:xfrm>
            <a:off x="3200400" y="4538008"/>
            <a:ext cx="228600" cy="381000"/>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200400" y="4473476"/>
            <a:ext cx="1828800" cy="2123658"/>
          </a:xfrm>
          <a:prstGeom prst="rect">
            <a:avLst/>
          </a:prstGeom>
          <a:noFill/>
        </p:spPr>
        <p:txBody>
          <a:bodyPr wrap="square" rtlCol="0">
            <a:spAutoFit/>
          </a:bodyPr>
          <a:lstStyle/>
          <a:p>
            <a:r>
              <a:rPr lang="en-US" dirty="0" smtClean="0">
                <a:solidFill>
                  <a:schemeClr val="accent1"/>
                </a:solidFill>
              </a:rPr>
              <a:t>    So</a:t>
            </a:r>
            <a:r>
              <a:rPr lang="en-US" dirty="0" smtClean="0"/>
              <a:t> Sort</a:t>
            </a:r>
            <a:endParaRPr lang="en-US" dirty="0"/>
          </a:p>
          <a:p>
            <a:pPr>
              <a:lnSpc>
                <a:spcPct val="150000"/>
              </a:lnSpc>
            </a:pPr>
            <a:r>
              <a:rPr lang="en-US" dirty="0" smtClean="0"/>
              <a:t>⊆     </a:t>
            </a:r>
            <a:r>
              <a:rPr lang="en-US" dirty="0" smtClean="0"/>
              <a:t>Subset</a:t>
            </a:r>
            <a:endParaRPr lang="en-US" dirty="0"/>
          </a:p>
          <a:p>
            <a:r>
              <a:rPr lang="en-US" dirty="0" smtClean="0"/>
              <a:t>         Group</a:t>
            </a:r>
            <a:endParaRPr lang="en-US" dirty="0" smtClean="0">
              <a:solidFill>
                <a:schemeClr val="accent1"/>
              </a:solidFill>
            </a:endParaRPr>
          </a:p>
          <a:p>
            <a:r>
              <a:rPr lang="en-US" dirty="0" smtClean="0">
                <a:solidFill>
                  <a:schemeClr val="accent1"/>
                </a:solidFill>
              </a:rPr>
              <a:t>N  </a:t>
            </a:r>
            <a:r>
              <a:rPr lang="en-US" dirty="0" smtClean="0"/>
              <a:t>No Join</a:t>
            </a:r>
            <a:endParaRPr lang="en-US" dirty="0" smtClean="0"/>
          </a:p>
          <a:p>
            <a:endParaRPr lang="en-US" dirty="0"/>
          </a:p>
        </p:txBody>
      </p:sp>
      <p:sp>
        <p:nvSpPr>
          <p:cNvPr id="8" name="Double Brace 7"/>
          <p:cNvSpPr/>
          <p:nvPr/>
        </p:nvSpPr>
        <p:spPr>
          <a:xfrm>
            <a:off x="3223591" y="5376208"/>
            <a:ext cx="228600" cy="338792"/>
          </a:xfrm>
          <a:prstGeom prst="bracePair">
            <a:avLst/>
          </a:prstGeom>
          <a:noFill/>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Rectangle 8"/>
          <p:cNvSpPr/>
          <p:nvPr/>
        </p:nvSpPr>
        <p:spPr>
          <a:xfrm>
            <a:off x="3048000" y="914400"/>
            <a:ext cx="1981200" cy="5562600"/>
          </a:xfrm>
          <a:prstGeom prst="rect">
            <a:avLst/>
          </a:prstGeom>
          <a:noFill/>
          <a:ln w="5715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552950" y="1447800"/>
            <a:ext cx="1638300" cy="2677656"/>
          </a:xfrm>
          <a:prstGeom prst="rect">
            <a:avLst/>
          </a:prstGeom>
          <a:noFill/>
        </p:spPr>
        <p:txBody>
          <a:bodyPr wrap="square" rtlCol="0">
            <a:spAutoFit/>
          </a:bodyPr>
          <a:lstStyle/>
          <a:p>
            <a:r>
              <a:rPr lang="en-US" sz="2800" dirty="0" smtClean="0">
                <a:solidFill>
                  <a:schemeClr val="accent1"/>
                </a:solidFill>
              </a:rPr>
              <a:t>J</a:t>
            </a:r>
          </a:p>
          <a:p>
            <a:r>
              <a:rPr lang="en-US" sz="2800" dirty="0" err="1" smtClean="0">
                <a:solidFill>
                  <a:schemeClr val="accent1"/>
                </a:solidFill>
              </a:rPr>
              <a:t>Ɵ</a:t>
            </a:r>
            <a:endParaRPr lang="en-US" sz="2800" dirty="0" smtClean="0">
              <a:solidFill>
                <a:schemeClr val="accent1"/>
              </a:solidFill>
            </a:endParaRPr>
          </a:p>
          <a:p>
            <a:endParaRPr lang="en-US" sz="2800" dirty="0">
              <a:solidFill>
                <a:schemeClr val="accent1"/>
              </a:solidFill>
            </a:endParaRPr>
          </a:p>
          <a:p>
            <a:r>
              <a:rPr lang="en-US" sz="2800" dirty="0" smtClean="0">
                <a:solidFill>
                  <a:schemeClr val="accent1"/>
                </a:solidFill>
              </a:rPr>
              <a:t>L</a:t>
            </a:r>
          </a:p>
          <a:p>
            <a:r>
              <a:rPr lang="en-US" sz="2800" dirty="0" smtClean="0">
                <a:solidFill>
                  <a:schemeClr val="accent1"/>
                </a:solidFill>
              </a:rPr>
              <a:t>R</a:t>
            </a:r>
          </a:p>
          <a:p>
            <a:endParaRPr lang="en-US" sz="2800" dirty="0" smtClean="0">
              <a:solidFill>
                <a:schemeClr val="accent1"/>
              </a:solidFill>
            </a:endParaRPr>
          </a:p>
        </p:txBody>
      </p:sp>
    </p:spTree>
    <p:extLst>
      <p:ext uri="{BB962C8B-B14F-4D97-AF65-F5344CB8AC3E}">
        <p14:creationId xmlns:p14="http://schemas.microsoft.com/office/powerpoint/2010/main" val="3151080479"/>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rrowheads="1"/>
          </p:cNvSpPr>
          <p:nvPr>
            <p:ph type="title"/>
          </p:nvPr>
        </p:nvSpPr>
        <p:spPr/>
        <p:txBody>
          <a:bodyPr/>
          <a:lstStyle/>
          <a:p>
            <a:pPr eaLnBrk="1" hangingPunct="1"/>
            <a:r>
              <a:rPr lang="en-US">
                <a:latin typeface="Arial" charset="0"/>
                <a:ea typeface="ＭＳ Ｐゴシック" charset="0"/>
                <a:cs typeface="ＭＳ Ｐゴシック" charset="0"/>
              </a:rPr>
              <a:t>Relational operations</a:t>
            </a:r>
          </a:p>
        </p:txBody>
      </p:sp>
      <p:sp>
        <p:nvSpPr>
          <p:cNvPr id="43011" name="Rectangle 3"/>
          <p:cNvSpPr>
            <a:spLocks noGrp="1" noRot="1" noChangeArrowheads="1"/>
          </p:cNvSpPr>
          <p:nvPr>
            <p:ph idx="4294967295"/>
          </p:nvPr>
        </p:nvSpPr>
        <p:spPr>
          <a:xfrm>
            <a:off x="533400" y="1524000"/>
            <a:ext cx="8229600" cy="4525963"/>
          </a:xfrm>
        </p:spPr>
        <p:txBody>
          <a:bodyPr>
            <a:normAutofit fontScale="92500" lnSpcReduction="10000"/>
          </a:bodyPr>
          <a:lstStyle/>
          <a:p>
            <a:pPr eaLnBrk="1" hangingPunct="1">
              <a:buFont typeface="Symbol" charset="0"/>
              <a:buChar char="¨"/>
            </a:pPr>
            <a:r>
              <a:rPr lang="en-US" sz="2800" dirty="0">
                <a:latin typeface="Arial" charset="0"/>
                <a:ea typeface="ＭＳ Ｐゴシック" charset="0"/>
                <a:cs typeface="ＭＳ Ｐゴシック" charset="0"/>
              </a:rPr>
              <a:t>Subset</a:t>
            </a:r>
          </a:p>
          <a:p>
            <a:pPr lvl="1" eaLnBrk="1" hangingPunct="1">
              <a:buFont typeface="Symbol" charset="0"/>
              <a:buNone/>
            </a:pPr>
            <a:r>
              <a:rPr lang="en-US" sz="2400" dirty="0">
                <a:latin typeface="Arial" charset="0"/>
                <a:ea typeface="ＭＳ Ｐゴシック" charset="0"/>
              </a:rPr>
              <a:t>$</a:t>
            </a:r>
            <a:r>
              <a:rPr lang="en-US" sz="2400" dirty="0" err="1" smtClean="0">
                <a:latin typeface="Arial" charset="0"/>
                <a:ea typeface="ＭＳ Ｐゴシック" charset="0"/>
              </a:rPr>
              <a:t>dbsubset</a:t>
            </a:r>
            <a:r>
              <a:rPr lang="en-US" sz="2400" dirty="0" smtClean="0">
                <a:latin typeface="Arial" charset="0"/>
                <a:ea typeface="ＭＳ Ｐゴシック" charset="0"/>
              </a:rPr>
              <a:t> </a:t>
            </a:r>
            <a:r>
              <a:rPr lang="en-US" sz="2400" dirty="0" err="1">
                <a:latin typeface="Arial" charset="0"/>
                <a:ea typeface="ＭＳ Ｐゴシック" charset="0"/>
              </a:rPr>
              <a:t>dbsite</a:t>
            </a:r>
            <a:r>
              <a:rPr lang="en-US" sz="2400" dirty="0">
                <a:latin typeface="Arial" charset="0"/>
                <a:ea typeface="ＭＳ Ｐゴシック" charset="0"/>
              </a:rPr>
              <a:t> </a:t>
            </a:r>
            <a:r>
              <a:rPr lang="ja-JP" altLang="en-US" sz="2400" dirty="0">
                <a:latin typeface="Arial" charset="0"/>
                <a:ea typeface="ＭＳ Ｐゴシック" charset="0"/>
              </a:rPr>
              <a:t>‘</a:t>
            </a:r>
            <a:r>
              <a:rPr lang="en-US" sz="2400" dirty="0" err="1">
                <a:latin typeface="Arial" charset="0"/>
                <a:ea typeface="ＭＳ Ｐゴシック" charset="0"/>
              </a:rPr>
              <a:t>lat</a:t>
            </a:r>
            <a:r>
              <a:rPr lang="en-US" sz="2400" dirty="0">
                <a:latin typeface="Arial" charset="0"/>
                <a:ea typeface="ＭＳ Ｐゴシック" charset="0"/>
              </a:rPr>
              <a:t> &gt; </a:t>
            </a:r>
            <a:r>
              <a:rPr lang="en-US" sz="2400" dirty="0" smtClean="0">
                <a:latin typeface="Arial" charset="0"/>
                <a:ea typeface="ＭＳ Ｐゴシック" charset="0"/>
              </a:rPr>
              <a:t>35</a:t>
            </a:r>
            <a:r>
              <a:rPr lang="ja-JP" altLang="en-US" sz="2400" dirty="0" smtClean="0">
                <a:latin typeface="Arial" charset="0"/>
                <a:ea typeface="ＭＳ Ｐゴシック" charset="0"/>
              </a:rPr>
              <a:t>’</a:t>
            </a:r>
            <a:endParaRPr lang="en-US" altLang="ja-JP" sz="2400" dirty="0" smtClean="0">
              <a:latin typeface="Arial" charset="0"/>
              <a:ea typeface="ＭＳ Ｐゴシック" charset="0"/>
            </a:endParaRPr>
          </a:p>
          <a:p>
            <a:pPr lvl="1" eaLnBrk="1" hangingPunct="1">
              <a:buFont typeface="Symbol" charset="0"/>
              <a:buNone/>
            </a:pPr>
            <a:endParaRPr lang="en-US" sz="2800" dirty="0">
              <a:latin typeface="Arial" charset="0"/>
              <a:ea typeface="ＭＳ Ｐゴシック" charset="0"/>
              <a:cs typeface="ＭＳ Ｐゴシック" charset="0"/>
            </a:endParaRPr>
          </a:p>
          <a:p>
            <a:pPr eaLnBrk="1" hangingPunct="1">
              <a:buFont typeface="Symbol" charset="0"/>
              <a:buChar char="¨"/>
            </a:pPr>
            <a:r>
              <a:rPr lang="en-US" sz="2800" dirty="0">
                <a:latin typeface="Arial" charset="0"/>
                <a:ea typeface="ＭＳ Ｐゴシック" charset="0"/>
                <a:cs typeface="ＭＳ Ｐゴシック" charset="0"/>
              </a:rPr>
              <a:t>Sort</a:t>
            </a:r>
          </a:p>
          <a:p>
            <a:pPr lvl="1" eaLnBrk="1" hangingPunct="1">
              <a:buFont typeface="Symbol" charset="0"/>
              <a:buNone/>
            </a:pPr>
            <a:r>
              <a:rPr lang="en-US" sz="2400" dirty="0">
                <a:latin typeface="Arial" charset="0"/>
                <a:ea typeface="ＭＳ Ｐゴシック" charset="0"/>
              </a:rPr>
              <a:t>$</a:t>
            </a:r>
            <a:r>
              <a:rPr lang="en-US" sz="2400" dirty="0" err="1" smtClean="0">
                <a:latin typeface="Arial" charset="0"/>
                <a:ea typeface="ＭＳ Ｐゴシック" charset="0"/>
              </a:rPr>
              <a:t>dbsort</a:t>
            </a:r>
            <a:r>
              <a:rPr lang="en-US" sz="2400" dirty="0" smtClean="0">
                <a:latin typeface="Arial" charset="0"/>
                <a:ea typeface="ＭＳ Ｐゴシック" charset="0"/>
              </a:rPr>
              <a:t> </a:t>
            </a:r>
            <a:r>
              <a:rPr lang="en-US" sz="2400" dirty="0" err="1">
                <a:latin typeface="Arial" charset="0"/>
                <a:ea typeface="ＭＳ Ｐゴシック" charset="0"/>
              </a:rPr>
              <a:t>dbsite</a:t>
            </a:r>
            <a:r>
              <a:rPr lang="en-US" sz="2400" dirty="0">
                <a:latin typeface="Arial" charset="0"/>
                <a:ea typeface="ＭＳ Ｐゴシック" charset="0"/>
              </a:rPr>
              <a:t> </a:t>
            </a:r>
            <a:r>
              <a:rPr lang="en-US" sz="2400" dirty="0" err="1">
                <a:latin typeface="Arial" charset="0"/>
                <a:ea typeface="ＭＳ Ｐゴシック" charset="0"/>
              </a:rPr>
              <a:t>sta</a:t>
            </a:r>
            <a:endParaRPr lang="en-US" sz="2400" dirty="0">
              <a:latin typeface="Arial" charset="0"/>
              <a:ea typeface="ＭＳ Ｐゴシック" charset="0"/>
            </a:endParaRPr>
          </a:p>
          <a:p>
            <a:pPr eaLnBrk="1" hangingPunct="1">
              <a:buFont typeface="Symbol" charset="0"/>
              <a:buChar char="¨"/>
            </a:pPr>
            <a:endParaRPr lang="en-US" sz="2800" dirty="0">
              <a:latin typeface="Arial" charset="0"/>
              <a:ea typeface="ＭＳ Ｐゴシック" charset="0"/>
              <a:cs typeface="ＭＳ Ｐゴシック" charset="0"/>
            </a:endParaRPr>
          </a:p>
          <a:p>
            <a:pPr eaLnBrk="1" hangingPunct="1">
              <a:buFont typeface="Symbol" charset="0"/>
              <a:buChar char="¨"/>
            </a:pPr>
            <a:r>
              <a:rPr lang="en-US" sz="2800" dirty="0">
                <a:latin typeface="Arial" charset="0"/>
                <a:ea typeface="ＭＳ Ｐゴシック" charset="0"/>
                <a:cs typeface="ＭＳ Ｐゴシック" charset="0"/>
              </a:rPr>
              <a:t>Join</a:t>
            </a:r>
          </a:p>
          <a:p>
            <a:pPr lvl="1" eaLnBrk="1" hangingPunct="1">
              <a:buFont typeface="Symbol" charset="0"/>
              <a:buNone/>
            </a:pPr>
            <a:r>
              <a:rPr lang="en-US" sz="2400" dirty="0">
                <a:latin typeface="Arial" charset="0"/>
                <a:ea typeface="ＭＳ Ｐゴシック" charset="0"/>
              </a:rPr>
              <a:t>$</a:t>
            </a:r>
            <a:r>
              <a:rPr lang="en-US" sz="2400" dirty="0" err="1" smtClean="0">
                <a:latin typeface="Arial" charset="0"/>
                <a:ea typeface="ＭＳ Ｐゴシック" charset="0"/>
              </a:rPr>
              <a:t>dbjoin</a:t>
            </a:r>
            <a:r>
              <a:rPr lang="en-US" sz="2400" dirty="0" smtClean="0">
                <a:latin typeface="Arial" charset="0"/>
                <a:ea typeface="ＭＳ Ｐゴシック" charset="0"/>
              </a:rPr>
              <a:t> </a:t>
            </a:r>
            <a:r>
              <a:rPr lang="en-US" sz="2400" dirty="0" err="1">
                <a:latin typeface="Arial" charset="0"/>
                <a:ea typeface="ＭＳ Ｐゴシック" charset="0"/>
              </a:rPr>
              <a:t>db.arrival</a:t>
            </a:r>
            <a:r>
              <a:rPr lang="en-US" sz="2400" dirty="0">
                <a:latin typeface="Arial" charset="0"/>
                <a:ea typeface="ＭＳ Ｐゴシック" charset="0"/>
              </a:rPr>
              <a:t> site</a:t>
            </a:r>
          </a:p>
          <a:p>
            <a:pPr lvl="1" eaLnBrk="1" hangingPunct="1">
              <a:buFont typeface="Symbol" charset="0"/>
              <a:buChar char="¨"/>
            </a:pPr>
            <a:endParaRPr lang="en-US" sz="2400" dirty="0">
              <a:latin typeface="Arial" charset="0"/>
              <a:ea typeface="ＭＳ Ｐゴシック" charset="0"/>
            </a:endParaRPr>
          </a:p>
        </p:txBody>
      </p:sp>
    </p:spTree>
    <p:extLst>
      <p:ext uri="{BB962C8B-B14F-4D97-AF65-F5344CB8AC3E}">
        <p14:creationId xmlns:p14="http://schemas.microsoft.com/office/powerpoint/2010/main" val="1912034358"/>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Rot="1" noChangeArrowheads="1"/>
          </p:cNvSpPr>
          <p:nvPr>
            <p:ph idx="4294967295"/>
          </p:nvPr>
        </p:nvSpPr>
        <p:spPr>
          <a:xfrm>
            <a:off x="603250" y="185738"/>
            <a:ext cx="8540750" cy="6284912"/>
          </a:xfrm>
        </p:spPr>
        <p:txBody>
          <a:bodyPr>
            <a:normAutofit fontScale="77500" lnSpcReduction="20000"/>
          </a:bodyPr>
          <a:lstStyle/>
          <a:p>
            <a:pPr eaLnBrk="1" hangingPunct="1">
              <a:lnSpc>
                <a:spcPct val="90000"/>
              </a:lnSpc>
              <a:buFont typeface="Symbol" charset="0"/>
              <a:buChar char="¨"/>
            </a:pPr>
            <a:r>
              <a:rPr lang="en-US" sz="2800" dirty="0">
                <a:latin typeface="Arial" charset="0"/>
                <a:ea typeface="ＭＳ Ｐゴシック" charset="0"/>
                <a:cs typeface="ＭＳ Ｐゴシック" charset="0"/>
              </a:rPr>
              <a:t>Select/Arrange</a:t>
            </a:r>
          </a:p>
          <a:p>
            <a:pPr lvl="1" eaLnBrk="1" hangingPunct="1">
              <a:lnSpc>
                <a:spcPct val="90000"/>
              </a:lnSpc>
              <a:buFont typeface="Symbol" charset="0"/>
              <a:buNone/>
            </a:pPr>
            <a:r>
              <a:rPr lang="en-US" sz="2400" dirty="0" smtClean="0">
                <a:latin typeface="Arial" charset="0"/>
                <a:ea typeface="ＭＳ Ｐゴシック" charset="0"/>
              </a:rPr>
              <a:t>%</a:t>
            </a:r>
            <a:r>
              <a:rPr lang="en-US" sz="2400" dirty="0" err="1" smtClean="0">
                <a:latin typeface="Arial" charset="0"/>
                <a:ea typeface="ＭＳ Ｐゴシック" charset="0"/>
              </a:rPr>
              <a:t>dbselect</a:t>
            </a:r>
            <a:r>
              <a:rPr lang="en-US" sz="2400" dirty="0" smtClean="0">
                <a:latin typeface="Arial" charset="0"/>
                <a:ea typeface="ＭＳ Ｐゴシック" charset="0"/>
              </a:rPr>
              <a:t> </a:t>
            </a:r>
            <a:r>
              <a:rPr lang="en-US" sz="2400" dirty="0">
                <a:latin typeface="Arial" charset="0"/>
                <a:ea typeface="ＭＳ Ｐゴシック" charset="0"/>
              </a:rPr>
              <a:t>- </a:t>
            </a:r>
            <a:r>
              <a:rPr lang="en-US" sz="2400" dirty="0" err="1">
                <a:latin typeface="Arial" charset="0"/>
                <a:ea typeface="ＭＳ Ｐゴシック" charset="0"/>
              </a:rPr>
              <a:t>sta</a:t>
            </a:r>
            <a:r>
              <a:rPr lang="en-US" sz="2400" dirty="0">
                <a:latin typeface="Arial" charset="0"/>
                <a:ea typeface="ＭＳ Ｐゴシック" charset="0"/>
              </a:rPr>
              <a:t> </a:t>
            </a:r>
            <a:r>
              <a:rPr lang="en-US" sz="2400" dirty="0" err="1">
                <a:latin typeface="Arial" charset="0"/>
                <a:ea typeface="ＭＳ Ｐゴシック" charset="0"/>
              </a:rPr>
              <a:t>lat</a:t>
            </a:r>
            <a:r>
              <a:rPr lang="en-US" sz="2400" dirty="0">
                <a:latin typeface="Arial" charset="0"/>
                <a:ea typeface="ＭＳ Ｐゴシック" charset="0"/>
              </a:rPr>
              <a:t> </a:t>
            </a:r>
            <a:r>
              <a:rPr lang="en-US" sz="2400" dirty="0" err="1">
                <a:latin typeface="Arial" charset="0"/>
                <a:ea typeface="ＭＳ Ｐゴシック" charset="0"/>
              </a:rPr>
              <a:t>lon</a:t>
            </a:r>
            <a:r>
              <a:rPr lang="en-US" sz="2400" dirty="0">
                <a:latin typeface="Arial" charset="0"/>
                <a:ea typeface="ＭＳ Ｐゴシック" charset="0"/>
              </a:rPr>
              <a:t> </a:t>
            </a:r>
            <a:r>
              <a:rPr lang="en-US" sz="2400" dirty="0" err="1">
                <a:latin typeface="Arial" charset="0"/>
                <a:ea typeface="ＭＳ Ｐゴシック" charset="0"/>
              </a:rPr>
              <a:t>elev</a:t>
            </a:r>
            <a:r>
              <a:rPr lang="en-US" sz="2400" dirty="0">
                <a:latin typeface="Arial" charset="0"/>
                <a:ea typeface="ＭＳ Ｐゴシック" charset="0"/>
              </a:rPr>
              <a:t> </a:t>
            </a:r>
            <a:r>
              <a:rPr lang="en-US" sz="2400" dirty="0" err="1">
                <a:latin typeface="Arial" charset="0"/>
                <a:ea typeface="ＭＳ Ｐゴシック" charset="0"/>
              </a:rPr>
              <a:t>staname</a:t>
            </a:r>
            <a:endParaRPr lang="en-US" sz="2400" dirty="0">
              <a:latin typeface="Arial" charset="0"/>
              <a:ea typeface="ＭＳ Ｐゴシック" charset="0"/>
            </a:endParaRPr>
          </a:p>
          <a:p>
            <a:pPr lvl="1" eaLnBrk="1" hangingPunct="1">
              <a:lnSpc>
                <a:spcPct val="90000"/>
              </a:lnSpc>
              <a:buFont typeface="Symbol" charset="0"/>
              <a:buNone/>
            </a:pPr>
            <a:endParaRPr lang="en-US" sz="2400" dirty="0">
              <a:latin typeface="Arial" charset="0"/>
              <a:ea typeface="ＭＳ Ｐゴシック" charset="0"/>
            </a:endParaRPr>
          </a:p>
          <a:p>
            <a:pPr lvl="1" eaLnBrk="1" hangingPunct="1">
              <a:lnSpc>
                <a:spcPct val="110000"/>
              </a:lnSpc>
              <a:buFont typeface="Symbol" charset="0"/>
              <a:buNone/>
            </a:pPr>
            <a:r>
              <a:rPr lang="en-US" sz="1800" dirty="0">
                <a:latin typeface="Arial" charset="0"/>
                <a:ea typeface="ＭＳ Ｐゴシック" charset="0"/>
              </a:rPr>
              <a:t>% </a:t>
            </a:r>
            <a:r>
              <a:rPr lang="en-US" sz="1800" dirty="0" err="1">
                <a:latin typeface="Arial" charset="0"/>
                <a:ea typeface="ＭＳ Ｐゴシック" charset="0"/>
              </a:rPr>
              <a:t>dbsubset</a:t>
            </a:r>
            <a:r>
              <a:rPr lang="en-US" sz="1800" dirty="0">
                <a:latin typeface="Arial" charset="0"/>
                <a:ea typeface="ＭＳ Ｐゴシック" charset="0"/>
              </a:rPr>
              <a:t> </a:t>
            </a:r>
            <a:r>
              <a:rPr lang="en-US" sz="1800" dirty="0" err="1">
                <a:latin typeface="Arial" charset="0"/>
                <a:ea typeface="ＭＳ Ｐゴシック" charset="0"/>
              </a:rPr>
              <a:t>AprilNicoya.site</a:t>
            </a:r>
            <a:r>
              <a:rPr lang="en-US" sz="1800" dirty="0">
                <a:latin typeface="Arial" charset="0"/>
                <a:ea typeface="ＭＳ Ｐゴシック" charset="0"/>
              </a:rPr>
              <a:t> '</a:t>
            </a:r>
            <a:r>
              <a:rPr lang="en-US" sz="1800" dirty="0" err="1">
                <a:latin typeface="Arial" charset="0"/>
                <a:ea typeface="ＭＳ Ｐゴシック" charset="0"/>
              </a:rPr>
              <a:t>lat</a:t>
            </a:r>
            <a:r>
              <a:rPr lang="en-US" sz="1800" dirty="0">
                <a:latin typeface="Arial" charset="0"/>
                <a:ea typeface="ＭＳ Ｐゴシック" charset="0"/>
              </a:rPr>
              <a:t> &lt; 11 &amp;&amp; </a:t>
            </a:r>
            <a:r>
              <a:rPr lang="en-US" sz="1800" dirty="0" err="1">
                <a:latin typeface="Arial" charset="0"/>
                <a:ea typeface="ＭＳ Ｐゴシック" charset="0"/>
              </a:rPr>
              <a:t>elev</a:t>
            </a:r>
            <a:r>
              <a:rPr lang="en-US" sz="1800" dirty="0">
                <a:latin typeface="Arial" charset="0"/>
                <a:ea typeface="ＭＳ Ｐゴシック" charset="0"/>
              </a:rPr>
              <a:t> &gt; .5' |\</a:t>
            </a:r>
          </a:p>
          <a:p>
            <a:pPr lvl="1" eaLnBrk="1" hangingPunct="1">
              <a:lnSpc>
                <a:spcPct val="110000"/>
              </a:lnSpc>
              <a:buFont typeface="Symbol" charset="0"/>
              <a:buNone/>
            </a:pPr>
            <a:r>
              <a:rPr lang="en-US" sz="1800" dirty="0">
                <a:latin typeface="Arial" charset="0"/>
                <a:ea typeface="ＭＳ Ｐゴシック" charset="0"/>
              </a:rPr>
              <a:t> </a:t>
            </a:r>
            <a:r>
              <a:rPr lang="en-US" sz="1800" dirty="0" err="1">
                <a:latin typeface="Arial" charset="0"/>
                <a:ea typeface="ＭＳ Ｐゴシック" charset="0"/>
              </a:rPr>
              <a:t>dbsort</a:t>
            </a:r>
            <a:r>
              <a:rPr lang="en-US" sz="1800" dirty="0">
                <a:latin typeface="Arial" charset="0"/>
                <a:ea typeface="ＭＳ Ｐゴシック" charset="0"/>
              </a:rPr>
              <a:t> - </a:t>
            </a:r>
            <a:r>
              <a:rPr lang="en-US" sz="1800" dirty="0" err="1">
                <a:latin typeface="Arial" charset="0"/>
                <a:ea typeface="ＭＳ Ｐゴシック" charset="0"/>
              </a:rPr>
              <a:t>sta</a:t>
            </a:r>
            <a:r>
              <a:rPr lang="en-US" sz="1800" dirty="0">
                <a:latin typeface="Arial" charset="0"/>
                <a:ea typeface="ＭＳ Ｐゴシック" charset="0"/>
              </a:rPr>
              <a:t> |\</a:t>
            </a:r>
          </a:p>
          <a:p>
            <a:pPr lvl="1" eaLnBrk="1" hangingPunct="1">
              <a:lnSpc>
                <a:spcPct val="110000"/>
              </a:lnSpc>
              <a:buFont typeface="Symbol" charset="0"/>
              <a:buNone/>
            </a:pPr>
            <a:r>
              <a:rPr lang="en-US" sz="1800" dirty="0">
                <a:latin typeface="Arial" charset="0"/>
                <a:ea typeface="ＭＳ Ｐゴシック" charset="0"/>
              </a:rPr>
              <a:t> </a:t>
            </a:r>
            <a:r>
              <a:rPr lang="en-US" sz="1800" dirty="0" err="1">
                <a:latin typeface="Arial" charset="0"/>
                <a:ea typeface="ＭＳ Ｐゴシック" charset="0"/>
              </a:rPr>
              <a:t>dbjoin</a:t>
            </a:r>
            <a:r>
              <a:rPr lang="en-US" sz="1800" dirty="0">
                <a:latin typeface="Arial" charset="0"/>
                <a:ea typeface="ＭＳ Ｐゴシック" charset="0"/>
              </a:rPr>
              <a:t> - arrival |\</a:t>
            </a:r>
          </a:p>
          <a:p>
            <a:pPr lvl="1" eaLnBrk="1" hangingPunct="1">
              <a:lnSpc>
                <a:spcPct val="110000"/>
              </a:lnSpc>
              <a:buFont typeface="Symbol" charset="0"/>
              <a:buNone/>
            </a:pPr>
            <a:r>
              <a:rPr lang="en-US" sz="1800" dirty="0">
                <a:latin typeface="Arial" charset="0"/>
                <a:ea typeface="ＭＳ Ｐゴシック" charset="0"/>
              </a:rPr>
              <a:t> </a:t>
            </a:r>
            <a:r>
              <a:rPr lang="en-US" sz="1800" dirty="0" err="1">
                <a:latin typeface="Arial" charset="0"/>
                <a:ea typeface="ＭＳ Ｐゴシック" charset="0"/>
              </a:rPr>
              <a:t>dbselect</a:t>
            </a:r>
            <a:r>
              <a:rPr lang="en-US" sz="1800" dirty="0">
                <a:latin typeface="Arial" charset="0"/>
                <a:ea typeface="ＭＳ Ｐゴシック" charset="0"/>
              </a:rPr>
              <a:t> - </a:t>
            </a:r>
            <a:r>
              <a:rPr lang="en-US" sz="1800" dirty="0" err="1">
                <a:latin typeface="Arial" charset="0"/>
                <a:ea typeface="ＭＳ Ｐゴシック" charset="0"/>
              </a:rPr>
              <a:t>sta</a:t>
            </a:r>
            <a:r>
              <a:rPr lang="en-US" sz="1800" dirty="0">
                <a:latin typeface="Arial" charset="0"/>
                <a:ea typeface="ＭＳ Ｐゴシック" charset="0"/>
              </a:rPr>
              <a:t> </a:t>
            </a:r>
            <a:r>
              <a:rPr lang="en-US" sz="1800" dirty="0" err="1">
                <a:latin typeface="Arial" charset="0"/>
                <a:ea typeface="ＭＳ Ｐゴシック" charset="0"/>
              </a:rPr>
              <a:t>lat</a:t>
            </a:r>
            <a:r>
              <a:rPr lang="en-US" sz="1800" dirty="0">
                <a:latin typeface="Arial" charset="0"/>
                <a:ea typeface="ＭＳ Ｐゴシック" charset="0"/>
              </a:rPr>
              <a:t> </a:t>
            </a:r>
            <a:r>
              <a:rPr lang="en-US" sz="1800" dirty="0" err="1">
                <a:latin typeface="Arial" charset="0"/>
                <a:ea typeface="ＭＳ Ｐゴシック" charset="0"/>
              </a:rPr>
              <a:t>lon</a:t>
            </a:r>
            <a:r>
              <a:rPr lang="en-US" sz="1800" dirty="0">
                <a:latin typeface="Arial" charset="0"/>
                <a:ea typeface="ＭＳ Ｐゴシック" charset="0"/>
              </a:rPr>
              <a:t> arid </a:t>
            </a:r>
            <a:r>
              <a:rPr lang="en-US" sz="1800" dirty="0" err="1">
                <a:latin typeface="Arial" charset="0"/>
                <a:ea typeface="ＭＳ Ｐゴシック" charset="0"/>
              </a:rPr>
              <a:t>arrival.time</a:t>
            </a:r>
            <a:r>
              <a:rPr lang="en-US" sz="1800" dirty="0">
                <a:latin typeface="Arial" charset="0"/>
                <a:ea typeface="ＭＳ Ｐゴシック" charset="0"/>
              </a:rPr>
              <a:t> </a:t>
            </a:r>
            <a:r>
              <a:rPr lang="en-US" sz="1800" dirty="0" err="1">
                <a:latin typeface="Arial" charset="0"/>
                <a:ea typeface="ＭＳ Ｐゴシック" charset="0"/>
              </a:rPr>
              <a:t>chan</a:t>
            </a:r>
            <a:endParaRPr lang="en-US" sz="1800" dirty="0">
              <a:latin typeface="Arial" charset="0"/>
              <a:ea typeface="ＭＳ Ｐゴシック" charset="0"/>
            </a:endParaRPr>
          </a:p>
          <a:p>
            <a:pPr lvl="1" eaLnBrk="1" hangingPunct="1">
              <a:lnSpc>
                <a:spcPct val="110000"/>
              </a:lnSpc>
              <a:buFont typeface="Symbol" charset="0"/>
              <a:buNone/>
            </a:pPr>
            <a:r>
              <a:rPr lang="en-US" sz="1800" dirty="0">
                <a:latin typeface="Arial" charset="0"/>
                <a:ea typeface="ＭＳ Ｐゴシック" charset="0"/>
              </a:rPr>
              <a:t>JUDI     10.1659  -85.5387    30026   986357438.70800 BHZ     </a:t>
            </a:r>
          </a:p>
          <a:p>
            <a:pPr lvl="1" eaLnBrk="1" hangingPunct="1">
              <a:lnSpc>
                <a:spcPct val="110000"/>
              </a:lnSpc>
              <a:buFont typeface="Symbol" charset="0"/>
              <a:buNone/>
            </a:pPr>
            <a:r>
              <a:rPr lang="en-US" sz="1800" dirty="0">
                <a:latin typeface="Arial" charset="0"/>
                <a:ea typeface="ＭＳ Ｐゴシック" charset="0"/>
              </a:rPr>
              <a:t>JUDI     10.1659  -85.5387    31083   988433330.21200 BHZ     </a:t>
            </a:r>
          </a:p>
          <a:p>
            <a:pPr lvl="1" eaLnBrk="1" hangingPunct="1">
              <a:lnSpc>
                <a:spcPct val="110000"/>
              </a:lnSpc>
              <a:buFont typeface="Symbol" charset="0"/>
              <a:buNone/>
            </a:pPr>
            <a:r>
              <a:rPr lang="en-US" sz="1800" dirty="0">
                <a:latin typeface="Arial" charset="0"/>
                <a:ea typeface="ＭＳ Ｐゴシック" charset="0"/>
              </a:rPr>
              <a:t>JUDI     10.1659  -85.5387    31093   988479025.88600 BHZ     </a:t>
            </a:r>
          </a:p>
          <a:p>
            <a:pPr lvl="1" eaLnBrk="1" hangingPunct="1">
              <a:lnSpc>
                <a:spcPct val="110000"/>
              </a:lnSpc>
              <a:buFont typeface="Symbol" charset="0"/>
              <a:buNone/>
            </a:pPr>
            <a:r>
              <a:rPr lang="en-US" sz="1800" dirty="0">
                <a:latin typeface="Arial" charset="0"/>
                <a:ea typeface="ＭＳ Ｐゴシック" charset="0"/>
              </a:rPr>
              <a:t>JUDI     10.1659  -85.5387    31099   988518786.98200 BHZ     </a:t>
            </a:r>
          </a:p>
          <a:p>
            <a:pPr lvl="1" eaLnBrk="1" hangingPunct="1">
              <a:lnSpc>
                <a:spcPct val="110000"/>
              </a:lnSpc>
              <a:buFont typeface="Symbol" charset="0"/>
              <a:buNone/>
            </a:pPr>
            <a:r>
              <a:rPr lang="en-US" sz="1800" dirty="0">
                <a:latin typeface="Arial" charset="0"/>
                <a:ea typeface="ＭＳ Ｐゴシック" charset="0"/>
              </a:rPr>
              <a:t>JUDI     10.1659  -85.5387    31108   988529215.11200 BHZ     </a:t>
            </a:r>
          </a:p>
          <a:p>
            <a:pPr lvl="1" eaLnBrk="1" hangingPunct="1">
              <a:lnSpc>
                <a:spcPct val="110000"/>
              </a:lnSpc>
              <a:buFont typeface="Symbol" charset="0"/>
              <a:buNone/>
            </a:pPr>
            <a:r>
              <a:rPr lang="en-US" sz="1800" dirty="0">
                <a:latin typeface="Arial" charset="0"/>
                <a:ea typeface="ＭＳ Ｐゴシック" charset="0"/>
              </a:rPr>
              <a:t>JUDI     10.1659  -85.5387    31114   988558341.28100 BHZ     </a:t>
            </a:r>
          </a:p>
          <a:p>
            <a:pPr lvl="1" eaLnBrk="1" hangingPunct="1">
              <a:lnSpc>
                <a:spcPct val="110000"/>
              </a:lnSpc>
              <a:buFont typeface="Symbol" charset="0"/>
              <a:buNone/>
            </a:pPr>
            <a:r>
              <a:rPr lang="en-US" sz="1800" dirty="0">
                <a:latin typeface="Arial" charset="0"/>
                <a:ea typeface="ＭＳ Ｐゴシック" charset="0"/>
              </a:rPr>
              <a:t>JUDI     10.1659  -85.5387    31120   988565702.96100 BHZ     </a:t>
            </a:r>
          </a:p>
          <a:p>
            <a:pPr lvl="1" eaLnBrk="1" hangingPunct="1">
              <a:lnSpc>
                <a:spcPct val="110000"/>
              </a:lnSpc>
              <a:buFont typeface="Symbol" charset="0"/>
              <a:buNone/>
            </a:pPr>
            <a:r>
              <a:rPr lang="en-US" sz="1800" dirty="0">
                <a:latin typeface="Arial" charset="0"/>
                <a:ea typeface="ＭＳ Ｐゴシック" charset="0"/>
              </a:rPr>
              <a:t>JUDI     10.1659  -85.5387    31128   988606800.21600 BHZ     </a:t>
            </a:r>
          </a:p>
        </p:txBody>
      </p:sp>
    </p:spTree>
    <p:extLst>
      <p:ext uri="{BB962C8B-B14F-4D97-AF65-F5344CB8AC3E}">
        <p14:creationId xmlns:p14="http://schemas.microsoft.com/office/powerpoint/2010/main" val="1617741669"/>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03175671"/>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524000"/>
            <a:ext cx="7323447" cy="3657599"/>
          </a:xfrm>
        </p:spPr>
        <p:txBody>
          <a:bodyPr>
            <a:noAutofit/>
          </a:bodyPr>
          <a:lstStyle/>
          <a:p>
            <a:pPr marL="0" indent="0">
              <a:buNone/>
            </a:pPr>
            <a:endParaRPr lang="en-US" sz="2400" dirty="0" smtClean="0"/>
          </a:p>
          <a:p>
            <a:pPr marL="749808" lvl="2" indent="0">
              <a:buNone/>
            </a:pPr>
            <a:r>
              <a:rPr lang="en-US" sz="2400" dirty="0" smtClean="0"/>
              <a:t>&lt;   : test for less than</a:t>
            </a:r>
          </a:p>
          <a:p>
            <a:pPr marL="749808" lvl="2" indent="0">
              <a:buNone/>
            </a:pPr>
            <a:r>
              <a:rPr lang="en-US" sz="2400" dirty="0" smtClean="0"/>
              <a:t>&lt;= : test for less than or equal to</a:t>
            </a:r>
          </a:p>
          <a:p>
            <a:pPr marL="749808" lvl="2" indent="0">
              <a:buNone/>
            </a:pPr>
            <a:r>
              <a:rPr lang="en-US" sz="2400" dirty="0" smtClean="0"/>
              <a:t>&gt;  :  test for greater than</a:t>
            </a:r>
          </a:p>
          <a:p>
            <a:pPr marL="749808" lvl="2" indent="0">
              <a:buNone/>
            </a:pPr>
            <a:r>
              <a:rPr lang="en-US" sz="2400" dirty="0" smtClean="0"/>
              <a:t>&gt;= : test for greater than or equal to</a:t>
            </a:r>
          </a:p>
          <a:p>
            <a:pPr marL="749808" lvl="2" indent="0">
              <a:buNone/>
            </a:pPr>
            <a:r>
              <a:rPr lang="en-US" sz="2400" dirty="0" smtClean="0"/>
              <a:t>== : test for equal to</a:t>
            </a:r>
          </a:p>
          <a:p>
            <a:pPr marL="749808" lvl="2" indent="0">
              <a:buNone/>
            </a:pPr>
            <a:r>
              <a:rPr lang="en-US" sz="2400" dirty="0" smtClean="0"/>
              <a:t>~=  : test for not equal		</a:t>
            </a:r>
            <a:endParaRPr lang="en-US" sz="2400" dirty="0" smtClean="0">
              <a:solidFill>
                <a:srgbClr val="7FD13B"/>
              </a:solidFill>
            </a:endParaRPr>
          </a:p>
          <a:p>
            <a:pPr lvl="2">
              <a:buNone/>
            </a:pPr>
            <a:r>
              <a:rPr lang="en-US" sz="2400" dirty="0" smtClean="0"/>
              <a:t>	</a:t>
            </a:r>
          </a:p>
        </p:txBody>
      </p:sp>
      <p:sp>
        <p:nvSpPr>
          <p:cNvPr id="2" name="Title 1"/>
          <p:cNvSpPr>
            <a:spLocks noGrp="1"/>
          </p:cNvSpPr>
          <p:nvPr>
            <p:ph type="title"/>
          </p:nvPr>
        </p:nvSpPr>
        <p:spPr/>
        <p:txBody>
          <a:bodyPr/>
          <a:lstStyle/>
          <a:p>
            <a:r>
              <a:rPr lang="en-US" dirty="0" smtClean="0"/>
              <a:t>Relational Operators</a:t>
            </a:r>
            <a:endParaRPr lang="en-US" dirty="0"/>
          </a:p>
        </p:txBody>
      </p:sp>
    </p:spTree>
    <p:extLst>
      <p:ext uri="{BB962C8B-B14F-4D97-AF65-F5344CB8AC3E}">
        <p14:creationId xmlns:p14="http://schemas.microsoft.com/office/powerpoint/2010/main" val="3058500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rrowheads="1"/>
          </p:cNvSpPr>
          <p:nvPr>
            <p:ph type="title"/>
          </p:nvPr>
        </p:nvSpPr>
        <p:spPr>
          <a:xfrm>
            <a:off x="457200" y="152400"/>
            <a:ext cx="8229600" cy="1143000"/>
          </a:xfrm>
        </p:spPr>
        <p:txBody>
          <a:bodyPr/>
          <a:lstStyle/>
          <a:p>
            <a:pPr eaLnBrk="1" hangingPunct="1"/>
            <a:r>
              <a:rPr lang="en-US" dirty="0" smtClean="0">
                <a:latin typeface="Arial" charset="0"/>
                <a:ea typeface="ＭＳ Ｐゴシック" charset="0"/>
                <a:cs typeface="ＭＳ Ｐゴシック" charset="0"/>
              </a:rPr>
              <a:t>Why do seismologists need to know about relational databases (RDB)?</a:t>
            </a:r>
            <a:endParaRPr lang="en-US" dirty="0">
              <a:latin typeface="Arial" charset="0"/>
              <a:ea typeface="ＭＳ Ｐゴシック" charset="0"/>
              <a:cs typeface="ＭＳ Ｐゴシック" charset="0"/>
            </a:endParaRPr>
          </a:p>
        </p:txBody>
      </p:sp>
      <p:sp>
        <p:nvSpPr>
          <p:cNvPr id="6147" name="Rectangle 3"/>
          <p:cNvSpPr>
            <a:spLocks noGrp="1" noRot="1" noChangeArrowheads="1"/>
          </p:cNvSpPr>
          <p:nvPr>
            <p:ph idx="4294967295"/>
          </p:nvPr>
        </p:nvSpPr>
        <p:spPr>
          <a:xfrm>
            <a:off x="228600" y="1676400"/>
            <a:ext cx="8540750" cy="4191000"/>
          </a:xfrm>
        </p:spPr>
        <p:txBody>
          <a:bodyPr>
            <a:normAutofit fontScale="92500" lnSpcReduction="10000"/>
          </a:bodyPr>
          <a:lstStyle/>
          <a:p>
            <a:pPr eaLnBrk="1" hangingPunct="1">
              <a:lnSpc>
                <a:spcPct val="110000"/>
              </a:lnSpc>
              <a:buFont typeface="Symbol" charset="0"/>
              <a:buChar char="¨"/>
            </a:pPr>
            <a:r>
              <a:rPr lang="en-US" sz="2800" dirty="0">
                <a:latin typeface="Arial" charset="0"/>
                <a:ea typeface="ＭＳ Ｐゴシック" charset="0"/>
                <a:cs typeface="ＭＳ Ｐゴシック" charset="0"/>
              </a:rPr>
              <a:t>Increasing complexity of seismology data acquisition requires </a:t>
            </a:r>
            <a:r>
              <a:rPr lang="en-US" sz="2800" dirty="0" smtClean="0">
                <a:latin typeface="Arial" charset="0"/>
                <a:ea typeface="ＭＳ Ｐゴシック" charset="0"/>
                <a:cs typeface="ＭＳ Ｐゴシック" charset="0"/>
              </a:rPr>
              <a:t>efficient </a:t>
            </a:r>
            <a:r>
              <a:rPr lang="en-US" sz="2800" dirty="0">
                <a:latin typeface="Arial" charset="0"/>
                <a:ea typeface="ＭＳ Ｐゴシック" charset="0"/>
                <a:cs typeface="ＭＳ Ｐゴシック" charset="0"/>
              </a:rPr>
              <a:t>means to organize and access data </a:t>
            </a:r>
          </a:p>
          <a:p>
            <a:pPr eaLnBrk="1" hangingPunct="1">
              <a:lnSpc>
                <a:spcPct val="110000"/>
              </a:lnSpc>
              <a:buFont typeface="Symbol" charset="0"/>
              <a:buChar char="¨"/>
            </a:pPr>
            <a:r>
              <a:rPr lang="en-US" sz="2800" dirty="0">
                <a:latin typeface="Arial" charset="0"/>
                <a:ea typeface="ＭＳ Ｐゴシック" charset="0"/>
                <a:cs typeface="ＭＳ Ｐゴシック" charset="0"/>
              </a:rPr>
              <a:t>Only want to type </a:t>
            </a:r>
            <a:r>
              <a:rPr lang="en-US" sz="2800" dirty="0" smtClean="0">
                <a:latin typeface="Arial" charset="0"/>
                <a:ea typeface="ＭＳ Ｐゴシック" charset="0"/>
                <a:cs typeface="ＭＳ Ｐゴシック" charset="0"/>
              </a:rPr>
              <a:t>information </a:t>
            </a:r>
            <a:r>
              <a:rPr lang="en-US" sz="2800" dirty="0">
                <a:latin typeface="Arial" charset="0"/>
                <a:ea typeface="ＭＳ Ｐゴシック" charset="0"/>
                <a:cs typeface="ＭＳ Ｐゴシック" charset="0"/>
              </a:rPr>
              <a:t>once and keep it in a central location!  A piece of information is only found in one </a:t>
            </a:r>
            <a:r>
              <a:rPr lang="en-US" sz="2800" dirty="0" smtClean="0">
                <a:latin typeface="Arial" charset="0"/>
                <a:ea typeface="ＭＳ Ｐゴシック" charset="0"/>
                <a:cs typeface="ＭＳ Ｐゴシック" charset="0"/>
              </a:rPr>
              <a:t>place</a:t>
            </a:r>
            <a:endParaRPr lang="en-US" sz="2800" dirty="0">
              <a:latin typeface="Arial" charset="0"/>
              <a:ea typeface="ＭＳ Ｐゴシック" charset="0"/>
              <a:cs typeface="ＭＳ Ｐゴシック" charset="0"/>
            </a:endParaRPr>
          </a:p>
          <a:p>
            <a:pPr eaLnBrk="1" hangingPunct="1">
              <a:lnSpc>
                <a:spcPct val="110000"/>
              </a:lnSpc>
              <a:buFont typeface="Symbol" charset="0"/>
              <a:buChar char="¨"/>
            </a:pPr>
            <a:r>
              <a:rPr lang="en-US" sz="2800" dirty="0">
                <a:latin typeface="Arial" charset="0"/>
                <a:ea typeface="ＭＳ Ｐゴシック" charset="0"/>
                <a:cs typeface="ＭＳ Ｐゴシック" charset="0"/>
              </a:rPr>
              <a:t>Standard RDB tools to create, edit, combine, and destroy tables already </a:t>
            </a:r>
            <a:r>
              <a:rPr lang="en-US" sz="2800" dirty="0" smtClean="0">
                <a:latin typeface="Arial" charset="0"/>
                <a:ea typeface="ＭＳ Ｐゴシック" charset="0"/>
                <a:cs typeface="ＭＳ Ｐゴシック" charset="0"/>
              </a:rPr>
              <a:t>exist</a:t>
            </a:r>
          </a:p>
          <a:p>
            <a:pPr eaLnBrk="1" hangingPunct="1">
              <a:lnSpc>
                <a:spcPct val="110000"/>
              </a:lnSpc>
              <a:buFont typeface="Symbol" charset="0"/>
              <a:buChar char="¨"/>
            </a:pPr>
            <a:r>
              <a:rPr lang="en-US" sz="2800" dirty="0">
                <a:latin typeface="Arial" charset="0"/>
                <a:ea typeface="ＭＳ Ｐゴシック" charset="0"/>
                <a:cs typeface="ＭＳ Ｐゴシック" charset="0"/>
              </a:rPr>
              <a:t>E</a:t>
            </a:r>
            <a:r>
              <a:rPr lang="en-US" sz="2800" dirty="0" smtClean="0">
                <a:latin typeface="Arial" charset="0"/>
                <a:ea typeface="ＭＳ Ｐゴシック" charset="0"/>
                <a:cs typeface="ＭＳ Ｐゴシック" charset="0"/>
              </a:rPr>
              <a:t>ntire </a:t>
            </a:r>
            <a:r>
              <a:rPr lang="en-US" sz="2800" dirty="0">
                <a:latin typeface="Arial" charset="0"/>
                <a:ea typeface="ＭＳ Ｐゴシック" charset="0"/>
                <a:cs typeface="ＭＳ Ｐゴシック" charset="0"/>
              </a:rPr>
              <a:t>discipline of study in computer science</a:t>
            </a: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0"/>
            <a:ext cx="8534400" cy="4290110"/>
          </a:xfrm>
        </p:spPr>
        <p:txBody>
          <a:bodyPr>
            <a:normAutofit/>
          </a:bodyPr>
          <a:lstStyle/>
          <a:p>
            <a:pPr lvl="2">
              <a:buNone/>
            </a:pPr>
            <a:endParaRPr lang="en-US" sz="2400" dirty="0" smtClean="0"/>
          </a:p>
          <a:p>
            <a:pPr marL="749808" lvl="2" indent="0">
              <a:buNone/>
            </a:pPr>
            <a:r>
              <a:rPr lang="en-US" sz="2400" dirty="0" smtClean="0"/>
              <a:t>&amp;&amp; : logical AND ; tests that both expressions are true </a:t>
            </a:r>
          </a:p>
          <a:p>
            <a:pPr marL="1389888" lvl="4" indent="0">
              <a:buNone/>
            </a:pPr>
            <a:endParaRPr lang="en-US" sz="2400" dirty="0" smtClean="0"/>
          </a:p>
          <a:p>
            <a:pPr marL="749808" lvl="2" indent="0">
              <a:buNone/>
            </a:pPr>
            <a:r>
              <a:rPr lang="en-US" sz="2400" dirty="0" smtClean="0"/>
              <a:t>||   :  logical OR ; tests that one or both of the expressions are true</a:t>
            </a:r>
          </a:p>
          <a:p>
            <a:pPr marL="749808" lvl="2" indent="0">
              <a:buNone/>
            </a:pPr>
            <a:endParaRPr lang="en-US" sz="2400" dirty="0" smtClean="0"/>
          </a:p>
          <a:p>
            <a:pPr marL="749808" lvl="2" indent="0">
              <a:buNone/>
            </a:pPr>
            <a:r>
              <a:rPr lang="en-US" sz="2400" dirty="0"/>
              <a:t>!</a:t>
            </a:r>
            <a:r>
              <a:rPr lang="en-US" sz="2400" dirty="0" smtClean="0"/>
              <a:t>    : logical NOT; tests that expression is true</a:t>
            </a:r>
          </a:p>
          <a:p>
            <a:pPr marL="1389888" lvl="4" indent="0">
              <a:buNone/>
            </a:pPr>
            <a:endParaRPr lang="en-US" sz="2400" dirty="0" smtClean="0"/>
          </a:p>
          <a:p>
            <a:endParaRPr lang="en-US" sz="2400" dirty="0" smtClean="0"/>
          </a:p>
          <a:p>
            <a:pPr>
              <a:buNone/>
            </a:pPr>
            <a:endParaRPr lang="en-US" sz="2400" dirty="0" smtClean="0"/>
          </a:p>
          <a:p>
            <a:endParaRPr lang="en-US" sz="2400" dirty="0"/>
          </a:p>
        </p:txBody>
      </p:sp>
      <p:sp>
        <p:nvSpPr>
          <p:cNvPr id="2" name="Title 1"/>
          <p:cNvSpPr>
            <a:spLocks noGrp="1"/>
          </p:cNvSpPr>
          <p:nvPr>
            <p:ph type="title"/>
          </p:nvPr>
        </p:nvSpPr>
        <p:spPr/>
        <p:txBody>
          <a:bodyPr/>
          <a:lstStyle/>
          <a:p>
            <a:r>
              <a:rPr lang="en-US" dirty="0" smtClean="0"/>
              <a:t>Logical Operators</a:t>
            </a:r>
            <a:endParaRPr lang="en-US" dirty="0"/>
          </a:p>
        </p:txBody>
      </p:sp>
    </p:spTree>
    <p:extLst>
      <p:ext uri="{BB962C8B-B14F-4D97-AF65-F5344CB8AC3E}">
        <p14:creationId xmlns:p14="http://schemas.microsoft.com/office/powerpoint/2010/main" val="850694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seismologists use RDBs?</a:t>
            </a:r>
            <a:endParaRPr lang="en-US" dirty="0"/>
          </a:p>
        </p:txBody>
      </p:sp>
      <p:sp>
        <p:nvSpPr>
          <p:cNvPr id="3" name="Content Placeholder 2"/>
          <p:cNvSpPr>
            <a:spLocks noGrp="1"/>
          </p:cNvSpPr>
          <p:nvPr>
            <p:ph idx="4294967295"/>
          </p:nvPr>
        </p:nvSpPr>
        <p:spPr>
          <a:xfrm>
            <a:off x="381000" y="1600200"/>
            <a:ext cx="8229600" cy="4525963"/>
          </a:xfrm>
        </p:spPr>
        <p:txBody>
          <a:bodyPr/>
          <a:lstStyle/>
          <a:p>
            <a:r>
              <a:rPr lang="en-US" dirty="0" smtClean="0"/>
              <a:t>Processing, analysis and storage of data and associated metadata</a:t>
            </a:r>
          </a:p>
          <a:p>
            <a:r>
              <a:rPr lang="en-US" dirty="0" smtClean="0"/>
              <a:t>RDBs are at the heart of every seismic/infrasound network operation</a:t>
            </a:r>
          </a:p>
          <a:p>
            <a:r>
              <a:rPr lang="en-US" dirty="0" smtClean="0"/>
              <a:t>Most RDBs are embedded in combinations of commercial and open source software packages</a:t>
            </a:r>
          </a:p>
        </p:txBody>
      </p:sp>
      <p:pic>
        <p:nvPicPr>
          <p:cNvPr id="4" name="Picture 3"/>
          <p:cNvPicPr>
            <a:picLocks noChangeAspect="1"/>
          </p:cNvPicPr>
          <p:nvPr/>
        </p:nvPicPr>
        <p:blipFill>
          <a:blip r:embed="rId2"/>
          <a:stretch>
            <a:fillRect/>
          </a:stretch>
        </p:blipFill>
        <p:spPr>
          <a:xfrm>
            <a:off x="228600" y="3422341"/>
            <a:ext cx="2057400" cy="1763486"/>
          </a:xfrm>
          <a:prstGeom prst="rect">
            <a:avLst/>
          </a:prstGeom>
        </p:spPr>
      </p:pic>
      <p:pic>
        <p:nvPicPr>
          <p:cNvPr id="5" name="Picture 4"/>
          <p:cNvPicPr>
            <a:picLocks noChangeAspect="1"/>
          </p:cNvPicPr>
          <p:nvPr/>
        </p:nvPicPr>
        <p:blipFill>
          <a:blip r:embed="rId3"/>
          <a:stretch>
            <a:fillRect/>
          </a:stretch>
        </p:blipFill>
        <p:spPr>
          <a:xfrm>
            <a:off x="2362200" y="5029200"/>
            <a:ext cx="4572000" cy="1085238"/>
          </a:xfrm>
          <a:prstGeom prst="rect">
            <a:avLst/>
          </a:prstGeom>
        </p:spPr>
      </p:pic>
      <p:sp>
        <p:nvSpPr>
          <p:cNvPr id="6" name="TextBox 5"/>
          <p:cNvSpPr txBox="1"/>
          <p:nvPr/>
        </p:nvSpPr>
        <p:spPr>
          <a:xfrm>
            <a:off x="2362200" y="6122426"/>
            <a:ext cx="4572000" cy="769441"/>
          </a:xfrm>
          <a:prstGeom prst="rect">
            <a:avLst/>
          </a:prstGeom>
          <a:solidFill>
            <a:srgbClr val="FFFFFF"/>
          </a:solidFill>
        </p:spPr>
        <p:txBody>
          <a:bodyPr wrap="square" rtlCol="0">
            <a:spAutoFit/>
          </a:bodyPr>
          <a:lstStyle/>
          <a:p>
            <a:pPr algn="ctr"/>
            <a:r>
              <a:rPr lang="en-US" i="1" dirty="0" smtClean="0">
                <a:solidFill>
                  <a:schemeClr val="tx2">
                    <a:lumMod val="40000"/>
                    <a:lumOff val="60000"/>
                  </a:schemeClr>
                </a:solidFill>
              </a:rPr>
              <a:t>MySQL, SQLite, </a:t>
            </a:r>
            <a:r>
              <a:rPr lang="en-US" i="1" dirty="0" err="1" smtClean="0">
                <a:solidFill>
                  <a:schemeClr val="tx2">
                    <a:lumMod val="40000"/>
                    <a:lumOff val="60000"/>
                  </a:schemeClr>
                </a:solidFill>
              </a:rPr>
              <a:t>postgresSQL</a:t>
            </a:r>
            <a:r>
              <a:rPr lang="en-US" i="1" dirty="0" smtClean="0">
                <a:solidFill>
                  <a:schemeClr val="tx2">
                    <a:lumMod val="40000"/>
                    <a:lumOff val="60000"/>
                  </a:schemeClr>
                </a:solidFill>
              </a:rPr>
              <a:t> </a:t>
            </a:r>
          </a:p>
          <a:p>
            <a:pPr algn="ctr"/>
            <a:r>
              <a:rPr lang="en-US" sz="2000" dirty="0" smtClean="0"/>
              <a:t>*</a:t>
            </a:r>
            <a:r>
              <a:rPr lang="en-US" sz="2000" dirty="0" err="1" smtClean="0"/>
              <a:t>gempa</a:t>
            </a:r>
            <a:r>
              <a:rPr lang="en-US" sz="2000" dirty="0" smtClean="0"/>
              <a:t> GmbH</a:t>
            </a:r>
            <a:endParaRPr lang="en-US" sz="2000" dirty="0"/>
          </a:p>
        </p:txBody>
      </p:sp>
      <p:sp>
        <p:nvSpPr>
          <p:cNvPr id="7" name="TextBox 6"/>
          <p:cNvSpPr txBox="1"/>
          <p:nvPr/>
        </p:nvSpPr>
        <p:spPr>
          <a:xfrm>
            <a:off x="228600" y="5185827"/>
            <a:ext cx="1752600" cy="1261884"/>
          </a:xfrm>
          <a:prstGeom prst="rect">
            <a:avLst/>
          </a:prstGeom>
          <a:noFill/>
        </p:spPr>
        <p:txBody>
          <a:bodyPr wrap="square" rtlCol="0">
            <a:spAutoFit/>
          </a:bodyPr>
          <a:lstStyle/>
          <a:p>
            <a:pPr algn="ctr"/>
            <a:r>
              <a:rPr lang="en-US" sz="3200" dirty="0" smtClean="0">
                <a:solidFill>
                  <a:schemeClr val="accent1"/>
                </a:solidFill>
              </a:rPr>
              <a:t>AQMS</a:t>
            </a:r>
            <a:endParaRPr lang="en-US" dirty="0" smtClean="0">
              <a:solidFill>
                <a:schemeClr val="accent1"/>
              </a:solidFill>
            </a:endParaRPr>
          </a:p>
          <a:p>
            <a:pPr algn="ctr"/>
            <a:r>
              <a:rPr lang="en-US" i="1" dirty="0" smtClean="0">
                <a:solidFill>
                  <a:schemeClr val="accent1"/>
                </a:solidFill>
              </a:rPr>
              <a:t>Earthworm</a:t>
            </a:r>
          </a:p>
          <a:p>
            <a:pPr algn="ctr"/>
            <a:r>
              <a:rPr lang="en-US" sz="2000" i="1" dirty="0" smtClean="0"/>
              <a:t>*</a:t>
            </a:r>
            <a:r>
              <a:rPr lang="en-US" sz="2000" dirty="0" smtClean="0"/>
              <a:t>ITSI</a:t>
            </a:r>
            <a:endParaRPr lang="en-US" sz="2000" i="1" dirty="0"/>
          </a:p>
        </p:txBody>
      </p:sp>
      <p:pic>
        <p:nvPicPr>
          <p:cNvPr id="8" name="Picture 7" descr="Antelope.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3048000"/>
            <a:ext cx="1881128" cy="2209800"/>
          </a:xfrm>
          <a:prstGeom prst="rect">
            <a:avLst/>
          </a:prstGeom>
        </p:spPr>
      </p:pic>
      <p:sp>
        <p:nvSpPr>
          <p:cNvPr id="9" name="TextBox 8"/>
          <p:cNvSpPr txBox="1"/>
          <p:nvPr/>
        </p:nvSpPr>
        <p:spPr>
          <a:xfrm>
            <a:off x="3048000" y="3429000"/>
            <a:ext cx="4419600" cy="1569660"/>
          </a:xfrm>
          <a:prstGeom prst="rect">
            <a:avLst/>
          </a:prstGeom>
          <a:noFill/>
        </p:spPr>
        <p:txBody>
          <a:bodyPr wrap="square" rtlCol="0">
            <a:spAutoFit/>
          </a:bodyPr>
          <a:lstStyle/>
          <a:p>
            <a:pPr algn="r"/>
            <a:r>
              <a:rPr lang="en-US" sz="3200" dirty="0" smtClean="0">
                <a:solidFill>
                  <a:schemeClr val="accent6">
                    <a:lumMod val="75000"/>
                  </a:schemeClr>
                </a:solidFill>
              </a:rPr>
              <a:t>Antelope</a:t>
            </a:r>
            <a:endParaRPr lang="en-US" dirty="0" smtClean="0">
              <a:solidFill>
                <a:schemeClr val="accent6">
                  <a:lumMod val="75000"/>
                </a:schemeClr>
              </a:solidFill>
            </a:endParaRPr>
          </a:p>
          <a:p>
            <a:pPr algn="r"/>
            <a:r>
              <a:rPr lang="en-US" i="1" dirty="0" err="1" smtClean="0">
                <a:solidFill>
                  <a:schemeClr val="accent6">
                    <a:lumMod val="75000"/>
                  </a:schemeClr>
                </a:solidFill>
              </a:rPr>
              <a:t>Datascope</a:t>
            </a:r>
            <a:endParaRPr lang="en-US" i="1" dirty="0" smtClean="0">
              <a:solidFill>
                <a:schemeClr val="accent6">
                  <a:lumMod val="75000"/>
                </a:schemeClr>
              </a:solidFill>
            </a:endParaRPr>
          </a:p>
          <a:p>
            <a:pPr algn="r"/>
            <a:r>
              <a:rPr lang="en-US" sz="2000" i="1" dirty="0" smtClean="0"/>
              <a:t>*</a:t>
            </a:r>
            <a:r>
              <a:rPr lang="en-US" sz="2000" dirty="0" smtClean="0"/>
              <a:t>Boulder </a:t>
            </a:r>
            <a:r>
              <a:rPr lang="en-US" sz="2000" dirty="0" err="1" smtClean="0"/>
              <a:t>RealTime</a:t>
            </a:r>
            <a:r>
              <a:rPr lang="en-US" sz="2000" dirty="0" smtClean="0"/>
              <a:t> Technologies/</a:t>
            </a:r>
            <a:r>
              <a:rPr lang="en-US" sz="2000" dirty="0" err="1" smtClean="0"/>
              <a:t>Kinemetrics</a:t>
            </a:r>
            <a:endParaRPr lang="en-US" sz="2000" i="1" dirty="0"/>
          </a:p>
        </p:txBody>
      </p:sp>
    </p:spTree>
    <p:extLst>
      <p:ext uri="{BB962C8B-B14F-4D97-AF65-F5344CB8AC3E}">
        <p14:creationId xmlns:p14="http://schemas.microsoft.com/office/powerpoint/2010/main" val="37896677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Wrappers</a:t>
            </a:r>
            <a:endParaRPr lang="en-US" dirty="0"/>
          </a:p>
        </p:txBody>
      </p:sp>
      <p:sp>
        <p:nvSpPr>
          <p:cNvPr id="6" name="TextBox 5"/>
          <p:cNvSpPr txBox="1"/>
          <p:nvPr/>
        </p:nvSpPr>
        <p:spPr>
          <a:xfrm>
            <a:off x="3200400" y="522972"/>
            <a:ext cx="6172200" cy="646331"/>
          </a:xfrm>
          <a:prstGeom prst="rect">
            <a:avLst/>
          </a:prstGeom>
          <a:noFill/>
        </p:spPr>
        <p:txBody>
          <a:bodyPr wrap="square" rtlCol="0">
            <a:spAutoFit/>
          </a:bodyPr>
          <a:lstStyle/>
          <a:p>
            <a:r>
              <a:rPr lang="en-US" sz="1800" dirty="0" smtClean="0"/>
              <a:t>Example </a:t>
            </a:r>
            <a:r>
              <a:rPr lang="en-US" sz="1800" dirty="0" smtClean="0"/>
              <a:t>of </a:t>
            </a:r>
            <a:r>
              <a:rPr lang="en-US" sz="1800" dirty="0" smtClean="0"/>
              <a:t>a set of Python modules wrapped around an Oracle SQLite RDB to analyze infrasound data </a:t>
            </a:r>
            <a:r>
              <a:rPr lang="en-US" sz="1800" dirty="0" smtClean="0"/>
              <a:t>– </a:t>
            </a:r>
            <a:r>
              <a:rPr lang="en-US" sz="1800" smtClean="0"/>
              <a:t>like yesterday</a:t>
            </a:r>
            <a:endParaRPr lang="en-US" sz="1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676400"/>
            <a:ext cx="7620000" cy="4983338"/>
          </a:xfrm>
          <a:prstGeom prst="rect">
            <a:avLst/>
          </a:prstGeom>
        </p:spPr>
      </p:pic>
    </p:spTree>
    <p:extLst>
      <p:ext uri="{BB962C8B-B14F-4D97-AF65-F5344CB8AC3E}">
        <p14:creationId xmlns:p14="http://schemas.microsoft.com/office/powerpoint/2010/main" val="252512431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p:txBody>
          <a:bodyPr/>
          <a:lstStyle/>
          <a:p>
            <a:pPr eaLnBrk="1" hangingPunct="1"/>
            <a:r>
              <a:rPr lang="en-US" dirty="0">
                <a:latin typeface="Arial" charset="0"/>
                <a:ea typeface="ＭＳ Ｐゴシック" charset="0"/>
                <a:cs typeface="ＭＳ Ｐゴシック" charset="0"/>
              </a:rPr>
              <a:t>What is Antelope?	</a:t>
            </a:r>
          </a:p>
        </p:txBody>
      </p:sp>
      <p:sp>
        <p:nvSpPr>
          <p:cNvPr id="5123" name="Rectangle 3"/>
          <p:cNvSpPr>
            <a:spLocks noGrp="1" noRot="1" noChangeArrowheads="1"/>
          </p:cNvSpPr>
          <p:nvPr>
            <p:ph idx="4294967295"/>
          </p:nvPr>
        </p:nvSpPr>
        <p:spPr>
          <a:xfrm>
            <a:off x="304800" y="1600200"/>
            <a:ext cx="8540750" cy="4498975"/>
          </a:xfrm>
        </p:spPr>
        <p:txBody>
          <a:bodyPr>
            <a:normAutofit fontScale="77500" lnSpcReduction="20000"/>
          </a:bodyPr>
          <a:lstStyle/>
          <a:p>
            <a:pPr eaLnBrk="1" hangingPunct="1">
              <a:lnSpc>
                <a:spcPct val="110000"/>
              </a:lnSpc>
              <a:buFont typeface="Symbol" charset="0"/>
              <a:buChar char="¨"/>
            </a:pPr>
            <a:r>
              <a:rPr lang="en-US" sz="2800" dirty="0">
                <a:latin typeface="Arial" charset="0"/>
                <a:ea typeface="ＭＳ Ｐゴシック" charset="0"/>
                <a:cs typeface="ＭＳ Ｐゴシック" charset="0"/>
              </a:rPr>
              <a:t>Software </a:t>
            </a:r>
            <a:r>
              <a:rPr lang="en-US" sz="2800" dirty="0" smtClean="0">
                <a:latin typeface="Arial" charset="0"/>
                <a:ea typeface="ＭＳ Ｐゴシック" charset="0"/>
                <a:cs typeface="ＭＳ Ｐゴシック" charset="0"/>
              </a:rPr>
              <a:t>platform designed </a:t>
            </a:r>
            <a:r>
              <a:rPr lang="en-US" sz="2800" dirty="0">
                <a:latin typeface="Arial" charset="0"/>
                <a:ea typeface="ＭＳ Ｐゴシック" charset="0"/>
                <a:cs typeface="ＭＳ Ｐゴシック" charset="0"/>
              </a:rPr>
              <a:t>to acquire, distribute, archive, and process environmental data</a:t>
            </a:r>
          </a:p>
          <a:p>
            <a:pPr eaLnBrk="1" hangingPunct="1">
              <a:lnSpc>
                <a:spcPct val="110000"/>
              </a:lnSpc>
              <a:buFont typeface="Symbol" charset="0"/>
              <a:buChar char="¨"/>
            </a:pPr>
            <a:endParaRPr lang="en-US" sz="2800" dirty="0">
              <a:latin typeface="Arial" charset="0"/>
              <a:ea typeface="ＭＳ Ｐゴシック" charset="0"/>
              <a:cs typeface="ＭＳ Ｐゴシック" charset="0"/>
            </a:endParaRPr>
          </a:p>
          <a:p>
            <a:pPr eaLnBrk="1" hangingPunct="1">
              <a:lnSpc>
                <a:spcPct val="110000"/>
              </a:lnSpc>
              <a:buFont typeface="Symbol" charset="0"/>
              <a:buChar char="¨"/>
            </a:pPr>
            <a:r>
              <a:rPr lang="en-US" sz="2800" dirty="0" smtClean="0">
                <a:latin typeface="Arial" charset="0"/>
                <a:ea typeface="ＭＳ Ｐゴシック" charset="0"/>
                <a:cs typeface="ＭＳ Ｐゴシック" charset="0"/>
              </a:rPr>
              <a:t>Provides a standard substrate (middleware) for interconnecting diverse data sources with diverse data processing</a:t>
            </a:r>
          </a:p>
          <a:p>
            <a:pPr lvl="1" eaLnBrk="1" hangingPunct="1">
              <a:lnSpc>
                <a:spcPct val="110000"/>
              </a:lnSpc>
              <a:buFont typeface="Symbol" charset="0"/>
              <a:buChar char="¨"/>
            </a:pPr>
            <a:r>
              <a:rPr lang="en-US" sz="2400" dirty="0">
                <a:latin typeface="Arial" charset="0"/>
                <a:ea typeface="ＭＳ Ｐゴシック" charset="0"/>
                <a:cs typeface="ＭＳ Ｐゴシック" charset="0"/>
              </a:rPr>
              <a:t> </a:t>
            </a:r>
            <a:r>
              <a:rPr lang="en-US" sz="2400" dirty="0" smtClean="0">
                <a:latin typeface="Arial" charset="0"/>
                <a:ea typeface="ＭＳ Ｐゴシック" charset="0"/>
                <a:cs typeface="ＭＳ Ｐゴシック" charset="0"/>
              </a:rPr>
              <a:t>Commercial and public-domain components</a:t>
            </a:r>
          </a:p>
          <a:p>
            <a:pPr lvl="1" eaLnBrk="1" hangingPunct="1">
              <a:lnSpc>
                <a:spcPct val="110000"/>
              </a:lnSpc>
              <a:buFont typeface="Symbol" charset="0"/>
              <a:buChar char="¨"/>
            </a:pPr>
            <a:r>
              <a:rPr lang="en-US" sz="2400" dirty="0">
                <a:latin typeface="Arial" charset="0"/>
                <a:ea typeface="ＭＳ Ｐゴシック" charset="0"/>
                <a:cs typeface="ＭＳ Ｐゴシック" charset="0"/>
              </a:rPr>
              <a:t> </a:t>
            </a:r>
            <a:r>
              <a:rPr lang="en-US" sz="2400" dirty="0" smtClean="0">
                <a:latin typeface="Arial" charset="0"/>
                <a:ea typeface="ＭＳ Ｐゴシック" charset="0"/>
                <a:cs typeface="ＭＳ Ｐゴシック" charset="0"/>
              </a:rPr>
              <a:t>Closed and open source components</a:t>
            </a:r>
          </a:p>
          <a:p>
            <a:pPr lvl="1" eaLnBrk="1" hangingPunct="1">
              <a:lnSpc>
                <a:spcPct val="110000"/>
              </a:lnSpc>
              <a:buFont typeface="Symbol" charset="0"/>
              <a:buChar char="¨"/>
            </a:pPr>
            <a:r>
              <a:rPr lang="en-US" sz="2400" dirty="0">
                <a:latin typeface="Arial" charset="0"/>
                <a:ea typeface="ＭＳ Ｐゴシック" charset="0"/>
                <a:cs typeface="ＭＳ Ｐゴシック" charset="0"/>
              </a:rPr>
              <a:t> </a:t>
            </a:r>
            <a:r>
              <a:rPr lang="en-US" sz="2400" dirty="0" smtClean="0">
                <a:latin typeface="Arial" charset="0"/>
                <a:ea typeface="ＭＳ Ｐゴシック" charset="0"/>
                <a:cs typeface="ＭＳ Ｐゴシック" charset="0"/>
              </a:rPr>
              <a:t>Can handle ANY packetized data</a:t>
            </a:r>
          </a:p>
          <a:p>
            <a:pPr lvl="1" eaLnBrk="1" hangingPunct="1">
              <a:lnSpc>
                <a:spcPct val="110000"/>
              </a:lnSpc>
              <a:buFont typeface="Symbol" charset="0"/>
              <a:buChar char="¨"/>
            </a:pPr>
            <a:r>
              <a:rPr lang="en-US" sz="2400" dirty="0">
                <a:latin typeface="Arial" charset="0"/>
                <a:ea typeface="ＭＳ Ｐゴシック" charset="0"/>
                <a:cs typeface="ＭＳ Ｐゴシック" charset="0"/>
              </a:rPr>
              <a:t> </a:t>
            </a:r>
            <a:r>
              <a:rPr lang="en-US" sz="2400" dirty="0" smtClean="0">
                <a:latin typeface="Arial" charset="0"/>
                <a:ea typeface="ＭＳ Ｐゴシック" charset="0"/>
                <a:cs typeface="ＭＳ Ｐゴシック" charset="0"/>
              </a:rPr>
              <a:t>Encapsulates diverse specific data formats and uses standard protocols for communication</a:t>
            </a:r>
            <a:endParaRPr lang="en-US" sz="2400" dirty="0">
              <a:latin typeface="Arial" charset="0"/>
              <a:ea typeface="ＭＳ Ｐゴシック" charset="0"/>
              <a:cs typeface="ＭＳ Ｐゴシック" charset="0"/>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about Antelope</a:t>
            </a:r>
            <a:endParaRPr lang="en-US" dirty="0"/>
          </a:p>
        </p:txBody>
      </p:sp>
      <p:sp>
        <p:nvSpPr>
          <p:cNvPr id="5123" name="Rectangle 3"/>
          <p:cNvSpPr>
            <a:spLocks noGrp="1" noRot="1" noChangeArrowheads="1"/>
          </p:cNvSpPr>
          <p:nvPr>
            <p:ph idx="4294967295"/>
          </p:nvPr>
        </p:nvSpPr>
        <p:spPr>
          <a:xfrm>
            <a:off x="0" y="1292225"/>
            <a:ext cx="8540750" cy="4498975"/>
          </a:xfrm>
        </p:spPr>
        <p:txBody>
          <a:bodyPr>
            <a:normAutofit fontScale="92500" lnSpcReduction="10000"/>
          </a:bodyPr>
          <a:lstStyle/>
          <a:p>
            <a:pPr marL="0" indent="0" eaLnBrk="1" hangingPunct="1">
              <a:lnSpc>
                <a:spcPct val="110000"/>
              </a:lnSpc>
              <a:buNone/>
            </a:pPr>
            <a:endParaRPr lang="en-US" sz="2800" dirty="0" smtClean="0">
              <a:latin typeface="Arial" charset="0"/>
              <a:ea typeface="ＭＳ Ｐゴシック" charset="0"/>
              <a:cs typeface="ＭＳ Ｐゴシック" charset="0"/>
            </a:endParaRPr>
          </a:p>
          <a:p>
            <a:pPr lvl="1" eaLnBrk="1" hangingPunct="1">
              <a:lnSpc>
                <a:spcPct val="110000"/>
              </a:lnSpc>
              <a:buFont typeface="Symbol" charset="0"/>
              <a:buChar char="¨"/>
            </a:pPr>
            <a:r>
              <a:rPr lang="en-US" sz="2400" dirty="0" smtClean="0">
                <a:latin typeface="Arial" charset="0"/>
                <a:ea typeface="ＭＳ Ｐゴシック" charset="0"/>
                <a:cs typeface="ＭＳ Ｐゴシック" charset="0"/>
              </a:rPr>
              <a:t>Built </a:t>
            </a:r>
            <a:r>
              <a:rPr lang="en-US" sz="2400" dirty="0">
                <a:latin typeface="Arial" charset="0"/>
                <a:ea typeface="ＭＳ Ｐゴシック" charset="0"/>
                <a:cs typeface="ＭＳ Ｐゴシック" charset="0"/>
              </a:rPr>
              <a:t>upon the </a:t>
            </a:r>
            <a:r>
              <a:rPr lang="en-US" sz="2400" dirty="0" err="1">
                <a:latin typeface="Arial" charset="0"/>
                <a:ea typeface="ＭＳ Ｐゴシック" charset="0"/>
                <a:cs typeface="ＭＳ Ｐゴシック" charset="0"/>
              </a:rPr>
              <a:t>Datascope</a:t>
            </a:r>
            <a:r>
              <a:rPr lang="en-US" sz="2400" dirty="0">
                <a:latin typeface="Arial" charset="0"/>
                <a:ea typeface="ＭＳ Ｐゴシック" charset="0"/>
                <a:cs typeface="ＭＳ Ｐゴシック" charset="0"/>
              </a:rPr>
              <a:t> Relational Database</a:t>
            </a:r>
          </a:p>
          <a:p>
            <a:pPr lvl="1" eaLnBrk="1" hangingPunct="1">
              <a:lnSpc>
                <a:spcPct val="110000"/>
              </a:lnSpc>
              <a:buFont typeface="Symbol" charset="0"/>
              <a:buChar char="¨"/>
            </a:pPr>
            <a:endParaRPr lang="en-US" sz="2400" dirty="0">
              <a:latin typeface="Arial" charset="0"/>
              <a:ea typeface="ＭＳ Ｐゴシック" charset="0"/>
              <a:cs typeface="ＭＳ Ｐゴシック" charset="0"/>
            </a:endParaRPr>
          </a:p>
          <a:p>
            <a:pPr lvl="1" eaLnBrk="1" hangingPunct="1">
              <a:lnSpc>
                <a:spcPct val="110000"/>
              </a:lnSpc>
              <a:buFont typeface="Symbol" charset="0"/>
              <a:buChar char="¨"/>
            </a:pPr>
            <a:r>
              <a:rPr lang="en-US" sz="2400" dirty="0">
                <a:latin typeface="Arial" charset="0"/>
                <a:ea typeface="ＭＳ Ｐゴシック" charset="0"/>
                <a:cs typeface="ＭＳ Ｐゴシック" charset="0"/>
              </a:rPr>
              <a:t>Handles real-time and offline batch mode </a:t>
            </a:r>
            <a:r>
              <a:rPr lang="en-US" sz="2400" dirty="0" smtClean="0">
                <a:latin typeface="Arial" charset="0"/>
                <a:ea typeface="ＭＳ Ｐゴシック" charset="0"/>
                <a:cs typeface="ＭＳ Ｐゴシック" charset="0"/>
              </a:rPr>
              <a:t>data</a:t>
            </a:r>
          </a:p>
          <a:p>
            <a:pPr lvl="1" eaLnBrk="1" hangingPunct="1">
              <a:lnSpc>
                <a:spcPct val="110000"/>
              </a:lnSpc>
              <a:buFont typeface="Symbol" charset="0"/>
              <a:buChar char="¨"/>
            </a:pPr>
            <a:endParaRPr lang="en-US" sz="2400" dirty="0">
              <a:latin typeface="Arial" charset="0"/>
              <a:ea typeface="ＭＳ Ｐゴシック" charset="0"/>
              <a:cs typeface="ＭＳ Ｐゴシック" charset="0"/>
            </a:endParaRPr>
          </a:p>
          <a:p>
            <a:pPr lvl="1" eaLnBrk="1" hangingPunct="1">
              <a:lnSpc>
                <a:spcPct val="110000"/>
              </a:lnSpc>
              <a:buFont typeface="Symbol" charset="0"/>
              <a:buChar char="¨"/>
            </a:pPr>
            <a:r>
              <a:rPr lang="en-US" sz="2400" dirty="0" smtClean="0">
                <a:latin typeface="Arial" charset="0"/>
                <a:ea typeface="ＭＳ Ｐゴシック" charset="0"/>
                <a:cs typeface="ＭＳ Ｐゴシック" charset="0"/>
              </a:rPr>
              <a:t>Easy integration of user developed modules</a:t>
            </a:r>
            <a:endParaRPr lang="en-US" sz="2400" dirty="0">
              <a:latin typeface="Arial" charset="0"/>
              <a:ea typeface="ＭＳ Ｐゴシック" charset="0"/>
              <a:cs typeface="ＭＳ Ｐゴシック" charset="0"/>
            </a:endParaRPr>
          </a:p>
          <a:p>
            <a:pPr lvl="1" eaLnBrk="1" hangingPunct="1">
              <a:lnSpc>
                <a:spcPct val="110000"/>
              </a:lnSpc>
              <a:buFont typeface="Symbol" charset="0"/>
              <a:buChar char="¨"/>
            </a:pPr>
            <a:endParaRPr lang="en-US" sz="2400" dirty="0">
              <a:latin typeface="Arial" charset="0"/>
              <a:ea typeface="ＭＳ Ｐゴシック" charset="0"/>
              <a:cs typeface="ＭＳ Ｐゴシック" charset="0"/>
            </a:endParaRPr>
          </a:p>
          <a:p>
            <a:pPr lvl="1" eaLnBrk="1" hangingPunct="1">
              <a:lnSpc>
                <a:spcPct val="110000"/>
              </a:lnSpc>
              <a:buFont typeface="Symbol" charset="0"/>
              <a:buChar char="¨"/>
            </a:pPr>
            <a:r>
              <a:rPr lang="en-US" sz="2400" dirty="0">
                <a:latin typeface="Arial" charset="0"/>
                <a:ea typeface="ＭＳ Ｐゴシック" charset="0"/>
                <a:cs typeface="ＭＳ Ｐゴシック" charset="0"/>
              </a:rPr>
              <a:t>Property of Boulder Real Time Technologies, </a:t>
            </a:r>
            <a:r>
              <a:rPr lang="en-US" sz="2400" dirty="0" err="1">
                <a:latin typeface="Arial" charset="0"/>
                <a:ea typeface="ＭＳ Ｐゴシック" charset="0"/>
                <a:cs typeface="ＭＳ Ｐゴシック" charset="0"/>
              </a:rPr>
              <a:t>Inc</a:t>
            </a:r>
            <a:r>
              <a:rPr lang="en-US" sz="2400" dirty="0">
                <a:latin typeface="Arial" charset="0"/>
                <a:ea typeface="ＭＳ Ｐゴシック" charset="0"/>
                <a:cs typeface="ＭＳ Ｐゴシック" charset="0"/>
              </a:rPr>
              <a:t> (BRTT)</a:t>
            </a:r>
          </a:p>
        </p:txBody>
      </p:sp>
    </p:spTree>
    <p:extLst>
      <p:ext uri="{BB962C8B-B14F-4D97-AF65-F5344CB8AC3E}">
        <p14:creationId xmlns:p14="http://schemas.microsoft.com/office/powerpoint/2010/main" val="3731563669"/>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Grp="1" noRot="1" noChangeArrowheads="1"/>
          </p:cNvSpPr>
          <p:nvPr>
            <p:ph type="title"/>
          </p:nvPr>
        </p:nvSpPr>
        <p:spPr/>
        <p:txBody>
          <a:bodyPr/>
          <a:lstStyle/>
          <a:p>
            <a:pPr eaLnBrk="1" hangingPunct="1"/>
            <a:r>
              <a:rPr lang="en-US">
                <a:latin typeface="Arial" charset="0"/>
                <a:ea typeface="ＭＳ Ｐゴシック" charset="0"/>
                <a:cs typeface="ＭＳ Ｐゴシック" charset="0"/>
              </a:rPr>
              <a:t>What is Datascope?</a:t>
            </a:r>
          </a:p>
        </p:txBody>
      </p:sp>
      <p:sp>
        <p:nvSpPr>
          <p:cNvPr id="1027" name="Rectangle 3"/>
          <p:cNvSpPr>
            <a:spLocks noGrp="1" noRot="1" noChangeArrowheads="1"/>
          </p:cNvSpPr>
          <p:nvPr>
            <p:ph idx="4294967295"/>
          </p:nvPr>
        </p:nvSpPr>
        <p:spPr>
          <a:xfrm>
            <a:off x="381000" y="1447800"/>
            <a:ext cx="8540750" cy="5562600"/>
          </a:xfrm>
        </p:spPr>
        <p:txBody>
          <a:bodyPr>
            <a:normAutofit/>
          </a:bodyPr>
          <a:lstStyle/>
          <a:p>
            <a:pPr eaLnBrk="1" hangingPunct="1">
              <a:lnSpc>
                <a:spcPct val="110000"/>
              </a:lnSpc>
              <a:buFont typeface="Symbol" charset="0"/>
              <a:buChar char="¨"/>
            </a:pPr>
            <a:r>
              <a:rPr lang="en-US" sz="2400" dirty="0">
                <a:latin typeface="Arial" charset="0"/>
                <a:ea typeface="ＭＳ Ｐゴシック" charset="0"/>
                <a:cs typeface="ＭＳ Ｐゴシック" charset="0"/>
              </a:rPr>
              <a:t>Relational database component </a:t>
            </a:r>
            <a:r>
              <a:rPr lang="en-US" sz="2400" dirty="0">
                <a:latin typeface="Arial" charset="0"/>
                <a:ea typeface="ＭＳ Ｐゴシック" charset="0"/>
                <a:cs typeface="ＭＳ Ｐゴシック" charset="0"/>
                <a:sym typeface="Monotype Sorts" charset="0"/>
              </a:rPr>
              <a:t></a:t>
            </a:r>
            <a:r>
              <a:rPr lang="en-US" sz="2400" dirty="0">
                <a:latin typeface="Arial" charset="0"/>
                <a:ea typeface="ＭＳ Ｐゴシック" charset="0"/>
                <a:cs typeface="ＭＳ Ｐゴシック" charset="0"/>
              </a:rPr>
              <a:t> ASCII fixed format tables which are related or linked to each other so that every record (row) of the table is </a:t>
            </a:r>
            <a:r>
              <a:rPr lang="en-US" sz="2400" dirty="0" smtClean="0">
                <a:latin typeface="Arial" charset="0"/>
                <a:ea typeface="ＭＳ Ｐゴシック" charset="0"/>
                <a:cs typeface="ＭＳ Ｐゴシック" charset="0"/>
              </a:rPr>
              <a:t>unique</a:t>
            </a:r>
            <a:endParaRPr lang="en-US" sz="2400" dirty="0">
              <a:latin typeface="Arial" charset="0"/>
              <a:ea typeface="ＭＳ Ｐゴシック" charset="0"/>
              <a:cs typeface="ＭＳ Ｐゴシック" charset="0"/>
            </a:endParaRPr>
          </a:p>
          <a:p>
            <a:pPr eaLnBrk="1" hangingPunct="1">
              <a:lnSpc>
                <a:spcPct val="110000"/>
              </a:lnSpc>
              <a:buFont typeface="Symbol" charset="0"/>
              <a:buChar char="¨"/>
            </a:pPr>
            <a:r>
              <a:rPr lang="en-US" sz="2400" dirty="0" smtClean="0">
                <a:latin typeface="Arial" charset="0"/>
                <a:ea typeface="ＭＳ Ｐゴシック" charset="0"/>
                <a:cs typeface="ＭＳ Ｐゴシック" charset="0"/>
              </a:rPr>
              <a:t>Originally developed at UC-Boulder and distributed through IRIS for use with PASSCAL deployments</a:t>
            </a:r>
          </a:p>
          <a:p>
            <a:pPr eaLnBrk="1" hangingPunct="1">
              <a:lnSpc>
                <a:spcPct val="110000"/>
              </a:lnSpc>
              <a:buFont typeface="Symbol" charset="0"/>
              <a:buChar char="¨"/>
            </a:pPr>
            <a:r>
              <a:rPr lang="en-US" sz="2400" dirty="0" smtClean="0">
                <a:latin typeface="Arial" charset="0"/>
                <a:ea typeface="ＭＳ Ｐゴシック" charset="0"/>
                <a:cs typeface="ＭＳ Ｐゴシック" charset="0"/>
              </a:rPr>
              <a:t>Academic usage was primarily offline batch mode processing for creating seed volumes, phase picking, locations, etc.</a:t>
            </a:r>
          </a:p>
          <a:p>
            <a:pPr eaLnBrk="1" hangingPunct="1">
              <a:lnSpc>
                <a:spcPct val="110000"/>
              </a:lnSpc>
              <a:buFont typeface="Symbol" charset="0"/>
              <a:buChar char="¨"/>
            </a:pPr>
            <a:r>
              <a:rPr lang="en-US" sz="2400" dirty="0" smtClean="0">
                <a:latin typeface="Arial" charset="0"/>
                <a:ea typeface="ＭＳ Ｐゴシック" charset="0"/>
                <a:cs typeface="ＭＳ Ｐゴシック" charset="0"/>
              </a:rPr>
              <a:t>Used to create DMC SEED volumes for archiving </a:t>
            </a:r>
            <a:endParaRPr lang="en-US" sz="2400" dirty="0">
              <a:latin typeface="Arial" charset="0"/>
              <a:ea typeface="ＭＳ Ｐゴシック" charset="0"/>
              <a:cs typeface="ＭＳ Ｐゴシック" charset="0"/>
            </a:endParaRP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SMUTheme">
  <a:themeElements>
    <a:clrScheme name="SMU Default New">
      <a:dk1>
        <a:sysClr val="windowText" lastClr="000000"/>
      </a:dk1>
      <a:lt1>
        <a:sysClr val="window" lastClr="FFFFFF"/>
      </a:lt1>
      <a:dk2>
        <a:srgbClr val="032B66"/>
      </a:dk2>
      <a:lt2>
        <a:srgbClr val="E8E1C7"/>
      </a:lt2>
      <a:accent1>
        <a:srgbClr val="B10000"/>
      </a:accent1>
      <a:accent2>
        <a:srgbClr val="032B66"/>
      </a:accent2>
      <a:accent3>
        <a:srgbClr val="E8E1C7"/>
      </a:accent3>
      <a:accent4>
        <a:srgbClr val="0B2B58"/>
      </a:accent4>
      <a:accent5>
        <a:srgbClr val="5D6C93"/>
      </a:accent5>
      <a:accent6>
        <a:srgbClr val="F79646"/>
      </a:accent6>
      <a:hlink>
        <a:srgbClr val="0038A8"/>
      </a:hlink>
      <a:folHlink>
        <a:srgbClr val="B10000"/>
      </a:folHlink>
    </a:clrScheme>
    <a:fontScheme name="Custom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SMUTheme.thmx</Template>
  <TotalTime>13204</TotalTime>
  <Words>1443</Words>
  <Application>Microsoft Macintosh PowerPoint</Application>
  <PresentationFormat>On-screen Show (4:3)</PresentationFormat>
  <Paragraphs>231</Paragraphs>
  <Slides>40</Slides>
  <Notes>0</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Calibri</vt:lpstr>
      <vt:lpstr>Monotype Sorts</vt:lpstr>
      <vt:lpstr>ＭＳ Ｐゴシック</vt:lpstr>
      <vt:lpstr>Symbol</vt:lpstr>
      <vt:lpstr>Times</vt:lpstr>
      <vt:lpstr>Times New Roman</vt:lpstr>
      <vt:lpstr>Wingdings 3</vt:lpstr>
      <vt:lpstr>Arial</vt:lpstr>
      <vt:lpstr>SMUTheme</vt:lpstr>
      <vt:lpstr>Relational Database Management Systems</vt:lpstr>
      <vt:lpstr>Waveform-Relocated Earthquake Catalog for Oklahoma and Southern Kansas Illuminates the Regional Fault Network  by Martin Schoenball and William L. Ellsworth</vt:lpstr>
      <vt:lpstr>PowerPoint Presentation</vt:lpstr>
      <vt:lpstr>Why do seismologists need to know about relational databases (RDB)?</vt:lpstr>
      <vt:lpstr>How do seismologists use RDBs?</vt:lpstr>
      <vt:lpstr>The Wrappers</vt:lpstr>
      <vt:lpstr>What is Antelope? </vt:lpstr>
      <vt:lpstr>more about Antelope</vt:lpstr>
      <vt:lpstr>What is Datascope?</vt:lpstr>
      <vt:lpstr>PowerPoint Presentation</vt:lpstr>
      <vt:lpstr>PowerPoint Presentation</vt:lpstr>
      <vt:lpstr>Why use Kinemetrics/BRTT Antelope?</vt:lpstr>
      <vt:lpstr>Real-time or ORB system</vt:lpstr>
      <vt:lpstr>PowerPoint Presentation</vt:lpstr>
      <vt:lpstr>Offline processing or the DB system</vt:lpstr>
      <vt:lpstr>dbe -  The database editor </vt:lpstr>
      <vt:lpstr>Relational databases – Some definitions</vt:lpstr>
      <vt:lpstr>PowerPoint Presentation</vt:lpstr>
      <vt:lpstr>Schema</vt:lpstr>
      <vt:lpstr>Example Schema</vt:lpstr>
      <vt:lpstr>PowerPoint Presentation</vt:lpstr>
      <vt:lpstr>Attribute Statement</vt:lpstr>
      <vt:lpstr>PowerPoint Presentation</vt:lpstr>
      <vt:lpstr>Relation Statement</vt:lpstr>
      <vt:lpstr>PowerPoint Presentation</vt:lpstr>
      <vt:lpstr>PowerPoint Presentation</vt:lpstr>
      <vt:lpstr>PowerPoint Presentation</vt:lpstr>
      <vt:lpstr>How links via keys work</vt:lpstr>
      <vt:lpstr>How links via keys work</vt:lpstr>
      <vt:lpstr>PowerPoint Presentation</vt:lpstr>
      <vt:lpstr>Apply the subset</vt:lpstr>
      <vt:lpstr>PowerPoint Presentation</vt:lpstr>
      <vt:lpstr>Relational Algebra</vt:lpstr>
      <vt:lpstr>Relational Algebra</vt:lpstr>
      <vt:lpstr>PowerPoint Presentation</vt:lpstr>
      <vt:lpstr>Relational operations</vt:lpstr>
      <vt:lpstr>PowerPoint Presentation</vt:lpstr>
      <vt:lpstr>PowerPoint Presentation</vt:lpstr>
      <vt:lpstr>Relational Operators</vt:lpstr>
      <vt:lpstr>Logical Operators</vt:lpstr>
    </vt:vector>
  </TitlesOfParts>
  <Company>뿿</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Antelope Relational Database System</dc:title>
  <dc:creator>Trial User</dc:creator>
  <cp:lastModifiedBy>Heather DeShon</cp:lastModifiedBy>
  <cp:revision>108</cp:revision>
  <cp:lastPrinted>2006-08-31T13:47:22Z</cp:lastPrinted>
  <dcterms:created xsi:type="dcterms:W3CDTF">2010-06-15T18:10:21Z</dcterms:created>
  <dcterms:modified xsi:type="dcterms:W3CDTF">2017-08-08T12:10:52Z</dcterms:modified>
</cp:coreProperties>
</file>