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58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7" r:id="rId16"/>
    <p:sldId id="278" r:id="rId17"/>
    <p:sldId id="280" r:id="rId18"/>
    <p:sldId id="281" r:id="rId19"/>
    <p:sldId id="274" r:id="rId20"/>
    <p:sldId id="275" r:id="rId21"/>
    <p:sldId id="279" r:id="rId22"/>
    <p:sldId id="282" r:id="rId23"/>
    <p:sldId id="28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F7A1-F176-7343-AFB8-63CD4910A53A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6508-E987-BC40-A707-FD43F452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Even though most</a:t>
            </a:r>
            <a:r>
              <a:rPr lang="en-US" baseline="0" dirty="0" smtClean="0"/>
              <a:t> SEED headers are in ASCII is is not readable, certainly not editable</a:t>
            </a:r>
          </a:p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- The</a:t>
            </a:r>
            <a:r>
              <a:rPr lang="en-US" baseline="0" dirty="0" smtClean="0"/>
              <a:t> total system sensitivity is the product of all stage sensitivities and represents the scaling from ground units to digital samples in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motivation for developing ASDF stems from the fact that reading and writing SAC files for a large tomographic inversion practically brings a huge parallel file system to its knees due to the very large number of involved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6508-E987-BC40-A707-FD43F4527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3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s.iris.edu/pic-ph5/experiment_list.php" TargetMode="External"/><Relationship Id="rId4" Type="http://schemas.openxmlformats.org/officeDocument/2006/relationships/hyperlink" Target="http://service.iris.edu" TargetMode="External"/><Relationship Id="rId5" Type="http://schemas.openxmlformats.org/officeDocument/2006/relationships/hyperlink" Target="http://156.56.66.202:8080/fdsnws/dataselect/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s.iris.edu/ds/nodes/dmc/tool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/irisws/timeseries/1/" TargetMode="External"/><Relationship Id="rId3" Type="http://schemas.openxmlformats.org/officeDocument/2006/relationships/hyperlink" Target="http://156.56.66.202:8080/fdsnws/dataselect/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manuals/SEEDManual_V2.4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Formats &amp; </a:t>
            </a:r>
            <a:br>
              <a:rPr lang="en-US" dirty="0" smtClean="0"/>
            </a:br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Crossroads of Active Source and Broadband Structures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22921" y="375733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Justin Sweet</a:t>
            </a:r>
          </a:p>
          <a:p>
            <a:r>
              <a:rPr lang="en-US" dirty="0" err="1" smtClean="0"/>
              <a:t>USArray</a:t>
            </a:r>
            <a:r>
              <a:rPr lang="en-US" dirty="0" smtClean="0"/>
              <a:t> Advanced Short Course,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2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SEG-Y: Society of Exploration Geophysicists for storing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/>
          </a:bodyPr>
          <a:lstStyle/>
          <a:p>
            <a:r>
              <a:rPr lang="en-US" dirty="0" smtClean="0"/>
              <a:t>Developed in 1970s for use by the active source community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Variety of flavors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SEG-D, developed for field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SEG-P, developed for positional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SEG-Y, intended to be format for everybody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Recent release (rev 2.0, 2017)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Higher capacity for trace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Microsecond time-stamp accuracy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Higher-precision coordinates, depths, and elevation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3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SEG-Y: Society of Exploration Geophysicists for storing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a SEG-Y file?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Text file header (green)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Trace header (light blue)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Actual data (purple)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Major limitation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Data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b="1" dirty="0" smtClean="0">
                <a:solidFill>
                  <a:schemeClr val="tx1"/>
                </a:solidFill>
              </a:rPr>
              <a:t>metadata</a:t>
            </a:r>
            <a:r>
              <a:rPr lang="en-US" dirty="0" smtClean="0">
                <a:solidFill>
                  <a:schemeClr val="tx1"/>
                </a:solidFill>
              </a:rPr>
              <a:t> stored together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Cannot update metadata (headers) without re-archiving the entire dataset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EG-Y_file_form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221586"/>
            <a:ext cx="79121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PH5:</a:t>
            </a:r>
            <a:br>
              <a:rPr lang="en-US" sz="4000" dirty="0" smtClean="0"/>
            </a:br>
            <a:r>
              <a:rPr lang="en-US" sz="4000" dirty="0" smtClean="0"/>
              <a:t>PASSCAL HDF5 format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Developed at PASSCAL beginning in early 2000s</a:t>
            </a:r>
          </a:p>
          <a:p>
            <a:r>
              <a:rPr lang="en-US" dirty="0"/>
              <a:t>Based on robust Hierarchical Data Format (</a:t>
            </a:r>
            <a:r>
              <a:rPr lang="en-US" dirty="0" smtClean="0"/>
              <a:t>HDF5) </a:t>
            </a:r>
            <a:r>
              <a:rPr lang="en-US" dirty="0"/>
              <a:t>designed to store and organize large amounts of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Stores </a:t>
            </a:r>
            <a:r>
              <a:rPr lang="en-US" b="1" dirty="0" smtClean="0"/>
              <a:t>data</a:t>
            </a:r>
            <a:r>
              <a:rPr lang="en-US" dirty="0" smtClean="0"/>
              <a:t> and </a:t>
            </a:r>
            <a:r>
              <a:rPr lang="en-US" b="1" dirty="0" smtClean="0"/>
              <a:t>metadata</a:t>
            </a:r>
            <a:r>
              <a:rPr lang="en-US" dirty="0" smtClean="0"/>
              <a:t> separately</a:t>
            </a:r>
          </a:p>
          <a:p>
            <a:pPr lvl="1"/>
            <a:r>
              <a:rPr lang="en-US" dirty="0" smtClean="0"/>
              <a:t>Frontload waveform data into DMC</a:t>
            </a:r>
          </a:p>
          <a:p>
            <a:pPr lvl="1"/>
            <a:r>
              <a:rPr lang="en-US" dirty="0" smtClean="0"/>
              <a:t>Efficient metadata updates</a:t>
            </a:r>
          </a:p>
          <a:p>
            <a:r>
              <a:rPr lang="en-US" dirty="0" smtClean="0"/>
              <a:t>Allows access to parts of the data without needing to parse the entire file</a:t>
            </a:r>
          </a:p>
          <a:p>
            <a:r>
              <a:rPr lang="en-US" dirty="0" smtClean="0"/>
              <a:t>Exposes active source data to DMC request tools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PH5:</a:t>
            </a:r>
            <a:br>
              <a:rPr lang="en-US" sz="4000" dirty="0" smtClean="0"/>
            </a:br>
            <a:r>
              <a:rPr lang="en-US" sz="4000" dirty="0" smtClean="0"/>
              <a:t>PASSCAL HDF5 format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/>
          </a:bodyPr>
          <a:lstStyle/>
          <a:p>
            <a:r>
              <a:rPr lang="en-US" dirty="0" smtClean="0"/>
              <a:t>Why HDF5?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20+ year history starting at NCSA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Widely used &amp; well supported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Self-describing format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Can create your own data organization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Hierarchical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Easy to edit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Built-in compression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Fast reading</a:t>
            </a:r>
          </a:p>
        </p:txBody>
      </p:sp>
    </p:spTree>
    <p:extLst>
      <p:ext uri="{BB962C8B-B14F-4D97-AF65-F5344CB8AC3E}">
        <p14:creationId xmlns:p14="http://schemas.microsoft.com/office/powerpoint/2010/main" val="210470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Format Usage:</a:t>
            </a:r>
            <a:br>
              <a:rPr lang="en-US" sz="4000" dirty="0" smtClean="0"/>
            </a:br>
            <a:r>
              <a:rPr lang="en-US" sz="4000" dirty="0" smtClean="0"/>
              <a:t>Field versus Archive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formats designed for different uses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Eg</a:t>
            </a:r>
            <a:r>
              <a:rPr lang="en-US" dirty="0" smtClean="0">
                <a:solidFill>
                  <a:schemeClr val="tx1"/>
                </a:solidFill>
              </a:rPr>
              <a:t>. SEG-D (designed for field use)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vs. SEG-Y (designed for archive and analysis)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Field priorities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Easy to visualize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Archive priorities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Highly-compressible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Well-described</a:t>
            </a:r>
          </a:p>
        </p:txBody>
      </p:sp>
    </p:spTree>
    <p:extLst>
      <p:ext uri="{BB962C8B-B14F-4D97-AF65-F5344CB8AC3E}">
        <p14:creationId xmlns:p14="http://schemas.microsoft.com/office/powerpoint/2010/main" val="124689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PH5 &amp; Kitchen Software Suite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/>
          </a:bodyPr>
          <a:lstStyle/>
          <a:p>
            <a:r>
              <a:rPr lang="en-US" dirty="0" smtClean="0"/>
              <a:t>Can we design a format the works well in both the field and in the archive?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PH5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Format definition that describes the HDF5 file organization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Kitchen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Software suite that provides the tools to interface with PH5</a:t>
            </a:r>
          </a:p>
        </p:txBody>
      </p:sp>
    </p:spTree>
    <p:extLst>
      <p:ext uri="{BB962C8B-B14F-4D97-AF65-F5344CB8AC3E}">
        <p14:creationId xmlns:p14="http://schemas.microsoft.com/office/powerpoint/2010/main" val="19206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data </a:t>
            </a:r>
            <a:r>
              <a:rPr lang="en-US" dirty="0" smtClean="0">
                <a:sym typeface="Wingdings"/>
              </a:rPr>
              <a:t> PH5 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ingestion</a:t>
            </a:r>
          </a:p>
          <a:p>
            <a:pPr lvl="1"/>
            <a:r>
              <a:rPr lang="en-US" dirty="0" smtClean="0"/>
              <a:t>Waveform data ingested into PH5 using Kitchen suite tool (</a:t>
            </a:r>
            <a:r>
              <a:rPr lang="en-US" dirty="0" err="1" smtClean="0"/>
              <a:t>pforma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Metadata imported automatically for some raw data formats (e.g. SEG-D), or can be imported using Kitchen GUI tool (</a:t>
            </a:r>
            <a:r>
              <a:rPr lang="en-US" dirty="0" err="1" smtClean="0"/>
              <a:t>noven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QC</a:t>
            </a:r>
          </a:p>
          <a:p>
            <a:pPr lvl="1"/>
            <a:r>
              <a:rPr lang="en-US" dirty="0" smtClean="0"/>
              <a:t>PH5Viewer </a:t>
            </a:r>
            <a:r>
              <a:rPr lang="mr-IN" dirty="0" smtClean="0"/>
              <a:t>–</a:t>
            </a:r>
            <a:r>
              <a:rPr lang="en-US" dirty="0" smtClean="0"/>
              <a:t> options to select gathers, time windows, reduction velocity, simple gain and plotting options</a:t>
            </a:r>
          </a:p>
          <a:p>
            <a:pPr lvl="1"/>
            <a:r>
              <a:rPr lang="en-US" dirty="0" smtClean="0"/>
              <a:t>Development of tool to confirm all data described by metadata and/or missing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3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data </a:t>
            </a:r>
            <a:r>
              <a:rPr lang="en-US" dirty="0" smtClean="0">
                <a:sym typeface="Wingdings"/>
              </a:rPr>
              <a:t> PH5  Archive</a:t>
            </a:r>
            <a:endParaRPr lang="en-US" dirty="0"/>
          </a:p>
        </p:txBody>
      </p:sp>
      <p:pic>
        <p:nvPicPr>
          <p:cNvPr id="5" name="Content Placeholder 4" descr="PH5_workflow_part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49" r="-20449"/>
          <a:stretch/>
        </p:blipFill>
        <p:spPr>
          <a:xfrm>
            <a:off x="549275" y="1600200"/>
            <a:ext cx="8042276" cy="4826947"/>
          </a:xfrm>
        </p:spPr>
      </p:pic>
    </p:spTree>
    <p:extLst>
      <p:ext uri="{BB962C8B-B14F-4D97-AF65-F5344CB8AC3E}">
        <p14:creationId xmlns:p14="http://schemas.microsoft.com/office/powerpoint/2010/main" val="34135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data </a:t>
            </a:r>
            <a:r>
              <a:rPr lang="en-US" dirty="0" smtClean="0">
                <a:sym typeface="Wingdings"/>
              </a:rPr>
              <a:t> PH5  Archive</a:t>
            </a:r>
            <a:endParaRPr lang="en-US" dirty="0"/>
          </a:p>
        </p:txBody>
      </p:sp>
      <p:pic>
        <p:nvPicPr>
          <p:cNvPr id="4" name="Content Placeholder 3" descr="PH5_workflow_part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9" r="-15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21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Current DMC Interface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0" r="-474"/>
          <a:stretch/>
        </p:blipFill>
        <p:spPr>
          <a:xfrm>
            <a:off x="4609251" y="1600199"/>
            <a:ext cx="4534749" cy="52463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4447205" cy="52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4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seismic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Passive seismic </a:t>
            </a:r>
            <a:r>
              <a:rPr lang="mr-IN" dirty="0" smtClean="0"/>
              <a:t>–</a:t>
            </a:r>
            <a:r>
              <a:rPr lang="en-US" dirty="0" smtClean="0"/>
              <a:t> natural sources (earthquakes)</a:t>
            </a:r>
          </a:p>
          <a:p>
            <a:r>
              <a:rPr lang="en-US" dirty="0" smtClean="0"/>
              <a:t>Tomography</a:t>
            </a:r>
          </a:p>
          <a:p>
            <a:pPr lvl="1"/>
            <a:r>
              <a:rPr lang="en-US" dirty="0"/>
              <a:t>Regional and Global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Scale</a:t>
            </a:r>
            <a:endParaRPr lang="en-US" dirty="0"/>
          </a:p>
          <a:p>
            <a:pPr lvl="1"/>
            <a:r>
              <a:rPr lang="en-US" dirty="0"/>
              <a:t>Surface Wave </a:t>
            </a:r>
          </a:p>
          <a:p>
            <a:pPr lvl="1"/>
            <a:r>
              <a:rPr lang="en-US" dirty="0"/>
              <a:t>Ambient Noise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Tomography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 descr="Screen shot 2011-08-13 at 8.55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80" y="2290558"/>
            <a:ext cx="4782020" cy="45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PH5:</a:t>
            </a:r>
            <a:br>
              <a:rPr lang="en-US" sz="4000" dirty="0" smtClean="0"/>
            </a:br>
            <a:r>
              <a:rPr lang="en-US" sz="4000" dirty="0" smtClean="0"/>
              <a:t>PASSCAL HDF5 format</a:t>
            </a:r>
            <a:endParaRPr lang="en-US" sz="4000" dirty="0"/>
          </a:p>
        </p:txBody>
      </p:sp>
      <p:pic>
        <p:nvPicPr>
          <p:cNvPr id="6" name="Content Placeholder 5" descr="PH5_flowchar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4" b="-6124"/>
          <a:stretch>
            <a:fillRect/>
          </a:stretch>
        </p:blipFill>
        <p:spPr>
          <a:xfrm>
            <a:off x="-10161" y="1600200"/>
            <a:ext cx="9153554" cy="4943569"/>
          </a:xfrm>
        </p:spPr>
      </p:pic>
    </p:spTree>
    <p:extLst>
      <p:ext uri="{BB962C8B-B14F-4D97-AF65-F5344CB8AC3E}">
        <p14:creationId xmlns:p14="http://schemas.microsoft.com/office/powerpoint/2010/main" val="105287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access to PH5 data at IRIS DMC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capability </a:t>
            </a:r>
            <a:r>
              <a:rPr lang="mr-IN" dirty="0" smtClean="0"/>
              <a:t>–</a:t>
            </a:r>
            <a:r>
              <a:rPr lang="en-US" dirty="0" smtClean="0"/>
              <a:t> Web page interface</a:t>
            </a:r>
          </a:p>
          <a:p>
            <a:pPr lvl="1"/>
            <a:r>
              <a:rPr lang="en-US" dirty="0" smtClean="0"/>
              <a:t>Allows for extraction of SEG-Y shot and receiver gathers, or SAC waveforms</a:t>
            </a:r>
          </a:p>
          <a:p>
            <a:pPr lvl="1"/>
            <a:r>
              <a:rPr lang="en-US" dirty="0" smtClean="0"/>
              <a:t>Once requests made, data available via ftp</a:t>
            </a:r>
          </a:p>
          <a:p>
            <a:r>
              <a:rPr lang="en-US" dirty="0" smtClean="0"/>
              <a:t>Planned capability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webservices</a:t>
            </a:r>
            <a:endParaRPr lang="en-US" dirty="0" smtClean="0"/>
          </a:p>
          <a:p>
            <a:pPr lvl="1"/>
            <a:r>
              <a:rPr lang="en-US" dirty="0" smtClean="0"/>
              <a:t>2 services: </a:t>
            </a:r>
            <a:r>
              <a:rPr lang="en-US" b="1" dirty="0" smtClean="0"/>
              <a:t>station</a:t>
            </a:r>
            <a:r>
              <a:rPr lang="en-US" dirty="0" smtClean="0"/>
              <a:t> and </a:t>
            </a:r>
            <a:r>
              <a:rPr lang="en-US" b="1" dirty="0" err="1" smtClean="0"/>
              <a:t>dataselect</a:t>
            </a:r>
            <a:endParaRPr lang="en-US" b="1" dirty="0" smtClean="0"/>
          </a:p>
          <a:p>
            <a:pPr lvl="2"/>
            <a:r>
              <a:rPr lang="en-US" b="1" dirty="0" smtClean="0"/>
              <a:t>station </a:t>
            </a:r>
            <a:r>
              <a:rPr lang="mr-IN" dirty="0" smtClean="0"/>
              <a:t>–</a:t>
            </a:r>
            <a:r>
              <a:rPr lang="en-US" dirty="0" smtClean="0"/>
              <a:t> access to metadata identical to standard station </a:t>
            </a:r>
            <a:r>
              <a:rPr lang="en-US" dirty="0" err="1" smtClean="0"/>
              <a:t>webservice</a:t>
            </a:r>
            <a:r>
              <a:rPr lang="en-US" dirty="0" smtClean="0"/>
              <a:t> currently in use for SEED data</a:t>
            </a:r>
          </a:p>
          <a:p>
            <a:pPr lvl="2"/>
            <a:r>
              <a:rPr lang="en-US" b="1" dirty="0" err="1"/>
              <a:t>d</a:t>
            </a:r>
            <a:r>
              <a:rPr lang="en-US" b="1" dirty="0" err="1" smtClean="0"/>
              <a:t>ataselect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access to waveform data into </a:t>
            </a:r>
            <a:r>
              <a:rPr lang="en-US" dirty="0" err="1" smtClean="0"/>
              <a:t>mseed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Once </a:t>
            </a:r>
            <a:r>
              <a:rPr lang="en-US" dirty="0" err="1" smtClean="0"/>
              <a:t>webservice</a:t>
            </a:r>
            <a:r>
              <a:rPr lang="en-US" dirty="0" smtClean="0"/>
              <a:t> is up and running, PH5 data will be accessible just like the rest of the DMC archive</a:t>
            </a:r>
          </a:p>
          <a:p>
            <a:pPr lvl="1"/>
            <a:r>
              <a:rPr lang="en-US" dirty="0" smtClean="0"/>
              <a:t>Exposed to DMC QC tools like MUSTANG</a:t>
            </a:r>
          </a:p>
          <a:p>
            <a:pPr lvl="1"/>
            <a:r>
              <a:rPr lang="en-US" dirty="0" smtClean="0"/>
              <a:t>Huge advance for active source data!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94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PH5: Container for both active and passive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78779"/>
          </a:xfrm>
        </p:spPr>
        <p:txBody>
          <a:bodyPr>
            <a:normAutofit/>
          </a:bodyPr>
          <a:lstStyle/>
          <a:p>
            <a:r>
              <a:rPr lang="en-US" dirty="0" smtClean="0"/>
              <a:t>Unlike earlier formats, PH5 is capable of holding active and passive data at the same time, as part of a single dataset.</a:t>
            </a:r>
          </a:p>
          <a:p>
            <a:r>
              <a:rPr lang="en-US" dirty="0" smtClean="0"/>
              <a:t>Data extraction</a:t>
            </a:r>
          </a:p>
          <a:p>
            <a:pPr lvl="1"/>
            <a:r>
              <a:rPr lang="en-US" dirty="0" smtClean="0"/>
              <a:t>Active source can be output at SEG-Y</a:t>
            </a:r>
          </a:p>
          <a:p>
            <a:pPr lvl="1"/>
            <a:r>
              <a:rPr lang="en-US" dirty="0" smtClean="0"/>
              <a:t>Passive source can be output at </a:t>
            </a:r>
            <a:r>
              <a:rPr lang="en-US" dirty="0" err="1" smtClean="0"/>
              <a:t>mseed</a:t>
            </a:r>
            <a:r>
              <a:rPr lang="en-US" dirty="0" smtClean="0"/>
              <a:t> or SAC.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1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Let’s access the </a:t>
            </a:r>
            <a:r>
              <a:rPr lang="en-US" dirty="0" err="1" smtClean="0"/>
              <a:t>Wavefields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78779"/>
          </a:xfrm>
        </p:spPr>
        <p:txBody>
          <a:bodyPr>
            <a:normAutofit/>
          </a:bodyPr>
          <a:lstStyle/>
          <a:p>
            <a:r>
              <a:rPr lang="en-US" dirty="0" smtClean="0"/>
              <a:t>DMC data access tools</a:t>
            </a:r>
          </a:p>
          <a:p>
            <a:pPr lvl="1"/>
            <a:r>
              <a:rPr lang="en-US" dirty="0">
                <a:hlinkClick r:id="rId2"/>
              </a:rPr>
              <a:t>http://ds.iris.edu/ds/nodes/dmc/</a:t>
            </a:r>
            <a:r>
              <a:rPr lang="en-US" dirty="0" smtClean="0">
                <a:hlinkClick r:id="rId2"/>
              </a:rPr>
              <a:t>tools</a:t>
            </a:r>
            <a:endParaRPr lang="en-US" dirty="0" smtClean="0"/>
          </a:p>
          <a:p>
            <a:r>
              <a:rPr lang="en-US" dirty="0" smtClean="0"/>
              <a:t>List of experiments archived in PH5</a:t>
            </a:r>
          </a:p>
          <a:p>
            <a:pPr lvl="1"/>
            <a:r>
              <a:rPr lang="en-US" dirty="0">
                <a:hlinkClick r:id="rId3"/>
              </a:rPr>
              <a:t>http://ds.iris.edu/pic-ph5/</a:t>
            </a:r>
            <a:r>
              <a:rPr lang="en-US" dirty="0" smtClean="0">
                <a:hlinkClick r:id="rId3"/>
              </a:rPr>
              <a:t>experiment_list.php</a:t>
            </a:r>
            <a:endParaRPr lang="en-US" dirty="0" smtClean="0"/>
          </a:p>
          <a:p>
            <a:r>
              <a:rPr lang="en-US" dirty="0" smtClean="0"/>
              <a:t>Presently, </a:t>
            </a:r>
            <a:r>
              <a:rPr lang="en-US" dirty="0" err="1" smtClean="0"/>
              <a:t>wavefields</a:t>
            </a:r>
            <a:r>
              <a:rPr lang="en-US" dirty="0" smtClean="0"/>
              <a:t> dataset is archived in </a:t>
            </a:r>
            <a:r>
              <a:rPr lang="en-US" dirty="0" err="1" smtClean="0"/>
              <a:t>miniseed</a:t>
            </a:r>
            <a:endParaRPr lang="en-US" dirty="0" smtClean="0"/>
          </a:p>
          <a:p>
            <a:pPr lvl="1"/>
            <a:r>
              <a:rPr lang="en-US" dirty="0" smtClean="0"/>
              <a:t>Accessible via </a:t>
            </a:r>
            <a:r>
              <a:rPr lang="en-US" dirty="0" err="1" smtClean="0"/>
              <a:t>webservices</a:t>
            </a:r>
            <a:endParaRPr lang="en-US" dirty="0" smtClean="0"/>
          </a:p>
          <a:p>
            <a:pPr lvl="2"/>
            <a:r>
              <a:rPr lang="en-US" dirty="0" err="1" smtClean="0"/>
              <a:t>Webservices</a:t>
            </a:r>
            <a:r>
              <a:rPr lang="en-US" dirty="0" smtClean="0"/>
              <a:t> info</a:t>
            </a:r>
            <a:r>
              <a:rPr lang="en-US" dirty="0"/>
              <a:t>/syntax 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service.iris.edu</a:t>
            </a:r>
            <a:endParaRPr lang="en-US" dirty="0" smtClean="0"/>
          </a:p>
          <a:p>
            <a:pPr lvl="2"/>
            <a:r>
              <a:rPr lang="en-US" dirty="0" smtClean="0"/>
              <a:t>Local </a:t>
            </a:r>
            <a:r>
              <a:rPr lang="en-US" dirty="0" err="1" smtClean="0"/>
              <a:t>webservices</a:t>
            </a:r>
            <a:r>
              <a:rPr lang="en-US" dirty="0" smtClean="0"/>
              <a:t> access</a:t>
            </a:r>
          </a:p>
          <a:p>
            <a:pPr lvl="3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</a:t>
            </a:r>
            <a:r>
              <a:rPr lang="en-US" dirty="0" smtClean="0">
                <a:hlinkClick r:id="rId5"/>
              </a:rPr>
              <a:t>/156.56.66.202:</a:t>
            </a:r>
            <a:r>
              <a:rPr lang="en-US" dirty="0">
                <a:hlinkClick r:id="rId5"/>
              </a:rPr>
              <a:t>8080/fdsnws/dataselect/</a:t>
            </a:r>
            <a:r>
              <a:rPr lang="en-US" dirty="0" smtClean="0">
                <a:hlinkClick r:id="rId5"/>
              </a:rPr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267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Let’s access the </a:t>
            </a:r>
            <a:r>
              <a:rPr lang="en-US" dirty="0" err="1" smtClean="0"/>
              <a:t>Wavefields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7877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Timeseries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</a:t>
            </a:r>
            <a:r>
              <a:rPr lang="en-US" dirty="0" smtClean="0">
                <a:hlinkClick r:id="rId2"/>
              </a:rPr>
              <a:t>/service.iris.edu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fdsnws</a:t>
            </a:r>
            <a:r>
              <a:rPr lang="en-US" dirty="0" smtClean="0">
                <a:hlinkClick r:id="rId2"/>
              </a:rPr>
              <a:t>/</a:t>
            </a:r>
            <a:r>
              <a:rPr lang="en-US" smtClean="0">
                <a:hlinkClick r:id="rId2"/>
              </a:rPr>
              <a:t>dataselect/</a:t>
            </a:r>
            <a:r>
              <a:rPr lang="en-US" dirty="0">
                <a:hlinkClick r:id="rId2"/>
              </a:rPr>
              <a:t>1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Use the URL builder to plot data from</a:t>
            </a:r>
          </a:p>
          <a:p>
            <a:pPr lvl="2"/>
            <a:r>
              <a:rPr lang="en-US" dirty="0" smtClean="0"/>
              <a:t>Network: YW</a:t>
            </a:r>
          </a:p>
          <a:p>
            <a:pPr lvl="2"/>
            <a:r>
              <a:rPr lang="en-US" dirty="0" smtClean="0"/>
              <a:t>Station: 511</a:t>
            </a:r>
          </a:p>
          <a:p>
            <a:pPr lvl="2"/>
            <a:r>
              <a:rPr lang="en-US" dirty="0" smtClean="0"/>
              <a:t>Location: 01</a:t>
            </a:r>
          </a:p>
          <a:p>
            <a:pPr lvl="2"/>
            <a:r>
              <a:rPr lang="en-US" dirty="0" smtClean="0"/>
              <a:t>Channel: HHZ</a:t>
            </a:r>
          </a:p>
          <a:p>
            <a:pPr lvl="2"/>
            <a:r>
              <a:rPr lang="en-US" dirty="0" err="1" smtClean="0"/>
              <a:t>Starttime</a:t>
            </a:r>
            <a:r>
              <a:rPr lang="en-US" dirty="0" smtClean="0"/>
              <a:t>: 2016-07-13T00:00:00</a:t>
            </a:r>
          </a:p>
          <a:p>
            <a:pPr lvl="2"/>
            <a:r>
              <a:rPr lang="en-US" dirty="0" err="1" smtClean="0"/>
              <a:t>Endtime</a:t>
            </a:r>
            <a:r>
              <a:rPr lang="en-US" dirty="0" smtClean="0"/>
              <a:t>: 2016-07-13T12:00:00</a:t>
            </a:r>
          </a:p>
          <a:p>
            <a:pPr lvl="1"/>
            <a:r>
              <a:rPr lang="en-US" dirty="0" smtClean="0"/>
              <a:t>Add a </a:t>
            </a:r>
            <a:r>
              <a:rPr lang="en-US" dirty="0" err="1" smtClean="0"/>
              <a:t>bandpass</a:t>
            </a:r>
            <a:r>
              <a:rPr lang="en-US" dirty="0" smtClean="0"/>
              <a:t> filter from 2-10Hz</a:t>
            </a:r>
          </a:p>
          <a:p>
            <a:pPr lvl="1"/>
            <a:r>
              <a:rPr lang="en-US" dirty="0" smtClean="0"/>
              <a:t>Try modifying the URL to access the local copy of the data via </a:t>
            </a:r>
            <a:r>
              <a:rPr lang="en-US" dirty="0" err="1" smtClean="0"/>
              <a:t>webservice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http:/</a:t>
            </a:r>
            <a:r>
              <a:rPr lang="en-US" dirty="0" smtClean="0">
                <a:hlinkClick r:id="rId3"/>
              </a:rPr>
              <a:t>/156.56.66.202:</a:t>
            </a:r>
            <a:r>
              <a:rPr lang="en-US" dirty="0">
                <a:hlinkClick r:id="rId3"/>
              </a:rPr>
              <a:t>8080/fdsnws</a:t>
            </a:r>
            <a:r>
              <a:rPr lang="en-US" dirty="0" smtClean="0">
                <a:hlinkClick r:id="rId3"/>
              </a:rPr>
              <a:t>/dataselect/1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98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seismic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Active seismic </a:t>
            </a:r>
            <a:r>
              <a:rPr lang="mr-IN" dirty="0" smtClean="0"/>
              <a:t>–</a:t>
            </a:r>
            <a:r>
              <a:rPr lang="en-US" dirty="0" smtClean="0"/>
              <a:t> artificial sources (explosives, hammer, etc.)</a:t>
            </a:r>
            <a:endParaRPr lang="en-US" dirty="0"/>
          </a:p>
        </p:txBody>
      </p:sp>
      <p:pic>
        <p:nvPicPr>
          <p:cNvPr id="4" name="Picture 3" descr="ActiveSou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300"/>
            <a:ext cx="9144000" cy="3443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804" y="6197144"/>
            <a:ext cx="239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</a:t>
            </a:r>
            <a:r>
              <a:rPr lang="en-US" dirty="0" err="1" smtClean="0"/>
              <a:t>Karplus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9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seismic 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source</a:t>
            </a:r>
          </a:p>
          <a:p>
            <a:pPr lvl="1"/>
            <a:r>
              <a:rPr lang="en-US" dirty="0" smtClean="0"/>
              <a:t>SEED</a:t>
            </a:r>
          </a:p>
          <a:p>
            <a:pPr lvl="1"/>
            <a:r>
              <a:rPr lang="en-US" dirty="0" smtClean="0"/>
              <a:t>SAC</a:t>
            </a:r>
          </a:p>
          <a:p>
            <a:r>
              <a:rPr lang="en-US" dirty="0" smtClean="0"/>
              <a:t>Active source</a:t>
            </a:r>
          </a:p>
          <a:p>
            <a:pPr lvl="1"/>
            <a:r>
              <a:rPr lang="en-US" dirty="0" smtClean="0"/>
              <a:t>SEG-Y, SEG-D, SEG-2</a:t>
            </a:r>
          </a:p>
          <a:p>
            <a:r>
              <a:rPr lang="en-US" dirty="0" smtClean="0"/>
              <a:t>Both</a:t>
            </a:r>
          </a:p>
          <a:p>
            <a:pPr lvl="1"/>
            <a:r>
              <a:rPr lang="en-US" dirty="0" smtClean="0"/>
              <a:t>PH5</a:t>
            </a:r>
          </a:p>
        </p:txBody>
      </p:sp>
    </p:spTree>
    <p:extLst>
      <p:ext uri="{BB962C8B-B14F-4D97-AF65-F5344CB8AC3E}">
        <p14:creationId xmlns:p14="http://schemas.microsoft.com/office/powerpoint/2010/main" val="53836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SEED: Standard for the Exchange of Earthquake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International format, maintained by the FDSN</a:t>
            </a:r>
          </a:p>
          <a:p>
            <a:r>
              <a:rPr lang="en-US" dirty="0" smtClean="0"/>
              <a:t>Includes both time series </a:t>
            </a:r>
            <a:r>
              <a:rPr lang="en-US" b="1" dirty="0" smtClean="0"/>
              <a:t>data</a:t>
            </a:r>
            <a:r>
              <a:rPr lang="en-US" dirty="0" smtClean="0"/>
              <a:t> and </a:t>
            </a:r>
            <a:r>
              <a:rPr lang="en-US" b="1" dirty="0" smtClean="0"/>
              <a:t>metadata</a:t>
            </a:r>
            <a:r>
              <a:rPr lang="en-US" dirty="0" smtClean="0"/>
              <a:t> stored separately</a:t>
            </a:r>
            <a:endParaRPr lang="en-US" b="1" dirty="0" smtClean="0"/>
          </a:p>
          <a:p>
            <a:r>
              <a:rPr lang="en-US" dirty="0" smtClean="0"/>
              <a:t>Comprehensive record of data recording process</a:t>
            </a:r>
          </a:p>
          <a:p>
            <a:r>
              <a:rPr lang="en-US" dirty="0" smtClean="0"/>
              <a:t>200 page manual</a:t>
            </a:r>
          </a:p>
          <a:p>
            <a:pPr lvl="1"/>
            <a:r>
              <a:rPr lang="en-US" dirty="0" smtClean="0">
                <a:hlinkClick r:id="rId2"/>
              </a:rPr>
              <a:t>www.iris.edu/manuals/SEEDManual_V2.4.pdf</a:t>
            </a:r>
            <a:endParaRPr lang="en-US" dirty="0" smtClean="0"/>
          </a:p>
          <a:p>
            <a:r>
              <a:rPr lang="en-US" dirty="0" smtClean="0"/>
              <a:t>Convert SEED to other formats using </a:t>
            </a:r>
            <a:r>
              <a:rPr lang="en-US" dirty="0" err="1" smtClean="0"/>
              <a:t>rdseed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Three common variants: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SEED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Dataless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Mini-SEED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7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Structure</a:t>
            </a:r>
            <a:endParaRPr lang="en-US" dirty="0"/>
          </a:p>
        </p:txBody>
      </p:sp>
      <p:pic>
        <p:nvPicPr>
          <p:cNvPr id="6" name="Picture 2050" descr="SEE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1039" y="1991602"/>
            <a:ext cx="1289040" cy="4485397"/>
          </a:xfrm>
          <a:prstGeom prst="rect">
            <a:avLst/>
          </a:prstGeom>
          <a:noFill/>
        </p:spPr>
      </p:pic>
      <p:sp>
        <p:nvSpPr>
          <p:cNvPr id="7" name="AutoShape 2053"/>
          <p:cNvSpPr>
            <a:spLocks/>
          </p:cNvSpPr>
          <p:nvPr/>
        </p:nvSpPr>
        <p:spPr bwMode="auto">
          <a:xfrm>
            <a:off x="3293290" y="2022566"/>
            <a:ext cx="245775" cy="9831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54"/>
          <p:cNvSpPr>
            <a:spLocks/>
          </p:cNvSpPr>
          <p:nvPr/>
        </p:nvSpPr>
        <p:spPr bwMode="auto">
          <a:xfrm>
            <a:off x="3231846" y="3390054"/>
            <a:ext cx="307219" cy="3010746"/>
          </a:xfrm>
          <a:prstGeom prst="leftBrace">
            <a:avLst>
              <a:gd name="adj1" fmla="val 8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2056"/>
          <p:cNvSpPr txBox="1">
            <a:spLocks noChangeArrowheads="1"/>
          </p:cNvSpPr>
          <p:nvPr/>
        </p:nvSpPr>
        <p:spPr bwMode="auto">
          <a:xfrm>
            <a:off x="393094" y="3749373"/>
            <a:ext cx="27649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latin typeface="Tahoma" pitchFamily="30" charset="0"/>
              </a:rPr>
              <a:t>waveform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FF3300"/>
              </a:solidFill>
              <a:latin typeface="Tahoma" pitchFamily="3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latin typeface="Tahoma" pitchFamily="30" charset="0"/>
              </a:rPr>
              <a:t>raw data and embedded auxiliary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600" b="1" dirty="0" smtClean="0">
              <a:latin typeface="Tahoma" pitchFamily="3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CC0000"/>
                </a:solidFill>
                <a:latin typeface="Tahoma" pitchFamily="30" charset="0"/>
              </a:rPr>
              <a:t>M</a:t>
            </a:r>
            <a:r>
              <a:rPr lang="en-US" sz="1600" b="1" dirty="0" smtClean="0">
                <a:solidFill>
                  <a:srgbClr val="CC0000"/>
                </a:solidFill>
                <a:latin typeface="Tahoma" pitchFamily="30" charset="0"/>
              </a:rPr>
              <a:t>ini</a:t>
            </a:r>
            <a:r>
              <a:rPr lang="en-US" sz="1600" b="1" dirty="0">
                <a:solidFill>
                  <a:srgbClr val="CC0000"/>
                </a:solidFill>
                <a:latin typeface="Tahoma" pitchFamily="30" charset="0"/>
              </a:rPr>
              <a:t>-SEED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FF3300"/>
              </a:solidFill>
              <a:latin typeface="Tahoma" pitchFamily="3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latin typeface="Tahoma" pitchFamily="30" charset="0"/>
              </a:rPr>
              <a:t>binary (+</a:t>
            </a:r>
            <a:r>
              <a:rPr lang="en-US" sz="1600" b="1" dirty="0" smtClean="0">
                <a:latin typeface="Tahoma" pitchFamily="30" charset="0"/>
              </a:rPr>
              <a:t> ASCII)</a:t>
            </a:r>
            <a:endParaRPr lang="nl-NL" sz="1600" b="1" dirty="0">
              <a:latin typeface="Tahoma" pitchFamily="30" charset="0"/>
            </a:endParaRPr>
          </a:p>
        </p:txBody>
      </p:sp>
      <p:sp>
        <p:nvSpPr>
          <p:cNvPr id="10" name="AutoShape 2057"/>
          <p:cNvSpPr>
            <a:spLocks/>
          </p:cNvSpPr>
          <p:nvPr/>
        </p:nvSpPr>
        <p:spPr bwMode="auto">
          <a:xfrm rot="10800000">
            <a:off x="5594046" y="2038290"/>
            <a:ext cx="307219" cy="4362510"/>
          </a:xfrm>
          <a:prstGeom prst="leftBrace">
            <a:avLst>
              <a:gd name="adj1" fmla="val 11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058"/>
          <p:cNvSpPr txBox="1">
            <a:spLocks noChangeArrowheads="1"/>
          </p:cNvSpPr>
          <p:nvPr/>
        </p:nvSpPr>
        <p:spPr bwMode="auto">
          <a:xfrm>
            <a:off x="6002867" y="4047067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latin typeface="Tahoma" pitchFamily="30" charset="0"/>
              </a:rPr>
              <a:t>(full)  </a:t>
            </a:r>
            <a:r>
              <a:rPr lang="en-US" sz="1600" b="1" dirty="0">
                <a:solidFill>
                  <a:srgbClr val="CC0000"/>
                </a:solidFill>
                <a:latin typeface="Tahoma" pitchFamily="30" charset="0"/>
              </a:rPr>
              <a:t>SEED</a:t>
            </a:r>
            <a:r>
              <a:rPr lang="en-US" sz="1600" b="1" dirty="0">
                <a:latin typeface="Tahoma" pitchFamily="30" charset="0"/>
              </a:rPr>
              <a:t> volume</a:t>
            </a:r>
            <a:endParaRPr lang="nl-NL" sz="1600" b="1" dirty="0">
              <a:latin typeface="Tahoma" pitchFamily="30" charset="0"/>
            </a:endParaRPr>
          </a:p>
        </p:txBody>
      </p:sp>
      <p:sp>
        <p:nvSpPr>
          <p:cNvPr id="12" name="Text Box 2060"/>
          <p:cNvSpPr txBox="1">
            <a:spLocks noChangeArrowheads="1"/>
          </p:cNvSpPr>
          <p:nvPr/>
        </p:nvSpPr>
        <p:spPr bwMode="auto">
          <a:xfrm>
            <a:off x="694265" y="1774311"/>
            <a:ext cx="21505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1600" b="1" dirty="0" err="1">
                <a:latin typeface="Tahoma" pitchFamily="30" charset="0"/>
              </a:rPr>
              <a:t>control</a:t>
            </a:r>
            <a:r>
              <a:rPr lang="nl-NL" sz="1600" b="1" dirty="0">
                <a:latin typeface="Tahoma" pitchFamily="30" charset="0"/>
              </a:rPr>
              <a:t> </a:t>
            </a:r>
            <a:r>
              <a:rPr lang="nl-NL" sz="1600" b="1" dirty="0" err="1">
                <a:latin typeface="Tahoma" pitchFamily="30" charset="0"/>
              </a:rPr>
              <a:t>headers</a:t>
            </a:r>
            <a:endParaRPr lang="nl-NL" sz="1600" b="1" dirty="0">
              <a:latin typeface="Tahoma" pitchFamily="3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sz="1600" b="1" dirty="0">
              <a:latin typeface="Tahoma" pitchFamily="3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1600" b="1" dirty="0">
                <a:solidFill>
                  <a:srgbClr val="CC0000"/>
                </a:solidFill>
                <a:latin typeface="Tahoma" pitchFamily="30" charset="0"/>
              </a:rPr>
              <a:t>dataless SEED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sz="1600" b="1" dirty="0" smtClean="0">
              <a:solidFill>
                <a:srgbClr val="CC0000"/>
              </a:solidFill>
              <a:latin typeface="Tahoma" pitchFamily="3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1600" b="1" dirty="0" smtClean="0">
                <a:latin typeface="Tahoma" pitchFamily="30" charset="0"/>
              </a:rPr>
              <a:t>ASCII</a:t>
            </a:r>
            <a:endParaRPr lang="nl-NL" sz="1600" b="1" dirty="0">
              <a:latin typeface="Tahoma" pitchFamily="30" charset="0"/>
            </a:endParaRPr>
          </a:p>
        </p:txBody>
      </p:sp>
      <p:sp>
        <p:nvSpPr>
          <p:cNvPr id="13" name="Line 2061"/>
          <p:cNvSpPr>
            <a:spLocks noChangeShapeType="1"/>
          </p:cNvSpPr>
          <p:nvPr/>
        </p:nvSpPr>
        <p:spPr bwMode="auto">
          <a:xfrm flipV="1">
            <a:off x="405673" y="3225799"/>
            <a:ext cx="2887859" cy="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39934" y="1862667"/>
            <a:ext cx="277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SEED is constructed from defined structures called </a:t>
            </a:r>
            <a:r>
              <a:rPr lang="en-US" sz="2000" dirty="0" smtClean="0">
                <a:solidFill>
                  <a:srgbClr val="3366FF"/>
                </a:solidFill>
              </a:rPr>
              <a:t>blockettes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6934" y="5067597"/>
            <a:ext cx="2777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SEED response information is specified as a cascade of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stages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5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Metadata Representation</a:t>
            </a:r>
            <a:endParaRPr lang="en-US" dirty="0"/>
          </a:p>
        </p:txBody>
      </p:sp>
      <p:pic>
        <p:nvPicPr>
          <p:cNvPr id="5" name="Picture 2" descr="seed_system_response2"/>
          <p:cNvPicPr>
            <a:picLocks noChangeAspect="1" noChangeArrowheads="1"/>
          </p:cNvPicPr>
          <p:nvPr/>
        </p:nvPicPr>
        <p:blipFill>
          <a:blip r:embed="rId3"/>
          <a:srcRect l="1740" t="900" r="605" b="775"/>
          <a:stretch>
            <a:fillRect/>
          </a:stretch>
        </p:blipFill>
        <p:spPr bwMode="auto">
          <a:xfrm>
            <a:off x="241910" y="1805760"/>
            <a:ext cx="8596462" cy="4717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81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SAC:</a:t>
            </a:r>
            <a:br>
              <a:rPr lang="en-US" sz="4000" dirty="0" smtClean="0"/>
            </a:br>
            <a:r>
              <a:rPr lang="en-US" sz="4000" dirty="0" smtClean="0"/>
              <a:t>Seismic Analysis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Developed in 1980s by LLNL as a seismic data </a:t>
            </a:r>
            <a:r>
              <a:rPr lang="en-US" b="1" dirty="0" smtClean="0"/>
              <a:t>file format</a:t>
            </a:r>
            <a:r>
              <a:rPr lang="en-US" dirty="0" smtClean="0"/>
              <a:t> and </a:t>
            </a:r>
            <a:r>
              <a:rPr lang="en-US" b="1" dirty="0" smtClean="0"/>
              <a:t>processing package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Currently made available by IRIS DMC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Precision in timing and distance has improved beyond SAC single-precision capability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sample rates &gt;0.01s and long record lengths, timing precision in SAC is inadequate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Geographic values are marginally adequate (~1m precision)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Increasing SAC precision will change SAC header and has implications on existing programs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803" y="6197144"/>
            <a:ext cx="839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Addressing Precision Limitations in the Seismic Analysis Code (SAC) File Headers and Data Format</a:t>
            </a:r>
            <a:r>
              <a:rPr lang="en-US" dirty="0" smtClean="0"/>
              <a:t> from 2012 Eastern SSA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8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SAC:</a:t>
            </a:r>
            <a:br>
              <a:rPr lang="en-US" sz="4000" dirty="0" smtClean="0"/>
            </a:br>
            <a:r>
              <a:rPr lang="en-US" sz="4000" dirty="0" smtClean="0"/>
              <a:t>Seismic Analysis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10326"/>
          </a:xfrm>
        </p:spPr>
        <p:txBody>
          <a:bodyPr>
            <a:normAutofit/>
          </a:bodyPr>
          <a:lstStyle/>
          <a:p>
            <a:r>
              <a:rPr lang="en-US" dirty="0" smtClean="0"/>
              <a:t>Each SAC data file contains</a:t>
            </a:r>
          </a:p>
          <a:p>
            <a:pPr lvl="1"/>
            <a:r>
              <a:rPr lang="en-US" b="1" dirty="0" smtClean="0"/>
              <a:t>single data set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single data component recorded at a single station</a:t>
            </a:r>
            <a:endParaRPr lang="en-US" b="1" dirty="0" smtClean="0"/>
          </a:p>
          <a:p>
            <a:pPr lvl="1"/>
            <a:r>
              <a:rPr lang="en-US" b="1" dirty="0" smtClean="0"/>
              <a:t>header record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describes the contents of the file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SAC binary format (most common)</a:t>
            </a:r>
          </a:p>
        </p:txBody>
      </p:sp>
      <p:pic>
        <p:nvPicPr>
          <p:cNvPr id="5" name="Picture 4" descr="SAC_binary_forma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"/>
          <a:stretch/>
        </p:blipFill>
        <p:spPr>
          <a:xfrm>
            <a:off x="0" y="3911356"/>
            <a:ext cx="9144000" cy="29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4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486</TotalTime>
  <Words>1120</Words>
  <Application>Microsoft Macintosh PowerPoint</Application>
  <PresentationFormat>On-screen Show (4:3)</PresentationFormat>
  <Paragraphs>169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Data Formats &amp;  Data Structures</vt:lpstr>
      <vt:lpstr>Variety of seismic deployments</vt:lpstr>
      <vt:lpstr>Variety of seismic deployments</vt:lpstr>
      <vt:lpstr>Variety of seismic data formats</vt:lpstr>
      <vt:lpstr>SEED: Standard for the Exchange of Earthquake Data</vt:lpstr>
      <vt:lpstr>SEED Structure</vt:lpstr>
      <vt:lpstr>Comprehensive Metadata Representation</vt:lpstr>
      <vt:lpstr>SAC: Seismic Analysis Code</vt:lpstr>
      <vt:lpstr>SAC: Seismic Analysis Code</vt:lpstr>
      <vt:lpstr>SEG-Y: Society of Exploration Geophysicists for storing data</vt:lpstr>
      <vt:lpstr>SEG-Y: Society of Exploration Geophysicists for storing data</vt:lpstr>
      <vt:lpstr>PH5: PASSCAL HDF5 format</vt:lpstr>
      <vt:lpstr>PH5: PASSCAL HDF5 format</vt:lpstr>
      <vt:lpstr>Format Usage: Field versus Archive</vt:lpstr>
      <vt:lpstr>PH5 &amp; Kitchen Software Suite</vt:lpstr>
      <vt:lpstr>Field data  PH5  Archive</vt:lpstr>
      <vt:lpstr>Field data  PH5  Archive</vt:lpstr>
      <vt:lpstr>Field data  PH5  Archive</vt:lpstr>
      <vt:lpstr>Current DMC Interface</vt:lpstr>
      <vt:lpstr>PH5: PASSCAL HDF5 format</vt:lpstr>
      <vt:lpstr>User access to PH5 data at IRIS DMC</vt:lpstr>
      <vt:lpstr>PH5: Container for both active and passive data</vt:lpstr>
      <vt:lpstr>Exercise: Let’s access the Wavefields dataset</vt:lpstr>
      <vt:lpstr>Exercise: Let’s access the Wavefields dataset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Formats &amp; Data Structures</dc:title>
  <dc:creator>Justin Sweet</dc:creator>
  <cp:lastModifiedBy>Justin Sweet</cp:lastModifiedBy>
  <cp:revision>41</cp:revision>
  <dcterms:created xsi:type="dcterms:W3CDTF">2017-08-02T18:28:51Z</dcterms:created>
  <dcterms:modified xsi:type="dcterms:W3CDTF">2017-08-08T13:39:50Z</dcterms:modified>
</cp:coreProperties>
</file>