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6516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8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2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5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2"/>
            <a:ext cx="4045199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Arial"/>
                <a:buNone/>
              </a:p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K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03" y="1972045"/>
            <a:ext cx="7731193" cy="4700458"/>
          </a:xfrm>
          <a:prstGeom prst="rect">
            <a:avLst/>
          </a:prstGeom>
        </p:spPr>
      </p:pic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25155" y="234690"/>
            <a:ext cx="8520599" cy="952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Ideal Array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25146" y="987519"/>
            <a:ext cx="8520599" cy="10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 Team Funky Beams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(+ Chuck)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Beamforming - P wave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368900" y="2230861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8.4-25 Hz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619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0.51-25 Hz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36956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0.96-4.18 Hz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619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1-12 Hz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6956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2-25 Hz</a:t>
            </a:r>
          </a:p>
        </p:txBody>
      </p:sp>
      <p:pic>
        <p:nvPicPr>
          <p:cNvPr id="249" name="Shape 249" descr="GolayAll_0.51-25Hz_16to28s_Pwa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8650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 descr="GolayAll_0.96-4.18Hz_16to28s_Pwav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158" y="878650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GolayAll_1to12Hz_16to28s_Pwav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4031432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 descr="GolayAll_2-25Hz_16to28s_Pwav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8158" y="4031432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 descr="GolayAll_8.4-25Hz_16to28s_Pwav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2151" y="2537834"/>
            <a:ext cx="3258721" cy="244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Beamforming - S wave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6368900" y="2230861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8.4-25 Hz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4619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0.51-25 Hz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36956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0.96-4.18 Hz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619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1-12 Hz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6956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 2-25 Hz</a:t>
            </a:r>
          </a:p>
        </p:txBody>
      </p:sp>
      <p:pic>
        <p:nvPicPr>
          <p:cNvPr id="264" name="Shape 264" descr="GolayAll_0.51-25Hz_26to36s_Swav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8650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GolayAll_0.96-4.18Hz_26to36s_Swav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158" y="878650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 descr="GolayAll_1to12Hz_26to36s_Swav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4031432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 descr="GolayAll_2-25Hz_26to36s_Swav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8158" y="4031432"/>
            <a:ext cx="3258721" cy="244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 descr="GolayAll_8.4-25Hz_26to36s_Swav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22151" y="2537834"/>
            <a:ext cx="3258721" cy="244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Beamforming Comparison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l="8073" t="22470" r="8780" b="23197"/>
          <a:stretch/>
        </p:blipFill>
        <p:spPr>
          <a:xfrm>
            <a:off x="157950" y="1393800"/>
            <a:ext cx="8828098" cy="24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6664550" y="763500"/>
            <a:ext cx="2225999" cy="1496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ourier New"/>
              <a:buNone/>
            </a:pPr>
            <a:r>
              <a:rPr lang="en" sz="1800" b="1" i="0" u="none" strike="noStrike" cap="none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0.51-33.30 Hz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" sz="1800" b="1" i="0" u="none" strike="noStrike" cap="none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0.96- 4.18 Hz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en" sz="1800" b="1" i="0" u="none" strike="noStrike" cap="none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1.00-12.00 Hz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ourier New"/>
              <a:buNone/>
            </a:pPr>
            <a:r>
              <a:rPr lang="en" sz="1800" b="1" i="0" u="none" strike="noStrike" cap="none">
                <a:solidFill>
                  <a:srgbClr val="FF9900"/>
                </a:solidFill>
                <a:latin typeface="Courier New"/>
                <a:ea typeface="Courier New"/>
                <a:cs typeface="Courier New"/>
                <a:sym typeface="Courier New"/>
              </a:rPr>
              <a:t>2.00-62.00 Hz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urier New"/>
              <a:buNone/>
            </a:pPr>
            <a:r>
              <a:rPr lang="en" sz="18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8.40-62.50 Hz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 l="8073" t="21823" r="8606" b="23091"/>
          <a:stretch/>
        </p:blipFill>
        <p:spPr>
          <a:xfrm>
            <a:off x="157948" y="4136850"/>
            <a:ext cx="8828101" cy="251095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185150" y="1012875"/>
            <a:ext cx="30000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P-wave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185150" y="3798950"/>
            <a:ext cx="3000000" cy="63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S-wave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 array</a:t>
            </a:r>
          </a:p>
        </p:txBody>
      </p:sp>
      <p:pic>
        <p:nvPicPr>
          <p:cNvPr id="284" name="Shape 284" descr="linebea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948" y="3527448"/>
            <a:ext cx="4355873" cy="32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 descr="linecoarra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50" y="822800"/>
            <a:ext cx="3608400" cy="270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 descr="lineresp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075" y="3527450"/>
            <a:ext cx="4355873" cy="32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 descr="linegeom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275" y="821149"/>
            <a:ext cx="3608400" cy="270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2525" y="3073625"/>
            <a:ext cx="2334499" cy="30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Gradiometry?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6123" y="2459308"/>
            <a:ext cx="2334499" cy="30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2623" y="1825675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775" y="1173624"/>
            <a:ext cx="2334499" cy="30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Gradiometry?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352525" y="3073625"/>
            <a:ext cx="2334499" cy="30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4006123" y="2459308"/>
            <a:ext cx="2334499" cy="30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2102623" y="1825675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999775" y="1173624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0461" y="3055901"/>
            <a:ext cx="4523074" cy="135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3850" y="5218298"/>
            <a:ext cx="1776599" cy="88829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08" name="Shape 308"/>
          <p:cNvCxnSpPr>
            <a:stCxn id="307" idx="0"/>
          </p:cNvCxnSpPr>
          <p:nvPr/>
        </p:nvCxnSpPr>
        <p:spPr>
          <a:xfrm rot="10800000" flipH="1">
            <a:off x="2932149" y="4024898"/>
            <a:ext cx="1047600" cy="119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09" name="Shape 3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7723" y="5221748"/>
            <a:ext cx="3688863" cy="881399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10" name="Shape 310"/>
          <p:cNvCxnSpPr>
            <a:stCxn id="309" idx="0"/>
          </p:cNvCxnSpPr>
          <p:nvPr/>
        </p:nvCxnSpPr>
        <p:spPr>
          <a:xfrm rot="10800000">
            <a:off x="5621155" y="4024748"/>
            <a:ext cx="411000" cy="119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11" name="Shape 311" descr="linear_soln.png"/>
          <p:cNvPicPr preferRelativeResize="0"/>
          <p:nvPr/>
        </p:nvPicPr>
        <p:blipFill rotWithShape="1">
          <a:blip r:embed="rId10">
            <a:alphaModFix/>
          </a:blip>
          <a:srcRect l="863" r="863"/>
          <a:stretch/>
        </p:blipFill>
        <p:spPr>
          <a:xfrm>
            <a:off x="605050" y="1021224"/>
            <a:ext cx="4053598" cy="633375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12" name="Shape 312"/>
          <p:cNvCxnSpPr/>
          <p:nvPr/>
        </p:nvCxnSpPr>
        <p:spPr>
          <a:xfrm rot="10800000">
            <a:off x="3311950" y="1495889"/>
            <a:ext cx="554099" cy="81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13" name="Shape 313"/>
          <p:cNvCxnSpPr/>
          <p:nvPr/>
        </p:nvCxnSpPr>
        <p:spPr>
          <a:xfrm rot="10800000" flipH="1">
            <a:off x="1315650" y="1488976"/>
            <a:ext cx="608100" cy="82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14" name="Shape 314"/>
          <p:cNvSpPr txBox="1"/>
          <p:nvPr/>
        </p:nvSpPr>
        <p:spPr>
          <a:xfrm>
            <a:off x="3073000" y="2313989"/>
            <a:ext cx="15860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horizontal slowness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22600" y="2313976"/>
            <a:ext cx="15860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geometrical spreading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Gradiometry?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352525" y="3073625"/>
            <a:ext cx="2334499" cy="30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4006123" y="2459308"/>
            <a:ext cx="2334499" cy="30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2102623" y="1825675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999775" y="1173624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0461" y="3055901"/>
            <a:ext cx="4523074" cy="135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6" name="Shape 326"/>
          <p:cNvSpPr txBox="1"/>
          <p:nvPr/>
        </p:nvSpPr>
        <p:spPr>
          <a:xfrm>
            <a:off x="3544350" y="1250925"/>
            <a:ext cx="2334599" cy="8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lang="en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gradient</a:t>
            </a:r>
            <a:r>
              <a:rPr lang="en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displacement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3850" y="5218298"/>
            <a:ext cx="1776599" cy="888298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28" name="Shape 328"/>
          <p:cNvCxnSpPr>
            <a:stCxn id="327" idx="0"/>
          </p:cNvCxnSpPr>
          <p:nvPr/>
        </p:nvCxnSpPr>
        <p:spPr>
          <a:xfrm rot="10800000" flipH="1">
            <a:off x="2932149" y="4024898"/>
            <a:ext cx="1047600" cy="119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329" name="Shape 3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7723" y="5221748"/>
            <a:ext cx="3688863" cy="881399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30" name="Shape 330"/>
          <p:cNvCxnSpPr>
            <a:stCxn id="329" idx="0"/>
          </p:cNvCxnSpPr>
          <p:nvPr/>
        </p:nvCxnSpPr>
        <p:spPr>
          <a:xfrm rot="10800000">
            <a:off x="5621155" y="4024748"/>
            <a:ext cx="411000" cy="119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1" name="Shape 331"/>
          <p:cNvCxnSpPr>
            <a:stCxn id="326" idx="2"/>
          </p:cNvCxnSpPr>
          <p:nvPr/>
        </p:nvCxnSpPr>
        <p:spPr>
          <a:xfrm flipH="1">
            <a:off x="2990549" y="2132324"/>
            <a:ext cx="1721100" cy="118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Gradiometry?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352525" y="3073625"/>
            <a:ext cx="2334499" cy="30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4006123" y="2459308"/>
            <a:ext cx="2334499" cy="30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5">
            <a:alphaModFix amt="20000"/>
          </a:blip>
          <a:srcRect/>
          <a:stretch/>
        </p:blipFill>
        <p:spPr>
          <a:xfrm>
            <a:off x="2102623" y="1825675"/>
            <a:ext cx="2334499" cy="302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6">
            <a:alphaModFix amt="20000"/>
          </a:blip>
          <a:srcRect/>
          <a:stretch/>
        </p:blipFill>
        <p:spPr>
          <a:xfrm>
            <a:off x="999775" y="1173624"/>
            <a:ext cx="2334499" cy="302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6181200" y="1437461"/>
            <a:ext cx="1586099" cy="7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numerically calculate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3710325" y="5289751"/>
            <a:ext cx="15860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0461" y="3055901"/>
            <a:ext cx="4523074" cy="1355775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4" name="Shape 344"/>
          <p:cNvCxnSpPr>
            <a:stCxn id="342" idx="0"/>
          </p:cNvCxnSpPr>
          <p:nvPr/>
        </p:nvCxnSpPr>
        <p:spPr>
          <a:xfrm rot="10800000">
            <a:off x="4053674" y="4030651"/>
            <a:ext cx="449700" cy="1259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45" name="Shape 345"/>
          <p:cNvCxnSpPr>
            <a:stCxn id="342" idx="0"/>
          </p:cNvCxnSpPr>
          <p:nvPr/>
        </p:nvCxnSpPr>
        <p:spPr>
          <a:xfrm rot="10800000" flipH="1">
            <a:off x="4503374" y="3963151"/>
            <a:ext cx="933000" cy="1326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46" name="Shape 346"/>
          <p:cNvCxnSpPr>
            <a:stCxn id="341" idx="2"/>
          </p:cNvCxnSpPr>
          <p:nvPr/>
        </p:nvCxnSpPr>
        <p:spPr>
          <a:xfrm flipH="1">
            <a:off x="6374549" y="2163761"/>
            <a:ext cx="599700" cy="111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47" name="Shape 347"/>
          <p:cNvCxnSpPr/>
          <p:nvPr/>
        </p:nvCxnSpPr>
        <p:spPr>
          <a:xfrm>
            <a:off x="4476750" y="2018401"/>
            <a:ext cx="20400" cy="16130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48" name="Shape 348"/>
          <p:cNvSpPr txBox="1"/>
          <p:nvPr/>
        </p:nvSpPr>
        <p:spPr>
          <a:xfrm>
            <a:off x="3683700" y="1582801"/>
            <a:ext cx="1586099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1309250" y="1493686"/>
            <a:ext cx="1586099" cy="7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numerically calculate</a:t>
            </a:r>
          </a:p>
        </p:txBody>
      </p:sp>
      <p:cxnSp>
        <p:nvCxnSpPr>
          <p:cNvPr id="350" name="Shape 350"/>
          <p:cNvCxnSpPr>
            <a:stCxn id="349" idx="2"/>
          </p:cNvCxnSpPr>
          <p:nvPr/>
        </p:nvCxnSpPr>
        <p:spPr>
          <a:xfrm>
            <a:off x="2102299" y="2219986"/>
            <a:ext cx="719700" cy="105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(Vertical) - Golay Array</a:t>
            </a:r>
          </a:p>
        </p:txBody>
      </p:sp>
      <p:pic>
        <p:nvPicPr>
          <p:cNvPr id="356" name="Shape 356" descr="Golay_Gradiometr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50" y="763499"/>
            <a:ext cx="7058173" cy="5942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 rot="-5400000" flipH="1">
            <a:off x="366149" y="1302650"/>
            <a:ext cx="5580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u(t)</a:t>
            </a:r>
          </a:p>
        </p:txBody>
      </p:sp>
      <p:sp>
        <p:nvSpPr>
          <p:cNvPr id="358" name="Shape 358"/>
          <p:cNvSpPr txBox="1"/>
          <p:nvPr/>
        </p:nvSpPr>
        <p:spPr>
          <a:xfrm rot="-5400000" flipH="1">
            <a:off x="202650" y="2408674"/>
            <a:ext cx="8849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Azimuth</a:t>
            </a:r>
          </a:p>
        </p:txBody>
      </p:sp>
      <p:sp>
        <p:nvSpPr>
          <p:cNvPr id="359" name="Shape 359"/>
          <p:cNvSpPr txBox="1"/>
          <p:nvPr/>
        </p:nvSpPr>
        <p:spPr>
          <a:xfrm rot="-5400000" flipH="1">
            <a:off x="116400" y="3411574"/>
            <a:ext cx="10574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Slowness</a:t>
            </a:r>
          </a:p>
        </p:txBody>
      </p:sp>
      <p:sp>
        <p:nvSpPr>
          <p:cNvPr id="360" name="Shape 360"/>
          <p:cNvSpPr txBox="1"/>
          <p:nvPr/>
        </p:nvSpPr>
        <p:spPr>
          <a:xfrm rot="-5400000" flipH="1">
            <a:off x="132300" y="4411299"/>
            <a:ext cx="10256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Geo. Spr.</a:t>
            </a:r>
          </a:p>
        </p:txBody>
      </p:sp>
      <p:sp>
        <p:nvSpPr>
          <p:cNvPr id="361" name="Shape 361"/>
          <p:cNvSpPr txBox="1"/>
          <p:nvPr/>
        </p:nvSpPr>
        <p:spPr>
          <a:xfrm rot="-5400000" flipH="1">
            <a:off x="158249" y="5487200"/>
            <a:ext cx="9738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Rad. Patt.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2818711" y="976445"/>
            <a:ext cx="24132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Filtered 0.05-0.1 Hz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730800" y="2415773"/>
            <a:ext cx="21219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78.4019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712960" y="3401525"/>
            <a:ext cx="2413200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0.21868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 descr="Golay_Gradiometry_Transverse.jpg"/>
          <p:cNvPicPr preferRelativeResize="0"/>
          <p:nvPr/>
        </p:nvPicPr>
        <p:blipFill rotWithShape="1">
          <a:blip r:embed="rId3">
            <a:alphaModFix/>
          </a:blip>
          <a:srcRect l="8941" r="8948"/>
          <a:stretch/>
        </p:blipFill>
        <p:spPr>
          <a:xfrm>
            <a:off x="540472" y="871412"/>
            <a:ext cx="6645672" cy="559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(Transverse) - Golay Array</a:t>
            </a:r>
          </a:p>
        </p:txBody>
      </p:sp>
      <p:sp>
        <p:nvSpPr>
          <p:cNvPr id="371" name="Shape 371"/>
          <p:cNvSpPr txBox="1"/>
          <p:nvPr/>
        </p:nvSpPr>
        <p:spPr>
          <a:xfrm rot="-5400000" flipH="1">
            <a:off x="43421" y="1302650"/>
            <a:ext cx="5580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u(t)</a:t>
            </a:r>
          </a:p>
        </p:txBody>
      </p:sp>
      <p:sp>
        <p:nvSpPr>
          <p:cNvPr id="372" name="Shape 372"/>
          <p:cNvSpPr txBox="1"/>
          <p:nvPr/>
        </p:nvSpPr>
        <p:spPr>
          <a:xfrm rot="-5400000" flipH="1">
            <a:off x="-120077" y="2408674"/>
            <a:ext cx="8849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Azimuth</a:t>
            </a:r>
          </a:p>
        </p:txBody>
      </p:sp>
      <p:sp>
        <p:nvSpPr>
          <p:cNvPr id="373" name="Shape 373"/>
          <p:cNvSpPr txBox="1"/>
          <p:nvPr/>
        </p:nvSpPr>
        <p:spPr>
          <a:xfrm rot="-5400000" flipH="1">
            <a:off x="-206327" y="3335374"/>
            <a:ext cx="10574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Slowness</a:t>
            </a:r>
          </a:p>
        </p:txBody>
      </p:sp>
      <p:sp>
        <p:nvSpPr>
          <p:cNvPr id="374" name="Shape 374"/>
          <p:cNvSpPr txBox="1"/>
          <p:nvPr/>
        </p:nvSpPr>
        <p:spPr>
          <a:xfrm rot="-5400000" flipH="1">
            <a:off x="-190427" y="4258899"/>
            <a:ext cx="10256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Geo. Spr.</a:t>
            </a:r>
          </a:p>
        </p:txBody>
      </p:sp>
      <p:sp>
        <p:nvSpPr>
          <p:cNvPr id="375" name="Shape 375"/>
          <p:cNvSpPr txBox="1"/>
          <p:nvPr/>
        </p:nvSpPr>
        <p:spPr>
          <a:xfrm rot="-5400000" flipH="1">
            <a:off x="-164478" y="5334800"/>
            <a:ext cx="9738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Rad. Patt.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7186145" y="2398625"/>
            <a:ext cx="1789264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82.14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7186145" y="3325325"/>
            <a:ext cx="1885779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0.2685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4012176" y="1010883"/>
            <a:ext cx="2843872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Filtered 0.05-0.2 Hz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718243" y="852733"/>
            <a:ext cx="2242500" cy="7137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Download and unpack seed file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2714418" y="1859583"/>
            <a:ext cx="3169799" cy="10281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Create and populate event directories with synchronized time windows of event sacs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4733094" y="3261708"/>
            <a:ext cx="2406600" cy="7137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Remove instrument response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6130444" y="4417607"/>
            <a:ext cx="2406600" cy="490569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Rotate ENZ to RTZ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2381327" y="5643978"/>
            <a:ext cx="470353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courtesy of Chuck</a:t>
            </a:r>
          </a:p>
        </p:txBody>
      </p:sp>
      <p:cxnSp>
        <p:nvCxnSpPr>
          <p:cNvPr id="159" name="Shape 159"/>
          <p:cNvCxnSpPr/>
          <p:nvPr/>
        </p:nvCxnSpPr>
        <p:spPr>
          <a:xfrm>
            <a:off x="2016371" y="1566433"/>
            <a:ext cx="658904" cy="450626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0" name="Shape 160"/>
          <p:cNvCxnSpPr/>
          <p:nvPr/>
        </p:nvCxnSpPr>
        <p:spPr>
          <a:xfrm>
            <a:off x="3969866" y="2929266"/>
            <a:ext cx="658904" cy="450626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1" name="Shape 161"/>
          <p:cNvCxnSpPr/>
          <p:nvPr/>
        </p:nvCxnSpPr>
        <p:spPr>
          <a:xfrm>
            <a:off x="5471539" y="4024082"/>
            <a:ext cx="658904" cy="450626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(Vertical) - Gradiometer</a:t>
            </a:r>
          </a:p>
        </p:txBody>
      </p:sp>
      <p:pic>
        <p:nvPicPr>
          <p:cNvPr id="384" name="Shape 384" descr="grad_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15891"/>
            <a:ext cx="5391149" cy="40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 descr="grad_grad_ne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00" y="828950"/>
            <a:ext cx="7507550" cy="56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/>
        </p:nvSpPr>
        <p:spPr>
          <a:xfrm>
            <a:off x="7356324" y="2328675"/>
            <a:ext cx="1787674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86.945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7375200" y="3325325"/>
            <a:ext cx="1892076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0.165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3461212" y="952270"/>
            <a:ext cx="3133592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Filtered 2-3 Hz</a:t>
            </a:r>
          </a:p>
        </p:txBody>
      </p:sp>
      <p:sp>
        <p:nvSpPr>
          <p:cNvPr id="389" name="Shape 389"/>
          <p:cNvSpPr txBox="1"/>
          <p:nvPr/>
        </p:nvSpPr>
        <p:spPr>
          <a:xfrm rot="-5400000" flipH="1">
            <a:off x="366149" y="1302650"/>
            <a:ext cx="5580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u(t)</a:t>
            </a:r>
          </a:p>
        </p:txBody>
      </p:sp>
      <p:sp>
        <p:nvSpPr>
          <p:cNvPr id="390" name="Shape 390"/>
          <p:cNvSpPr txBox="1"/>
          <p:nvPr/>
        </p:nvSpPr>
        <p:spPr>
          <a:xfrm rot="-5400000" flipH="1">
            <a:off x="202650" y="2408674"/>
            <a:ext cx="8849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Azimuth</a:t>
            </a:r>
          </a:p>
        </p:txBody>
      </p:sp>
      <p:sp>
        <p:nvSpPr>
          <p:cNvPr id="391" name="Shape 391"/>
          <p:cNvSpPr txBox="1"/>
          <p:nvPr/>
        </p:nvSpPr>
        <p:spPr>
          <a:xfrm rot="-5400000" flipH="1">
            <a:off x="116400" y="3335374"/>
            <a:ext cx="10574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Slowness</a:t>
            </a:r>
          </a:p>
        </p:txBody>
      </p:sp>
      <p:sp>
        <p:nvSpPr>
          <p:cNvPr id="392" name="Shape 392"/>
          <p:cNvSpPr txBox="1"/>
          <p:nvPr/>
        </p:nvSpPr>
        <p:spPr>
          <a:xfrm rot="-5400000" flipH="1">
            <a:off x="132300" y="4258899"/>
            <a:ext cx="10256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Geo. Spr.</a:t>
            </a:r>
          </a:p>
        </p:txBody>
      </p:sp>
      <p:sp>
        <p:nvSpPr>
          <p:cNvPr id="393" name="Shape 393"/>
          <p:cNvSpPr txBox="1"/>
          <p:nvPr/>
        </p:nvSpPr>
        <p:spPr>
          <a:xfrm rot="-5400000" flipH="1">
            <a:off x="158249" y="5334800"/>
            <a:ext cx="9738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Rad. Patt.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(Transverse) - Gradiometer</a:t>
            </a:r>
          </a:p>
        </p:txBody>
      </p:sp>
      <p:pic>
        <p:nvPicPr>
          <p:cNvPr id="399" name="Shape 399" descr="grad_gra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15891"/>
            <a:ext cx="5391149" cy="401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 descr="grad_grad_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00" y="828950"/>
            <a:ext cx="7507550" cy="56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7234517" y="2328675"/>
            <a:ext cx="1909481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75.2917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7229228" y="3263209"/>
            <a:ext cx="1992409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 = 0.16313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3492210" y="1013600"/>
            <a:ext cx="2838637" cy="38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Filtered 2-3 Hz</a:t>
            </a:r>
          </a:p>
        </p:txBody>
      </p:sp>
      <p:sp>
        <p:nvSpPr>
          <p:cNvPr id="404" name="Shape 404"/>
          <p:cNvSpPr txBox="1"/>
          <p:nvPr/>
        </p:nvSpPr>
        <p:spPr>
          <a:xfrm rot="-5400000" flipH="1">
            <a:off x="366149" y="1302650"/>
            <a:ext cx="5580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u(t)</a:t>
            </a:r>
          </a:p>
        </p:txBody>
      </p:sp>
      <p:sp>
        <p:nvSpPr>
          <p:cNvPr id="405" name="Shape 405"/>
          <p:cNvSpPr txBox="1"/>
          <p:nvPr/>
        </p:nvSpPr>
        <p:spPr>
          <a:xfrm rot="-5400000" flipH="1">
            <a:off x="202650" y="2408674"/>
            <a:ext cx="8849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Azimuth</a:t>
            </a:r>
          </a:p>
        </p:txBody>
      </p:sp>
      <p:sp>
        <p:nvSpPr>
          <p:cNvPr id="406" name="Shape 406"/>
          <p:cNvSpPr txBox="1"/>
          <p:nvPr/>
        </p:nvSpPr>
        <p:spPr>
          <a:xfrm rot="-5400000" flipH="1">
            <a:off x="116400" y="3335374"/>
            <a:ext cx="10574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Slowness</a:t>
            </a:r>
          </a:p>
        </p:txBody>
      </p:sp>
      <p:sp>
        <p:nvSpPr>
          <p:cNvPr id="407" name="Shape 407"/>
          <p:cNvSpPr txBox="1"/>
          <p:nvPr/>
        </p:nvSpPr>
        <p:spPr>
          <a:xfrm rot="-5400000" flipH="1">
            <a:off x="132300" y="4258899"/>
            <a:ext cx="1025699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Geo. Spr.</a:t>
            </a:r>
          </a:p>
        </p:txBody>
      </p:sp>
      <p:sp>
        <p:nvSpPr>
          <p:cNvPr id="408" name="Shape 408"/>
          <p:cNvSpPr txBox="1"/>
          <p:nvPr/>
        </p:nvSpPr>
        <p:spPr>
          <a:xfrm rot="-5400000" flipH="1">
            <a:off x="158249" y="5334800"/>
            <a:ext cx="973800" cy="36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Rad. Patt.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325146" y="4647500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/ merci beaucoup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2756647" y="5190617"/>
            <a:ext cx="4383740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Chuck, IRIS, et al.!!!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325146" y="94053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61366" y="1868383"/>
            <a:ext cx="8982634" cy="20715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Aperture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important control over the resolution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Golay array is efficient for beamforming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Station spacing heavily influences aliasing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is more influenced by station spacing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dmp4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8" y="0"/>
            <a:ext cx="9115425" cy="6858000"/>
          </a:xfrm>
          <a:prstGeom prst="rect">
            <a:avLst/>
          </a:prstGeom>
        </p:spPr>
      </p:pic>
      <p:sp>
        <p:nvSpPr>
          <p:cNvPr id="3" name="Shape 422"/>
          <p:cNvSpPr txBox="1">
            <a:spLocks/>
          </p:cNvSpPr>
          <p:nvPr/>
        </p:nvSpPr>
        <p:spPr>
          <a:xfrm>
            <a:off x="311712" y="219615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Fin</a:t>
            </a:r>
            <a:endParaRPr kumimoji="0" lang="en" sz="4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152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hape 166"/>
          <p:cNvCxnSpPr/>
          <p:nvPr/>
        </p:nvCxnSpPr>
        <p:spPr>
          <a:xfrm>
            <a:off x="4573576" y="1876727"/>
            <a:ext cx="23647" cy="2789382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7" name="Shape 167"/>
          <p:cNvCxnSpPr/>
          <p:nvPr/>
        </p:nvCxnSpPr>
        <p:spPr>
          <a:xfrm flipH="1">
            <a:off x="2762572" y="1841384"/>
            <a:ext cx="519537" cy="857717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5862862" y="1841384"/>
            <a:ext cx="433811" cy="1276598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69" name="Shape 169"/>
          <p:cNvSpPr/>
          <p:nvPr/>
        </p:nvSpPr>
        <p:spPr>
          <a:xfrm>
            <a:off x="3228469" y="289562"/>
            <a:ext cx="2634609" cy="1502759"/>
          </a:xfrm>
          <a:prstGeom prst="roundRect">
            <a:avLst>
              <a:gd name="adj" fmla="val 16667"/>
            </a:avLst>
          </a:prstGeom>
          <a:solidFill>
            <a:srgbClr val="62CA71"/>
          </a:solidFill>
          <a:ln w="25400" cap="flat" cmpd="sng">
            <a:solidFill>
              <a:srgbClr val="51A95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05045" y="2829224"/>
            <a:ext cx="2634609" cy="1502759"/>
          </a:xfrm>
          <a:prstGeom prst="roundRect">
            <a:avLst>
              <a:gd name="adj" fmla="val 16667"/>
            </a:avLst>
          </a:prstGeom>
          <a:solidFill>
            <a:srgbClr val="62CA71"/>
          </a:solidFill>
          <a:ln w="25400" cap="flat" cmpd="sng">
            <a:solidFill>
              <a:srgbClr val="51A95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3270949" y="4798710"/>
            <a:ext cx="2634609" cy="1502759"/>
          </a:xfrm>
          <a:prstGeom prst="roundRect">
            <a:avLst>
              <a:gd name="adj" fmla="val 16667"/>
            </a:avLst>
          </a:prstGeom>
          <a:solidFill>
            <a:srgbClr val="62CA71"/>
          </a:solidFill>
          <a:ln w="25400" cap="flat" cmpd="sng">
            <a:solidFill>
              <a:srgbClr val="51A95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171085" y="3227990"/>
            <a:ext cx="2634609" cy="1502759"/>
          </a:xfrm>
          <a:prstGeom prst="roundRect">
            <a:avLst>
              <a:gd name="adj" fmla="val 16667"/>
            </a:avLst>
          </a:prstGeom>
          <a:solidFill>
            <a:srgbClr val="62CA71"/>
          </a:solidFill>
          <a:ln w="25400" cap="flat" cmpd="sng">
            <a:solidFill>
              <a:srgbClr val="51A95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451169" y="524250"/>
            <a:ext cx="2146967" cy="57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subset of OK array of interest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71402" y="3208931"/>
            <a:ext cx="2270992" cy="57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array response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503098" y="5155289"/>
            <a:ext cx="2146967" cy="57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Beamforming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975030" y="2148041"/>
            <a:ext cx="36381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array and frequency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403235" y="3563989"/>
            <a:ext cx="2146967" cy="579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Gradiometry analysis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6377357" y="1655491"/>
            <a:ext cx="2437726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gradiometer and the golay array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331448" y="3271418"/>
            <a:ext cx="27169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P and S waves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5" y="3801242"/>
            <a:ext cx="3437049" cy="25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Geometries and Co-Arrays</a:t>
            </a:r>
          </a:p>
        </p:txBody>
      </p:sp>
      <p:pic>
        <p:nvPicPr>
          <p:cNvPr id="186" name="Shape 186" descr="GolayAll_Geometr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50" y="1355775"/>
            <a:ext cx="3393173" cy="25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0250" y="3791723"/>
            <a:ext cx="3437049" cy="256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arra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4125" y="1355742"/>
            <a:ext cx="3393173" cy="254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coarray.jpg"/>
          <p:cNvPicPr preferRelativeResize="0"/>
          <p:nvPr/>
        </p:nvPicPr>
        <p:blipFill rotWithShape="1">
          <a:blip r:embed="rId7">
            <a:alphaModFix/>
          </a:blip>
          <a:srcRect l="9490" r="12785"/>
          <a:stretch/>
        </p:blipFill>
        <p:spPr>
          <a:xfrm>
            <a:off x="7035050" y="695525"/>
            <a:ext cx="1983049" cy="19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Golay_Coarray.jpg"/>
          <p:cNvPicPr preferRelativeResize="0"/>
          <p:nvPr/>
        </p:nvPicPr>
        <p:blipFill rotWithShape="1">
          <a:blip r:embed="rId8">
            <a:alphaModFix/>
          </a:blip>
          <a:srcRect l="12280" r="10132"/>
          <a:stretch/>
        </p:blipFill>
        <p:spPr>
          <a:xfrm>
            <a:off x="2726674" y="847125"/>
            <a:ext cx="1876799" cy="181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9">
            <a:alphaModFix/>
          </a:blip>
          <a:srcRect l="11797" r="13058"/>
          <a:stretch/>
        </p:blipFill>
        <p:spPr>
          <a:xfrm>
            <a:off x="2655849" y="3525350"/>
            <a:ext cx="1817773" cy="182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10">
            <a:alphaModFix/>
          </a:blip>
          <a:srcRect l="11300" r="10871"/>
          <a:stretch/>
        </p:blipFill>
        <p:spPr>
          <a:xfrm>
            <a:off x="6964224" y="3446700"/>
            <a:ext cx="2053875" cy="19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356874"/>
            <a:ext cx="8749367" cy="534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055850" y="1598850"/>
            <a:ext cx="2966399" cy="27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stations array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717700" y="1598850"/>
            <a:ext cx="4030800" cy="27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Signals: time arrival (geometry,slowness)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11700" y="4054025"/>
            <a:ext cx="2654699" cy="54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Signals shifted with the phase slowness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443750" y="4236575"/>
            <a:ext cx="1956300" cy="27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</a:p>
        </p:txBody>
      </p:sp>
      <p:sp>
        <p:nvSpPr>
          <p:cNvPr id="140" name="Shape 140"/>
          <p:cNvSpPr/>
          <p:nvPr/>
        </p:nvSpPr>
        <p:spPr>
          <a:xfrm>
            <a:off x="5652500" y="4236575"/>
            <a:ext cx="3179700" cy="246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Shape 141"/>
          <p:cNvCxnSpPr/>
          <p:nvPr/>
        </p:nvCxnSpPr>
        <p:spPr>
          <a:xfrm>
            <a:off x="5957100" y="5684100"/>
            <a:ext cx="2518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2" name="Shape 142"/>
          <p:cNvCxnSpPr/>
          <p:nvPr/>
        </p:nvCxnSpPr>
        <p:spPr>
          <a:xfrm rot="10800000">
            <a:off x="7209450" y="4737899"/>
            <a:ext cx="0" cy="189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6164150" y="4236575"/>
            <a:ext cx="1888799" cy="271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Beamforming</a:t>
            </a:r>
          </a:p>
        </p:txBody>
      </p:sp>
      <p:sp>
        <p:nvSpPr>
          <p:cNvPr id="144" name="Shape 144"/>
          <p:cNvSpPr/>
          <p:nvPr/>
        </p:nvSpPr>
        <p:spPr>
          <a:xfrm>
            <a:off x="6554975" y="5154525"/>
            <a:ext cx="271499" cy="2714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602075" y="5201625"/>
            <a:ext cx="177299" cy="17729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630425" y="5229975"/>
            <a:ext cx="120599" cy="1205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Beamforming?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6630425" y="432125"/>
            <a:ext cx="2271299" cy="42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Rost &amp; Thomas, 2002</a:t>
            </a:r>
          </a:p>
        </p:txBody>
      </p:sp>
      <p:sp>
        <p:nvSpPr>
          <p:cNvPr id="149" name="Shape 149"/>
          <p:cNvSpPr txBox="1"/>
          <p:nvPr/>
        </p:nvSpPr>
        <p:spPr>
          <a:xfrm rot="4160860">
            <a:off x="-102099" y="3144513"/>
            <a:ext cx="1483427" cy="3415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 wave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Response Comparison (0.5-4 Hz)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4619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767325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619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767325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</a:t>
            </a:r>
          </a:p>
        </p:txBody>
      </p:sp>
      <p:pic>
        <p:nvPicPr>
          <p:cNvPr id="202" name="Shape 202" descr="GolayAll_Response_0.5-4H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resp_05_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908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_slowness_0.5-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 descr="cross_big_resp_.5_4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1908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Response Comparison (1-12 Hz)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619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767325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19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4767325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</a:t>
            </a:r>
          </a:p>
        </p:txBody>
      </p:sp>
      <p:pic>
        <p:nvPicPr>
          <p:cNvPr id="215" name="Shape 215" descr="GolayAll_Response_1-12H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 descr="resp_1_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908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H_slowness_1-1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cross_big_resp_1_1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1908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Array Response Comparison (10-20 Hz)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61900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Golay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4767325" y="575075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461900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767325" y="3653250"/>
            <a:ext cx="2101500" cy="3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</a:t>
            </a:r>
          </a:p>
        </p:txBody>
      </p:sp>
      <p:pic>
        <p:nvPicPr>
          <p:cNvPr id="228" name="Shape 228" descr="GolayAll_Response_10-20H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 descr="resp_10_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908" y="878650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 descr="H_slowness_10-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 descr="cross_big_resp_10_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1908" y="3937469"/>
            <a:ext cx="3787613" cy="2840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 descr="OK_EQ_Arra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582677"/>
            <a:ext cx="8311250" cy="61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11700" y="-7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Earthquake within Fairview cluster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95750" y="763499"/>
            <a:ext cx="3088743" cy="903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2016-07-08 22:29:38 (UTC)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98 km from OK array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 4.2</a:t>
            </a:r>
          </a:p>
        </p:txBody>
      </p:sp>
      <p:pic>
        <p:nvPicPr>
          <p:cNvPr id="5" name="Picture 4" descr="OK_ma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22" y="4251406"/>
            <a:ext cx="3028443" cy="18412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7830282" y="3034324"/>
            <a:ext cx="1490260" cy="943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6018922" y="2788759"/>
            <a:ext cx="1546148" cy="146264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393</Words>
  <Application>Microsoft Macintosh PowerPoint</Application>
  <PresentationFormat>On-screen Show (4:3)</PresentationFormat>
  <Paragraphs>121</Paragraphs>
  <Slides>23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simple-light-2</vt:lpstr>
      <vt:lpstr>The Ideal Array</vt:lpstr>
      <vt:lpstr>PowerPoint Presentation</vt:lpstr>
      <vt:lpstr>PowerPoint Presentation</vt:lpstr>
      <vt:lpstr>Array Geometries and Co-Arrays</vt:lpstr>
      <vt:lpstr>What is Beamforming?</vt:lpstr>
      <vt:lpstr>Array Response Comparison (0.5-4 Hz)</vt:lpstr>
      <vt:lpstr>Array Response Comparison (1-12 Hz)</vt:lpstr>
      <vt:lpstr>Array Response Comparison (10-20 Hz)</vt:lpstr>
      <vt:lpstr>Earthquake within Fairview cluster</vt:lpstr>
      <vt:lpstr>Beamforming - P wave</vt:lpstr>
      <vt:lpstr>Beamforming - S wave</vt:lpstr>
      <vt:lpstr>Beamforming Comparison</vt:lpstr>
      <vt:lpstr>Line array</vt:lpstr>
      <vt:lpstr>What is Gradiometry?</vt:lpstr>
      <vt:lpstr>What is Gradiometry?</vt:lpstr>
      <vt:lpstr>What is Gradiometry?</vt:lpstr>
      <vt:lpstr>What is Gradiometry?</vt:lpstr>
      <vt:lpstr>Gradiometry (Vertical) - Golay Array</vt:lpstr>
      <vt:lpstr>Gradiometry (Transverse) - Golay Array</vt:lpstr>
      <vt:lpstr>Gradiometry (Vertical) - Gradiometer</vt:lpstr>
      <vt:lpstr>Gradiometry (Transverse) - Gradiometer</vt:lpstr>
      <vt:lpstr>Thank you / merci beaucoup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Ideal Array</dc:title>
  <cp:lastModifiedBy>Danielle Sumy</cp:lastModifiedBy>
  <cp:revision>6</cp:revision>
  <dcterms:created xsi:type="dcterms:W3CDTF">2017-08-12T23:32:38Z</dcterms:created>
  <dcterms:modified xsi:type="dcterms:W3CDTF">2017-08-14T16:48:35Z</dcterms:modified>
</cp:coreProperties>
</file>