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76" r:id="rId4"/>
    <p:sldId id="257" r:id="rId5"/>
    <p:sldId id="259" r:id="rId6"/>
    <p:sldId id="266" r:id="rId7"/>
    <p:sldId id="265" r:id="rId8"/>
    <p:sldId id="264" r:id="rId9"/>
    <p:sldId id="271" r:id="rId10"/>
    <p:sldId id="268" r:id="rId11"/>
    <p:sldId id="279" r:id="rId12"/>
    <p:sldId id="280" r:id="rId13"/>
    <p:sldId id="273" r:id="rId14"/>
    <p:sldId id="274" r:id="rId15"/>
    <p:sldId id="272" r:id="rId16"/>
    <p:sldId id="278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29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-112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99F72-E008-2C4B-B0B4-D9B34F48142F}" type="datetimeFigureOut">
              <a:rPr lang="en-US" smtClean="0"/>
              <a:t>8/14/17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4B65F-1724-A94A-852F-4C93A5F1B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80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1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5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5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6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3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6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7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6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20583-27D9-4645-BEA3-CFDF36FD0DA4}" type="datetimeFigureOut">
              <a:rPr lang="en-US" smtClean="0"/>
              <a:t>8/14/17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D1188-3A1F-9640-A9D5-E842F4C2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3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5059" y="300432"/>
            <a:ext cx="10107706" cy="2387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Using </a:t>
            </a:r>
            <a:r>
              <a:rPr lang="en-US" sz="4000" i="1" dirty="0" err="1" smtClean="0"/>
              <a:t>dbxcor</a:t>
            </a:r>
            <a:r>
              <a:rPr lang="en-US" sz="4000" i="1" dirty="0" smtClean="0"/>
              <a:t> </a:t>
            </a:r>
            <a:r>
              <a:rPr lang="en-US" sz="4000" dirty="0" smtClean="0"/>
              <a:t>to estimate slowness vectors of </a:t>
            </a:r>
            <a:r>
              <a:rPr lang="en-US" sz="4000" dirty="0" err="1" smtClean="0"/>
              <a:t>Teleseismic</a:t>
            </a:r>
            <a:r>
              <a:rPr lang="en-US" sz="4000" dirty="0" smtClean="0"/>
              <a:t> P-waves on </a:t>
            </a:r>
            <a:r>
              <a:rPr lang="en-US" sz="4000" dirty="0" err="1" smtClean="0"/>
              <a:t>Golay</a:t>
            </a:r>
            <a:r>
              <a:rPr lang="en-US" sz="4000" dirty="0" smtClean="0"/>
              <a:t> &amp; Nodal sub-arrays</a:t>
            </a:r>
            <a:endParaRPr lang="en-US" sz="4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7106" y="340033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Louis Quinones, </a:t>
            </a:r>
            <a:r>
              <a:rPr lang="en-US" sz="2800" dirty="0" err="1" smtClean="0">
                <a:solidFill>
                  <a:srgbClr val="FF0000"/>
                </a:solidFill>
              </a:rPr>
              <a:t>Shule</a:t>
            </a:r>
            <a:r>
              <a:rPr lang="en-US" sz="2800" dirty="0" smtClean="0">
                <a:solidFill>
                  <a:srgbClr val="FF0000"/>
                </a:solidFill>
              </a:rPr>
              <a:t> Yu, </a:t>
            </a:r>
            <a:r>
              <a:rPr lang="en-US" sz="2800" dirty="0" err="1">
                <a:solidFill>
                  <a:srgbClr val="FF0000"/>
                </a:solidFill>
              </a:rPr>
              <a:t>Avinash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Nayak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Alireza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Bahadori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July 11</a:t>
            </a:r>
            <a:r>
              <a:rPr lang="en-US" baseline="30000" dirty="0" smtClean="0"/>
              <a:t>st</a:t>
            </a:r>
            <a:r>
              <a:rPr lang="en-US" dirty="0" smtClean="0"/>
              <a:t> 2017</a:t>
            </a:r>
          </a:p>
          <a:p>
            <a:r>
              <a:rPr lang="en-US" sz="1800" i="1" dirty="0" smtClean="0"/>
              <a:t>IRIS summer short course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1220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r="10116"/>
          <a:stretch/>
        </p:blipFill>
        <p:spPr>
          <a:xfrm>
            <a:off x="0" y="-7366"/>
            <a:ext cx="4573504" cy="3932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6" r="15127"/>
          <a:stretch/>
        </p:blipFill>
        <p:spPr>
          <a:xfrm>
            <a:off x="8427309" y="0"/>
            <a:ext cx="3712192" cy="395168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201863" y="419226"/>
            <a:ext cx="4819507" cy="7510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FK Analysis for </a:t>
            </a:r>
          </a:p>
          <a:p>
            <a:r>
              <a:rPr lang="en-US" sz="3200" dirty="0" smtClean="0"/>
              <a:t>Nodal Sensors 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683211" y="1589504"/>
            <a:ext cx="245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Vertical Incidence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55649" y="2588207"/>
            <a:ext cx="382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Incidence angle ~ 19°, </a:t>
            </a:r>
            <a:r>
              <a:rPr lang="en-US" dirty="0" err="1" smtClean="0"/>
              <a:t>gcarc</a:t>
            </a:r>
            <a:r>
              <a:rPr lang="en-US" dirty="0" smtClean="0"/>
              <a:t> ~ 67°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86401" y="2059601"/>
            <a:ext cx="245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Passband (0.5-1.5 Hz)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9847"/>
          <a:stretch/>
        </p:blipFill>
        <p:spPr>
          <a:xfrm>
            <a:off x="3914965" y="2860516"/>
            <a:ext cx="4652809" cy="398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8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" y="820039"/>
            <a:ext cx="6064624" cy="4666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06" y="820039"/>
            <a:ext cx="5979459" cy="470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07562" y="205300"/>
            <a:ext cx="1373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/>
              <a:t>Results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482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07562" y="205300"/>
            <a:ext cx="1373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/>
              <a:t>Results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48" y="1572844"/>
            <a:ext cx="6111552" cy="3483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01" y="1561508"/>
            <a:ext cx="6127749" cy="34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5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999"/>
            <a:ext cx="12192000" cy="4867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1387" y="256429"/>
            <a:ext cx="7409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Relative Amplitudes (log averaged) at the Nodal Sensors</a:t>
            </a:r>
          </a:p>
          <a:p>
            <a:r>
              <a:rPr lang="en-US" sz="2400" dirty="0" smtClean="0"/>
              <a:t>7-12 measurements at each stations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64" y="256429"/>
            <a:ext cx="2349127" cy="665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4483" y="980588"/>
            <a:ext cx="1947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/>
              <a:t>dbxcor</a:t>
            </a:r>
            <a:r>
              <a:rPr lang="en-US" sz="2400" dirty="0" smtClean="0"/>
              <a:t> output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428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2858" y="283323"/>
            <a:ext cx="789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Large Fluctuations in Amplitudes (not </a:t>
            </a:r>
            <a:r>
              <a:rPr lang="en-US" sz="2400" smtClean="0"/>
              <a:t>sure what went wrong)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3" y="885890"/>
            <a:ext cx="11497235" cy="54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7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502" y="130346"/>
            <a:ext cx="10515600" cy="1325563"/>
          </a:xfrm>
        </p:spPr>
        <p:txBody>
          <a:bodyPr/>
          <a:lstStyle/>
          <a:p>
            <a:r>
              <a:rPr lang="en-US" dirty="0" smtClean="0"/>
              <a:t>Results and Discussion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1934" y="4425537"/>
            <a:ext cx="11516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Analyze slowness of other phases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Analyze distribution of relative times/amplitudes/outliers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Look at F-k response of nodal array with slightly different geometry and </a:t>
            </a:r>
            <a:r>
              <a:rPr lang="en-US" sz="2400" dirty="0" smtClean="0"/>
              <a:t>spacing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Do weighted inversion using coherence as weights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75502" y="3099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Future work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1934" y="1296922"/>
            <a:ext cx="1132290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FK-analysis and results suggest greater uncertainties in slowness estimated from Nodal array compared to </a:t>
            </a:r>
            <a:r>
              <a:rPr lang="en-US" sz="2400" dirty="0" err="1" smtClean="0"/>
              <a:t>Golay</a:t>
            </a:r>
            <a:r>
              <a:rPr lang="en-US" sz="2400" dirty="0" smtClean="0"/>
              <a:t> array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Decent </a:t>
            </a:r>
            <a:r>
              <a:rPr lang="en-US" sz="2400" dirty="0" err="1" smtClean="0"/>
              <a:t>teleseismic</a:t>
            </a:r>
            <a:r>
              <a:rPr lang="en-US" sz="2400" dirty="0" smtClean="0"/>
              <a:t> P-waves for shallow depth M</a:t>
            </a:r>
            <a:r>
              <a:rPr lang="en-US" sz="2400" baseline="-25000" dirty="0" smtClean="0"/>
              <a:t>W </a:t>
            </a:r>
            <a:r>
              <a:rPr lang="en-US" sz="2400" dirty="0" smtClean="0"/>
              <a:t>~5.1-6.3 events on many nodal stations (useful for tomography ?)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Small-scale amplitude and travel-time anomalies could be possibly be mapped </a:t>
            </a:r>
          </a:p>
          <a:p>
            <a:pPr marL="285750" indent="-285750">
              <a:buFont typeface="Arial" charset="0"/>
              <a:buChar char="•"/>
            </a:pP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95881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6813" y="2497976"/>
            <a:ext cx="71783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/>
              <a:t>Thank you !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5983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Slowness estimation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08" y="2335425"/>
            <a:ext cx="9460184" cy="32569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28141" y="5652336"/>
            <a:ext cx="133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Known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21480" y="5652336"/>
            <a:ext cx="1307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chemeClr val="accent1"/>
                </a:solidFill>
              </a:rPr>
              <a:t>dbxcor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78650" y="5652335"/>
            <a:ext cx="1791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Unknown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471" y="361845"/>
            <a:ext cx="3509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Teleseismic</a:t>
            </a:r>
            <a:r>
              <a:rPr lang="en-US" sz="3200" dirty="0" smtClean="0"/>
              <a:t> P-waves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6471" y="1049778"/>
            <a:ext cx="6271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 smtClean="0"/>
              <a:t>Used for travel-time tomography of deeper structures</a:t>
            </a:r>
          </a:p>
          <a:p>
            <a:pPr marL="342900" indent="-342900">
              <a:buAutoNum type="arabicPeriod"/>
            </a:pPr>
            <a:r>
              <a:rPr lang="en-US" sz="2200" dirty="0" smtClean="0"/>
              <a:t>Arrays can be used for event detection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471" y="2741794"/>
            <a:ext cx="51959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Teleseismic</a:t>
            </a:r>
            <a:r>
              <a:rPr lang="en-US" sz="3200" dirty="0" smtClean="0">
                <a:solidFill>
                  <a:srgbClr val="FF0000"/>
                </a:solidFill>
              </a:rPr>
              <a:t> P-waves recorded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On nodal sensors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471" y="4127260"/>
            <a:ext cx="11865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 smtClean="0"/>
              <a:t>Long beach array (10.0 Hz, Z component sensors) used by </a:t>
            </a:r>
            <a:r>
              <a:rPr lang="en-US" sz="2200" dirty="0" err="1" smtClean="0"/>
              <a:t>Schmandt</a:t>
            </a:r>
            <a:r>
              <a:rPr lang="en-US" sz="2200" dirty="0" smtClean="0"/>
              <a:t> &amp; Clayton (2013) for resolving deeper structures below SOCAL</a:t>
            </a:r>
          </a:p>
          <a:p>
            <a:pPr marL="342900" indent="-342900">
              <a:buAutoNum type="arabicPeriod"/>
            </a:pPr>
            <a:r>
              <a:rPr lang="en-US" sz="2200" dirty="0" err="1" smtClean="0"/>
              <a:t>Teleseismic</a:t>
            </a:r>
            <a:r>
              <a:rPr lang="en-US" sz="2200" dirty="0" smtClean="0"/>
              <a:t> P-wave receiver functions at Yellowstone for M</a:t>
            </a:r>
            <a:r>
              <a:rPr lang="en-US" sz="2200" baseline="-25000" dirty="0" smtClean="0"/>
              <a:t>W</a:t>
            </a:r>
            <a:r>
              <a:rPr lang="en-US" sz="2200" dirty="0" smtClean="0"/>
              <a:t> 5.9-7.6 earthquakes (Ward &amp; Lin 2013)</a:t>
            </a:r>
          </a:p>
          <a:p>
            <a:pPr marL="342900" indent="-342900">
              <a:buAutoNum type="arabicPeriod"/>
            </a:pP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56" y="361845"/>
            <a:ext cx="6553215" cy="35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3924" y="164957"/>
            <a:ext cx="2588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chemeClr val="accent1">
                    <a:lumMod val="75000"/>
                  </a:schemeClr>
                </a:solidFill>
              </a:rPr>
              <a:t>What we did ?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3923" y="1182906"/>
            <a:ext cx="111488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7030A0"/>
                </a:solidFill>
              </a:rPr>
              <a:t>Processed both BB and Nodal data recorded by the Oklahoma array using </a:t>
            </a:r>
            <a:r>
              <a:rPr lang="en-US" sz="2000" i="1" dirty="0" smtClean="0">
                <a:solidFill>
                  <a:srgbClr val="7030A0"/>
                </a:solidFill>
              </a:rPr>
              <a:t>Antelope </a:t>
            </a:r>
            <a:r>
              <a:rPr lang="en-US" sz="2000" dirty="0" smtClean="0">
                <a:solidFill>
                  <a:srgbClr val="7030A0"/>
                </a:solidFill>
              </a:rPr>
              <a:t>(Thanks to Gary !!)</a:t>
            </a:r>
          </a:p>
          <a:p>
            <a:pPr marL="342900" indent="-342900">
              <a:buAutoNum type="arabicPeriod"/>
            </a:pPr>
            <a:endParaRPr lang="en-US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7030A0"/>
                </a:solidFill>
              </a:rPr>
              <a:t>Analyzed P-waves from ~8 tele-seismic events and picked arrivals using </a:t>
            </a:r>
            <a:r>
              <a:rPr lang="en-US" sz="2000" i="1" dirty="0" err="1" smtClean="0">
                <a:solidFill>
                  <a:srgbClr val="7030A0"/>
                </a:solidFill>
              </a:rPr>
              <a:t>dbxcor</a:t>
            </a:r>
            <a:endParaRPr lang="en-US" sz="2000" i="1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endParaRPr lang="en-US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7030A0"/>
                </a:solidFill>
              </a:rPr>
              <a:t>Analyzed FK response of the </a:t>
            </a:r>
            <a:r>
              <a:rPr lang="en-US" sz="2000" dirty="0" err="1" smtClean="0">
                <a:solidFill>
                  <a:srgbClr val="7030A0"/>
                </a:solidFill>
              </a:rPr>
              <a:t>Golay</a:t>
            </a:r>
            <a:r>
              <a:rPr lang="en-US" sz="2000" dirty="0" smtClean="0">
                <a:solidFill>
                  <a:srgbClr val="7030A0"/>
                </a:solidFill>
              </a:rPr>
              <a:t> and nodal sub-arrays in the frequency passband of interest</a:t>
            </a:r>
          </a:p>
          <a:p>
            <a:pPr marL="342900" indent="-342900">
              <a:buAutoNum type="arabicPeriod"/>
            </a:pPr>
            <a:endParaRPr lang="en-US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7030A0"/>
                </a:solidFill>
              </a:rPr>
              <a:t>Inversed for slowness and calculated back-azimuth and incidence angles</a:t>
            </a:r>
          </a:p>
          <a:p>
            <a:pPr marL="342900" indent="-342900">
              <a:buAutoNum type="arabicPeriod"/>
            </a:pPr>
            <a:endParaRPr lang="en-US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7030A0"/>
                </a:solidFill>
              </a:rPr>
              <a:t>Compared results from </a:t>
            </a:r>
            <a:r>
              <a:rPr lang="en-US" sz="2000" dirty="0" err="1" smtClean="0">
                <a:solidFill>
                  <a:srgbClr val="7030A0"/>
                </a:solidFill>
              </a:rPr>
              <a:t>Golay</a:t>
            </a:r>
            <a:r>
              <a:rPr lang="en-US" sz="2000" dirty="0" smtClean="0">
                <a:solidFill>
                  <a:srgbClr val="7030A0"/>
                </a:solidFill>
              </a:rPr>
              <a:t>, nodes to theoretical values predicted by </a:t>
            </a:r>
            <a:r>
              <a:rPr lang="en-US" sz="2000" i="1" dirty="0" smtClean="0">
                <a:solidFill>
                  <a:srgbClr val="7030A0"/>
                </a:solidFill>
              </a:rPr>
              <a:t>IASP91</a:t>
            </a:r>
          </a:p>
          <a:p>
            <a:pPr marL="342900" indent="-342900">
              <a:buAutoNum type="arabicPeriod"/>
            </a:pPr>
            <a:endParaRPr lang="en-US" sz="2000" dirty="0" smtClean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7030A0"/>
                </a:solidFill>
              </a:rPr>
              <a:t>Checked distribution of relative amplitudes on the nodal sensors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43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14" y="-26201"/>
            <a:ext cx="10515600" cy="1325563"/>
          </a:xfrm>
        </p:spPr>
        <p:txBody>
          <a:bodyPr/>
          <a:lstStyle/>
          <a:p>
            <a:r>
              <a:rPr lang="en-US" dirty="0" smtClean="0"/>
              <a:t>Slowness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14" y="1299362"/>
            <a:ext cx="11362030" cy="4351338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Slowness -&gt; only horizontal slowness vector can be estimated from surface sensor deployments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Assume the horizontal slowness of one tele-seismic event is constant across the array </a:t>
            </a:r>
            <a:r>
              <a:rPr lang="en-US" sz="3600" b="1" dirty="0" smtClean="0">
                <a:solidFill>
                  <a:srgbClr val="FF0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Ux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Uy</a:t>
            </a:r>
            <a:r>
              <a:rPr lang="en-US" dirty="0" smtClean="0">
                <a:solidFill>
                  <a:srgbClr val="FF0000"/>
                </a:solidFill>
              </a:rPr>
              <a:t>).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6118444" y="2624925"/>
            <a:ext cx="5484900" cy="4009012"/>
            <a:chOff x="5233481" y="2302888"/>
            <a:chExt cx="5484900" cy="40090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tretch>
              <a:fillRect/>
            </a:stretch>
          </p:blipFill>
          <p:spPr>
            <a:xfrm>
              <a:off x="5233481" y="3598592"/>
              <a:ext cx="5343726" cy="2713308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7905344" y="4322948"/>
              <a:ext cx="1819072" cy="63229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6200000">
              <a:off x="6995808" y="3565804"/>
              <a:ext cx="1819072" cy="632298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08174" y="3987793"/>
              <a:ext cx="10102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/>
                <a:t>Ux</a:t>
              </a:r>
              <a:endParaRPr lang="en-US" sz="4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89195" y="2302888"/>
              <a:ext cx="10102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 smtClean="0"/>
                <a:t>Uy</a:t>
              </a:r>
              <a:endParaRPr lang="en-US" sz="4400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302460" y="3394366"/>
            <a:ext cx="58159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/>
              <a:t>Using </a:t>
            </a:r>
            <a:r>
              <a:rPr lang="en-US" sz="2800" i="1" dirty="0" err="1" smtClean="0"/>
              <a:t>dbxcor</a:t>
            </a:r>
            <a:r>
              <a:rPr lang="en-US" sz="2800" i="1" dirty="0" smtClean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Pavlis</a:t>
            </a:r>
            <a:r>
              <a:rPr lang="en-US" sz="2800" dirty="0" smtClean="0"/>
              <a:t> &amp;Vernon 2010), </a:t>
            </a:r>
            <a:r>
              <a:rPr lang="en-US" sz="2800" dirty="0"/>
              <a:t>get </a:t>
            </a:r>
            <a:r>
              <a:rPr lang="en-US" sz="2800" dirty="0" smtClean="0"/>
              <a:t>arrival times at all stations</a:t>
            </a:r>
          </a:p>
          <a:p>
            <a:pPr marL="342900" indent="-342900">
              <a:buFont typeface="Arial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464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91799" cy="1325563"/>
          </a:xfrm>
        </p:spPr>
        <p:txBody>
          <a:bodyPr/>
          <a:lstStyle/>
          <a:p>
            <a:r>
              <a:rPr lang="en-US" dirty="0" smtClean="0"/>
              <a:t>Slowness estimation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72234"/>
                <a:ext cx="10515600" cy="430332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4400" b="0" i="1" baseline="-2500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400" b="0" i="1" baseline="-25000" smtClean="0"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4400" b="0" i="1" baseline="-25000" smtClean="0"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en-US" sz="4400" b="0" i="1" baseline="-25000" smtClean="0">
                        <a:latin typeface="Cambria Math" charset="0"/>
                      </a:rPr>
                      <m:t>⋅(</m:t>
                    </m:r>
                    <m:sSub>
                      <m:sSubPr>
                        <m:ctrlPr>
                          <a:rPr lang="en-US" sz="4400" b="0" i="1" baseline="-2500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400" b="0" i="1" baseline="-25000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baseline="-25000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4400" b="0" i="1" baseline="-25000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4400" b="0" i="1" baseline="-2500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400" b="0" i="1" baseline="-25000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4400" b="0" i="1" baseline="-25000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4400" b="0" i="1" baseline="-2500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4400" b="0" baseline="-25000" dirty="0" smtClean="0"/>
                  <a:t> </a:t>
                </a:r>
                <a14:m>
                  <m:oMath xmlns:m="http://schemas.openxmlformats.org/officeDocument/2006/math" xmlns="">
                    <m:r>
                      <a:rPr lang="en-US" sz="4400" baseline="-25000">
                        <a:latin typeface="Cambria Math" charset="0"/>
                      </a:rPr>
                      <m:t>+</m:t>
                    </m:r>
                    <m:r>
                      <a:rPr lang="en-US" sz="4400" b="0" i="0" baseline="-25000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4400" b="0" i="1" baseline="-2500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400" b="0" i="1" baseline="-25000" smtClean="0">
                            <a:latin typeface="Cambria Math" charset="0"/>
                          </a:rPr>
                          <m:t>𝑈</m:t>
                        </m:r>
                      </m:e>
                      <m:sub>
                        <m:r>
                          <a:rPr lang="en-US" sz="4400" b="0" i="1" baseline="-25000" smtClean="0"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US" sz="4400" b="0" i="1" baseline="-25000" smtClean="0">
                        <a:latin typeface="Cambria Math" charset="0"/>
                      </a:rPr>
                      <m:t>⋅(</m:t>
                    </m:r>
                    <m:sSub>
                      <m:sSubPr>
                        <m:ctrlPr>
                          <a:rPr lang="en-US" sz="4400" b="0" i="1" baseline="-2500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400" b="0" i="1" baseline="-25000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4400" b="0" i="1" baseline="-25000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4400" b="0" i="1" baseline="-25000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sz="4400" b="0" i="1" baseline="-2500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400" b="0" i="1" baseline="-25000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4400" b="0" i="1" baseline="-25000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4400" b="0" i="1" baseline="-2500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4400" baseline="-25000" dirty="0" smtClean="0"/>
                  <a:t> </a:t>
                </a:r>
                <a14:m>
                  <m:oMath xmlns:m="http://schemas.openxmlformats.org/officeDocument/2006/math" xmlns="">
                    <m:r>
                      <a:rPr lang="en-US" sz="4400" baseline="-25000">
                        <a:latin typeface="Cambria Math" charset="0"/>
                      </a:rPr>
                      <m:t>=</m:t>
                    </m:r>
                    <m:r>
                      <a:rPr lang="en-US" sz="4400" b="0" i="0" baseline="-25000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4400" b="0" i="1" baseline="-2500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400" b="0" i="1" baseline="-25000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4400" b="0" i="1" baseline="-25000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4400" baseline="-25000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Solve for unknowns </a:t>
                </a:r>
                <a:r>
                  <a:rPr lang="en-US" i="1" dirty="0" err="1" smtClean="0"/>
                  <a:t>U</a:t>
                </a:r>
                <a:r>
                  <a:rPr lang="en-US" baseline="-25000" dirty="0" err="1" smtClean="0"/>
                  <a:t>x</a:t>
                </a:r>
                <a:r>
                  <a:rPr lang="en-US" dirty="0" smtClean="0"/>
                  <a:t> , </a:t>
                </a:r>
                <a:r>
                  <a:rPr lang="en-US" i="1" dirty="0" err="1" smtClean="0"/>
                  <a:t>U</a:t>
                </a:r>
                <a:r>
                  <a:rPr lang="en-US" baseline="-25000" dirty="0" err="1" smtClean="0"/>
                  <a:t>y</a:t>
                </a:r>
                <a:r>
                  <a:rPr lang="en-US" dirty="0" smtClean="0"/>
                  <a:t> , c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72234"/>
                <a:ext cx="10515600" cy="4303326"/>
              </a:xfrm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717589" y="2829697"/>
            <a:ext cx="1482811" cy="494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2465" y="2854410"/>
            <a:ext cx="133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Known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77265" y="2842053"/>
            <a:ext cx="1482811" cy="494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52141" y="2866766"/>
            <a:ext cx="133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Known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28855" y="2842053"/>
            <a:ext cx="36312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29999" y="2870773"/>
            <a:ext cx="1307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chemeClr val="accent1"/>
                </a:solidFill>
              </a:rPr>
              <a:t>dbxcor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3602488" y="2842052"/>
            <a:ext cx="49777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V="1">
            <a:off x="894240" y="2819192"/>
            <a:ext cx="497770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" y="3606484"/>
                <a:ext cx="451348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i="1" dirty="0" smtClean="0"/>
                  <a:t>U</a:t>
                </a:r>
                <a:r>
                  <a:rPr lang="en-US" sz="3200" baseline="-25000" dirty="0" err="1"/>
                  <a:t>x</a:t>
                </a:r>
                <a:r>
                  <a:rPr lang="en-US" sz="3200" dirty="0" err="1"/>
                  <a:t>.</a:t>
                </a:r>
                <a:r>
                  <a:rPr lang="en-US" sz="3200" i="1" dirty="0" err="1"/>
                  <a:t>x</a:t>
                </a:r>
                <a:r>
                  <a:rPr lang="en-US" sz="3200" baseline="-25000" dirty="0" err="1"/>
                  <a:t>i</a:t>
                </a:r>
                <a:r>
                  <a:rPr lang="en-US" sz="3200" dirty="0"/>
                  <a:t> + </a:t>
                </a:r>
                <a:r>
                  <a:rPr lang="en-US" sz="3200" i="1" dirty="0" err="1"/>
                  <a:t>U</a:t>
                </a:r>
                <a:r>
                  <a:rPr lang="en-US" sz="3200" baseline="-25000" dirty="0" err="1"/>
                  <a:t>y</a:t>
                </a:r>
                <a:r>
                  <a:rPr lang="en-US" sz="3200" dirty="0" err="1"/>
                  <a:t>.</a:t>
                </a:r>
                <a:r>
                  <a:rPr lang="en-US" sz="3200" i="1" dirty="0" err="1"/>
                  <a:t>x</a:t>
                </a:r>
                <a:r>
                  <a:rPr lang="en-US" sz="3200" baseline="-25000" dirty="0" err="1"/>
                  <a:t>y</a:t>
                </a:r>
                <a:r>
                  <a:rPr lang="en-US" sz="3200" dirty="0"/>
                  <a:t> + c =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3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32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 smtClean="0"/>
                  <a:t> – </a:t>
                </a:r>
                <a14:m>
                  <m:oMath xmlns:m="http://schemas.openxmlformats.org/officeDocument/2006/math" xmlns="">
                    <m:r>
                      <a:rPr lang="en-US" sz="3200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sz="3200" baseline="-25000" dirty="0" smtClean="0"/>
                  <a:t>mean</a:t>
                </a:r>
                <a:endParaRPr lang="en-US" sz="3200" baseline="-25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06484"/>
                <a:ext cx="4513480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3514" t="-12500" r="-40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891981" y="2251365"/>
                <a:ext cx="8306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/>
                  <a:t>–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 smtClean="0"/>
                  <a:t> </a:t>
                </a:r>
                <a:endParaRPr lang="en-US" sz="2800" baseline="-25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981" y="2251365"/>
                <a:ext cx="830677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5441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605583" y="5321791"/>
                <a:ext cx="9910598" cy="713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backazimuth </a:t>
                </a:r>
                <a:r>
                  <a:rPr lang="en-US" sz="2800" dirty="0">
                    <a:solidFill>
                      <a:srgbClr val="00B050"/>
                    </a:solidFill>
                  </a:rPr>
                  <a:t>= </a:t>
                </a:r>
                <a:r>
                  <a:rPr lang="en-US" sz="2800" dirty="0" smtClean="0">
                    <a:solidFill>
                      <a:srgbClr val="00B050"/>
                    </a:solidFill>
                  </a:rPr>
                  <a:t>90 – </a:t>
                </a:r>
                <a:r>
                  <a:rPr lang="en-US" sz="2800" dirty="0" err="1" smtClean="0">
                    <a:solidFill>
                      <a:srgbClr val="00B050"/>
                    </a:solidFill>
                  </a:rPr>
                  <a:t>arctan</a:t>
                </a:r>
                <a:r>
                  <a:rPr lang="en-US" sz="280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 xmlns="">
                    <m:f>
                      <m:fPr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Uy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Ux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smtClean="0">
                    <a:solidFill>
                      <a:srgbClr val="00B050"/>
                    </a:solidFill>
                  </a:rPr>
                  <a:t>; incidence angle </a:t>
                </a:r>
                <a14:m>
                  <m:oMath xmlns:m="http://schemas.openxmlformats.org/officeDocument/2006/math" xmlns="">
                    <m:r>
                      <a:rPr lang="en-US" sz="2800" i="1">
                        <a:solidFill>
                          <a:srgbClr val="00B050"/>
                        </a:solidFill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sz="2800" dirty="0">
                    <a:solidFill>
                      <a:srgbClr val="00B050"/>
                    </a:solidFill>
                  </a:rPr>
                  <a:t>=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arcsin</a:t>
                </a:r>
                <a14:m>
                  <m:oMath xmlns:m="http://schemas.openxmlformats.org/officeDocument/2006/math" xmlns="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𝑼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𝑉</m:t>
                    </m:r>
                    <m:r>
                      <a:rPr lang="en-US" sz="2800" b="0" i="1" baseline="-25000" smtClean="0">
                        <a:solidFill>
                          <a:srgbClr val="00B050"/>
                        </a:solidFill>
                        <a:latin typeface="Cambria Math" charset="0"/>
                      </a:rPr>
                      <m:t>𝑠𝑢𝑟𝑓𝑎𝑐𝑒</m:t>
                    </m:r>
                  </m:oMath>
                </a14:m>
                <a:endParaRPr lang="en-US" sz="2800" baseline="-25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583" y="5321791"/>
                <a:ext cx="9910598" cy="713529"/>
              </a:xfrm>
              <a:prstGeom prst="rect">
                <a:avLst/>
              </a:prstGeom>
              <a:blipFill rotWithShape="0">
                <a:blip r:embed="rId5"/>
                <a:stretch>
                  <a:fillRect l="-123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685397" y="6103967"/>
                <a:ext cx="71601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 xmlns="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𝑉</m:t>
                    </m:r>
                    <m:r>
                      <a:rPr lang="en-US" sz="2800" i="1" baseline="-25000">
                        <a:solidFill>
                          <a:srgbClr val="FF0000"/>
                        </a:solidFill>
                        <a:latin typeface="Cambria Math" charset="0"/>
                      </a:rPr>
                      <m:t>𝑠𝑢𝑟𝑓𝑎𝑐𝑒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</a:rPr>
                  <a:t>=5.8 km/s (AK135 shallow crust velocity)</a:t>
                </a:r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397" y="6103967"/>
                <a:ext cx="7160165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0465" r="-68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582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270023" y="8392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Teleseismic</a:t>
            </a:r>
            <a:r>
              <a:rPr lang="en-US" dirty="0"/>
              <a:t> Data</a:t>
            </a:r>
          </a:p>
          <a:p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271947"/>
              </p:ext>
            </p:extLst>
          </p:nvPr>
        </p:nvGraphicFramePr>
        <p:xfrm>
          <a:off x="6925353" y="1794703"/>
          <a:ext cx="520494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235"/>
                <a:gridCol w="1301235"/>
                <a:gridCol w="1301235"/>
                <a:gridCol w="13012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Latitude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Longitude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Depth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(km)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Magnitude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0.5812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-79.6930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-15.0830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-173.2011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0.5874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-79.6358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55.1583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159.5658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30.6672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-41.2834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-20.1900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-70.9463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10.6630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-85.0217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16.5502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-97.8332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18" y="461888"/>
            <a:ext cx="6213389" cy="62100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25353" y="5441376"/>
            <a:ext cx="4967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Magnitude between 5.1 and 6.3</a:t>
            </a:r>
          </a:p>
          <a:p>
            <a:r>
              <a:rPr lang="en-US" dirty="0" smtClean="0"/>
              <a:t>Depth 8 to 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2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8230" r="81854" b="23457"/>
          <a:stretch/>
        </p:blipFill>
        <p:spPr>
          <a:xfrm>
            <a:off x="321576" y="1384000"/>
            <a:ext cx="2144268" cy="5173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t="8148" r="59228" b="23375"/>
          <a:stretch/>
        </p:blipFill>
        <p:spPr>
          <a:xfrm>
            <a:off x="2596445" y="1384000"/>
            <a:ext cx="2680333" cy="5186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3" t="13004" r="4915" b="25267"/>
          <a:stretch/>
        </p:blipFill>
        <p:spPr>
          <a:xfrm>
            <a:off x="5610579" y="1384000"/>
            <a:ext cx="6333066" cy="4675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9856" y="-3200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Nodes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59541" y="6126695"/>
            <a:ext cx="174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 = 370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6124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7351" r="84936" b="21868"/>
          <a:stretch/>
        </p:blipFill>
        <p:spPr>
          <a:xfrm>
            <a:off x="117465" y="1161715"/>
            <a:ext cx="1947334" cy="5696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737" r="67845" b="22798"/>
          <a:stretch/>
        </p:blipFill>
        <p:spPr>
          <a:xfrm>
            <a:off x="2177687" y="1299851"/>
            <a:ext cx="2144889" cy="5420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13004" r="2262" b="25432"/>
          <a:stretch/>
        </p:blipFill>
        <p:spPr>
          <a:xfrm>
            <a:off x="4548353" y="1898836"/>
            <a:ext cx="7484534" cy="42220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79921" y="-3447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Broadband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742602" y="6126695"/>
            <a:ext cx="144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 </a:t>
            </a:r>
            <a:r>
              <a:rPr lang="en-US" sz="3600" smtClean="0"/>
              <a:t>= 18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4790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7190"/>
          <a:stretch/>
        </p:blipFill>
        <p:spPr>
          <a:xfrm>
            <a:off x="8226540" y="691456"/>
            <a:ext cx="3789726" cy="2246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r="9246"/>
          <a:stretch/>
        </p:blipFill>
        <p:spPr>
          <a:xfrm>
            <a:off x="0" y="0"/>
            <a:ext cx="4815476" cy="4039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r="9459"/>
          <a:stretch/>
        </p:blipFill>
        <p:spPr>
          <a:xfrm>
            <a:off x="3966518" y="3039410"/>
            <a:ext cx="4481871" cy="3818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r="14792"/>
          <a:stretch/>
        </p:blipFill>
        <p:spPr>
          <a:xfrm>
            <a:off x="8329327" y="2938320"/>
            <a:ext cx="3741818" cy="37564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26209" y="-161038"/>
            <a:ext cx="10515600" cy="7510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FK Analysis for </a:t>
            </a:r>
            <a:r>
              <a:rPr lang="en-US" sz="3200" dirty="0" err="1" smtClean="0"/>
              <a:t>Golay</a:t>
            </a:r>
            <a:r>
              <a:rPr lang="en-US" sz="3200" dirty="0" smtClean="0"/>
              <a:t> BB Array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240162" y="963827"/>
            <a:ext cx="1556952" cy="580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22974" y="963827"/>
            <a:ext cx="245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Passband (0.5-1.5 Hz)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57649" y="1317769"/>
            <a:ext cx="245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Vertical Incidence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15476" y="2730026"/>
            <a:ext cx="382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Incidence angle ~ 19°, </a:t>
            </a:r>
            <a:r>
              <a:rPr lang="en-US" dirty="0" err="1" smtClean="0"/>
              <a:t>gcarc</a:t>
            </a:r>
            <a:r>
              <a:rPr lang="en-US" dirty="0" smtClean="0"/>
              <a:t> ~ 67°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4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617</Words>
  <Application>Microsoft Macintosh PowerPoint</Application>
  <PresentationFormat>Custom</PresentationFormat>
  <Paragraphs>115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Using dbxcor to estimate slowness vectors of Teleseismic P-waves on Golay &amp; Nodal sub-arrays</vt:lpstr>
      <vt:lpstr>PowerPoint Presentation</vt:lpstr>
      <vt:lpstr>PowerPoint Presentation</vt:lpstr>
      <vt:lpstr>Slowness estimation</vt:lpstr>
      <vt:lpstr>Slowness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and Discussion</vt:lpstr>
      <vt:lpstr>PowerPoint Presentation</vt:lpstr>
      <vt:lpstr>Slowness estimation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dbxcor to estimate slowness vectors and compare with result from Gradiometry.</dc:title>
  <dc:creator>Microsoft Office User</dc:creator>
  <cp:lastModifiedBy>Danielle Sumy</cp:lastModifiedBy>
  <cp:revision>85</cp:revision>
  <dcterms:created xsi:type="dcterms:W3CDTF">2017-08-10T00:35:00Z</dcterms:created>
  <dcterms:modified xsi:type="dcterms:W3CDTF">2017-08-14T16:47:47Z</dcterms:modified>
</cp:coreProperties>
</file>