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277" r:id="rId3"/>
    <p:sldId id="282" r:id="rId4"/>
    <p:sldId id="280" r:id="rId5"/>
    <p:sldId id="276" r:id="rId6"/>
    <p:sldId id="258" r:id="rId7"/>
    <p:sldId id="279" r:id="rId8"/>
    <p:sldId id="283" r:id="rId9"/>
    <p:sldId id="284" r:id="rId10"/>
    <p:sldId id="285" r:id="rId11"/>
    <p:sldId id="286" r:id="rId12"/>
    <p:sldId id="287" r:id="rId13"/>
    <p:sldId id="289" r:id="rId14"/>
    <p:sldId id="288" r:id="rId15"/>
    <p:sldId id="290" r:id="rId16"/>
    <p:sldId id="293" r:id="rId17"/>
    <p:sldId id="281" r:id="rId18"/>
    <p:sldId id="294" r:id="rId19"/>
    <p:sldId id="291" r:id="rId20"/>
    <p:sldId id="292" r:id="rId21"/>
    <p:sldId id="259" r:id="rId22"/>
    <p:sldId id="260" r:id="rId23"/>
    <p:sldId id="261" r:id="rId24"/>
    <p:sldId id="262" r:id="rId25"/>
    <p:sldId id="266" r:id="rId26"/>
    <p:sldId id="267" r:id="rId27"/>
    <p:sldId id="268" r:id="rId28"/>
    <p:sldId id="272" r:id="rId29"/>
    <p:sldId id="273" r:id="rId30"/>
    <p:sldId id="274" r:id="rId31"/>
    <p:sldId id="275" r:id="rId32"/>
    <p:sldId id="269" r:id="rId33"/>
    <p:sldId id="270" r:id="rId34"/>
    <p:sldId id="295" r:id="rId35"/>
    <p:sldId id="271" r:id="rId36"/>
    <p:sldId id="278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650" autoAdjust="0"/>
  </p:normalViewPr>
  <p:slideViewPr>
    <p:cSldViewPr snapToGrid="0" snapToObjects="1">
      <p:cViewPr>
        <p:scale>
          <a:sx n="90" d="100"/>
          <a:sy n="90" d="100"/>
        </p:scale>
        <p:origin x="-864" y="-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B469A-8AD2-9D49-8222-C069DF4DF614}" type="datetimeFigureOut">
              <a:rPr lang="en-US" smtClean="0"/>
              <a:t>8/7/17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10694-C66C-094F-B0CD-7542E7BE5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88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Spurious frequencies beyond 20x</a:t>
            </a:r>
            <a:r>
              <a:rPr lang="en-US" baseline="0" dirty="0" smtClean="0"/>
              <a:t> natural frequency.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DF9E2-7C9F-0E4C-A55B-E969E72BD1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78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Modest doubt is called the beacon of the wise.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There is nothing either good or bad, but thinking makes it so.</a:t>
            </a:r>
          </a:p>
          <a:p>
            <a:endParaRPr lang="en-US" dirty="0" smtClean="0"/>
          </a:p>
          <a:p>
            <a:r>
              <a:rPr lang="en-US" dirty="0" smtClean="0"/>
              <a:t>The course of true love never did run smooth.</a:t>
            </a:r>
          </a:p>
          <a:p>
            <a:endParaRPr lang="en-US" dirty="0" smtClean="0"/>
          </a:p>
          <a:p>
            <a:r>
              <a:rPr lang="en-US" dirty="0" smtClean="0"/>
              <a:t>To </a:t>
            </a:r>
            <a:r>
              <a:rPr lang="en-US" dirty="0" err="1" smtClean="0"/>
              <a:t>thine</a:t>
            </a:r>
            <a:r>
              <a:rPr lang="en-US" dirty="0" smtClean="0"/>
              <a:t> own self be true, and it must follow, as the night the day, thou canst not then be false to any man.</a:t>
            </a:r>
          </a:p>
          <a:p>
            <a:endParaRPr lang="en-US" dirty="0" smtClean="0"/>
          </a:p>
          <a:p>
            <a:r>
              <a:rPr lang="en-US" dirty="0" smtClean="0"/>
              <a:t>Let me embrace thee, sour adversity, for wise men say it is the wisest course.</a:t>
            </a:r>
          </a:p>
          <a:p>
            <a:endParaRPr lang="en-US" dirty="0" smtClean="0"/>
          </a:p>
          <a:p>
            <a:r>
              <a:rPr lang="en-US" dirty="0" smtClean="0"/>
              <a:t>- Shakespeare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0694-C66C-094F-B0CD-7542E7BE5D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87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 Hz ~ 0.02 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0694-C66C-094F-B0CD-7542E7BE5D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9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Couple of basic observations: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You can see the digitizer noise start to ramp up at 20 Hz. 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They are resolving the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microseismic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signal with about 5 dB of SNR (very good considering this was done in the summer)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3) Probably have noise levels below most site noise for frequencies higher than a Hz.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4) There is definitely a sensitivity to AC, but it is coherent on all sensors.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0694-C66C-094F-B0CD-7542E7BE5D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0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 are two different curves that overlap because I tied down the sensitivity in the microseism band (~4 s period).  Using this sensitivity I tied down the high-frequency part as well.  This is a fairly large bandwidth so to get resolution at 1000 Hz as well as 0.1 Hz you need lots of samples and big FFT lengths.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0694-C66C-094F-B0CD-7542E7BE5D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70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Attached is a figure showing a swept sine on our shake table with frequency increasing as time.  The blip at 128 20:20 is where we started running a new sequence. The top trace is one of your nodes and the bottom trace is a trillium compact.  This is a great example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imho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of why you want to remove the full response and characterize it.  If you simply remove the mid-band gain you will have amplitude errors that are frequency dependent since both traces should look a like after correction.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10694-C66C-094F-B0CD-7542E7BE5D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9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EDA6-7492-7546-A54F-CC4BD97C9952}" type="datetimeFigureOut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36DD-6396-A547-A319-55F19F2C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EDA6-7492-7546-A54F-CC4BD97C9952}" type="datetimeFigureOut">
              <a:rPr lang="en-US" smtClean="0"/>
              <a:t>8/7/17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36DD-6396-A547-A319-55F19F2C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22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EDA6-7492-7546-A54F-CC4BD97C9952}" type="datetimeFigureOut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36DD-6396-A547-A319-55F19F2C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05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EDA6-7492-7546-A54F-CC4BD97C9952}" type="datetimeFigureOut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36DD-6396-A547-A319-55F19F2C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3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38"/>
            <a:ext cx="8229600" cy="929801"/>
          </a:xfrm>
        </p:spPr>
        <p:txBody>
          <a:bodyPr>
            <a:normAutofit/>
          </a:bodyPr>
          <a:lstStyle>
            <a:lvl1pPr>
              <a:defRPr sz="3600">
                <a:latin typeface="Garamond"/>
                <a:cs typeface="Garamond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9176"/>
            <a:ext cx="8229600" cy="5016987"/>
          </a:xfrm>
        </p:spPr>
        <p:txBody>
          <a:bodyPr/>
          <a:lstStyle>
            <a:lvl1pPr>
              <a:defRPr sz="2800">
                <a:latin typeface="Garamond"/>
                <a:cs typeface="Garamond"/>
              </a:defRPr>
            </a:lvl1pPr>
            <a:lvl2pPr>
              <a:defRPr>
                <a:latin typeface="Garamond"/>
                <a:cs typeface="Garamond"/>
              </a:defRPr>
            </a:lvl2pPr>
            <a:lvl3pPr>
              <a:defRPr>
                <a:latin typeface="Garamond"/>
                <a:cs typeface="Garamond"/>
              </a:defRPr>
            </a:lvl3pPr>
            <a:lvl4pPr>
              <a:defRPr>
                <a:latin typeface="Garamond"/>
                <a:cs typeface="Garamond"/>
              </a:defRPr>
            </a:lvl4pPr>
            <a:lvl5pPr>
              <a:defRPr>
                <a:latin typeface="Garamond"/>
                <a:cs typeface="Garamond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C34EF-5D3B-2A47-A2ED-7ED216CC5D26}" type="datetime1">
              <a:rPr lang="en-GB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22A5A-7420-F04D-B6BA-7D9B288E0E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947239"/>
            <a:ext cx="9144000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49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EDA6-7492-7546-A54F-CC4BD97C9952}" type="datetimeFigureOut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36DD-6396-A547-A319-55F19F2C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1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EDA6-7492-7546-A54F-CC4BD97C9952}" type="datetimeFigureOut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36DD-6396-A547-A319-55F19F2C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41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EDA6-7492-7546-A54F-CC4BD97C9952}" type="datetimeFigureOut">
              <a:rPr lang="en-US" smtClean="0"/>
              <a:t>8/7/17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36DD-6396-A547-A319-55F19F2C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2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EDA6-7492-7546-A54F-CC4BD97C9952}" type="datetimeFigureOut">
              <a:rPr lang="en-US" smtClean="0"/>
              <a:t>8/7/17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36DD-6396-A547-A319-55F19F2C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03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EDA6-7492-7546-A54F-CC4BD97C9952}" type="datetimeFigureOut">
              <a:rPr lang="en-US" smtClean="0"/>
              <a:t>8/7/17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36DD-6396-A547-A319-55F19F2C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9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EDA6-7492-7546-A54F-CC4BD97C9952}" type="datetimeFigureOut">
              <a:rPr lang="en-US" smtClean="0"/>
              <a:t>8/7/17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36DD-6396-A547-A319-55F19F2C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3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EDA6-7492-7546-A54F-CC4BD97C9952}" type="datetimeFigureOut">
              <a:rPr lang="en-US" smtClean="0"/>
              <a:t>8/7/17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36DD-6396-A547-A319-55F19F2C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1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FEDA6-7492-7546-A54F-CC4BD97C9952}" type="datetimeFigureOut">
              <a:rPr lang="en-US" smtClean="0"/>
              <a:t>8/7/17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A36DD-6396-A547-A319-55F19F2C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9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27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6851" y="4529867"/>
            <a:ext cx="41479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Garamond"/>
                <a:cs typeface="Garamond"/>
              </a:rPr>
              <a:t>Dr. Marianne Karplus</a:t>
            </a:r>
          </a:p>
          <a:p>
            <a:pPr algn="ctr"/>
            <a:r>
              <a:rPr lang="en-US" sz="2400" dirty="0" smtClean="0">
                <a:latin typeface="Garamond"/>
                <a:cs typeface="Garamond"/>
              </a:rPr>
              <a:t>Assistant Professor</a:t>
            </a:r>
          </a:p>
          <a:p>
            <a:pPr algn="ctr"/>
            <a:r>
              <a:rPr lang="en-US" sz="2400" dirty="0" smtClean="0">
                <a:latin typeface="Garamond"/>
                <a:cs typeface="Garamond"/>
              </a:rPr>
              <a:t>Univ. of Texas at El Paso</a:t>
            </a:r>
          </a:p>
          <a:p>
            <a:pPr algn="ctr"/>
            <a:endParaRPr lang="en-US" sz="2400" b="1" dirty="0">
              <a:latin typeface="Garamond"/>
              <a:cs typeface="Garamond"/>
            </a:endParaRPr>
          </a:p>
          <a:p>
            <a:pPr algn="ctr"/>
            <a:endParaRPr lang="en-US" sz="2400" b="1" dirty="0">
              <a:latin typeface="Garamond"/>
              <a:cs typeface="Garamond"/>
            </a:endParaRPr>
          </a:p>
        </p:txBody>
      </p:sp>
      <p:pic>
        <p:nvPicPr>
          <p:cNvPr id="8" name="Picture 7" descr="logo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001" y="5315491"/>
            <a:ext cx="1931003" cy="15425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968471"/>
            <a:ext cx="4598736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Garamond"/>
                <a:cs typeface="Garamond"/>
              </a:rPr>
              <a:t>Intro to </a:t>
            </a:r>
            <a:r>
              <a:rPr lang="en-US" sz="3200" b="1" dirty="0" err="1" smtClean="0">
                <a:latin typeface="Garamond"/>
                <a:cs typeface="Garamond"/>
              </a:rPr>
              <a:t>Seismometry</a:t>
            </a:r>
            <a:r>
              <a:rPr lang="en-US" sz="3200" b="1" dirty="0" smtClean="0">
                <a:latin typeface="Garamond"/>
                <a:cs typeface="Garamond"/>
              </a:rPr>
              <a:t>:</a:t>
            </a:r>
          </a:p>
          <a:p>
            <a:pPr algn="ctr"/>
            <a:r>
              <a:rPr lang="en-US" sz="3200" b="1" dirty="0" smtClean="0">
                <a:latin typeface="Garamond"/>
                <a:cs typeface="Garamond"/>
              </a:rPr>
              <a:t>How do seismic ‘nodes’ differ from other types of seismometers?</a:t>
            </a:r>
            <a:endParaRPr lang="en-US" sz="3200" b="1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18822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seismic 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Major advance 1 (1960s): digital recording allowed ease of filtering, weak and strong signals recorded on same instrument.</a:t>
            </a:r>
          </a:p>
          <a:p>
            <a:r>
              <a:rPr lang="en-US" dirty="0" smtClean="0"/>
              <a:t>Major advance 2 (1970s): instruments could maintain sensitivity across wide ranges (“broad bands”) of frequency.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610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38"/>
            <a:ext cx="4021667" cy="14360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Broadband recording of an underground nuclear explosion, 1989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996" y="0"/>
            <a:ext cx="461300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5667" y="5390445"/>
            <a:ext cx="2098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Aki &amp; Richards, 2002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05172" y="2822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unfiltered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Garamond"/>
              <a:cs typeface="Garamo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05172" y="829733"/>
            <a:ext cx="137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0.01-0.05 Hz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Garamond"/>
              <a:cs typeface="Garamo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05172" y="1453444"/>
            <a:ext cx="127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0.05-0.1 Hz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Garamond"/>
              <a:cs typeface="Garamo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05172" y="2068688"/>
            <a:ext cx="116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0.1-0.5 Hz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Garamond"/>
              <a:cs typeface="Garamon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05172" y="2929466"/>
            <a:ext cx="99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0.5-1 Hz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Garamond"/>
              <a:cs typeface="Garamon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05172" y="3564466"/>
            <a:ext cx="82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1-5 Hz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Garamond"/>
              <a:cs typeface="Garamon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05172" y="4255910"/>
            <a:ext cx="934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Garamond"/>
                <a:cs typeface="Garamond"/>
              </a:rPr>
              <a:t>5-10 Hz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628721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seismic 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types of seismic motion sensor: inertial sensor and </a:t>
            </a:r>
            <a:r>
              <a:rPr lang="en-US" dirty="0" err="1" smtClean="0"/>
              <a:t>strainmeter</a:t>
            </a:r>
            <a:r>
              <a:rPr lang="en-US" dirty="0" smtClean="0"/>
              <a:t>. I will only talk about the inertial sensor.</a:t>
            </a:r>
            <a:endParaRPr lang="en-US" dirty="0"/>
          </a:p>
        </p:txBody>
      </p:sp>
      <p:pic>
        <p:nvPicPr>
          <p:cNvPr id="4" name="Picture 3" descr="Screen Shot 2017-08-06 at 11.34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46" y="1981200"/>
            <a:ext cx="4838700" cy="4876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2352891"/>
            <a:ext cx="376766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ass and spring systems: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Mass (</a:t>
            </a:r>
            <a:r>
              <a:rPr lang="en-US" i="1" dirty="0" smtClean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 kg)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Spring stiffness (</a:t>
            </a:r>
            <a:r>
              <a:rPr lang="en-US" i="1" dirty="0" smtClean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 N/m)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Damping element with constant of viscous friction  (</a:t>
            </a:r>
            <a:r>
              <a:rPr lang="en-US" i="1" dirty="0" smtClean="0">
                <a:latin typeface="Times New Roman"/>
                <a:cs typeface="Times New Roman"/>
              </a:rPr>
              <a:t>R</a:t>
            </a:r>
            <a:r>
              <a:rPr lang="en-US" dirty="0" smtClean="0">
                <a:latin typeface="Times New Roman"/>
                <a:cs typeface="Times New Roman"/>
              </a:rPr>
              <a:t> N/(m*s))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Time-dependent ground motion</a:t>
            </a:r>
            <a:r>
              <a:rPr lang="en-US" i="1" dirty="0" smtClean="0">
                <a:latin typeface="Times New Roman"/>
                <a:cs typeface="Times New Roman"/>
              </a:rPr>
              <a:t>: x(t)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Absolute motion of mass</a:t>
            </a:r>
            <a:r>
              <a:rPr lang="en-US" i="1" dirty="0" smtClean="0">
                <a:latin typeface="Times New Roman"/>
                <a:cs typeface="Times New Roman"/>
              </a:rPr>
              <a:t>: y(t)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Motion relative to ground</a:t>
            </a:r>
            <a:r>
              <a:rPr lang="en-US" i="1" dirty="0" smtClean="0">
                <a:latin typeface="Times New Roman"/>
                <a:cs typeface="Times New Roman"/>
              </a:rPr>
              <a:t>: z(t)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Acceleration </a:t>
            </a:r>
            <a:r>
              <a:rPr lang="en-US" i="1" dirty="0" err="1" smtClean="0">
                <a:latin typeface="Times New Roman"/>
                <a:cs typeface="Times New Roman"/>
              </a:rPr>
              <a:t>ÿ</a:t>
            </a:r>
            <a:r>
              <a:rPr lang="en-US" dirty="0" smtClean="0">
                <a:latin typeface="Times New Roman"/>
                <a:cs typeface="Times New Roman"/>
              </a:rPr>
              <a:t> relative to mass results from external force </a:t>
            </a:r>
            <a:r>
              <a:rPr lang="en-US" i="1" dirty="0" smtClean="0">
                <a:latin typeface="Times New Roman"/>
                <a:cs typeface="Times New Roman"/>
              </a:rPr>
              <a:t>f</a:t>
            </a:r>
            <a:r>
              <a:rPr lang="en-US" dirty="0" smtClean="0">
                <a:latin typeface="Times New Roman"/>
                <a:cs typeface="Times New Roman"/>
              </a:rPr>
              <a:t> acting on mass:</a:t>
            </a:r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Garamond"/>
              <a:cs typeface="Garamond"/>
            </a:endParaRPr>
          </a:p>
          <a:p>
            <a:endParaRPr lang="en-US" dirty="0">
              <a:latin typeface="Garamond"/>
              <a:cs typeface="Garamond"/>
            </a:endParaRPr>
          </a:p>
          <a:p>
            <a:endParaRPr lang="en-US" dirty="0">
              <a:latin typeface="Garamond"/>
              <a:cs typeface="Garamond"/>
            </a:endParaRPr>
          </a:p>
        </p:txBody>
      </p:sp>
      <p:pic>
        <p:nvPicPr>
          <p:cNvPr id="6" name="Picture 5" descr="Screen Shot 2017-08-06 at 11.44.1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3"/>
          <a:stretch/>
        </p:blipFill>
        <p:spPr>
          <a:xfrm>
            <a:off x="692855" y="5813777"/>
            <a:ext cx="2298700" cy="312385"/>
          </a:xfrm>
          <a:prstGeom prst="rect">
            <a:avLst/>
          </a:prstGeom>
        </p:spPr>
      </p:pic>
      <p:pic>
        <p:nvPicPr>
          <p:cNvPr id="7" name="Picture 6" descr="Screen Shot 2017-08-06 at 11.44.2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19208"/>
            <a:ext cx="28829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07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seismic instrumentation: geophones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9176"/>
            <a:ext cx="5159022" cy="552304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While the mass-and-spring model is useful, real seismometers are somewhat different.</a:t>
            </a:r>
          </a:p>
          <a:p>
            <a:r>
              <a:rPr lang="en-US" dirty="0" smtClean="0"/>
              <a:t>Geophone seismometers typically have a coil of wire suspended by a spring that surrounds a magnet that’s coupled to the ground. When the magnet moves, the coil of wire doesn’t move, which induces an electrical current in the wire, producing a voltage that is recorded.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7-08-07 at 12.10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997" y="1340554"/>
            <a:ext cx="3201236" cy="4481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15667" y="5759777"/>
            <a:ext cx="153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Reynolds, 1997</a:t>
            </a:r>
            <a:endParaRPr lang="en-US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744039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seismic instrumentation: STS-2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554" y="1058332"/>
            <a:ext cx="4515557" cy="33866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7044" y="6488668"/>
            <a:ext cx="251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Photos from </a:t>
            </a:r>
            <a:r>
              <a:rPr lang="en-US" dirty="0" err="1" smtClean="0">
                <a:latin typeface="Garamond"/>
                <a:cs typeface="Garamond"/>
              </a:rPr>
              <a:t>osop.com.pa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444" y="3800501"/>
            <a:ext cx="3640667" cy="27305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109176"/>
            <a:ext cx="4058354" cy="5523046"/>
          </a:xfrm>
        </p:spPr>
        <p:txBody>
          <a:bodyPr>
            <a:normAutofit/>
          </a:bodyPr>
          <a:lstStyle/>
          <a:p>
            <a:r>
              <a:rPr lang="en-US" dirty="0" smtClean="0"/>
              <a:t>Electronics holds mass motionless relative to frame</a:t>
            </a:r>
          </a:p>
          <a:p>
            <a:endParaRPr lang="en-US" dirty="0" smtClean="0"/>
          </a:p>
          <a:p>
            <a:r>
              <a:rPr lang="en-US" dirty="0" smtClean="0"/>
              <a:t>Distance between mass and part of frame is measured precisely by a linear variable differential transformer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319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Z-Land geophone vs. STS-2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9176"/>
            <a:ext cx="3804356" cy="50169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Z-Land geophone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Natural frequency: 5 Hz</a:t>
            </a:r>
          </a:p>
          <a:p>
            <a:pPr marL="0" indent="0">
              <a:buNone/>
            </a:pPr>
            <a:r>
              <a:rPr lang="en-US" dirty="0" smtClean="0"/>
              <a:t>Damping: 0.70</a:t>
            </a:r>
          </a:p>
          <a:p>
            <a:pPr marL="0" indent="0">
              <a:buNone/>
            </a:pPr>
            <a:r>
              <a:rPr lang="en-US" dirty="0" smtClean="0"/>
              <a:t>Sensitivity: 76.7 V/ m/ s</a:t>
            </a:r>
          </a:p>
          <a:p>
            <a:pPr marL="0" indent="0">
              <a:buNone/>
            </a:pPr>
            <a:r>
              <a:rPr lang="en-US" dirty="0" smtClean="0"/>
              <a:t>Dynamic range: 127 dB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55444" y="1109176"/>
            <a:ext cx="4275667" cy="501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Garamond"/>
                <a:ea typeface="+mn-ea"/>
                <a:cs typeface="Garamon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/>
                <a:ea typeface="+mn-ea"/>
                <a:cs typeface="Garamon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/>
                <a:ea typeface="+mn-ea"/>
                <a:cs typeface="Garamon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/>
                <a:ea typeface="+mn-ea"/>
                <a:cs typeface="Garamon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/>
                <a:ea typeface="+mn-ea"/>
                <a:cs typeface="Garamon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/>
              <a:t>STS-2</a:t>
            </a:r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r>
              <a:rPr lang="en-US" dirty="0" smtClean="0"/>
              <a:t>Natural frequency: 0.0083 Hz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Damping: 0.707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Sensitivity: 1500 V/ m/ s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Dynamic range: 145 dB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63222" y="5110500"/>
            <a:ext cx="802357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Dynamic range: typically measured as the ratio of amplitudes of the largest signal to the smallest signal (R). Reported in decibels according to 20 log R. (e.g., if R~1e6, dynamic range is 120 dB).</a:t>
            </a:r>
          </a:p>
        </p:txBody>
      </p:sp>
    </p:spTree>
    <p:extLst>
      <p:ext uri="{BB962C8B-B14F-4D97-AF65-F5344CB8AC3E}">
        <p14:creationId xmlns:p14="http://schemas.microsoft.com/office/powerpoint/2010/main" val="1681150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Z-Land geophone vs. STS-2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9176"/>
            <a:ext cx="3804356" cy="50169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Z-Land geophone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Natural frequency: 5 Hz</a:t>
            </a:r>
          </a:p>
          <a:p>
            <a:pPr marL="0" indent="0">
              <a:buNone/>
            </a:pPr>
            <a:r>
              <a:rPr lang="en-US" dirty="0" smtClean="0"/>
              <a:t>Damping: 0.70</a:t>
            </a:r>
          </a:p>
          <a:p>
            <a:pPr marL="0" indent="0">
              <a:buNone/>
            </a:pPr>
            <a:r>
              <a:rPr lang="en-US" dirty="0" smtClean="0"/>
              <a:t>Sensitivity: 76.7 V/ m/ s</a:t>
            </a:r>
          </a:p>
          <a:p>
            <a:pPr marL="0" indent="0">
              <a:buNone/>
            </a:pPr>
            <a:r>
              <a:rPr lang="en-US" dirty="0" smtClean="0"/>
              <a:t>Dynamic range: 127 dB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55444" y="1109176"/>
            <a:ext cx="4275667" cy="501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Garamond"/>
                <a:ea typeface="+mn-ea"/>
                <a:cs typeface="Garamon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aramond"/>
                <a:ea typeface="+mn-ea"/>
                <a:cs typeface="Garamon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aramond"/>
                <a:ea typeface="+mn-ea"/>
                <a:cs typeface="Garamon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aramond"/>
                <a:ea typeface="+mn-ea"/>
                <a:cs typeface="Garamon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aramond"/>
                <a:ea typeface="+mn-ea"/>
                <a:cs typeface="Garamon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/>
              <a:t>STS-2</a:t>
            </a:r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r>
              <a:rPr lang="en-US" dirty="0" smtClean="0"/>
              <a:t>Natural frequency: 0.0083 Hz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Damping: 0.707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Sensitivity: 1500 V/ m/ s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Dynamic range: 145 dB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63222" y="5286111"/>
            <a:ext cx="69850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Note: Very </a:t>
            </a:r>
            <a:r>
              <a:rPr lang="en-US" sz="2400" dirty="0">
                <a:latin typeface="Garamond"/>
                <a:cs typeface="Garamond"/>
              </a:rPr>
              <a:t>i</a:t>
            </a:r>
            <a:r>
              <a:rPr lang="en-US" sz="2400" dirty="0" smtClean="0">
                <a:latin typeface="Garamond"/>
                <a:cs typeface="Garamond"/>
              </a:rPr>
              <a:t>mportant to have a good transfer function for any instrument that characterizes frequency response and allows correct interpretation of signals.</a:t>
            </a:r>
          </a:p>
        </p:txBody>
      </p:sp>
    </p:spTree>
    <p:extLst>
      <p:ext uri="{BB962C8B-B14F-4D97-AF65-F5344CB8AC3E}">
        <p14:creationId xmlns:p14="http://schemas.microsoft.com/office/powerpoint/2010/main" val="725932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7438"/>
            <a:ext cx="9144000" cy="929801"/>
          </a:xfrm>
        </p:spPr>
        <p:txBody>
          <a:bodyPr>
            <a:normAutofit/>
          </a:bodyPr>
          <a:lstStyle/>
          <a:p>
            <a:r>
              <a:rPr lang="en-US" dirty="0" smtClean="0"/>
              <a:t>Sensor response (Gain vs. Frequency)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56" y="1074239"/>
            <a:ext cx="7930444" cy="54919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42000" y="6405223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Source: IRIS website</a:t>
            </a:r>
            <a:endParaRPr lang="en-US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162410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 noise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Distribution of seismic noise as a function of period.</a:t>
            </a:r>
          </a:p>
          <a:p>
            <a:endParaRPr lang="en-US" dirty="0" smtClean="0"/>
          </a:p>
          <a:p>
            <a:r>
              <a:rPr lang="en-US" dirty="0" smtClean="0"/>
              <a:t>Low noise and high noise models (Peterson, 1993): suggested lower and upper bounds on background noise found for stations on hard basement rock, based on years of empirical data collection.</a:t>
            </a:r>
          </a:p>
          <a:p>
            <a:endParaRPr lang="en-US" dirty="0" smtClean="0"/>
          </a:p>
          <a:p>
            <a:r>
              <a:rPr lang="en-US" dirty="0" smtClean="0"/>
              <a:t>Noise models typically have 2 peaks: at 0.2 Hz and 0.07 Hz. Both are due to ocean waves. </a:t>
            </a:r>
          </a:p>
        </p:txBody>
      </p:sp>
    </p:spTree>
    <p:extLst>
      <p:ext uri="{BB962C8B-B14F-4D97-AF65-F5344CB8AC3E}">
        <p14:creationId xmlns:p14="http://schemas.microsoft.com/office/powerpoint/2010/main" val="1410533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Equiv. earth peak acceleration vs. period for various signals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4445" y="1171222"/>
            <a:ext cx="6025444" cy="552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8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Current nodal projects – many are collaborative (active*- and passive-source)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12-12 at 11.23.27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11081"/>
            <a:ext cx="9144000" cy="4954753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3501399" y="4334837"/>
            <a:ext cx="293488" cy="266411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273587" y="4108957"/>
            <a:ext cx="293488" cy="266411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2748519" y="2055441"/>
            <a:ext cx="293488" cy="266411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1748659" y="2974121"/>
            <a:ext cx="293488" cy="266411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4396938" y="3491288"/>
            <a:ext cx="293488" cy="266411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36328" y="1815523"/>
            <a:ext cx="144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Yellowstone*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07595" y="2618299"/>
            <a:ext cx="31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Brady Hot Springs (</a:t>
            </a:r>
            <a:r>
              <a:rPr lang="en-US" dirty="0" err="1" smtClean="0"/>
              <a:t>PoroTomo</a:t>
            </a:r>
            <a:r>
              <a:rPr lang="en-US" dirty="0" smtClean="0"/>
              <a:t>)*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90426" y="3388366"/>
            <a:ext cx="17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IRIS </a:t>
            </a:r>
            <a:r>
              <a:rPr lang="en-US" dirty="0" err="1" smtClean="0"/>
              <a:t>Wavefields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13381" y="4136661"/>
            <a:ext cx="119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Indio </a:t>
            </a:r>
            <a:r>
              <a:rPr lang="en-US" dirty="0" err="1" smtClean="0"/>
              <a:t>Mts</a:t>
            </a:r>
            <a:r>
              <a:rPr lang="en-US" dirty="0"/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4761" y="4093465"/>
            <a:ext cx="2429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 Paso Area</a:t>
            </a:r>
          </a:p>
          <a:p>
            <a:pPr algn="ctr"/>
            <a:r>
              <a:rPr lang="en-US" dirty="0" smtClean="0"/>
              <a:t>E. Franklin </a:t>
            </a:r>
            <a:r>
              <a:rPr lang="en-US" dirty="0" err="1" smtClean="0"/>
              <a:t>Mts</a:t>
            </a:r>
            <a:r>
              <a:rPr lang="en-US" dirty="0" smtClean="0"/>
              <a:t> Fault*</a:t>
            </a:r>
          </a:p>
          <a:p>
            <a:pPr algn="ctr"/>
            <a:r>
              <a:rPr lang="en-US" dirty="0" smtClean="0"/>
              <a:t>Rio Grande Valley*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1895403" y="3776893"/>
            <a:ext cx="293488" cy="266411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608" y="3776895"/>
            <a:ext cx="175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 Jacinto Fault</a:t>
            </a:r>
            <a:endParaRPr lang="en-US" dirty="0"/>
          </a:p>
        </p:txBody>
      </p:sp>
      <p:pic>
        <p:nvPicPr>
          <p:cNvPr id="21" name="Picture 20" descr="logo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4762" y="5979107"/>
            <a:ext cx="1089241" cy="8701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42007" y="6206261"/>
            <a:ext cx="4982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Garamond"/>
                <a:cs typeface="Garamond"/>
              </a:rPr>
              <a:t>Plus</a:t>
            </a:r>
            <a:r>
              <a:rPr lang="is-IS" sz="2000" dirty="0" smtClean="0">
                <a:latin typeface="Garamond"/>
                <a:cs typeface="Garamond"/>
              </a:rPr>
              <a:t>… Lemon Creek Glacier*, Southeast Alaska</a:t>
            </a:r>
            <a:endParaRPr lang="en-US" sz="20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902682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Self-noise models for various sensors</a:t>
            </a:r>
            <a:endParaRPr lang="en-US" dirty="0"/>
          </a:p>
        </p:txBody>
      </p:sp>
      <p:pic>
        <p:nvPicPr>
          <p:cNvPr id="5" name="Picture 4" descr="Screen Shot 2017-08-07 at 12.28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1061156"/>
            <a:ext cx="6515100" cy="538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2000" y="6405223"/>
            <a:ext cx="207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Garamond"/>
                <a:cs typeface="Garamond"/>
              </a:rPr>
              <a:t>Ringler</a:t>
            </a:r>
            <a:r>
              <a:rPr lang="en-US" dirty="0" smtClean="0">
                <a:latin typeface="Garamond"/>
                <a:cs typeface="Garamond"/>
              </a:rPr>
              <a:t> &amp; Hutt, 2010</a:t>
            </a:r>
            <a:endParaRPr lang="en-US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725539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lf_noiseHH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5778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19334"/>
            <a:ext cx="528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Plot from Adam </a:t>
            </a:r>
            <a:r>
              <a:rPr lang="en-US" dirty="0" err="1" smtClean="0">
                <a:latin typeface="Garamond"/>
                <a:cs typeface="Garamond"/>
              </a:rPr>
              <a:t>Ringler</a:t>
            </a:r>
            <a:r>
              <a:rPr lang="en-US" dirty="0" smtClean="0">
                <a:latin typeface="Garamond"/>
                <a:cs typeface="Garamond"/>
              </a:rPr>
              <a:t>, Albuquerque Seismological Lab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Self-noise model for STS-2 and Z-Land node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76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lf_noiseHH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5778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19334"/>
            <a:ext cx="528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Plot from Adam </a:t>
            </a:r>
            <a:r>
              <a:rPr lang="en-US" dirty="0" err="1" smtClean="0">
                <a:latin typeface="Garamond"/>
                <a:cs typeface="Garamond"/>
              </a:rPr>
              <a:t>Ringler</a:t>
            </a:r>
            <a:r>
              <a:rPr lang="en-US" dirty="0" smtClean="0">
                <a:latin typeface="Garamond"/>
                <a:cs typeface="Garamond"/>
              </a:rPr>
              <a:t>, Albuquerque Seismological Lab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Self-noise model for STS-2 and Z-Land node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295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lf_noiseHHE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5778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19334"/>
            <a:ext cx="528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Plot from Adam </a:t>
            </a:r>
            <a:r>
              <a:rPr lang="en-US" dirty="0" err="1" smtClean="0">
                <a:latin typeface="Garamond"/>
                <a:cs typeface="Garamond"/>
              </a:rPr>
              <a:t>Ringler</a:t>
            </a:r>
            <a:r>
              <a:rPr lang="en-US" dirty="0" smtClean="0">
                <a:latin typeface="Garamond"/>
                <a:cs typeface="Garamond"/>
              </a:rPr>
              <a:t>, Albuquerque Seismological Lab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Self-noise model for STS-2 and Z-Land node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996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t_veloc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053"/>
            <a:ext cx="9144000" cy="3442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19334"/>
            <a:ext cx="528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Plot from Adam </a:t>
            </a:r>
            <a:r>
              <a:rPr lang="en-US" dirty="0" err="1" smtClean="0">
                <a:latin typeface="Garamond"/>
                <a:cs typeface="Garamond"/>
              </a:rPr>
              <a:t>Ringler</a:t>
            </a:r>
            <a:r>
              <a:rPr lang="en-US" dirty="0" smtClean="0">
                <a:latin typeface="Garamond"/>
                <a:cs typeface="Garamond"/>
              </a:rPr>
              <a:t>, Albuquerque Seismological Lab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Swept sine on shake table with frequency increasing with time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946112"/>
            <a:ext cx="149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Z-LAND NODE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015734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TRILLIUM COMPACT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58822" y="5216903"/>
            <a:ext cx="64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491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Oklahoma </a:t>
            </a:r>
            <a:r>
              <a:rPr lang="en-US" dirty="0" err="1" smtClean="0"/>
              <a:t>wavefields</a:t>
            </a:r>
            <a:r>
              <a:rPr lang="en-US" dirty="0" smtClean="0"/>
              <a:t> data initial QC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Fairfield Harvest Management Console is where the data is downloaded, organized, </a:t>
            </a:r>
            <a:r>
              <a:rPr lang="en-US" dirty="0" err="1" smtClean="0"/>
              <a:t>QC’ed</a:t>
            </a:r>
            <a:r>
              <a:rPr lang="en-US" dirty="0" smtClean="0"/>
              <a:t>, and then written out in *.</a:t>
            </a:r>
            <a:r>
              <a:rPr lang="en-US" dirty="0" err="1" smtClean="0"/>
              <a:t>fcnt</a:t>
            </a:r>
            <a:r>
              <a:rPr lang="en-US" dirty="0" smtClean="0"/>
              <a:t> (‘Fairfield continuous’ format – a variation of SEG-D format) files.</a:t>
            </a:r>
          </a:p>
          <a:p>
            <a:endParaRPr lang="en-US" dirty="0" smtClean="0"/>
          </a:p>
          <a:p>
            <a:r>
              <a:rPr lang="en-US" dirty="0" smtClean="0"/>
              <a:t>Note: IRIS converts nodal datasets to PH5 format. I typically work with nodal data in SAC format (converted from </a:t>
            </a:r>
            <a:r>
              <a:rPr lang="en-US" dirty="0" err="1" smtClean="0"/>
              <a:t>fcnt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Next slides give a brief intro to the Harvest Management Console.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586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8-06 at 1.02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3952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Harvest Management Console deployment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73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8-06 at 1.03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42" y="1239335"/>
            <a:ext cx="5074285" cy="4431284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Harvest Management Console deployment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939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1010: Drift vs. Time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407" t="10690" b="37126"/>
          <a:stretch/>
        </p:blipFill>
        <p:spPr>
          <a:xfrm>
            <a:off x="0" y="1454412"/>
            <a:ext cx="9144000" cy="438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79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1010: Temperature vs. Time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778" t="10919" r="1481" b="37356"/>
          <a:stretch/>
        </p:blipFill>
        <p:spPr>
          <a:xfrm>
            <a:off x="0" y="1212538"/>
            <a:ext cx="9144000" cy="444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91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Fairfield Nodal Z-Land, Generation 2, 5-Hz, 3-component nodes (as used in OK </a:t>
            </a:r>
            <a:r>
              <a:rPr lang="en-US" dirty="0" err="1" smtClean="0"/>
              <a:t>Wavefields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Basic seismic instrumentation</a:t>
            </a:r>
          </a:p>
          <a:p>
            <a:endParaRPr lang="en-US" dirty="0" smtClean="0"/>
          </a:p>
          <a:p>
            <a:r>
              <a:rPr lang="en-US" dirty="0" smtClean="0"/>
              <a:t>Frequency and dynamic range of seismic signals and noise</a:t>
            </a:r>
          </a:p>
          <a:p>
            <a:endParaRPr lang="en-US" dirty="0" smtClean="0"/>
          </a:p>
          <a:p>
            <a:r>
              <a:rPr lang="en-US" dirty="0" smtClean="0"/>
              <a:t>Fairfield node self-noise and shake table tests</a:t>
            </a:r>
          </a:p>
          <a:p>
            <a:endParaRPr lang="en-US" dirty="0" smtClean="0"/>
          </a:p>
          <a:p>
            <a:r>
              <a:rPr lang="en-US" dirty="0" smtClean="0"/>
              <a:t>Oklahoma </a:t>
            </a:r>
            <a:r>
              <a:rPr lang="en-US" dirty="0" err="1" smtClean="0"/>
              <a:t>wavefields</a:t>
            </a:r>
            <a:r>
              <a:rPr lang="en-US" dirty="0" smtClean="0"/>
              <a:t> data QC (behind the scenes)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057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1010: # Satellites vs. Time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964" t="10690" r="1296" b="37356"/>
          <a:stretch/>
        </p:blipFill>
        <p:spPr>
          <a:xfrm>
            <a:off x="0" y="1109176"/>
            <a:ext cx="9144000" cy="446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51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Battery remaining vs. Time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889" t="10690" r="1296" b="36896"/>
          <a:stretch/>
        </p:blipFill>
        <p:spPr>
          <a:xfrm>
            <a:off x="-98778" y="1109176"/>
            <a:ext cx="9144000" cy="455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42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38"/>
            <a:ext cx="9144000" cy="9298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 reason you might want to look at this data: </a:t>
            </a:r>
            <a:br>
              <a:rPr lang="en-US" dirty="0" smtClean="0"/>
            </a:br>
            <a:r>
              <a:rPr lang="en-US" dirty="0" smtClean="0"/>
              <a:t>Low temperature performance of the nodes</a:t>
            </a:r>
            <a:endParaRPr lang="en-US" dirty="0"/>
          </a:p>
        </p:txBody>
      </p:sp>
      <p:pic>
        <p:nvPicPr>
          <p:cNvPr id="5" name="Picture 4" descr="Screen Shot 2017-06-11 at 1.34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239"/>
            <a:ext cx="5334000" cy="3263900"/>
          </a:xfrm>
          <a:prstGeom prst="rect">
            <a:avLst/>
          </a:prstGeom>
        </p:spPr>
      </p:pic>
      <p:pic>
        <p:nvPicPr>
          <p:cNvPr id="6" name="Picture 5" descr="Screen Shot 2017-06-11 at 1.35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3581400"/>
            <a:ext cx="53213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47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9176"/>
            <a:ext cx="8229600" cy="5396046"/>
          </a:xfrm>
        </p:spPr>
        <p:txBody>
          <a:bodyPr/>
          <a:lstStyle/>
          <a:p>
            <a:r>
              <a:rPr lang="en-US" dirty="0" smtClean="0"/>
              <a:t>Important to keep in mind Z-Land nodes have a lower sensitivity and dynamic range compared to many broadband, short-period, and long-period seismometers. It is more similar to other 5-Hz geophone technology like the Texan + geophone combination or the L28/ L22.</a:t>
            </a:r>
          </a:p>
          <a:p>
            <a:r>
              <a:rPr lang="en-US" dirty="0" smtClean="0"/>
              <a:t>Practically, some researchers have tried using them for receiver functions and other </a:t>
            </a:r>
            <a:r>
              <a:rPr lang="en-US" dirty="0" err="1" smtClean="0"/>
              <a:t>teleseismic</a:t>
            </a:r>
            <a:r>
              <a:rPr lang="en-US" dirty="0" smtClean="0"/>
              <a:t> earthquake studies with some apparent success (when compared to receiver functions calculated from broadband stations).</a:t>
            </a:r>
          </a:p>
          <a:p>
            <a:r>
              <a:rPr lang="en-US" dirty="0" smtClean="0"/>
              <a:t>The Z-Land nodes appear to perform well in self-noise tests and shake table tests.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8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333" y="1109176"/>
            <a:ext cx="8847667" cy="5396046"/>
          </a:xfrm>
        </p:spPr>
        <p:txBody>
          <a:bodyPr>
            <a:normAutofit/>
          </a:bodyPr>
          <a:lstStyle/>
          <a:p>
            <a:r>
              <a:rPr lang="en-US" dirty="0" smtClean="0"/>
              <a:t>Keep in mind you can ask Brit O’Neill (PASSCAL) or me (for </a:t>
            </a:r>
            <a:r>
              <a:rPr lang="en-US" dirty="0" err="1" smtClean="0"/>
              <a:t>Wavefields</a:t>
            </a:r>
            <a:r>
              <a:rPr lang="en-US" dirty="0" smtClean="0"/>
              <a:t> data) if you have questions about specific node tests in the Harvest Management Console.</a:t>
            </a:r>
          </a:p>
          <a:p>
            <a:r>
              <a:rPr lang="en-US" dirty="0" smtClean="0"/>
              <a:t>Z-Land nodes are very powerful as easy-to-deploy, inexpensive, hardy little instruments. Possibility of recording the full seismic </a:t>
            </a:r>
            <a:r>
              <a:rPr lang="en-US" dirty="0" err="1" smtClean="0"/>
              <a:t>wavefield</a:t>
            </a:r>
            <a:r>
              <a:rPr lang="en-US" dirty="0" smtClean="0"/>
              <a:t> with a large N array is especially powerful. BUT it’s important to keep in mind their limitations and for which tasks they are best-suited: higher frequency studies, active-source studies, local earthquake studies, ambient noise, etc.</a:t>
            </a:r>
          </a:p>
          <a:p>
            <a:r>
              <a:rPr lang="en-US" dirty="0" smtClean="0"/>
              <a:t>For more on </a:t>
            </a:r>
            <a:r>
              <a:rPr lang="en-US" dirty="0" err="1" smtClean="0"/>
              <a:t>seismometry</a:t>
            </a:r>
            <a:r>
              <a:rPr lang="en-US" dirty="0" smtClean="0"/>
              <a:t>, see Aki &amp; Richards, Chapter 12.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8891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878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8-04 at 1.25.45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50" y="573347"/>
            <a:ext cx="7587478" cy="30419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010" y="182801"/>
            <a:ext cx="8719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Example </a:t>
            </a:r>
            <a:r>
              <a:rPr lang="en-US" sz="24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vibroseis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sweeps</a:t>
            </a:r>
            <a:endParaRPr lang="en-US" sz="24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" name="Picture 3" descr="Screen shot 2016-08-04 at 1.15.56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39" y="3592905"/>
            <a:ext cx="7556500" cy="2975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94600" y="6451600"/>
            <a:ext cx="1498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</a:rPr>
              <a:t>Active Source</a:t>
            </a:r>
            <a:endParaRPr lang="en-US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6589" y="6413500"/>
            <a:ext cx="1605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</a:rPr>
              <a:t>Time (seconds)</a:t>
            </a:r>
            <a:endParaRPr lang="en-US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2889" y="3347607"/>
            <a:ext cx="1605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Times New Roman"/>
              </a:rPr>
              <a:t>Time (seconds)</a:t>
            </a:r>
            <a:endParaRPr lang="en-US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702" y="1487721"/>
            <a:ext cx="11523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/>
              </a:rPr>
              <a:t>Node near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/>
              </a:rPr>
              <a:t>source,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/>
              </a:rPr>
              <a:t>strong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/>
              </a:rPr>
              <a:t>signal</a:t>
            </a:r>
            <a:endParaRPr lang="en-US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899" y="4452255"/>
            <a:ext cx="13512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/>
              </a:rPr>
              <a:t>Node far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/>
              </a:rPr>
              <a:t>from source,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/>
              </a:rPr>
              <a:t>weak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/>
              </a:rPr>
              <a:t>signal</a:t>
            </a:r>
            <a:endParaRPr lang="en-US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23" y="6444011"/>
            <a:ext cx="294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 Cliff Thurber,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48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99084"/>
            <a:ext cx="4418304" cy="3358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Fairfield Nodal Z-Land Gen 2 nodal system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5-Hz 3-component nodes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charging racks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handheld terminals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304" y="1600202"/>
            <a:ext cx="4580446" cy="4378905"/>
          </a:xfrm>
          <a:prstGeom prst="rect">
            <a:avLst/>
          </a:prstGeom>
        </p:spPr>
      </p:pic>
      <p:pic>
        <p:nvPicPr>
          <p:cNvPr id="6" name="Picture 5" descr="logo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4762" y="5979107"/>
            <a:ext cx="1089241" cy="8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2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99084"/>
            <a:ext cx="4418304" cy="3358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Fairfield Nodal Z-Land Gen 2 nodal system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24 bit digitizer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prstClr val="black"/>
                </a:solidFill>
              </a:rPr>
              <a:t>±</a:t>
            </a:r>
            <a:r>
              <a:rPr lang="en-US" dirty="0">
                <a:solidFill>
                  <a:prstClr val="black"/>
                </a:solidFill>
              </a:rPr>
              <a:t>10 </a:t>
            </a:r>
            <a:r>
              <a:rPr lang="en-US" dirty="0" err="1">
                <a:solidFill>
                  <a:prstClr val="black"/>
                </a:solidFill>
              </a:rPr>
              <a:t>μsecond</a:t>
            </a:r>
            <a:r>
              <a:rPr lang="en-US" dirty="0">
                <a:solidFill>
                  <a:prstClr val="black"/>
                </a:solidFill>
              </a:rPr>
              <a:t> GPS </a:t>
            </a:r>
            <a:endParaRPr lang="en-US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 smtClean="0">
                <a:solidFill>
                  <a:prstClr val="black"/>
                </a:solidFill>
              </a:rPr>
              <a:t>timing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8304" y="1600202"/>
            <a:ext cx="4580446" cy="4378905"/>
          </a:xfrm>
          <a:prstGeom prst="rect">
            <a:avLst/>
          </a:prstGeom>
        </p:spPr>
      </p:pic>
      <p:pic>
        <p:nvPicPr>
          <p:cNvPr id="6" name="Picture 5" descr="logo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4762" y="5979107"/>
            <a:ext cx="1089241" cy="8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3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8-04 at 5.12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55"/>
            <a:ext cx="3829543" cy="3794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70527"/>
            <a:ext cx="3819315" cy="290354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9314" y="17438"/>
            <a:ext cx="4867485" cy="92980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Seismometry</a:t>
            </a:r>
            <a:r>
              <a:rPr lang="en-US" dirty="0" smtClean="0"/>
              <a:t> and nodes</a:t>
            </a:r>
            <a:br>
              <a:rPr lang="en-US" dirty="0" smtClean="0"/>
            </a:br>
            <a:r>
              <a:rPr lang="en-US" sz="2200" dirty="0" smtClean="0"/>
              <a:t>(according to Shakespeare, kind of</a:t>
            </a:r>
            <a:r>
              <a:rPr lang="is-IS" sz="2200" dirty="0" smtClean="0"/>
              <a:t>…)</a:t>
            </a:r>
            <a:endParaRPr lang="en-US" sz="22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003263" y="1109176"/>
            <a:ext cx="5140737" cy="50169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“Modest doubt is called the beacon of the wise.”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“There is [no data] either good or bad, but thinking makes it so.”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“The course of [data processing] never did run smooth.”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“To </a:t>
            </a:r>
            <a:r>
              <a:rPr lang="en-US" dirty="0" err="1" smtClean="0"/>
              <a:t>thine</a:t>
            </a:r>
            <a:r>
              <a:rPr lang="en-US" dirty="0" smtClean="0"/>
              <a:t> own [seismometers] be true, and it must follow, as the night the day, thou canst not then be false to any man.”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“Let me embrace thee, [</a:t>
            </a:r>
            <a:r>
              <a:rPr lang="en-US" dirty="0" err="1" smtClean="0"/>
              <a:t>seismometry</a:t>
            </a:r>
            <a:r>
              <a:rPr lang="en-US" dirty="0" smtClean="0"/>
              <a:t>], for wise men say it is the wisest course.”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8778" y="5977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William Shakespeare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778" y="4064504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Fairfield Z-Land node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9139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seismometer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10668" y="1109176"/>
            <a:ext cx="4120444" cy="5016987"/>
          </a:xfrm>
        </p:spPr>
        <p:txBody>
          <a:bodyPr/>
          <a:lstStyle/>
          <a:p>
            <a:r>
              <a:rPr lang="en-US" dirty="0" smtClean="0"/>
              <a:t>Zhang </a:t>
            </a:r>
            <a:r>
              <a:rPr lang="en-US" dirty="0" err="1" smtClean="0"/>
              <a:t>Heng</a:t>
            </a:r>
            <a:r>
              <a:rPr lang="en-US" dirty="0" smtClean="0"/>
              <a:t>, 132 CE</a:t>
            </a:r>
          </a:p>
          <a:p>
            <a:r>
              <a:rPr lang="en-US" dirty="0" smtClean="0"/>
              <a:t>China’s Han dynasty</a:t>
            </a:r>
          </a:p>
          <a:p>
            <a:r>
              <a:rPr lang="en-US" dirty="0" smtClean="0"/>
              <a:t>When ground shook, pendulum inside the jug moved, pushed a lever that opened dragon’s mouth, ball rolled out into the toad’s mouth, and an alarm sounded.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239"/>
            <a:ext cx="4752094" cy="56003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19334"/>
            <a:ext cx="2335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Image source: </a:t>
            </a:r>
            <a:r>
              <a:rPr lang="en-US" dirty="0" err="1" smtClean="0">
                <a:latin typeface="Garamond"/>
                <a:cs typeface="Garamond"/>
              </a:rPr>
              <a:t>wikipedia</a:t>
            </a:r>
            <a:endParaRPr lang="en-US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94496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seismic 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Want to measure ‘ground motion’.</a:t>
            </a:r>
          </a:p>
          <a:p>
            <a:r>
              <a:rPr lang="en-US" dirty="0" smtClean="0"/>
              <a:t>Consider a particle in the ground that, at time </a:t>
            </a:r>
            <a:r>
              <a:rPr lang="en-US" i="1" dirty="0" smtClean="0">
                <a:latin typeface="Times New Roman"/>
                <a:cs typeface="Times New Roman"/>
              </a:rPr>
              <a:t>t</a:t>
            </a:r>
            <a:r>
              <a:rPr lang="en-US" i="1" baseline="-25000" dirty="0" smtClean="0">
                <a:latin typeface="Times New Roman"/>
                <a:cs typeface="Times New Roman"/>
              </a:rPr>
              <a:t>0</a:t>
            </a:r>
            <a:r>
              <a:rPr lang="en-US" dirty="0" smtClean="0"/>
              <a:t>, is located at </a:t>
            </a:r>
            <a:r>
              <a:rPr lang="en-US" b="1" dirty="0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Times New Roman"/>
                <a:cs typeface="Times New Roman"/>
              </a:rPr>
              <a:t> = (</a:t>
            </a:r>
            <a:r>
              <a:rPr lang="en-US" i="1" dirty="0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y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z</a:t>
            </a:r>
            <a:r>
              <a:rPr lang="en-US" dirty="0" smtClean="0">
                <a:latin typeface="Times New Roman"/>
                <a:cs typeface="Times New Roman"/>
              </a:rPr>
              <a:t>) </a:t>
            </a:r>
            <a:r>
              <a:rPr lang="en-US" dirty="0" smtClean="0"/>
              <a:t>with respect to Cartesian axes fixed in an inertial reference frame.</a:t>
            </a:r>
          </a:p>
          <a:p>
            <a:r>
              <a:rPr lang="en-US" dirty="0" smtClean="0"/>
              <a:t>At time </a:t>
            </a:r>
            <a:r>
              <a:rPr lang="en-US" i="1" dirty="0" smtClean="0">
                <a:latin typeface="Times New Roman"/>
                <a:cs typeface="Times New Roman"/>
              </a:rPr>
              <a:t>t</a:t>
            </a:r>
            <a:r>
              <a:rPr lang="en-US" dirty="0" smtClean="0"/>
              <a:t>, this particle has coordinates </a:t>
            </a:r>
            <a:r>
              <a:rPr lang="en-US" b="1" dirty="0" smtClean="0">
                <a:latin typeface="Times New Roman"/>
                <a:cs typeface="Times New Roman"/>
              </a:rPr>
              <a:t>u</a:t>
            </a:r>
            <a:r>
              <a:rPr lang="en-US" dirty="0" smtClean="0">
                <a:latin typeface="Times New Roman"/>
                <a:cs typeface="Times New Roman"/>
              </a:rPr>
              <a:t> + </a:t>
            </a:r>
            <a:r>
              <a:rPr lang="en-US" b="1" dirty="0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Times New Roman"/>
                <a:cs typeface="Times New Roman"/>
              </a:rPr>
              <a:t> = (</a:t>
            </a:r>
            <a:r>
              <a:rPr lang="en-US" i="1" dirty="0" err="1" smtClean="0">
                <a:latin typeface="Times New Roman"/>
                <a:cs typeface="Times New Roman"/>
              </a:rPr>
              <a:t>u</a:t>
            </a:r>
            <a:r>
              <a:rPr lang="en-US" dirty="0" err="1" smtClean="0">
                <a:latin typeface="Times New Roman"/>
                <a:cs typeface="Times New Roman"/>
              </a:rPr>
              <a:t>+</a:t>
            </a:r>
            <a:r>
              <a:rPr lang="en-US" i="1" dirty="0" err="1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err="1" smtClean="0">
                <a:latin typeface="Times New Roman"/>
                <a:cs typeface="Times New Roman"/>
              </a:rPr>
              <a:t>v</a:t>
            </a:r>
            <a:r>
              <a:rPr lang="en-US" dirty="0" err="1" smtClean="0">
                <a:latin typeface="Times New Roman"/>
                <a:cs typeface="Times New Roman"/>
              </a:rPr>
              <a:t>+</a:t>
            </a:r>
            <a:r>
              <a:rPr lang="en-US" i="1" dirty="0" err="1" smtClean="0">
                <a:latin typeface="Times New Roman"/>
                <a:cs typeface="Times New Roman"/>
              </a:rPr>
              <a:t>y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err="1" smtClean="0">
                <a:latin typeface="Times New Roman"/>
                <a:cs typeface="Times New Roman"/>
              </a:rPr>
              <a:t>w</a:t>
            </a:r>
            <a:r>
              <a:rPr lang="en-US" dirty="0" err="1" smtClean="0">
                <a:latin typeface="Times New Roman"/>
                <a:cs typeface="Times New Roman"/>
              </a:rPr>
              <a:t>+</a:t>
            </a:r>
            <a:r>
              <a:rPr lang="en-US" i="1" dirty="0" err="1" smtClean="0">
                <a:latin typeface="Times New Roman"/>
                <a:cs typeface="Times New Roman"/>
              </a:rPr>
              <a:t>z</a:t>
            </a:r>
            <a:r>
              <a:rPr lang="en-US" dirty="0" smtClean="0">
                <a:latin typeface="Times New Roman"/>
                <a:cs typeface="Times New Roman"/>
              </a:rPr>
              <a:t>) </a:t>
            </a:r>
            <a:r>
              <a:rPr lang="en-US" dirty="0" smtClean="0"/>
              <a:t>with respect to the same axes. (</a:t>
            </a:r>
            <a:r>
              <a:rPr lang="en-US" dirty="0" err="1" smtClean="0"/>
              <a:t>Lagrangian</a:t>
            </a:r>
            <a:r>
              <a:rPr lang="en-US" dirty="0" smtClean="0"/>
              <a:t> description of motion)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u</a:t>
            </a:r>
            <a:r>
              <a:rPr lang="en-US" dirty="0" smtClean="0">
                <a:latin typeface="Times New Roman"/>
                <a:cs typeface="Times New Roman"/>
              </a:rPr>
              <a:t> = </a:t>
            </a:r>
            <a:r>
              <a:rPr lang="en-US" b="1" dirty="0" smtClean="0">
                <a:latin typeface="Times New Roman"/>
                <a:cs typeface="Times New Roman"/>
              </a:rPr>
              <a:t>u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b="1" dirty="0" smtClean="0">
                <a:latin typeface="Times New Roman"/>
                <a:cs typeface="Times New Roman"/>
              </a:rPr>
              <a:t>x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t</a:t>
            </a:r>
            <a:r>
              <a:rPr lang="en-US" dirty="0" smtClean="0">
                <a:latin typeface="Times New Roman"/>
                <a:cs typeface="Times New Roman"/>
              </a:rPr>
              <a:t>) </a:t>
            </a:r>
            <a:r>
              <a:rPr lang="en-US" dirty="0" smtClean="0"/>
              <a:t>is the ground displacement. </a:t>
            </a:r>
          </a:p>
          <a:p>
            <a:r>
              <a:rPr lang="en-US" dirty="0" smtClean="0"/>
              <a:t>Seismometer measures displacement </a:t>
            </a:r>
            <a:r>
              <a:rPr lang="en-US" b="1" dirty="0" smtClean="0">
                <a:latin typeface="Times New Roman"/>
                <a:cs typeface="Times New Roman"/>
              </a:rPr>
              <a:t>u</a:t>
            </a:r>
            <a:r>
              <a:rPr lang="en-US" b="1" dirty="0" smtClean="0"/>
              <a:t> </a:t>
            </a:r>
            <a:r>
              <a:rPr lang="en-US" dirty="0" smtClean="0"/>
              <a:t>through 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382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seismic 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Want to record range of seismic signals and noises with wide range of frequency and amplitude.</a:t>
            </a:r>
          </a:p>
          <a:p>
            <a:r>
              <a:rPr lang="en-US" dirty="0" smtClean="0"/>
              <a:t>Pre-1960s analog recording typically used different “long-period” and “short-period” seismic instruments.</a:t>
            </a:r>
          </a:p>
          <a:p>
            <a:pPr lvl="1"/>
            <a:r>
              <a:rPr lang="en-US" dirty="0" smtClean="0"/>
              <a:t>Long-period: </a:t>
            </a:r>
            <a:r>
              <a:rPr lang="en-US" dirty="0" err="1" smtClean="0"/>
              <a:t>teleseismic</a:t>
            </a:r>
            <a:r>
              <a:rPr lang="en-US" dirty="0" smtClean="0"/>
              <a:t> surface waves and normal modes</a:t>
            </a:r>
          </a:p>
          <a:p>
            <a:pPr lvl="1"/>
            <a:r>
              <a:rPr lang="en-US" dirty="0" smtClean="0"/>
              <a:t>Short-period: band above ocean noise (0.07 to 0.4 Hz), </a:t>
            </a:r>
            <a:r>
              <a:rPr lang="en-US" dirty="0" err="1" smtClean="0"/>
              <a:t>teleseismic</a:t>
            </a:r>
            <a:r>
              <a:rPr lang="en-US" dirty="0" smtClean="0"/>
              <a:t> body waves, regional waves such as </a:t>
            </a:r>
            <a:r>
              <a:rPr lang="en-US" i="1" u="sng" dirty="0" err="1" smtClean="0"/>
              <a:t>Pn</a:t>
            </a:r>
            <a:r>
              <a:rPr lang="en-US" dirty="0" smtClean="0"/>
              <a:t> and </a:t>
            </a:r>
            <a:r>
              <a:rPr lang="en-US" i="1" dirty="0" smtClean="0"/>
              <a:t>Lg.</a:t>
            </a:r>
          </a:p>
        </p:txBody>
      </p:sp>
    </p:spTree>
    <p:extLst>
      <p:ext uri="{BB962C8B-B14F-4D97-AF65-F5344CB8AC3E}">
        <p14:creationId xmlns:p14="http://schemas.microsoft.com/office/powerpoint/2010/main" val="4170000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3561</TotalTime>
  <Words>1671</Words>
  <Application>Microsoft Macintosh PowerPoint</Application>
  <PresentationFormat>On-screen Show (4:3)</PresentationFormat>
  <Paragraphs>209</Paragraphs>
  <Slides>36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Current nodal projects – many are collaborative (active*- and passive-source)</vt:lpstr>
      <vt:lpstr>Outline</vt:lpstr>
      <vt:lpstr>Fairfield Nodal Z-Land Gen 2 nodal system</vt:lpstr>
      <vt:lpstr>Fairfield Nodal Z-Land Gen 2 nodal system</vt:lpstr>
      <vt:lpstr>Seismometry and nodes (according to Shakespeare, kind of…)</vt:lpstr>
      <vt:lpstr>Early seismometer</vt:lpstr>
      <vt:lpstr>Basic seismic instrumentation</vt:lpstr>
      <vt:lpstr>Basic seismic instrumentation</vt:lpstr>
      <vt:lpstr>Basic seismic instrumentation</vt:lpstr>
      <vt:lpstr>Broadband recording of an underground nuclear explosion, 1989</vt:lpstr>
      <vt:lpstr>Basic seismic instrumentation</vt:lpstr>
      <vt:lpstr>Basic seismic instrumentation: geophones</vt:lpstr>
      <vt:lpstr>Basic seismic instrumentation: STS-2</vt:lpstr>
      <vt:lpstr>Z-Land geophone vs. STS-2</vt:lpstr>
      <vt:lpstr>Z-Land geophone vs. STS-2</vt:lpstr>
      <vt:lpstr>Sensor response (Gain vs. Frequency)</vt:lpstr>
      <vt:lpstr>Earth noise models</vt:lpstr>
      <vt:lpstr>Equiv. earth peak acceleration vs. period for various signals</vt:lpstr>
      <vt:lpstr>Self-noise models for various sensors</vt:lpstr>
      <vt:lpstr>Self-noise model for STS-2 and Z-Land node</vt:lpstr>
      <vt:lpstr>Self-noise model for STS-2 and Z-Land node</vt:lpstr>
      <vt:lpstr>Self-noise model for STS-2 and Z-Land node</vt:lpstr>
      <vt:lpstr>Swept sine on shake table with frequency increasing with time</vt:lpstr>
      <vt:lpstr>Oklahoma wavefields data initial QC</vt:lpstr>
      <vt:lpstr>Harvest Management Console deployment table</vt:lpstr>
      <vt:lpstr>Harvest Management Console deployment table</vt:lpstr>
      <vt:lpstr>Station 1010: Drift vs. Time</vt:lpstr>
      <vt:lpstr>Station 1010: Temperature vs. Time</vt:lpstr>
      <vt:lpstr>Station 1010: # Satellites vs. Time</vt:lpstr>
      <vt:lpstr>Battery remaining vs. Time</vt:lpstr>
      <vt:lpstr>One reason you might want to look at this data:  Low temperature performance of the nodes</vt:lpstr>
      <vt:lpstr>Summary</vt:lpstr>
      <vt:lpstr>Summary</vt:lpstr>
      <vt:lpstr>PowerPoint Presentation</vt:lpstr>
      <vt:lpstr>PowerPoint Presentation</vt:lpstr>
    </vt:vector>
  </TitlesOfParts>
  <Company>University of Texas at El Paso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Marianne Karplus</dc:creator>
  <cp:lastModifiedBy>Marianne Karplus</cp:lastModifiedBy>
  <cp:revision>45</cp:revision>
  <dcterms:created xsi:type="dcterms:W3CDTF">2017-08-04T19:51:34Z</dcterms:created>
  <dcterms:modified xsi:type="dcterms:W3CDTF">2017-08-07T13:24:12Z</dcterms:modified>
</cp:coreProperties>
</file>