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4"/>
  </p:notesMasterIdLst>
  <p:handoutMasterIdLst>
    <p:handoutMasterId r:id="rId15"/>
  </p:handoutMasterIdLst>
  <p:sldIdLst>
    <p:sldId id="259" r:id="rId2"/>
    <p:sldId id="260" r:id="rId3"/>
    <p:sldId id="262" r:id="rId4"/>
    <p:sldId id="268" r:id="rId5"/>
    <p:sldId id="269" r:id="rId6"/>
    <p:sldId id="270" r:id="rId7"/>
    <p:sldId id="271" r:id="rId8"/>
    <p:sldId id="272" r:id="rId9"/>
    <p:sldId id="273" r:id="rId10"/>
    <p:sldId id="274" r:id="rId11"/>
    <p:sldId id="276" r:id="rId12"/>
    <p:sldId id="27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64" autoAdjust="0"/>
    <p:restoredTop sz="94712" autoAdjust="0"/>
  </p:normalViewPr>
  <p:slideViewPr>
    <p:cSldViewPr>
      <p:cViewPr>
        <p:scale>
          <a:sx n="100" d="100"/>
          <a:sy n="100" d="100"/>
        </p:scale>
        <p:origin x="784" y="144"/>
      </p:cViewPr>
      <p:guideLst>
        <p:guide orient="horz" pos="2160"/>
        <p:guide pos="2880"/>
      </p:guideLst>
    </p:cSldViewPr>
  </p:slideViewPr>
  <p:outlineViewPr>
    <p:cViewPr>
      <p:scale>
        <a:sx n="33" d="100"/>
        <a:sy n="33" d="100"/>
      </p:scale>
      <p:origin x="36" y="0"/>
    </p:cViewPr>
  </p:outlineViewPr>
  <p:notesTextViewPr>
    <p:cViewPr>
      <p:scale>
        <a:sx n="1" d="1"/>
        <a:sy n="1" d="1"/>
      </p:scale>
      <p:origin x="0" y="0"/>
    </p:cViewPr>
  </p:notesTextViewPr>
  <p:notesViewPr>
    <p:cSldViewPr>
      <p:cViewPr varScale="1">
        <p:scale>
          <a:sx n="71" d="100"/>
          <a:sy n="71" d="100"/>
        </p:scale>
        <p:origin x="-19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7BC510-34BA-4E09-9618-F80A27368726}" type="datetimeFigureOut">
              <a:rPr lang="en-US" smtClean="0"/>
              <a:pPr/>
              <a:t>8/4/17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624CA6-C559-4822-BAAC-A8EDDA8FA442}" type="slidenum">
              <a:rPr lang="en-US" smtClean="0"/>
              <a:pPr/>
              <a:t>‹#›</a:t>
            </a:fld>
            <a:endParaRPr lang="en-US"/>
          </a:p>
        </p:txBody>
      </p:sp>
    </p:spTree>
    <p:extLst>
      <p:ext uri="{BB962C8B-B14F-4D97-AF65-F5344CB8AC3E}">
        <p14:creationId xmlns:p14="http://schemas.microsoft.com/office/powerpoint/2010/main" val="2283840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7568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hyperlink" Target="http://int.lanl.gov/security/protectinfo/"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pPr eaLnBrk="1" hangingPunct="1"/>
            <a:r>
              <a:rPr lang="en-US" altLang="en-US" dirty="0" smtClean="0"/>
              <a:t>Content Slide Notes</a:t>
            </a:r>
          </a:p>
          <a:p>
            <a:pPr eaLnBrk="1" hangingPunct="1"/>
            <a:r>
              <a:rPr lang="en-US" altLang="en-US" dirty="0" smtClean="0">
                <a:solidFill>
                  <a:srgbClr val="000000"/>
                </a:solidFill>
                <a:latin typeface="Helvetica" charset="0"/>
              </a:rPr>
              <a:t>“UNCLASSIFIED”  marking of slides is not a security requirement and may be deleted from the Slide Master (View › Master › Slide Master). In general, slides should be marked “UNCLASSIFIED” if there is potential for confusion or misinterpretation of something that could be deemed classified. For guidance on marking slides containing classified and unclassified controlled information, see the Protecting Information Web site at </a:t>
            </a:r>
            <a:r>
              <a:rPr lang="en-US" altLang="en-US" dirty="0" smtClean="0">
                <a:hlinkClick r:id="rId3"/>
              </a:rPr>
              <a:t>http://int.lanl.gov/security/protectinfo/</a:t>
            </a:r>
            <a:r>
              <a:rPr lang="en-US" altLang="en-US" dirty="0" smtClean="0">
                <a:solidFill>
                  <a:srgbClr val="000000"/>
                </a:solidFill>
                <a:latin typeface="Helvetica" charset="0"/>
              </a:rPr>
              <a:t>.</a:t>
            </a:r>
          </a:p>
          <a:p>
            <a:endParaRPr lang="en-US" dirty="0"/>
          </a:p>
        </p:txBody>
      </p:sp>
    </p:spTree>
    <p:extLst>
      <p:ext uri="{BB962C8B-B14F-4D97-AF65-F5344CB8AC3E}">
        <p14:creationId xmlns:p14="http://schemas.microsoft.com/office/powerpoint/2010/main" val="1483793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smtClean="0"/>
              <a:t>Signals</a:t>
            </a:r>
            <a:r>
              <a:rPr lang="en-US" baseline="0" dirty="0" smtClean="0"/>
              <a:t> are being contaminated with noise – potentially from the WT.  Is there a way we can clearly identify if that is the noise source? Wind turbines have a fundamental frequency component that we can calculate from readily available information</a:t>
            </a:r>
            <a:endParaRPr lang="en-US" dirty="0"/>
          </a:p>
        </p:txBody>
      </p:sp>
    </p:spTree>
    <p:extLst>
      <p:ext uri="{BB962C8B-B14F-4D97-AF65-F5344CB8AC3E}">
        <p14:creationId xmlns:p14="http://schemas.microsoft.com/office/powerpoint/2010/main" val="82929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514600"/>
            <a:ext cx="7772400" cy="1447800"/>
          </a:xfrm>
        </p:spPr>
        <p:txBody>
          <a:bodyPr vert="horz" lIns="91440" tIns="45720" rIns="91440" bIns="45720" rtlCol="0" anchor="t" anchorCtr="0">
            <a:noAutofit/>
          </a:bodyPr>
          <a:lstStyle>
            <a:lvl1pPr algn="ctr" rtl="0" eaLnBrk="1" fontAlgn="base" hangingPunct="1">
              <a:spcBef>
                <a:spcPct val="0"/>
              </a:spcBef>
              <a:spcAft>
                <a:spcPct val="0"/>
              </a:spcAft>
              <a:defRPr lang="en-US" sz="3200" b="1" dirty="0">
                <a:solidFill>
                  <a:srgbClr val="24459C"/>
                </a:solidFill>
                <a:latin typeface="+mj-lt"/>
                <a:ea typeface="+mj-ea"/>
                <a:cs typeface="+mj-cs"/>
              </a:defRPr>
            </a:lvl1pPr>
          </a:lstStyle>
          <a:p>
            <a:pPr marL="0" lvl="0" algn="ctr"/>
            <a:r>
              <a:rPr lang="en-US" dirty="0" smtClean="0"/>
              <a:t>Click to add presentation title</a:t>
            </a:r>
            <a:endParaRPr lang="en-US" dirty="0"/>
          </a:p>
        </p:txBody>
      </p:sp>
      <p:sp>
        <p:nvSpPr>
          <p:cNvPr id="3" name="Subtitle 2"/>
          <p:cNvSpPr>
            <a:spLocks noGrp="1"/>
          </p:cNvSpPr>
          <p:nvPr>
            <p:ph type="subTitle" idx="1" hasCustomPrompt="1"/>
          </p:nvPr>
        </p:nvSpPr>
        <p:spPr>
          <a:xfrm>
            <a:off x="1371600" y="3505200"/>
            <a:ext cx="6400800" cy="762000"/>
          </a:xfrm>
        </p:spPr>
        <p:txBody>
          <a:bodyPr>
            <a:noAutofit/>
          </a:bodyPr>
          <a:lstStyle>
            <a:lvl1pPr marL="0" marR="0" indent="0" algn="ctr" defTabSz="914400" rtl="0" eaLnBrk="1" fontAlgn="auto" latinLnBrk="0" hangingPunct="1">
              <a:lnSpc>
                <a:spcPct val="100000"/>
              </a:lnSpc>
              <a:spcBef>
                <a:spcPts val="900"/>
              </a:spcBef>
              <a:spcAft>
                <a:spcPts val="0"/>
              </a:spcAft>
              <a:buClr>
                <a:srgbClr val="F4B834"/>
              </a:buClr>
              <a:buSzTx/>
              <a:buFont typeface="Wingdings" pitchFamily="2" charset="2"/>
              <a:buNone/>
              <a:tabLst/>
              <a:defRPr kumimoji="0" lang="en-US" sz="2800" b="0" i="0" u="none" strike="noStrike" kern="1200" cap="none" spc="0" normalizeH="0" baseline="0" noProof="0" dirty="0">
                <a:ln>
                  <a:noFill/>
                </a:ln>
                <a:solidFill>
                  <a:schemeClr val="tx1">
                    <a:tint val="75000"/>
                  </a:schemeClr>
                </a:solidFill>
                <a:effectLst/>
                <a:uLnTx/>
                <a:uFillTx/>
                <a:latin typeface="+mn-lt"/>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presentation subtitle</a:t>
            </a:r>
            <a:endParaRPr lang="en-US" dirty="0"/>
          </a:p>
        </p:txBody>
      </p:sp>
      <p:sp>
        <p:nvSpPr>
          <p:cNvPr id="7" name="Text Placeholder 8"/>
          <p:cNvSpPr>
            <a:spLocks noGrp="1"/>
          </p:cNvSpPr>
          <p:nvPr>
            <p:ph type="body" sz="quarter" idx="10" hasCustomPrompt="1"/>
          </p:nvPr>
        </p:nvSpPr>
        <p:spPr>
          <a:xfrm>
            <a:off x="3328418" y="4724400"/>
            <a:ext cx="2479849" cy="523875"/>
          </a:xfrm>
        </p:spPr>
        <p:txBody>
          <a:bodyPr lIns="0" rIns="0">
            <a:noAutofit/>
          </a:bodyPr>
          <a:lstStyle>
            <a:lvl1pPr marL="0" indent="0" algn="ctr">
              <a:buFontTx/>
              <a:buNone/>
              <a:defRPr sz="2400" baseline="0">
                <a:solidFill>
                  <a:schemeClr val="tx1"/>
                </a:solidFill>
              </a:defRPr>
            </a:lvl1pPr>
          </a:lstStyle>
          <a:p>
            <a:pPr lvl="0"/>
            <a:r>
              <a:rPr lang="en-US" dirty="0" smtClean="0"/>
              <a:t>Click to add date</a:t>
            </a:r>
            <a:endParaRPr lang="en-US" dirty="0"/>
          </a:p>
        </p:txBody>
      </p:sp>
    </p:spTree>
    <p:extLst>
      <p:ext uri="{BB962C8B-B14F-4D97-AF65-F5344CB8AC3E}">
        <p14:creationId xmlns:p14="http://schemas.microsoft.com/office/powerpoint/2010/main" val="3864078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lgn="l" rtl="0" eaLnBrk="1" fontAlgn="base" hangingPunct="1">
              <a:spcBef>
                <a:spcPct val="0"/>
              </a:spcBef>
              <a:spcAft>
                <a:spcPct val="0"/>
              </a:spcAft>
              <a:defRPr lang="en-US" sz="2800" b="1" dirty="0">
                <a:solidFill>
                  <a:srgbClr val="003399"/>
                </a:solidFill>
                <a:latin typeface="+mj-lt"/>
                <a:ea typeface="+mj-ea"/>
                <a:cs typeface="+mj-cs"/>
              </a:defRPr>
            </a:lvl1pPr>
          </a:lstStyle>
          <a:p>
            <a:r>
              <a:rPr lang="en-US" dirty="0" smtClean="0"/>
              <a:t>Click to add slide title </a:t>
            </a:r>
            <a:endParaRPr lang="en-US" dirty="0"/>
          </a:p>
        </p:txBody>
      </p:sp>
      <p:sp>
        <p:nvSpPr>
          <p:cNvPr id="3" name="Content Placeholder 2"/>
          <p:cNvSpPr>
            <a:spLocks noGrp="1"/>
          </p:cNvSpPr>
          <p:nvPr>
            <p:ph idx="1" hasCustomPrompt="1"/>
          </p:nvPr>
        </p:nvSpPr>
        <p:spPr>
          <a:xfrm>
            <a:off x="457200" y="1371600"/>
            <a:ext cx="8229600" cy="4525963"/>
          </a:xfrm>
        </p:spPr>
        <p:txBody>
          <a:bodyPr>
            <a:noAutofit/>
          </a:bodyPr>
          <a:lstStyle>
            <a:lvl1pPr marL="342900" marR="0" indent="-342900" algn="l" defTabSz="914400" rtl="0" eaLnBrk="1" fontAlgn="auto" latinLnBrk="0" hangingPunct="1">
              <a:lnSpc>
                <a:spcPct val="100000"/>
              </a:lnSpc>
              <a:spcBef>
                <a:spcPts val="900"/>
              </a:spcBef>
              <a:spcAft>
                <a:spcPts val="0"/>
              </a:spcAft>
              <a:buClr>
                <a:srgbClr val="003399"/>
              </a:buClr>
              <a:buSzPct val="125000"/>
              <a:buFont typeface="Arial" panose="020B0604020202020204" pitchFamily="34" charset="0"/>
              <a:buChar char="•"/>
              <a:tabLst/>
              <a:defRPr sz="2400" baseline="0">
                <a:solidFill>
                  <a:schemeClr val="tx1"/>
                </a:solidFill>
              </a:defRPr>
            </a:lvl1pPr>
            <a:lvl2pPr marL="690563" marR="0" indent="-346075" algn="l" defTabSz="914400" rtl="0" eaLnBrk="1" fontAlgn="auto" latinLnBrk="0" hangingPunct="1">
              <a:lnSpc>
                <a:spcPct val="100000"/>
              </a:lnSpc>
              <a:spcBef>
                <a:spcPct val="20000"/>
              </a:spcBef>
              <a:spcAft>
                <a:spcPts val="0"/>
              </a:spcAft>
              <a:buClr>
                <a:srgbClr val="003399"/>
              </a:buClr>
              <a:buSzPct val="120000"/>
              <a:buFont typeface="Arial" panose="020B0604020202020204" pitchFamily="34" charset="0"/>
              <a:buChar char="–"/>
              <a:tabLst/>
              <a:defRPr kumimoji="0" lang="en-US" sz="2000" b="0" i="0" u="none" strike="noStrike" kern="1200" cap="none" spc="0" normalizeH="0" baseline="0" noProof="0" smtClean="0">
                <a:ln>
                  <a:noFill/>
                </a:ln>
                <a:solidFill>
                  <a:schemeClr val="tx1"/>
                </a:solidFill>
                <a:effectLst/>
                <a:uLnTx/>
                <a:uFillTx/>
                <a:cs typeface="Arial" pitchFamily="34" charset="0"/>
              </a:defRPr>
            </a:lvl2pPr>
            <a:lvl3pPr marL="1031875" marR="0" indent="-350838" algn="l" defTabSz="914400" rtl="0" eaLnBrk="1" fontAlgn="auto" latinLnBrk="0" hangingPunct="1">
              <a:lnSpc>
                <a:spcPct val="100000"/>
              </a:lnSpc>
              <a:spcBef>
                <a:spcPts val="576"/>
              </a:spcBef>
              <a:spcAft>
                <a:spcPts val="0"/>
              </a:spcAft>
              <a:buClr>
                <a:srgbClr val="003399"/>
              </a:buClr>
              <a:buSzPct val="100000"/>
              <a:buFont typeface="Wingdings" panose="05000000000000000000" pitchFamily="2" charset="2"/>
              <a:buChar char="§"/>
              <a:tabLst/>
              <a:defRPr sz="2000">
                <a:solidFill>
                  <a:schemeClr val="tx1"/>
                </a:solidFill>
              </a:defRPr>
            </a:lvl3pPr>
            <a:lvl4pPr marL="1374775" marR="0" indent="-342900" algn="l" defTabSz="914400" rtl="0" eaLnBrk="1" fontAlgn="auto" latinLnBrk="0" hangingPunct="1">
              <a:lnSpc>
                <a:spcPct val="100000"/>
              </a:lnSpc>
              <a:spcBef>
                <a:spcPct val="20000"/>
              </a:spcBef>
              <a:spcAft>
                <a:spcPts val="0"/>
              </a:spcAft>
              <a:buClr>
                <a:srgbClr val="003399"/>
              </a:buClr>
              <a:buSzPct val="130000"/>
              <a:buFont typeface="Arial" panose="020B0604020202020204" pitchFamily="34" charset="0"/>
              <a:buChar char="-"/>
              <a:tabLst/>
              <a:defRPr sz="2000">
                <a:solidFill>
                  <a:schemeClr val="tx1"/>
                </a:solidFill>
              </a:defRPr>
            </a:lvl4pPr>
            <a:lvl5pPr marL="1830388" marR="0" indent="-225425" algn="l" defTabSz="914400" rtl="0" eaLnBrk="1" fontAlgn="auto" latinLnBrk="0" hangingPunct="1">
              <a:lnSpc>
                <a:spcPct val="100000"/>
              </a:lnSpc>
              <a:spcBef>
                <a:spcPct val="20000"/>
              </a:spcBef>
              <a:spcAft>
                <a:spcPts val="0"/>
              </a:spcAft>
              <a:buClr>
                <a:srgbClr val="F4B834"/>
              </a:buClr>
              <a:buSzTx/>
              <a:buFont typeface="Arial" pitchFamily="34" charset="0"/>
              <a:buChar char="–"/>
              <a:tabLst/>
              <a:defRPr>
                <a:solidFill>
                  <a:schemeClr val="tx1"/>
                </a:solidFill>
              </a:defRPr>
            </a:lvl5pPr>
          </a:lstStyle>
          <a:p>
            <a:pPr marL="342900" marR="0" lvl="0" indent="-342900" algn="l" defTabSz="914400" rtl="0" eaLnBrk="1" fontAlgn="auto" latinLnBrk="0" hangingPunct="1">
              <a:lnSpc>
                <a:spcPct val="100000"/>
              </a:lnSpc>
              <a:spcBef>
                <a:spcPts val="900"/>
              </a:spcBef>
              <a:spcAft>
                <a:spcPts val="0"/>
              </a:spcAft>
              <a:buClr>
                <a:srgbClr val="003399"/>
              </a:buClr>
              <a:buSzPct val="125000"/>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cs typeface="Arial" pitchFamily="34" charset="0"/>
              </a:rPr>
              <a:t>Click to add text </a:t>
            </a:r>
          </a:p>
          <a:p>
            <a:pPr marL="690563" marR="0" lvl="1" indent="-346075" algn="l" defTabSz="914400" rtl="0" eaLnBrk="1" fontAlgn="auto" latinLnBrk="0" hangingPunct="1">
              <a:lnSpc>
                <a:spcPct val="100000"/>
              </a:lnSpc>
              <a:spcBef>
                <a:spcPct val="20000"/>
              </a:spcBef>
              <a:spcAft>
                <a:spcPts val="0"/>
              </a:spcAft>
              <a:buClr>
                <a:srgbClr val="003399"/>
              </a:buClr>
              <a:buSzPct val="120000"/>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Arial" pitchFamily="34" charset="0"/>
                <a:cs typeface="Arial" pitchFamily="34" charset="0"/>
              </a:rPr>
              <a:t>Second level text</a:t>
            </a:r>
          </a:p>
          <a:p>
            <a:pPr marL="1031875" marR="0" lvl="2" indent="-350838" algn="l" defTabSz="914400" rtl="0" eaLnBrk="1" fontAlgn="auto" latinLnBrk="0" hangingPunct="1">
              <a:lnSpc>
                <a:spcPct val="100000"/>
              </a:lnSpc>
              <a:spcBef>
                <a:spcPts val="576"/>
              </a:spcBef>
              <a:spcAft>
                <a:spcPts val="0"/>
              </a:spcAft>
              <a:buClr>
                <a:srgbClr val="003399"/>
              </a:buClr>
              <a:buSzPct val="100000"/>
              <a:buFont typeface="Wingdings" panose="05000000000000000000" pitchFamily="2" charset="2"/>
              <a:buChar char="§"/>
              <a:tabLst/>
              <a:defRPr/>
            </a:pPr>
            <a:r>
              <a:rPr kumimoji="0" lang="en-US" sz="2400" b="0" i="0" u="none" strike="noStrike" kern="1200" cap="none" spc="0" normalizeH="0" baseline="0" noProof="0" dirty="0" smtClean="0">
                <a:ln>
                  <a:noFill/>
                </a:ln>
                <a:solidFill>
                  <a:prstClr val="black"/>
                </a:solidFill>
                <a:effectLst/>
                <a:uLnTx/>
                <a:uFillTx/>
                <a:latin typeface="+mn-lt"/>
              </a:rPr>
              <a:t>Third level text</a:t>
            </a:r>
          </a:p>
          <a:p>
            <a:pPr marL="1374775" marR="0" lvl="3" indent="-342900" algn="l" defTabSz="914400" rtl="0" eaLnBrk="1" fontAlgn="auto" latinLnBrk="0" hangingPunct="1">
              <a:lnSpc>
                <a:spcPct val="100000"/>
              </a:lnSpc>
              <a:spcBef>
                <a:spcPct val="20000"/>
              </a:spcBef>
              <a:spcAft>
                <a:spcPts val="0"/>
              </a:spcAft>
              <a:buClr>
                <a:srgbClr val="003399"/>
              </a:buClr>
              <a:buSzPct val="130000"/>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rPr>
              <a:t>Fourth level text</a:t>
            </a:r>
          </a:p>
        </p:txBody>
      </p:sp>
    </p:spTree>
    <p:extLst>
      <p:ext uri="{BB962C8B-B14F-4D97-AF65-F5344CB8AC3E}">
        <p14:creationId xmlns:p14="http://schemas.microsoft.com/office/powerpoint/2010/main" val="3061429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Object and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smtClean="0"/>
              <a:t>Click to add slide title</a:t>
            </a:r>
            <a:endParaRPr lang="en-US" dirty="0"/>
          </a:p>
        </p:txBody>
      </p:sp>
      <p:sp>
        <p:nvSpPr>
          <p:cNvPr id="3" name="Content Placeholder 2"/>
          <p:cNvSpPr>
            <a:spLocks noGrp="1"/>
          </p:cNvSpPr>
          <p:nvPr>
            <p:ph sz="half" idx="1" hasCustomPrompt="1"/>
          </p:nvPr>
        </p:nvSpPr>
        <p:spPr>
          <a:xfrm>
            <a:off x="457200" y="1371600"/>
            <a:ext cx="4038600" cy="4495799"/>
          </a:xfrm>
        </p:spPr>
        <p:txBody>
          <a:bodyPr>
            <a:noAutofit/>
          </a:bodyPr>
          <a:lstStyle>
            <a:lvl1pPr marL="342900" marR="0" indent="-342900" algn="l" defTabSz="914400" rtl="0" eaLnBrk="1" fontAlgn="auto" latinLnBrk="0" hangingPunct="1">
              <a:lnSpc>
                <a:spcPct val="100000"/>
              </a:lnSpc>
              <a:spcBef>
                <a:spcPts val="900"/>
              </a:spcBef>
              <a:spcAft>
                <a:spcPts val="0"/>
              </a:spcAft>
              <a:buClr>
                <a:srgbClr val="003399"/>
              </a:buClr>
              <a:buSzPct val="125000"/>
              <a:buFont typeface="Arial" panose="020B0604020202020204" pitchFamily="34" charset="0"/>
              <a:buChar char="•"/>
              <a:tabLst/>
              <a:defRPr sz="2800">
                <a:solidFill>
                  <a:schemeClr val="tx1"/>
                </a:solidFill>
              </a:defRPr>
            </a:lvl1pPr>
            <a:lvl2pPr marL="690563" marR="0" indent="-346075" algn="l" defTabSz="914400" rtl="0" eaLnBrk="1" fontAlgn="auto" latinLnBrk="0" hangingPunct="1">
              <a:lnSpc>
                <a:spcPct val="100000"/>
              </a:lnSpc>
              <a:spcBef>
                <a:spcPct val="20000"/>
              </a:spcBef>
              <a:spcAft>
                <a:spcPts val="0"/>
              </a:spcAft>
              <a:buClr>
                <a:srgbClr val="003399"/>
              </a:buClr>
              <a:buSzPct val="120000"/>
              <a:buFont typeface="Arial" panose="020B0604020202020204" pitchFamily="34" charset="0"/>
              <a:buChar char="–"/>
              <a:tabLst/>
              <a:defRPr kumimoji="0" lang="en-US" sz="2800" b="0" i="0" u="none" strike="noStrike" kern="1200" cap="none" spc="0" normalizeH="0" baseline="0" noProof="0" smtClean="0">
                <a:ln>
                  <a:noFill/>
                </a:ln>
                <a:solidFill>
                  <a:schemeClr val="tx1"/>
                </a:solidFill>
                <a:effectLst/>
                <a:uLnTx/>
                <a:uFillTx/>
                <a:cs typeface="Arial" pitchFamily="34" charset="0"/>
              </a:defRPr>
            </a:lvl2pPr>
            <a:lvl3pPr marL="1031875" marR="0" indent="-350838" algn="l" defTabSz="914400" rtl="0" eaLnBrk="1" fontAlgn="auto" latinLnBrk="0" hangingPunct="1">
              <a:lnSpc>
                <a:spcPct val="100000"/>
              </a:lnSpc>
              <a:spcBef>
                <a:spcPts val="576"/>
              </a:spcBef>
              <a:spcAft>
                <a:spcPts val="0"/>
              </a:spcAft>
              <a:buClr>
                <a:srgbClr val="003399"/>
              </a:buClr>
              <a:buSzPct val="100000"/>
              <a:buFont typeface="Wingdings" panose="05000000000000000000" pitchFamily="2" charset="2"/>
              <a:buChar char="§"/>
              <a:tabLst/>
              <a:defRPr sz="2000">
                <a:solidFill>
                  <a:schemeClr val="tx1"/>
                </a:solidFill>
              </a:defRPr>
            </a:lvl3pPr>
            <a:lvl4pPr marL="1374775" marR="0" indent="-342900" algn="l" defTabSz="914400" rtl="0" eaLnBrk="1" fontAlgn="auto" latinLnBrk="0" hangingPunct="1">
              <a:lnSpc>
                <a:spcPct val="100000"/>
              </a:lnSpc>
              <a:spcBef>
                <a:spcPct val="20000"/>
              </a:spcBef>
              <a:spcAft>
                <a:spcPts val="0"/>
              </a:spcAft>
              <a:buClr>
                <a:srgbClr val="003399"/>
              </a:buClr>
              <a:buSzPct val="130000"/>
              <a:buFont typeface="Arial" panose="020B0604020202020204" pitchFamily="34" charset="0"/>
              <a:buChar char="-"/>
              <a:tabLst/>
              <a:defRPr sz="1800">
                <a:solidFill>
                  <a:schemeClr val="tx1"/>
                </a:solidFill>
              </a:defRPr>
            </a:lvl4pPr>
            <a:lvl5pPr marL="1830388" marR="0" indent="-225425" algn="l" defTabSz="914400" rtl="0" eaLnBrk="1" fontAlgn="auto" latinLnBrk="0" hangingPunct="1">
              <a:lnSpc>
                <a:spcPct val="100000"/>
              </a:lnSpc>
              <a:spcBef>
                <a:spcPct val="20000"/>
              </a:spcBef>
              <a:spcAft>
                <a:spcPts val="0"/>
              </a:spcAft>
              <a:buClr>
                <a:srgbClr val="F4B834"/>
              </a:buClr>
              <a:buSzTx/>
              <a:buFont typeface="Arial" pitchFamily="34" charset="0"/>
              <a:buChar char="–"/>
              <a:tabLst/>
              <a:defRPr sz="1800">
                <a:solidFill>
                  <a:schemeClr val="tx1"/>
                </a:solidFill>
              </a:defRPr>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00000"/>
              </a:lnSpc>
              <a:spcBef>
                <a:spcPts val="900"/>
              </a:spcBef>
              <a:spcAft>
                <a:spcPts val="0"/>
              </a:spcAft>
              <a:buClr>
                <a:srgbClr val="003399"/>
              </a:buClr>
              <a:buSzPct val="125000"/>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cs typeface="Arial" pitchFamily="34" charset="0"/>
              </a:rPr>
              <a:t>Click to add text </a:t>
            </a:r>
          </a:p>
          <a:p>
            <a:pPr marL="690563" marR="0" lvl="1" indent="-346075" algn="l" defTabSz="914400" rtl="0" eaLnBrk="1" fontAlgn="auto" latinLnBrk="0" hangingPunct="1">
              <a:lnSpc>
                <a:spcPct val="100000"/>
              </a:lnSpc>
              <a:spcBef>
                <a:spcPct val="20000"/>
              </a:spcBef>
              <a:spcAft>
                <a:spcPts val="0"/>
              </a:spcAft>
              <a:buClr>
                <a:srgbClr val="003399"/>
              </a:buClr>
              <a:buSzPct val="120000"/>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Arial" pitchFamily="34" charset="0"/>
                <a:cs typeface="Arial" pitchFamily="34" charset="0"/>
              </a:rPr>
              <a:t>Second level text</a:t>
            </a:r>
          </a:p>
          <a:p>
            <a:pPr marL="1031875" marR="0" lvl="2" indent="-350838" algn="l" defTabSz="914400" rtl="0" eaLnBrk="1" fontAlgn="auto" latinLnBrk="0" hangingPunct="1">
              <a:lnSpc>
                <a:spcPct val="100000"/>
              </a:lnSpc>
              <a:spcBef>
                <a:spcPts val="576"/>
              </a:spcBef>
              <a:spcAft>
                <a:spcPts val="0"/>
              </a:spcAft>
              <a:buClr>
                <a:srgbClr val="003399"/>
              </a:buClr>
              <a:buSzPct val="100000"/>
              <a:buFont typeface="Wingdings" panose="05000000000000000000" pitchFamily="2" charset="2"/>
              <a:buChar char="§"/>
              <a:tabLst/>
              <a:defRPr/>
            </a:pPr>
            <a:r>
              <a:rPr kumimoji="0" lang="en-US" sz="2400" b="0" i="0" u="none" strike="noStrike" kern="1200" cap="none" spc="0" normalizeH="0" baseline="0" noProof="0" dirty="0" smtClean="0">
                <a:ln>
                  <a:noFill/>
                </a:ln>
                <a:solidFill>
                  <a:prstClr val="black"/>
                </a:solidFill>
                <a:effectLst/>
                <a:uLnTx/>
                <a:uFillTx/>
                <a:latin typeface="+mn-lt"/>
              </a:rPr>
              <a:t>Third level text</a:t>
            </a:r>
          </a:p>
          <a:p>
            <a:pPr marL="1374775" marR="0" lvl="3" indent="-342900" algn="l" defTabSz="914400" rtl="0" eaLnBrk="1" fontAlgn="auto" latinLnBrk="0" hangingPunct="1">
              <a:lnSpc>
                <a:spcPct val="100000"/>
              </a:lnSpc>
              <a:spcBef>
                <a:spcPct val="20000"/>
              </a:spcBef>
              <a:spcAft>
                <a:spcPts val="0"/>
              </a:spcAft>
              <a:buClr>
                <a:srgbClr val="003399"/>
              </a:buClr>
              <a:buSzPct val="130000"/>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rPr>
              <a:t>Fourth level text</a:t>
            </a:r>
          </a:p>
        </p:txBody>
      </p:sp>
      <p:sp>
        <p:nvSpPr>
          <p:cNvPr id="5" name="Text Placeholder 5"/>
          <p:cNvSpPr>
            <a:spLocks noGrp="1"/>
          </p:cNvSpPr>
          <p:nvPr>
            <p:ph type="body" sz="quarter" idx="10" hasCustomPrompt="1"/>
          </p:nvPr>
        </p:nvSpPr>
        <p:spPr>
          <a:xfrm>
            <a:off x="4648200" y="4678363"/>
            <a:ext cx="4038600" cy="1341437"/>
          </a:xfrm>
        </p:spPr>
        <p:txBody>
          <a:bodyPr>
            <a:noAutofit/>
          </a:bodyPr>
          <a:lstStyle>
            <a:lvl1pPr marL="0" indent="0">
              <a:buFontTx/>
              <a:buNone/>
              <a:defRPr lang="en-US" sz="2000" i="1" dirty="0" smtClean="0"/>
            </a:lvl1pPr>
            <a:lvl2pPr marL="457200" indent="0">
              <a:buFontTx/>
              <a:buNone/>
              <a:defRPr lang="en-US" sz="2000" dirty="0" smtClean="0"/>
            </a:lvl2pPr>
            <a:lvl3pPr marL="914400" indent="0">
              <a:buFontTx/>
              <a:buNone/>
              <a:defRPr lang="en-US" sz="2000" dirty="0" smtClean="0"/>
            </a:lvl3pPr>
            <a:lvl4pPr marL="1371600" indent="0">
              <a:buFontTx/>
              <a:buNone/>
              <a:defRPr lang="en-US" sz="2000" dirty="0" smtClean="0"/>
            </a:lvl4pPr>
            <a:lvl5pPr marL="1828800" indent="0">
              <a:buFontTx/>
              <a:buNone/>
              <a:defRPr lang="en-US" sz="2000" dirty="0"/>
            </a:lvl5pPr>
          </a:lstStyle>
          <a:p>
            <a:pPr lvl="0"/>
            <a:r>
              <a:rPr lang="en-US" dirty="0" smtClean="0"/>
              <a:t>Click to add Caption</a:t>
            </a:r>
          </a:p>
        </p:txBody>
      </p:sp>
      <p:sp>
        <p:nvSpPr>
          <p:cNvPr id="6" name="Content Placeholder 9"/>
          <p:cNvSpPr>
            <a:spLocks noGrp="1"/>
          </p:cNvSpPr>
          <p:nvPr>
            <p:ph sz="quarter" idx="12"/>
          </p:nvPr>
        </p:nvSpPr>
        <p:spPr>
          <a:xfrm>
            <a:off x="4648200" y="1371600"/>
            <a:ext cx="4038600" cy="3200400"/>
          </a:xfrm>
        </p:spPr>
        <p:txBody>
          <a:bodyPr>
            <a:noAutofit/>
          </a:bodyPr>
          <a:lstStyle>
            <a:lvl1pPr marL="0" marR="0" indent="0" algn="l" defTabSz="914400" rtl="0" eaLnBrk="1" fontAlgn="auto" latinLnBrk="0" hangingPunct="1">
              <a:lnSpc>
                <a:spcPct val="100000"/>
              </a:lnSpc>
              <a:spcBef>
                <a:spcPts val="768"/>
              </a:spcBef>
              <a:spcAft>
                <a:spcPts val="0"/>
              </a:spcAft>
              <a:buClr>
                <a:srgbClr val="F4B834"/>
              </a:buClr>
              <a:buSzTx/>
              <a:buFontTx/>
              <a:buNone/>
              <a:tabLst/>
              <a:defRPr lang="en-US" sz="2800" i="1" kern="1200" baseline="0" dirty="0">
                <a:solidFill>
                  <a:schemeClr val="tx1"/>
                </a:solidFill>
                <a:latin typeface="+mn-lt"/>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068423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bject and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smtClean="0"/>
              <a:t>Click to add slide title</a:t>
            </a:r>
            <a:endParaRPr lang="en-US" dirty="0"/>
          </a:p>
        </p:txBody>
      </p:sp>
      <p:sp>
        <p:nvSpPr>
          <p:cNvPr id="5" name="Text Placeholder 5"/>
          <p:cNvSpPr>
            <a:spLocks noGrp="1"/>
          </p:cNvSpPr>
          <p:nvPr>
            <p:ph type="body" sz="quarter" idx="10" hasCustomPrompt="1"/>
          </p:nvPr>
        </p:nvSpPr>
        <p:spPr>
          <a:xfrm>
            <a:off x="457200" y="4602163"/>
            <a:ext cx="8229600" cy="1219200"/>
          </a:xfrm>
        </p:spPr>
        <p:txBody>
          <a:bodyPr>
            <a:noAutofit/>
          </a:bodyPr>
          <a:lstStyle>
            <a:lvl1pPr marL="0" indent="0">
              <a:buFontTx/>
              <a:buNone/>
              <a:defRPr lang="en-US" sz="2000" i="1" dirty="0" smtClean="0"/>
            </a:lvl1pPr>
            <a:lvl2pPr marL="457200" indent="0">
              <a:buFontTx/>
              <a:buNone/>
              <a:defRPr lang="en-US" sz="2000" dirty="0" smtClean="0"/>
            </a:lvl2pPr>
            <a:lvl3pPr marL="914400" indent="0">
              <a:buFontTx/>
              <a:buNone/>
              <a:defRPr lang="en-US" sz="2000" dirty="0" smtClean="0"/>
            </a:lvl3pPr>
            <a:lvl4pPr marL="1371600" indent="0">
              <a:buFontTx/>
              <a:buNone/>
              <a:defRPr lang="en-US" sz="2000" dirty="0" smtClean="0"/>
            </a:lvl4pPr>
            <a:lvl5pPr marL="1828800" indent="0">
              <a:buFontTx/>
              <a:buNone/>
              <a:defRPr lang="en-US" sz="2000" dirty="0"/>
            </a:lvl5pPr>
          </a:lstStyle>
          <a:p>
            <a:pPr lvl="0"/>
            <a:r>
              <a:rPr lang="en-US" dirty="0" smtClean="0"/>
              <a:t>Click to add Caption</a:t>
            </a:r>
          </a:p>
        </p:txBody>
      </p:sp>
      <p:sp>
        <p:nvSpPr>
          <p:cNvPr id="6" name="Content Placeholder 9"/>
          <p:cNvSpPr>
            <a:spLocks noGrp="1"/>
          </p:cNvSpPr>
          <p:nvPr>
            <p:ph sz="quarter" idx="12"/>
          </p:nvPr>
        </p:nvSpPr>
        <p:spPr>
          <a:xfrm>
            <a:off x="457200" y="1371600"/>
            <a:ext cx="8229600" cy="3200400"/>
          </a:xfrm>
        </p:spPr>
        <p:txBody>
          <a:bodyPr>
            <a:noAutofit/>
          </a:bodyPr>
          <a:lstStyle>
            <a:lvl1pPr marL="0" marR="0" indent="0" algn="l" defTabSz="914400" rtl="0" eaLnBrk="1" fontAlgn="auto" latinLnBrk="0" hangingPunct="1">
              <a:lnSpc>
                <a:spcPct val="100000"/>
              </a:lnSpc>
              <a:spcBef>
                <a:spcPts val="768"/>
              </a:spcBef>
              <a:spcAft>
                <a:spcPts val="0"/>
              </a:spcAft>
              <a:buClr>
                <a:srgbClr val="F4B834"/>
              </a:buClr>
              <a:buSzTx/>
              <a:buFontTx/>
              <a:buNone/>
              <a:tabLst/>
              <a:defRPr lang="en-US" sz="2800" i="1" kern="1200" baseline="0" dirty="0">
                <a:solidFill>
                  <a:schemeClr val="tx1"/>
                </a:solidFill>
                <a:latin typeface="+mn-lt"/>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40895822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005840"/>
          </a:xfrm>
          <a:prstGeom prst="rect">
            <a:avLst/>
          </a:prstGeom>
        </p:spPr>
        <p:txBody>
          <a:bodyPr vert="horz" lIns="91440" tIns="45720" rIns="91440" bIns="45720" rtlCol="0" anchor="ctr">
            <a:noAutofit/>
          </a:bodyPr>
          <a:lstStyle/>
          <a:p>
            <a:r>
              <a:rPr lang="en-US" dirty="0" smtClean="0"/>
              <a:t>Click to add slide title</a:t>
            </a:r>
            <a:endParaRPr lang="en-US" dirty="0"/>
          </a:p>
        </p:txBody>
      </p:sp>
      <p:sp>
        <p:nvSpPr>
          <p:cNvPr id="3" name="Text Placeholder 2"/>
          <p:cNvSpPr>
            <a:spLocks noGrp="1"/>
          </p:cNvSpPr>
          <p:nvPr>
            <p:ph type="body" idx="1"/>
          </p:nvPr>
        </p:nvSpPr>
        <p:spPr>
          <a:xfrm>
            <a:off x="457200" y="1371600"/>
            <a:ext cx="8229600" cy="4525963"/>
          </a:xfrm>
          <a:prstGeom prst="rect">
            <a:avLst/>
          </a:prstGeom>
        </p:spPr>
        <p:txBody>
          <a:bodyPr vert="horz" lIns="91440" tIns="45720" rIns="91440" bIns="45720" rtlCol="0">
            <a:noAutofit/>
          </a:bodyPr>
          <a:lstStyle/>
          <a:p>
            <a:pPr lvl="0"/>
            <a:r>
              <a:rPr lang="en-US" dirty="0" smtClean="0"/>
              <a:t>Click to add text </a:t>
            </a:r>
          </a:p>
          <a:p>
            <a:pPr lvl="1"/>
            <a:r>
              <a:rPr lang="en-US" dirty="0" smtClean="0"/>
              <a:t>Second level text</a:t>
            </a:r>
          </a:p>
          <a:p>
            <a:pPr lvl="2"/>
            <a:r>
              <a:rPr lang="en-US" dirty="0" smtClean="0"/>
              <a:t>Third level text</a:t>
            </a:r>
          </a:p>
          <a:p>
            <a:pPr lvl="3"/>
            <a:r>
              <a:rPr lang="en-US" dirty="0" smtClean="0"/>
              <a:t>Fourth level text</a:t>
            </a:r>
          </a:p>
        </p:txBody>
      </p:sp>
      <p:sp>
        <p:nvSpPr>
          <p:cNvPr id="12" name="Rectangle 22"/>
          <p:cNvSpPr txBox="1">
            <a:spLocks noChangeArrowheads="1"/>
          </p:cNvSpPr>
          <p:nvPr/>
        </p:nvSpPr>
        <p:spPr bwMode="auto">
          <a:xfrm>
            <a:off x="6781800" y="6218238"/>
            <a:ext cx="19939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buClrTx/>
              <a:buSzTx/>
              <a:buFontTx/>
              <a:buNone/>
              <a:defRPr sz="800" i="1" kern="1200">
                <a:solidFill>
                  <a:schemeClr val="tx1"/>
                </a:solidFill>
                <a:latin typeface="Arial" charset="0"/>
                <a:ea typeface="+mn-ea"/>
                <a:cs typeface="+mn-cs"/>
              </a:defRPr>
            </a:lvl1pPr>
            <a:lvl2pPr marL="457200" algn="l" rtl="0" fontAlgn="base">
              <a:spcBef>
                <a:spcPct val="50000"/>
              </a:spcBef>
              <a:spcAft>
                <a:spcPct val="50000"/>
              </a:spcAft>
              <a:buClr>
                <a:srgbClr val="004080"/>
              </a:buClr>
              <a:buSzPct val="65000"/>
              <a:buFont typeface="Wingdings" pitchFamily="8" charset="2"/>
              <a:buChar char="§"/>
              <a:defRPr sz="2000" kern="1200">
                <a:solidFill>
                  <a:schemeClr val="tx1"/>
                </a:solidFill>
                <a:latin typeface="Arial" charset="0"/>
                <a:ea typeface="+mn-ea"/>
                <a:cs typeface="+mn-cs"/>
              </a:defRPr>
            </a:lvl2pPr>
            <a:lvl3pPr marL="914400" algn="l" rtl="0" fontAlgn="base">
              <a:spcBef>
                <a:spcPct val="50000"/>
              </a:spcBef>
              <a:spcAft>
                <a:spcPct val="50000"/>
              </a:spcAft>
              <a:buClr>
                <a:srgbClr val="004080"/>
              </a:buClr>
              <a:buSzPct val="65000"/>
              <a:buFont typeface="Wingdings" pitchFamily="8" charset="2"/>
              <a:buChar char="§"/>
              <a:defRPr sz="2000" kern="1200">
                <a:solidFill>
                  <a:schemeClr val="tx1"/>
                </a:solidFill>
                <a:latin typeface="Arial" charset="0"/>
                <a:ea typeface="+mn-ea"/>
                <a:cs typeface="+mn-cs"/>
              </a:defRPr>
            </a:lvl3pPr>
            <a:lvl4pPr marL="1371600" algn="l" rtl="0" fontAlgn="base">
              <a:spcBef>
                <a:spcPct val="50000"/>
              </a:spcBef>
              <a:spcAft>
                <a:spcPct val="50000"/>
              </a:spcAft>
              <a:buClr>
                <a:srgbClr val="004080"/>
              </a:buClr>
              <a:buSzPct val="65000"/>
              <a:buFont typeface="Wingdings" pitchFamily="8" charset="2"/>
              <a:buChar char="§"/>
              <a:defRPr sz="2000" kern="1200">
                <a:solidFill>
                  <a:schemeClr val="tx1"/>
                </a:solidFill>
                <a:latin typeface="Arial" charset="0"/>
                <a:ea typeface="+mn-ea"/>
                <a:cs typeface="+mn-cs"/>
              </a:defRPr>
            </a:lvl4pPr>
            <a:lvl5pPr marL="1828800" algn="l" rtl="0" fontAlgn="base">
              <a:spcBef>
                <a:spcPct val="50000"/>
              </a:spcBef>
              <a:spcAft>
                <a:spcPct val="50000"/>
              </a:spcAft>
              <a:buClr>
                <a:srgbClr val="004080"/>
              </a:buClr>
              <a:buSzPct val="65000"/>
              <a:buFont typeface="Wingdings" pitchFamily="8" charset="2"/>
              <a:buChar char="§"/>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800" b="0" i="1" u="none" strike="noStrike" kern="1200" cap="none" spc="0" normalizeH="0" baseline="0" noProof="0" dirty="0" smtClean="0">
                <a:ln>
                  <a:noFill/>
                </a:ln>
                <a:solidFill>
                  <a:srgbClr val="000000"/>
                </a:solidFill>
                <a:effectLst/>
                <a:uLnTx/>
                <a:uFillTx/>
                <a:latin typeface="Arial" charset="0"/>
              </a:rPr>
              <a:t>Slide </a:t>
            </a:r>
            <a:fld id="{A6F8108F-975F-49E9-8C55-EC336499542B}" type="slidenum">
              <a:rPr kumimoji="0" lang="en-US" sz="800" b="0" i="1"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800" b="0" i="1" u="none" strike="noStrike" kern="1200" cap="none" spc="0" normalizeH="0" baseline="0" noProof="0" dirty="0">
              <a:ln>
                <a:noFill/>
              </a:ln>
              <a:solidFill>
                <a:srgbClr val="000000"/>
              </a:solidFill>
              <a:effectLst/>
              <a:uLnTx/>
              <a:uFillTx/>
              <a:latin typeface="Arial" charset="0"/>
            </a:endParaRPr>
          </a:p>
        </p:txBody>
      </p:sp>
      <p:sp>
        <p:nvSpPr>
          <p:cNvPr id="13" name="Text Box 24"/>
          <p:cNvSpPr txBox="1">
            <a:spLocks noChangeArrowheads="1"/>
          </p:cNvSpPr>
          <p:nvPr/>
        </p:nvSpPr>
        <p:spPr bwMode="auto">
          <a:xfrm>
            <a:off x="3238500" y="6116638"/>
            <a:ext cx="2667000" cy="231775"/>
          </a:xfrm>
          <a:prstGeom prst="rect">
            <a:avLst/>
          </a:prstGeom>
          <a:noFill/>
          <a:ln w="9525">
            <a:noFill/>
            <a:miter lim="800000"/>
            <a:headEnd/>
            <a:tailEnd/>
          </a:ln>
          <a:effectLst/>
        </p:spPr>
        <p:txBody>
          <a:bodyPr lIns="9144" tIns="0" rIns="9144" bIns="0" anchor="b"/>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1" i="0" u="none" strike="noStrike" kern="0" cap="none" spc="250" normalizeH="0" baseline="0" noProof="0" dirty="0" smtClean="0">
                <a:ln>
                  <a:noFill/>
                </a:ln>
                <a:solidFill>
                  <a:srgbClr val="808080"/>
                </a:solidFill>
                <a:effectLst/>
                <a:uLnTx/>
                <a:uFillTx/>
                <a:latin typeface="Arial" panose="020B0604020202020204" pitchFamily="34" charset="0"/>
                <a:cs typeface="Arial" panose="020B0604020202020204" pitchFamily="34" charset="0"/>
              </a:rPr>
              <a:t>UNCLASSIFIED</a:t>
            </a:r>
            <a:endParaRPr kumimoji="0" lang="en-US" sz="900" b="0" i="0" u="none" strike="noStrike" kern="0" cap="none" spc="250" normalizeH="0" baseline="0" noProof="0" dirty="0" smtClean="0">
              <a:ln>
                <a:noFill/>
              </a:ln>
              <a:solidFill>
                <a:srgbClr val="80808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577467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9" r:id="rId3"/>
    <p:sldLayoutId id="2147483721" r:id="rId4"/>
  </p:sldLayoutIdLst>
  <p:txStyles>
    <p:titleStyle>
      <a:lvl1pPr algn="l" defTabSz="914400" rtl="0" eaLnBrk="1" fontAlgn="base" latinLnBrk="0" hangingPunct="1">
        <a:spcBef>
          <a:spcPct val="0"/>
        </a:spcBef>
        <a:spcAft>
          <a:spcPct val="0"/>
        </a:spcAft>
        <a:buNone/>
        <a:defRPr lang="en-US" sz="2800" b="1" kern="1200" baseline="0" dirty="0">
          <a:solidFill>
            <a:srgbClr val="24459C"/>
          </a:solidFill>
          <a:latin typeface="Arial" panose="020B0604020202020204" pitchFamily="34" charset="0"/>
          <a:ea typeface="+mj-ea"/>
          <a:cs typeface="Arial" panose="020B0604020202020204" pitchFamily="34" charset="0"/>
        </a:defRPr>
      </a:lvl1pPr>
    </p:titleStyle>
    <p:bodyStyle>
      <a:lvl1pPr marL="342900" marR="0" indent="-342900" algn="l" defTabSz="914400" rtl="0" eaLnBrk="1" fontAlgn="auto" latinLnBrk="0" hangingPunct="1">
        <a:lnSpc>
          <a:spcPct val="100000"/>
        </a:lnSpc>
        <a:spcBef>
          <a:spcPts val="900"/>
        </a:spcBef>
        <a:spcAft>
          <a:spcPts val="0"/>
        </a:spcAft>
        <a:buClr>
          <a:srgbClr val="003399"/>
        </a:buClr>
        <a:buSzPct val="125000"/>
        <a:buFont typeface="Arial" panose="020B0604020202020204" pitchFamily="34" charset="0"/>
        <a:buChar char="•"/>
        <a:tabLst/>
        <a:defRPr kumimoji="0" lang="en-US" sz="2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itchFamily="34" charset="0"/>
        </a:defRPr>
      </a:lvl1pPr>
      <a:lvl2pPr marL="690563" marR="0" indent="-346075" algn="l" defTabSz="914400" rtl="0" eaLnBrk="1" fontAlgn="auto" latinLnBrk="0" hangingPunct="1">
        <a:lnSpc>
          <a:spcPct val="100000"/>
        </a:lnSpc>
        <a:spcBef>
          <a:spcPct val="20000"/>
        </a:spcBef>
        <a:spcAft>
          <a:spcPts val="0"/>
        </a:spcAft>
        <a:buClr>
          <a:srgbClr val="003399"/>
        </a:buClr>
        <a:buSzPct val="120000"/>
        <a:buFont typeface="Arial" panose="020B0604020202020204" pitchFamily="34" charset="0"/>
        <a:buChar char="–"/>
        <a:tabLst/>
        <a:defRPr sz="2400" kern="1200" baseline="0">
          <a:solidFill>
            <a:schemeClr val="tx1"/>
          </a:solidFill>
          <a:latin typeface="Arial" pitchFamily="34" charset="0"/>
          <a:ea typeface="+mn-ea"/>
          <a:cs typeface="Arial" pitchFamily="34" charset="0"/>
        </a:defRPr>
      </a:lvl2pPr>
      <a:lvl3pPr marL="1031875" marR="0" indent="-350838" algn="l" defTabSz="914400" rtl="0" eaLnBrk="1" fontAlgn="auto" latinLnBrk="0" hangingPunct="1">
        <a:lnSpc>
          <a:spcPct val="100000"/>
        </a:lnSpc>
        <a:spcBef>
          <a:spcPts val="576"/>
        </a:spcBef>
        <a:spcAft>
          <a:spcPts val="0"/>
        </a:spcAft>
        <a:buClr>
          <a:srgbClr val="003399"/>
        </a:buClr>
        <a:buSzPct val="100000"/>
        <a:buFont typeface="Wingdings" panose="05000000000000000000"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374775" marR="0" indent="-342900" algn="l" defTabSz="914400" rtl="0" eaLnBrk="1" fontAlgn="auto" latinLnBrk="0" hangingPunct="1">
        <a:lnSpc>
          <a:spcPct val="100000"/>
        </a:lnSpc>
        <a:spcBef>
          <a:spcPct val="20000"/>
        </a:spcBef>
        <a:spcAft>
          <a:spcPts val="0"/>
        </a:spcAft>
        <a:buClr>
          <a:srgbClr val="003399"/>
        </a:buClr>
        <a:buSzPct val="130000"/>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4pPr>
      <a:lvl5pPr marL="1830388" marR="0" indent="-225425" algn="l" defTabSz="914400" rtl="0" eaLnBrk="1" fontAlgn="auto" latinLnBrk="0" hangingPunct="1">
        <a:lnSpc>
          <a:spcPct val="100000"/>
        </a:lnSpc>
        <a:spcBef>
          <a:spcPct val="20000"/>
        </a:spcBef>
        <a:spcAft>
          <a:spcPts val="0"/>
        </a:spcAft>
        <a:buClr>
          <a:srgbClr val="F4B834"/>
        </a:buClr>
        <a:buSzTx/>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www.lanl.gov/org/padste/adcles/earth-environmental-sciences/geophysics/software/seismoacoustics/geoac.php" TargetMode="External"/><Relationship Id="rId4" Type="http://schemas.openxmlformats.org/officeDocument/2006/relationships/hyperlink" Target="https://www.continuum.io/downloads" TargetMode="External"/><Relationship Id="rId5" Type="http://schemas.openxmlformats.org/officeDocument/2006/relationships/hyperlink" Target="https://brew.sh/" TargetMode="External"/><Relationship Id="rId6" Type="http://schemas.openxmlformats.org/officeDocument/2006/relationships/hyperlink" Target="http://docs.obspy.org/index.html" TargetMode="External"/><Relationship Id="rId7" Type="http://schemas.openxmlformats.org/officeDocument/2006/relationships/hyperlink" Target="https://nbviewer.jupyter.org/github/obspy/docs/blob/master/workshops/2015-08-03_iris/01_Python_Crash_Course.ipynb" TargetMode="External"/><Relationship Id="rId8" Type="http://schemas.openxmlformats.org/officeDocument/2006/relationships/hyperlink" Target="https://nbviewer.jupyter.org/github/obspy/docs/blob/master/workshops/2015-08-03_iris/02_ObsPy_Introduction_with_output_and_solutions.ipynb" TargetMode="External"/><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www.datacamp.com/community/tutorials/tutorial-jupyter-notebook#gs.CA3EJ4I" TargetMode="External"/><Relationship Id="rId4" Type="http://schemas.openxmlformats.org/officeDocument/2006/relationships/hyperlink" Target="NULL" TargetMode="External"/><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hyperlink" Target="https://jupyter.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 Id="rId3" Type="http://schemas.openxmlformats.org/officeDocument/2006/relationships/hyperlink" Target="https://nbviewer.jupyter.org/github/obspy/docs/blob/master/workshops/2015-08-03_iris/01_Python_Crash_Course.ipynb"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828800"/>
            <a:ext cx="7772400" cy="1447800"/>
          </a:xfrm>
        </p:spPr>
        <p:txBody>
          <a:bodyPr/>
          <a:lstStyle/>
          <a:p>
            <a:r>
              <a:rPr lang="en-US" dirty="0" smtClean="0"/>
              <a:t>Introduction to Infrasonic Data Processing</a:t>
            </a:r>
            <a:endParaRPr lang="en-US" dirty="0"/>
          </a:p>
        </p:txBody>
      </p:sp>
      <p:sp>
        <p:nvSpPr>
          <p:cNvPr id="6" name="Subtitle 5"/>
          <p:cNvSpPr>
            <a:spLocks noGrp="1"/>
          </p:cNvSpPr>
          <p:nvPr>
            <p:ph type="subTitle" idx="1"/>
          </p:nvPr>
        </p:nvSpPr>
        <p:spPr>
          <a:xfrm>
            <a:off x="1371600" y="3048000"/>
            <a:ext cx="6400800" cy="762000"/>
          </a:xfrm>
        </p:spPr>
        <p:txBody>
          <a:bodyPr/>
          <a:lstStyle/>
          <a:p>
            <a:r>
              <a:rPr lang="en-US" dirty="0" smtClean="0"/>
              <a:t>Fransiska </a:t>
            </a:r>
            <a:r>
              <a:rPr lang="en-US" dirty="0" smtClean="0"/>
              <a:t>Dannemann + </a:t>
            </a:r>
            <a:r>
              <a:rPr lang="en-US" smtClean="0"/>
              <a:t>Brian Stump</a:t>
            </a:r>
            <a:endParaRPr lang="en-US" dirty="0" smtClean="0"/>
          </a:p>
          <a:p>
            <a:r>
              <a:rPr lang="en-US" dirty="0" smtClean="0"/>
              <a:t>LA-UR-17-26690	</a:t>
            </a:r>
            <a:endParaRPr lang="en-US" dirty="0"/>
          </a:p>
        </p:txBody>
      </p:sp>
      <p:sp>
        <p:nvSpPr>
          <p:cNvPr id="7" name="Text Placeholder 6"/>
          <p:cNvSpPr>
            <a:spLocks noGrp="1"/>
          </p:cNvSpPr>
          <p:nvPr>
            <p:ph type="body" sz="quarter" idx="10"/>
          </p:nvPr>
        </p:nvSpPr>
        <p:spPr>
          <a:xfrm>
            <a:off x="2362200" y="4648200"/>
            <a:ext cx="4419600" cy="1066800"/>
          </a:xfrm>
        </p:spPr>
        <p:txBody>
          <a:bodyPr>
            <a:normAutofit fontScale="92500"/>
          </a:bodyPr>
          <a:lstStyle/>
          <a:p>
            <a:r>
              <a:rPr lang="en-US" dirty="0" smtClean="0"/>
              <a:t>IRIS </a:t>
            </a:r>
            <a:r>
              <a:rPr lang="en-US" dirty="0" err="1" smtClean="0"/>
              <a:t>USArray</a:t>
            </a:r>
            <a:r>
              <a:rPr lang="en-US" dirty="0" smtClean="0"/>
              <a:t> Short Course 2017</a:t>
            </a:r>
          </a:p>
          <a:p>
            <a:r>
              <a:rPr lang="en-US" dirty="0" smtClean="0"/>
              <a:t>August 8</a:t>
            </a:r>
            <a:r>
              <a:rPr lang="en-US" baseline="30000" dirty="0" smtClean="0"/>
              <a:t>th</a:t>
            </a:r>
            <a:r>
              <a:rPr lang="en-US" dirty="0" smtClean="0"/>
              <a:t>, 2017</a:t>
            </a:r>
            <a:endParaRPr lang="en-US" dirty="0"/>
          </a:p>
        </p:txBody>
      </p:sp>
    </p:spTree>
    <p:extLst>
      <p:ext uri="{BB962C8B-B14F-4D97-AF65-F5344CB8AC3E}">
        <p14:creationId xmlns:p14="http://schemas.microsoft.com/office/powerpoint/2010/main" val="501877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Processing Exercise:</a:t>
            </a:r>
            <a:br>
              <a:rPr lang="en-US" dirty="0" smtClean="0"/>
            </a:br>
            <a:r>
              <a:rPr lang="en-US" dirty="0" smtClean="0"/>
              <a:t>Identifying Noise Sources</a:t>
            </a:r>
            <a:endParaRPr lang="en-US" dirty="0"/>
          </a:p>
        </p:txBody>
      </p:sp>
      <p:sp>
        <p:nvSpPr>
          <p:cNvPr id="8" name="TextBox 7"/>
          <p:cNvSpPr txBox="1"/>
          <p:nvPr/>
        </p:nvSpPr>
        <p:spPr bwMode="auto">
          <a:xfrm>
            <a:off x="5446331" y="1447800"/>
            <a:ext cx="3124200" cy="2062103"/>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u="none" strike="noStrike" kern="1200" cap="none" spc="0" normalizeH="0" baseline="0" noProof="0" dirty="0" smtClean="0">
                <a:ln>
                  <a:noFill/>
                </a:ln>
                <a:solidFill>
                  <a:srgbClr val="000000"/>
                </a:solidFill>
                <a:effectLst/>
                <a:uLnTx/>
                <a:uFillTx/>
                <a:latin typeface="Arial" charset="0"/>
              </a:rPr>
              <a:t>Chisholm View Wind Project</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rgbClr val="000000"/>
                </a:solidFill>
                <a:latin typeface="Arial" charset="0"/>
              </a:rPr>
              <a:t>140 GE 1.6 MW Turbines with 3 blades</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rgbClr val="000000"/>
                </a:solidFill>
                <a:latin typeface="Arial" charset="0"/>
              </a:rPr>
              <a:t>6-16 rpm</a:t>
            </a: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latin typeface="Arial" charset="0"/>
            </a:endParaRPr>
          </a:p>
          <a:p>
            <a:pPr algn="ctr" eaLnBrk="0" fontAlgn="base" hangingPunct="0">
              <a:spcBef>
                <a:spcPct val="0"/>
              </a:spcBef>
              <a:spcAft>
                <a:spcPct val="0"/>
              </a:spcAft>
            </a:pPr>
            <a:r>
              <a:rPr lang="en-US" sz="1400" i="1" dirty="0">
                <a:solidFill>
                  <a:srgbClr val="FF0000"/>
                </a:solidFill>
                <a:latin typeface="Arial" charset="0"/>
              </a:rPr>
              <a:t>Execute Task </a:t>
            </a:r>
            <a:r>
              <a:rPr lang="en-US" sz="1400" i="1" dirty="0" smtClean="0">
                <a:solidFill>
                  <a:srgbClr val="FF0000"/>
                </a:solidFill>
                <a:latin typeface="Arial" charset="0"/>
              </a:rPr>
              <a:t>#4 – Fundamental Frequency Calculations</a:t>
            </a:r>
            <a:endParaRPr kumimoji="0" lang="en-US" sz="1400" b="0" u="none" strike="noStrike" kern="1200" cap="none" spc="0" normalizeH="0" baseline="0" noProof="0" dirty="0">
              <a:ln>
                <a:noFill/>
              </a:ln>
              <a:solidFill>
                <a:srgbClr val="000000"/>
              </a:solidFill>
              <a:effectLst/>
              <a:uLnTx/>
              <a:uFillTx/>
              <a:latin typeface="Arial"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0833" t="10009" r="26667" b="8261"/>
          <a:stretch/>
        </p:blipFill>
        <p:spPr>
          <a:xfrm>
            <a:off x="457199" y="1286234"/>
            <a:ext cx="4847463" cy="465736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4027" y="3877211"/>
            <a:ext cx="4362773" cy="1913990"/>
          </a:xfrm>
          <a:prstGeom prst="rect">
            <a:avLst/>
          </a:prstGeom>
        </p:spPr>
      </p:pic>
    </p:spTree>
    <p:extLst>
      <p:ext uri="{BB962C8B-B14F-4D97-AF65-F5344CB8AC3E}">
        <p14:creationId xmlns:p14="http://schemas.microsoft.com/office/powerpoint/2010/main" val="1156140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9724" t="6666" r="8609"/>
          <a:stretch/>
        </p:blipFill>
        <p:spPr>
          <a:xfrm>
            <a:off x="76200" y="3810000"/>
            <a:ext cx="7467600" cy="213360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8609" t="6665" r="17224" b="3334"/>
          <a:stretch/>
        </p:blipFill>
        <p:spPr>
          <a:xfrm>
            <a:off x="1866900" y="1397000"/>
            <a:ext cx="7200900" cy="2057400"/>
          </a:xfrm>
          <a:prstGeom prst="rect">
            <a:avLst/>
          </a:prstGeom>
        </p:spPr>
      </p:pic>
      <p:sp>
        <p:nvSpPr>
          <p:cNvPr id="6" name="Title 1"/>
          <p:cNvSpPr>
            <a:spLocks noGrp="1"/>
          </p:cNvSpPr>
          <p:nvPr>
            <p:ph type="title"/>
          </p:nvPr>
        </p:nvSpPr>
        <p:spPr>
          <a:xfrm>
            <a:off x="457200" y="274638"/>
            <a:ext cx="8229600" cy="1005840"/>
          </a:xfrm>
        </p:spPr>
        <p:txBody>
          <a:bodyPr/>
          <a:lstStyle/>
          <a:p>
            <a:r>
              <a:rPr lang="en-US" dirty="0" smtClean="0"/>
              <a:t>6 Months of OK </a:t>
            </a:r>
            <a:r>
              <a:rPr lang="en-US" dirty="0" err="1" smtClean="0"/>
              <a:t>Wavefields</a:t>
            </a:r>
            <a:r>
              <a:rPr lang="en-US" dirty="0" smtClean="0"/>
              <a:t> Processing:</a:t>
            </a:r>
            <a:br>
              <a:rPr lang="en-US" dirty="0" smtClean="0"/>
            </a:br>
            <a:r>
              <a:rPr lang="en-US" dirty="0" smtClean="0"/>
              <a:t>Acoustic Results</a:t>
            </a:r>
            <a:endParaRPr lang="en-US" dirty="0"/>
          </a:p>
        </p:txBody>
      </p:sp>
      <p:sp>
        <p:nvSpPr>
          <p:cNvPr id="2" name="Rectangle 1"/>
          <p:cNvSpPr/>
          <p:nvPr/>
        </p:nvSpPr>
        <p:spPr>
          <a:xfrm rot="970138">
            <a:off x="-9512" y="2926939"/>
            <a:ext cx="3547766" cy="707886"/>
          </a:xfrm>
          <a:prstGeom prst="rect">
            <a:avLst/>
          </a:prstGeom>
          <a:noFill/>
        </p:spPr>
        <p:txBody>
          <a:bodyPr wrap="none" lIns="91440" tIns="45720" rIns="91440" bIns="45720">
            <a:spAutoFit/>
          </a:bodyPr>
          <a:lstStyle/>
          <a:p>
            <a:pPr algn="ctr"/>
            <a:r>
              <a:rPr lang="en-US" sz="4000" dirty="0" smtClean="0">
                <a:ln w="0"/>
                <a:effectLst>
                  <a:outerShdw blurRad="38100" dist="19050" dir="2700000" algn="tl" rotWithShape="0">
                    <a:schemeClr val="dk1">
                      <a:alpha val="40000"/>
                    </a:schemeClr>
                  </a:outerShdw>
                </a:effectLst>
              </a:rPr>
              <a:t>FK-Processing</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rot="20540087">
            <a:off x="5348992" y="5382766"/>
            <a:ext cx="3919663" cy="707886"/>
          </a:xfrm>
          <a:prstGeom prst="rect">
            <a:avLst/>
          </a:prstGeom>
          <a:noFill/>
        </p:spPr>
        <p:txBody>
          <a:bodyPr wrap="none" lIns="91440" tIns="45720" rIns="91440" bIns="45720">
            <a:spAutoFit/>
          </a:bodyPr>
          <a:lstStyle/>
          <a:p>
            <a:pPr algn="ctr"/>
            <a:r>
              <a:rPr lang="en-US" sz="4000" smtClean="0">
                <a:ln w="0"/>
                <a:effectLst>
                  <a:outerShdw blurRad="38100" dist="19050" dir="2700000" algn="tl" rotWithShape="0">
                    <a:schemeClr val="dk1">
                      <a:alpha val="40000"/>
                    </a:schemeClr>
                  </a:outerShdw>
                </a:effectLst>
              </a:rPr>
              <a:t>Signal Detection</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3" name="Right Arrow 2"/>
          <p:cNvSpPr/>
          <p:nvPr/>
        </p:nvSpPr>
        <p:spPr>
          <a:xfrm rot="12616864">
            <a:off x="7565098" y="4656617"/>
            <a:ext cx="876491" cy="321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9592230">
            <a:off x="974376" y="2304592"/>
            <a:ext cx="876491" cy="321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466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167" r="16666"/>
          <a:stretch/>
        </p:blipFill>
        <p:spPr>
          <a:xfrm>
            <a:off x="1905000" y="1295400"/>
            <a:ext cx="6781800" cy="228600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0000" t="3333" r="9167"/>
          <a:stretch/>
        </p:blipFill>
        <p:spPr>
          <a:xfrm>
            <a:off x="457200" y="3581400"/>
            <a:ext cx="7391400" cy="2209800"/>
          </a:xfrm>
          <a:prstGeom prst="rect">
            <a:avLst/>
          </a:prstGeom>
        </p:spPr>
      </p:pic>
      <p:sp>
        <p:nvSpPr>
          <p:cNvPr id="4" name="Title 1"/>
          <p:cNvSpPr>
            <a:spLocks noGrp="1"/>
          </p:cNvSpPr>
          <p:nvPr>
            <p:ph type="title"/>
          </p:nvPr>
        </p:nvSpPr>
        <p:spPr>
          <a:xfrm>
            <a:off x="457200" y="274638"/>
            <a:ext cx="8229600" cy="1005840"/>
          </a:xfrm>
        </p:spPr>
        <p:txBody>
          <a:bodyPr/>
          <a:lstStyle/>
          <a:p>
            <a:r>
              <a:rPr lang="en-US" dirty="0" smtClean="0"/>
              <a:t>6 Months of OK </a:t>
            </a:r>
            <a:r>
              <a:rPr lang="en-US" dirty="0" err="1" smtClean="0"/>
              <a:t>Wavefields</a:t>
            </a:r>
            <a:r>
              <a:rPr lang="en-US" dirty="0" smtClean="0"/>
              <a:t> Processing:</a:t>
            </a:r>
            <a:br>
              <a:rPr lang="en-US" dirty="0" smtClean="0"/>
            </a:br>
            <a:r>
              <a:rPr lang="en-US" dirty="0" smtClean="0"/>
              <a:t>Seismic Results</a:t>
            </a:r>
            <a:endParaRPr lang="en-US" dirty="0"/>
          </a:p>
        </p:txBody>
      </p:sp>
      <p:sp>
        <p:nvSpPr>
          <p:cNvPr id="5" name="Rectangle 4"/>
          <p:cNvSpPr/>
          <p:nvPr/>
        </p:nvSpPr>
        <p:spPr>
          <a:xfrm rot="970138">
            <a:off x="-9512" y="3079339"/>
            <a:ext cx="3547766" cy="707886"/>
          </a:xfrm>
          <a:prstGeom prst="rect">
            <a:avLst/>
          </a:prstGeom>
          <a:noFill/>
        </p:spPr>
        <p:txBody>
          <a:bodyPr wrap="none" lIns="91440" tIns="45720" rIns="91440" bIns="45720">
            <a:spAutoFit/>
          </a:bodyPr>
          <a:lstStyle/>
          <a:p>
            <a:pPr algn="ctr"/>
            <a:r>
              <a:rPr lang="en-US" sz="4000" dirty="0" smtClean="0">
                <a:ln w="0"/>
                <a:effectLst>
                  <a:outerShdw blurRad="38100" dist="19050" dir="2700000" algn="tl" rotWithShape="0">
                    <a:schemeClr val="dk1">
                      <a:alpha val="40000"/>
                    </a:schemeClr>
                  </a:outerShdw>
                </a:effectLst>
              </a:rPr>
              <a:t>FK-Processing</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rot="20540087">
            <a:off x="5348992" y="5648283"/>
            <a:ext cx="3919663" cy="707886"/>
          </a:xfrm>
          <a:prstGeom prst="rect">
            <a:avLst/>
          </a:prstGeom>
          <a:noFill/>
        </p:spPr>
        <p:txBody>
          <a:bodyPr wrap="none" lIns="91440" tIns="45720" rIns="91440" bIns="45720">
            <a:spAutoFit/>
          </a:bodyPr>
          <a:lstStyle/>
          <a:p>
            <a:pPr algn="ctr"/>
            <a:r>
              <a:rPr lang="en-US" sz="4000" smtClean="0">
                <a:ln w="0"/>
                <a:effectLst>
                  <a:outerShdw blurRad="38100" dist="19050" dir="2700000" algn="tl" rotWithShape="0">
                    <a:schemeClr val="dk1">
                      <a:alpha val="40000"/>
                    </a:schemeClr>
                  </a:outerShdw>
                </a:effectLst>
              </a:rPr>
              <a:t>Signal Detection</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7" name="Right Arrow 6"/>
          <p:cNvSpPr/>
          <p:nvPr/>
        </p:nvSpPr>
        <p:spPr>
          <a:xfrm rot="12616864">
            <a:off x="7814410" y="4461256"/>
            <a:ext cx="876491" cy="321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9592230">
            <a:off x="974376" y="2304592"/>
            <a:ext cx="876491" cy="321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697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pPr marL="457200" lvl="0" indent="-457200">
              <a:buFont typeface="+mj-lt"/>
              <a:buAutoNum type="arabicPeriod"/>
            </a:pPr>
            <a:r>
              <a:rPr lang="en-US" dirty="0" smtClean="0"/>
              <a:t>Difference Between Seismic and Acoustic Data</a:t>
            </a:r>
          </a:p>
          <a:p>
            <a:pPr marL="457200" lvl="0" indent="-457200">
              <a:buFont typeface="+mj-lt"/>
              <a:buAutoNum type="arabicPeriod"/>
            </a:pPr>
            <a:r>
              <a:rPr lang="en-US" dirty="0" smtClean="0"/>
              <a:t>Brief Introduction to Python and </a:t>
            </a:r>
            <a:r>
              <a:rPr lang="en-US" dirty="0" err="1" smtClean="0"/>
              <a:t>Obspy</a:t>
            </a:r>
            <a:endParaRPr lang="en-US" dirty="0" smtClean="0"/>
          </a:p>
          <a:p>
            <a:pPr marL="457200" lvl="0" indent="-457200">
              <a:buFont typeface="+mj-lt"/>
              <a:buAutoNum type="arabicPeriod"/>
            </a:pPr>
            <a:r>
              <a:rPr lang="en-US" dirty="0" smtClean="0"/>
              <a:t>Data Processing Exercise</a:t>
            </a:r>
          </a:p>
          <a:p>
            <a:pPr marL="804863" lvl="1" indent="-457200">
              <a:buFont typeface="+mj-lt"/>
              <a:buAutoNum type="arabicPeriod"/>
            </a:pPr>
            <a:r>
              <a:rPr lang="en-US" dirty="0" smtClean="0"/>
              <a:t>Pulling Data from IRIS</a:t>
            </a:r>
          </a:p>
          <a:p>
            <a:pPr marL="804863" lvl="1" indent="-457200">
              <a:buFont typeface="+mj-lt"/>
              <a:buAutoNum type="arabicPeriod"/>
            </a:pPr>
            <a:r>
              <a:rPr lang="en-US" dirty="0" smtClean="0"/>
              <a:t>Plotting Waveforms</a:t>
            </a:r>
          </a:p>
          <a:p>
            <a:pPr marL="804863" lvl="1" indent="-457200">
              <a:buFont typeface="+mj-lt"/>
              <a:buAutoNum type="arabicPeriod"/>
            </a:pPr>
            <a:r>
              <a:rPr lang="en-US" dirty="0" smtClean="0"/>
              <a:t>Spectral Analysis + Filtering</a:t>
            </a:r>
          </a:p>
          <a:p>
            <a:pPr marL="804863" lvl="1" indent="-457200">
              <a:buFont typeface="+mj-lt"/>
              <a:buAutoNum type="arabicPeriod"/>
            </a:pPr>
            <a:r>
              <a:rPr lang="en-US" dirty="0" smtClean="0"/>
              <a:t>Beamforming</a:t>
            </a:r>
          </a:p>
          <a:p>
            <a:pPr marL="804863" lvl="1" indent="-457200">
              <a:buFont typeface="+mj-lt"/>
              <a:buAutoNum type="arabicPeriod"/>
            </a:pPr>
            <a:r>
              <a:rPr lang="en-US" dirty="0" smtClean="0"/>
              <a:t>Detection</a:t>
            </a:r>
          </a:p>
          <a:p>
            <a:pPr marL="457200" indent="-457200">
              <a:buFont typeface="+mj-lt"/>
              <a:buAutoNum type="arabicPeriod"/>
            </a:pPr>
            <a:r>
              <a:rPr lang="en-US" dirty="0" smtClean="0"/>
              <a:t>6 months of processing</a:t>
            </a:r>
            <a:endParaRPr lang="en-US" dirty="0"/>
          </a:p>
        </p:txBody>
      </p:sp>
    </p:spTree>
    <p:extLst>
      <p:ext uri="{BB962C8B-B14F-4D97-AF65-F5344CB8AC3E}">
        <p14:creationId xmlns:p14="http://schemas.microsoft.com/office/powerpoint/2010/main" val="3310190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458200" cy="1005840"/>
          </a:xfrm>
        </p:spPr>
        <p:txBody>
          <a:bodyPr/>
          <a:lstStyle/>
          <a:p>
            <a:r>
              <a:rPr lang="en-US" smtClean="0"/>
              <a:t>Differences </a:t>
            </a:r>
            <a:r>
              <a:rPr lang="en-US" dirty="0" smtClean="0"/>
              <a:t>Between Seismic and Acoustic Data</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051520762"/>
              </p:ext>
            </p:extLst>
          </p:nvPr>
        </p:nvGraphicFramePr>
        <p:xfrm>
          <a:off x="609600" y="1524000"/>
          <a:ext cx="8001000" cy="1905000"/>
        </p:xfrm>
        <a:graphic>
          <a:graphicData uri="http://schemas.openxmlformats.org/drawingml/2006/table">
            <a:tbl>
              <a:tblPr firstRow="1" bandRow="1">
                <a:tableStyleId>{5C22544A-7EE6-4342-B048-85BDC9FD1C3A}</a:tableStyleId>
              </a:tblPr>
              <a:tblGrid>
                <a:gridCol w="2667000"/>
                <a:gridCol w="2667000"/>
                <a:gridCol w="2667000"/>
              </a:tblGrid>
              <a:tr h="476250">
                <a:tc>
                  <a:txBody>
                    <a:bodyPr/>
                    <a:lstStyle/>
                    <a:p>
                      <a:endParaRPr lang="en-US" dirty="0"/>
                    </a:p>
                  </a:txBody>
                  <a:tcPr/>
                </a:tc>
                <a:tc>
                  <a:txBody>
                    <a:bodyPr/>
                    <a:lstStyle/>
                    <a:p>
                      <a:r>
                        <a:rPr lang="en-US" dirty="0" smtClean="0"/>
                        <a:t>Seismic</a:t>
                      </a:r>
                      <a:endParaRPr lang="en-US" dirty="0"/>
                    </a:p>
                  </a:txBody>
                  <a:tcPr/>
                </a:tc>
                <a:tc>
                  <a:txBody>
                    <a:bodyPr/>
                    <a:lstStyle/>
                    <a:p>
                      <a:r>
                        <a:rPr lang="en-US" dirty="0" smtClean="0"/>
                        <a:t>Acoustic</a:t>
                      </a:r>
                      <a:endParaRPr lang="en-US" dirty="0"/>
                    </a:p>
                  </a:txBody>
                  <a:tcPr/>
                </a:tc>
              </a:tr>
              <a:tr h="476250">
                <a:tc>
                  <a:txBody>
                    <a:bodyPr/>
                    <a:lstStyle/>
                    <a:p>
                      <a:r>
                        <a:rPr lang="en-US" dirty="0" smtClean="0"/>
                        <a:t>Frequency</a:t>
                      </a:r>
                      <a:r>
                        <a:rPr lang="en-US" baseline="0" dirty="0" smtClean="0"/>
                        <a:t> Band</a:t>
                      </a:r>
                      <a:endParaRPr lang="en-US" dirty="0"/>
                    </a:p>
                  </a:txBody>
                  <a:tcPr/>
                </a:tc>
                <a:tc>
                  <a:txBody>
                    <a:bodyPr/>
                    <a:lstStyle/>
                    <a:p>
                      <a:r>
                        <a:rPr lang="en-US" dirty="0" smtClean="0"/>
                        <a:t>1-10 Hz</a:t>
                      </a:r>
                      <a:endParaRPr lang="en-US" dirty="0"/>
                    </a:p>
                  </a:txBody>
                  <a:tcPr/>
                </a:tc>
                <a:tc>
                  <a:txBody>
                    <a:bodyPr/>
                    <a:lstStyle/>
                    <a:p>
                      <a:r>
                        <a:rPr lang="en-US" dirty="0" smtClean="0"/>
                        <a:t>1–10 Hz</a:t>
                      </a:r>
                      <a:endParaRPr lang="en-US" dirty="0"/>
                    </a:p>
                  </a:txBody>
                  <a:tcPr/>
                </a:tc>
              </a:tr>
              <a:tr h="476250">
                <a:tc>
                  <a:txBody>
                    <a:bodyPr/>
                    <a:lstStyle/>
                    <a:p>
                      <a:r>
                        <a:rPr lang="en-US" dirty="0" smtClean="0"/>
                        <a:t>Velocity</a:t>
                      </a:r>
                      <a:endParaRPr lang="en-US" dirty="0"/>
                    </a:p>
                  </a:txBody>
                  <a:tcPr/>
                </a:tc>
                <a:tc>
                  <a:txBody>
                    <a:bodyPr/>
                    <a:lstStyle/>
                    <a:p>
                      <a:r>
                        <a:rPr lang="en-US" dirty="0" smtClean="0"/>
                        <a:t>3-12</a:t>
                      </a:r>
                      <a:r>
                        <a:rPr lang="en-US" baseline="0" dirty="0" smtClean="0"/>
                        <a:t> km/s</a:t>
                      </a:r>
                      <a:endParaRPr lang="en-US" dirty="0"/>
                    </a:p>
                  </a:txBody>
                  <a:tcPr/>
                </a:tc>
                <a:tc>
                  <a:txBody>
                    <a:bodyPr/>
                    <a:lstStyle/>
                    <a:p>
                      <a:r>
                        <a:rPr lang="en-US" dirty="0" smtClean="0"/>
                        <a:t>.22-.4 km/s</a:t>
                      </a:r>
                      <a:endParaRPr lang="en-US" dirty="0"/>
                    </a:p>
                  </a:txBody>
                  <a:tcPr/>
                </a:tc>
              </a:tr>
              <a:tr h="476250">
                <a:tc>
                  <a:txBody>
                    <a:bodyPr/>
                    <a:lstStyle/>
                    <a:p>
                      <a:r>
                        <a:rPr lang="en-US" dirty="0" smtClean="0"/>
                        <a:t>Wavelength</a:t>
                      </a:r>
                      <a:endParaRPr lang="en-US" dirty="0"/>
                    </a:p>
                  </a:txBody>
                  <a:tcPr/>
                </a:tc>
                <a:tc>
                  <a:txBody>
                    <a:bodyPr/>
                    <a:lstStyle/>
                    <a:p>
                      <a:r>
                        <a:rPr lang="en-US" dirty="0" smtClean="0"/>
                        <a:t>10’s of km</a:t>
                      </a:r>
                      <a:endParaRPr lang="en-US" dirty="0"/>
                    </a:p>
                  </a:txBody>
                  <a:tcPr/>
                </a:tc>
                <a:tc>
                  <a:txBody>
                    <a:bodyPr/>
                    <a:lstStyle/>
                    <a:p>
                      <a:r>
                        <a:rPr lang="en-US" dirty="0" smtClean="0"/>
                        <a:t>10’s – 100’s meters</a:t>
                      </a:r>
                      <a:endParaRPr lang="en-US" dirty="0"/>
                    </a:p>
                  </a:txBody>
                  <a:tcPr/>
                </a:tc>
              </a:tr>
            </a:tbl>
          </a:graphicData>
        </a:graphic>
      </p:graphicFrame>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672522"/>
            <a:ext cx="7569200" cy="2095500"/>
          </a:xfrm>
          <a:prstGeom prst="rect">
            <a:avLst/>
          </a:prstGeom>
        </p:spPr>
      </p:pic>
    </p:spTree>
    <p:extLst>
      <p:ext uri="{BB962C8B-B14F-4D97-AF65-F5344CB8AC3E}">
        <p14:creationId xmlns:p14="http://schemas.microsoft.com/office/powerpoint/2010/main" val="3625103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dirty="0" smtClean="0"/>
              <a:t>A *Brief*</a:t>
            </a:r>
            <a:r>
              <a:rPr lang="en-US" dirty="0" smtClean="0"/>
              <a:t> Introduction to Python and </a:t>
            </a:r>
            <a:r>
              <a:rPr lang="en-US" dirty="0" err="1" smtClean="0"/>
              <a:t>Obspy</a:t>
            </a:r>
            <a:endParaRPr lang="en-US" dirty="0"/>
          </a:p>
        </p:txBody>
      </p:sp>
      <p:sp>
        <p:nvSpPr>
          <p:cNvPr id="6" name="Content Placeholder 5"/>
          <p:cNvSpPr>
            <a:spLocks noGrp="1"/>
          </p:cNvSpPr>
          <p:nvPr>
            <p:ph sz="half" idx="1"/>
          </p:nvPr>
        </p:nvSpPr>
        <p:spPr>
          <a:xfrm>
            <a:off x="4724400" y="1447800"/>
            <a:ext cx="4038600" cy="4495799"/>
          </a:xfrm>
        </p:spPr>
        <p:txBody>
          <a:bodyPr/>
          <a:lstStyle/>
          <a:p>
            <a:r>
              <a:rPr lang="en-US" sz="2400" dirty="0" err="1" smtClean="0"/>
              <a:t>Obspy</a:t>
            </a:r>
            <a:r>
              <a:rPr lang="en-US" sz="2400" dirty="0" smtClean="0"/>
              <a:t> is the “Python Toolbox for seismology and seismological observatories”</a:t>
            </a:r>
          </a:p>
          <a:p>
            <a:r>
              <a:rPr lang="en-US" sz="2400" dirty="0" smtClean="0"/>
              <a:t>In other words, it is an open-source project that provides a Python framework for processing seismological data</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000" y="4953000"/>
            <a:ext cx="4572000" cy="1561809"/>
          </a:xfrm>
          <a:prstGeom prst="rect">
            <a:avLst/>
          </a:prstGeom>
        </p:spPr>
      </p:pic>
      <p:sp>
        <p:nvSpPr>
          <p:cNvPr id="9" name="Content Placeholder 5"/>
          <p:cNvSpPr>
            <a:spLocks noGrp="1"/>
          </p:cNvSpPr>
          <p:nvPr>
            <p:ph sz="half" idx="1"/>
          </p:nvPr>
        </p:nvSpPr>
        <p:spPr>
          <a:xfrm>
            <a:off x="266700" y="1460501"/>
            <a:ext cx="4038600" cy="2654300"/>
          </a:xfrm>
        </p:spPr>
        <p:txBody>
          <a:bodyPr/>
          <a:lstStyle/>
          <a:p>
            <a:r>
              <a:rPr lang="en-US" sz="2400" dirty="0" smtClean="0"/>
              <a:t>Why Python?</a:t>
            </a:r>
          </a:p>
          <a:p>
            <a:pPr lvl="1"/>
            <a:r>
              <a:rPr lang="en-US" sz="2400" dirty="0" smtClean="0"/>
              <a:t>Free and open source</a:t>
            </a:r>
          </a:p>
          <a:p>
            <a:pPr lvl="1"/>
            <a:r>
              <a:rPr lang="en-US" sz="2400" dirty="0" smtClean="0"/>
              <a:t>Modules for: computing, mapping/plotting, seismology</a:t>
            </a:r>
          </a:p>
          <a:p>
            <a:pPr lvl="1"/>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4040825"/>
            <a:ext cx="2216150" cy="2216150"/>
          </a:xfrm>
          <a:prstGeom prst="rect">
            <a:avLst/>
          </a:prstGeom>
        </p:spPr>
      </p:pic>
    </p:spTree>
    <p:extLst>
      <p:ext uri="{BB962C8B-B14F-4D97-AF65-F5344CB8AC3E}">
        <p14:creationId xmlns:p14="http://schemas.microsoft.com/office/powerpoint/2010/main" val="1654918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143" t="13085" b="5126"/>
          <a:stretch/>
        </p:blipFill>
        <p:spPr>
          <a:xfrm>
            <a:off x="4800600" y="1295400"/>
            <a:ext cx="4216400" cy="1905000"/>
          </a:xfrm>
          <a:prstGeom prst="rect">
            <a:avLst/>
          </a:prstGeom>
        </p:spPr>
      </p:pic>
      <p:sp>
        <p:nvSpPr>
          <p:cNvPr id="5" name="Title 4"/>
          <p:cNvSpPr>
            <a:spLocks noGrp="1"/>
          </p:cNvSpPr>
          <p:nvPr>
            <p:ph type="title"/>
          </p:nvPr>
        </p:nvSpPr>
        <p:spPr/>
        <p:txBody>
          <a:bodyPr/>
          <a:lstStyle/>
          <a:p>
            <a:r>
              <a:rPr lang="en-US" i="1" dirty="0" smtClean="0"/>
              <a:t>Resources</a:t>
            </a:r>
            <a:endParaRPr lang="en-US" dirty="0"/>
          </a:p>
        </p:txBody>
      </p:sp>
      <p:sp>
        <p:nvSpPr>
          <p:cNvPr id="2" name="Content Placeholder 1"/>
          <p:cNvSpPr>
            <a:spLocks noGrp="1"/>
          </p:cNvSpPr>
          <p:nvPr>
            <p:ph sz="half" idx="1"/>
          </p:nvPr>
        </p:nvSpPr>
        <p:spPr>
          <a:xfrm>
            <a:off x="228600" y="1676400"/>
            <a:ext cx="4876800" cy="990600"/>
          </a:xfrm>
        </p:spPr>
        <p:txBody>
          <a:bodyPr/>
          <a:lstStyle/>
          <a:p>
            <a:pPr marL="0" indent="0">
              <a:buNone/>
            </a:pPr>
            <a:r>
              <a:rPr lang="en-US" sz="2400" dirty="0" smtClean="0">
                <a:hlinkClick r:id="rId3"/>
              </a:rPr>
              <a:t>Geo-Ac</a:t>
            </a:r>
            <a:r>
              <a:rPr lang="en-US" sz="2400" dirty="0" smtClean="0"/>
              <a:t> – Acoustic Propagation and Ray Tracing Software (C++)</a:t>
            </a:r>
          </a:p>
        </p:txBody>
      </p:sp>
      <p:sp>
        <p:nvSpPr>
          <p:cNvPr id="11" name="Rectangle 10"/>
          <p:cNvSpPr/>
          <p:nvPr/>
        </p:nvSpPr>
        <p:spPr>
          <a:xfrm>
            <a:off x="228600" y="2521803"/>
            <a:ext cx="5562600" cy="830997"/>
          </a:xfrm>
          <a:prstGeom prst="rect">
            <a:avLst/>
          </a:prstGeom>
        </p:spPr>
        <p:txBody>
          <a:bodyPr wrap="square">
            <a:spAutoFit/>
          </a:bodyPr>
          <a:lstStyle/>
          <a:p>
            <a:r>
              <a:rPr lang="en-US" sz="2400" dirty="0" smtClean="0">
                <a:hlinkClick r:id="rId4"/>
              </a:rPr>
              <a:t>Anaconda</a:t>
            </a:r>
            <a:r>
              <a:rPr lang="en-US" sz="2400" dirty="0" smtClean="0"/>
              <a:t> – Python package, dependency and environment manager</a:t>
            </a:r>
            <a:endParaRPr lang="en-US" sz="2400" dirty="0"/>
          </a:p>
        </p:txBody>
      </p:sp>
      <p:sp>
        <p:nvSpPr>
          <p:cNvPr id="12" name="Rectangle 11"/>
          <p:cNvSpPr/>
          <p:nvPr/>
        </p:nvSpPr>
        <p:spPr>
          <a:xfrm>
            <a:off x="228600" y="3276600"/>
            <a:ext cx="8686800" cy="461665"/>
          </a:xfrm>
          <a:prstGeom prst="rect">
            <a:avLst/>
          </a:prstGeom>
        </p:spPr>
        <p:txBody>
          <a:bodyPr wrap="square">
            <a:spAutoFit/>
          </a:bodyPr>
          <a:lstStyle/>
          <a:p>
            <a:r>
              <a:rPr lang="en-US" sz="2400" dirty="0" smtClean="0">
                <a:hlinkClick r:id="rId5"/>
              </a:rPr>
              <a:t>Homebrew</a:t>
            </a:r>
            <a:r>
              <a:rPr lang="en-US" sz="2400" dirty="0" smtClean="0"/>
              <a:t> – “The missing package manager for </a:t>
            </a:r>
            <a:r>
              <a:rPr lang="en-US" sz="2400" dirty="0" err="1" smtClean="0"/>
              <a:t>macOS</a:t>
            </a:r>
            <a:r>
              <a:rPr lang="en-US" sz="2400" dirty="0" smtClean="0"/>
              <a:t>”</a:t>
            </a:r>
            <a:endParaRPr lang="en-US" sz="2400" dirty="0"/>
          </a:p>
        </p:txBody>
      </p:sp>
      <p:sp>
        <p:nvSpPr>
          <p:cNvPr id="14" name="Rectangle 13"/>
          <p:cNvSpPr/>
          <p:nvPr/>
        </p:nvSpPr>
        <p:spPr>
          <a:xfrm>
            <a:off x="228600" y="3733800"/>
            <a:ext cx="8686800" cy="461665"/>
          </a:xfrm>
          <a:prstGeom prst="rect">
            <a:avLst/>
          </a:prstGeom>
        </p:spPr>
        <p:txBody>
          <a:bodyPr wrap="square">
            <a:spAutoFit/>
          </a:bodyPr>
          <a:lstStyle/>
          <a:p>
            <a:r>
              <a:rPr lang="en-US" sz="2400" dirty="0" smtClean="0">
                <a:hlinkClick r:id="rId6"/>
              </a:rPr>
              <a:t>Obspy</a:t>
            </a:r>
            <a:r>
              <a:rPr lang="en-US" sz="2400" dirty="0" smtClean="0"/>
              <a:t> – “A Python Toolbox for Seismology”</a:t>
            </a:r>
            <a:endParaRPr lang="en-US" sz="2400" dirty="0"/>
          </a:p>
        </p:txBody>
      </p:sp>
      <p:sp>
        <p:nvSpPr>
          <p:cNvPr id="15" name="Rectangle 14"/>
          <p:cNvSpPr/>
          <p:nvPr/>
        </p:nvSpPr>
        <p:spPr>
          <a:xfrm>
            <a:off x="228600" y="4191000"/>
            <a:ext cx="8686800" cy="830997"/>
          </a:xfrm>
          <a:prstGeom prst="rect">
            <a:avLst/>
          </a:prstGeom>
        </p:spPr>
        <p:txBody>
          <a:bodyPr wrap="square">
            <a:spAutoFit/>
          </a:bodyPr>
          <a:lstStyle/>
          <a:p>
            <a:r>
              <a:rPr lang="en-US" sz="2400" dirty="0" smtClean="0">
                <a:hlinkClick r:id="rId7"/>
              </a:rPr>
              <a:t>Python Tutorial</a:t>
            </a:r>
            <a:r>
              <a:rPr lang="en-US" sz="2400" dirty="0" smtClean="0"/>
              <a:t> – Python Interactive Tutorial (from 2015 IRIS Short Course!)</a:t>
            </a:r>
            <a:endParaRPr lang="en-US" sz="2400" dirty="0"/>
          </a:p>
        </p:txBody>
      </p:sp>
      <p:sp>
        <p:nvSpPr>
          <p:cNvPr id="16" name="Rectangle 15"/>
          <p:cNvSpPr/>
          <p:nvPr/>
        </p:nvSpPr>
        <p:spPr>
          <a:xfrm>
            <a:off x="228600" y="4953000"/>
            <a:ext cx="8686800" cy="830997"/>
          </a:xfrm>
          <a:prstGeom prst="rect">
            <a:avLst/>
          </a:prstGeom>
        </p:spPr>
        <p:txBody>
          <a:bodyPr wrap="square">
            <a:spAutoFit/>
          </a:bodyPr>
          <a:lstStyle/>
          <a:p>
            <a:r>
              <a:rPr lang="en-US" sz="2400" dirty="0" smtClean="0">
                <a:hlinkClick r:id="rId8"/>
              </a:rPr>
              <a:t>Obspy Tutorial</a:t>
            </a:r>
            <a:r>
              <a:rPr lang="en-US" sz="2400" dirty="0" smtClean="0"/>
              <a:t> – </a:t>
            </a:r>
            <a:r>
              <a:rPr lang="en-US" sz="2400" dirty="0" err="1" smtClean="0"/>
              <a:t>Obspy</a:t>
            </a:r>
            <a:r>
              <a:rPr lang="en-US" sz="2400" dirty="0" smtClean="0"/>
              <a:t> Interactive Tutorial (from 2015 IRIS Short Course!)</a:t>
            </a:r>
            <a:endParaRPr lang="en-US" sz="2400" dirty="0"/>
          </a:p>
        </p:txBody>
      </p:sp>
    </p:spTree>
    <p:extLst>
      <p:ext uri="{BB962C8B-B14F-4D97-AF65-F5344CB8AC3E}">
        <p14:creationId xmlns:p14="http://schemas.microsoft.com/office/powerpoint/2010/main" val="738338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Processing Exercise:</a:t>
            </a:r>
            <a:br>
              <a:rPr lang="en-US" dirty="0" smtClean="0"/>
            </a:br>
            <a:r>
              <a:rPr lang="en-US" dirty="0" smtClean="0"/>
              <a:t>Introduction to Jupyter</a:t>
            </a:r>
            <a:endParaRPr lang="en-US" dirty="0"/>
          </a:p>
        </p:txBody>
      </p:sp>
      <p:sp>
        <p:nvSpPr>
          <p:cNvPr id="6" name="TextBox 5"/>
          <p:cNvSpPr txBox="1"/>
          <p:nvPr/>
        </p:nvSpPr>
        <p:spPr bwMode="auto">
          <a:xfrm>
            <a:off x="4267200" y="1293178"/>
            <a:ext cx="4724400" cy="181588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600" b="0" i="1" u="none" strike="noStrike" kern="1200" cap="none" spc="0" normalizeH="0" baseline="0" noProof="0" dirty="0" smtClean="0">
                <a:ln>
                  <a:noFill/>
                </a:ln>
                <a:solidFill>
                  <a:srgbClr val="000000"/>
                </a:solidFill>
                <a:effectLst/>
                <a:uLnTx/>
                <a:uFillTx/>
                <a:latin typeface="Arial" charset="0"/>
              </a:rPr>
              <a:t>“The Jupyter Notebook is an open-source web application that allows you to create and share documents that contain live code, equations, visualizations</a:t>
            </a:r>
            <a:r>
              <a:rPr kumimoji="0" lang="en-US" sz="1600" b="0" i="1" u="none" strike="noStrike" kern="1200" cap="none" spc="0" normalizeH="0" noProof="0" dirty="0" smtClean="0">
                <a:ln>
                  <a:noFill/>
                </a:ln>
                <a:solidFill>
                  <a:srgbClr val="000000"/>
                </a:solidFill>
                <a:effectLst/>
                <a:uLnTx/>
                <a:uFillTx/>
                <a:latin typeface="Arial" charset="0"/>
              </a:rPr>
              <a:t> and explanatory test”</a:t>
            </a:r>
          </a:p>
          <a:p>
            <a:pPr algn="r" eaLnBrk="0" fontAlgn="base" hangingPunct="0">
              <a:spcBef>
                <a:spcPct val="0"/>
              </a:spcBef>
              <a:spcAft>
                <a:spcPct val="0"/>
              </a:spcAft>
            </a:pPr>
            <a:r>
              <a:rPr lang="en-US" sz="1600" noProof="0" dirty="0" smtClean="0">
                <a:solidFill>
                  <a:srgbClr val="000000"/>
                </a:solidFill>
                <a:latin typeface="Arial" charset="0"/>
              </a:rPr>
              <a:t>See more at </a:t>
            </a:r>
            <a:r>
              <a:rPr lang="en-US" sz="1600" noProof="0" dirty="0" smtClean="0">
                <a:solidFill>
                  <a:srgbClr val="000000"/>
                </a:solidFill>
                <a:latin typeface="Arial" charset="0"/>
                <a:hlinkClick r:id="rId2"/>
              </a:rPr>
              <a:t>https://jupyter.org</a:t>
            </a:r>
            <a:r>
              <a:rPr lang="en-US" sz="1600" noProof="0" dirty="0" smtClean="0">
                <a:solidFill>
                  <a:srgbClr val="000000"/>
                </a:solidFill>
                <a:latin typeface="Arial" charset="0"/>
              </a:rPr>
              <a:t/>
            </a:r>
            <a:br>
              <a:rPr lang="en-US" sz="1600" noProof="0" dirty="0" smtClean="0">
                <a:solidFill>
                  <a:srgbClr val="000000"/>
                </a:solidFill>
                <a:latin typeface="Arial" charset="0"/>
              </a:rPr>
            </a:br>
            <a:r>
              <a:rPr lang="en-US" sz="1600" noProof="0" dirty="0" smtClean="0">
                <a:solidFill>
                  <a:srgbClr val="000000"/>
                </a:solidFill>
                <a:latin typeface="Arial" charset="0"/>
              </a:rPr>
              <a:t>Great </a:t>
            </a:r>
            <a:r>
              <a:rPr lang="en-US" sz="1600" dirty="0">
                <a:solidFill>
                  <a:srgbClr val="000000"/>
                </a:solidFill>
                <a:latin typeface="Arial" charset="0"/>
              </a:rPr>
              <a:t>tutorial found here: </a:t>
            </a:r>
            <a:r>
              <a:rPr lang="en-US" sz="1600" dirty="0" smtClean="0">
                <a:solidFill>
                  <a:srgbClr val="000000"/>
                </a:solidFill>
                <a:latin typeface="Arial" charset="0"/>
                <a:hlinkClick r:id="rId3"/>
              </a:rPr>
              <a:t>Jupyter Tutorial</a:t>
            </a:r>
            <a:endParaRPr lang="en-US" sz="1600" dirty="0" smtClean="0">
              <a:solidFill>
                <a:srgbClr val="000000"/>
              </a:solidFill>
              <a:latin typeface="Arial" charset="0"/>
            </a:endParaRPr>
          </a:p>
          <a:p>
            <a:pPr algn="r" eaLnBrk="0" fontAlgn="base" hangingPunct="0">
              <a:spcBef>
                <a:spcPct val="0"/>
              </a:spcBef>
              <a:spcAft>
                <a:spcPct val="0"/>
              </a:spcAft>
            </a:pPr>
            <a:r>
              <a:rPr kumimoji="0" lang="en-US" sz="1600" b="0" u="none" strike="noStrike" kern="1200" cap="none" spc="0" normalizeH="0" baseline="0" noProof="0" dirty="0" smtClean="0">
                <a:ln>
                  <a:noFill/>
                </a:ln>
                <a:solidFill>
                  <a:srgbClr val="000000"/>
                </a:solidFill>
                <a:effectLst/>
                <a:uLnTx/>
                <a:uFillTx/>
                <a:latin typeface="Arial" charset="0"/>
              </a:rPr>
              <a:t>Another great tutorial here: </a:t>
            </a:r>
            <a:r>
              <a:rPr kumimoji="0" lang="en-US" sz="1600" b="0" u="none" strike="noStrike" kern="1200" cap="none" spc="0" normalizeH="0" baseline="0" noProof="0" dirty="0" smtClean="0">
                <a:ln>
                  <a:noFill/>
                </a:ln>
                <a:solidFill>
                  <a:srgbClr val="000000"/>
                </a:solidFill>
                <a:effectLst/>
                <a:uLnTx/>
                <a:uFillTx/>
                <a:latin typeface="Arial" charset="0"/>
                <a:hlinkClick r:id="rId4" invalidUrl="https://athena.brynmawr.edu/jupyter/hub/dblank/public/Jupyter Notebook Users Manual.ipynb"/>
              </a:rPr>
              <a:t>Jupyter Tutorial 2</a:t>
            </a:r>
            <a:endParaRPr kumimoji="0" lang="en-US" sz="1600" b="0" u="none" strike="noStrike" kern="1200" cap="none" spc="0" normalizeH="0" baseline="0" noProof="0" dirty="0" smtClean="0">
              <a:ln>
                <a:noFill/>
              </a:ln>
              <a:solidFill>
                <a:srgbClr val="000000"/>
              </a:solidFill>
              <a:effectLst/>
              <a:uLnTx/>
              <a:uFillTx/>
              <a:latin typeface="Arial" charset="0"/>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23810" b="58516"/>
          <a:stretch/>
        </p:blipFill>
        <p:spPr>
          <a:xfrm>
            <a:off x="152400" y="2438400"/>
            <a:ext cx="4267200" cy="150357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5400" y="4038600"/>
            <a:ext cx="5763229" cy="11430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4023" y="3581400"/>
            <a:ext cx="2792177" cy="2688345"/>
          </a:xfrm>
          <a:prstGeom prst="rect">
            <a:avLst/>
          </a:prstGeom>
        </p:spPr>
      </p:pic>
      <p:sp>
        <p:nvSpPr>
          <p:cNvPr id="10" name="Right Arrow 9"/>
          <p:cNvSpPr/>
          <p:nvPr/>
        </p:nvSpPr>
        <p:spPr>
          <a:xfrm rot="3436108">
            <a:off x="570659" y="3761290"/>
            <a:ext cx="7620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5257800" y="4201672"/>
            <a:ext cx="7620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7581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Processing Exercise:</a:t>
            </a:r>
            <a:br>
              <a:rPr lang="en-US" dirty="0" smtClean="0"/>
            </a:br>
            <a:r>
              <a:rPr lang="en-US" dirty="0" err="1" smtClean="0"/>
              <a:t>Jupyter</a:t>
            </a:r>
            <a:r>
              <a:rPr lang="en-US" dirty="0" smtClean="0"/>
              <a:t> Toolbar and Commands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676400"/>
            <a:ext cx="8706678" cy="2057400"/>
          </a:xfrm>
          <a:prstGeom prst="rect">
            <a:avLst/>
          </a:prstGeom>
        </p:spPr>
      </p:pic>
      <p:sp>
        <p:nvSpPr>
          <p:cNvPr id="4" name="TextBox 3"/>
          <p:cNvSpPr txBox="1"/>
          <p:nvPr/>
        </p:nvSpPr>
        <p:spPr bwMode="auto">
          <a:xfrm>
            <a:off x="1447800" y="3899118"/>
            <a:ext cx="6781800" cy="2308324"/>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600" b="0" u="none" strike="noStrike" kern="1200" cap="none" spc="0" normalizeH="0" baseline="0" noProof="0" dirty="0" smtClean="0">
                <a:ln>
                  <a:noFill/>
                </a:ln>
                <a:solidFill>
                  <a:srgbClr val="000000"/>
                </a:solidFill>
                <a:effectLst/>
                <a:uLnTx/>
                <a:uFillTx/>
                <a:latin typeface="Courier New" charset="0"/>
                <a:ea typeface="Courier New" charset="0"/>
                <a:cs typeface="Courier New" charset="0"/>
              </a:rPr>
              <a:t>Shift + Enter</a:t>
            </a:r>
            <a:r>
              <a:rPr kumimoji="0" lang="en-US" sz="1600" b="0" u="none" strike="noStrike" kern="1200" cap="none" spc="0" normalizeH="0" baseline="0" noProof="0" dirty="0" smtClean="0">
                <a:ln>
                  <a:noFill/>
                </a:ln>
                <a:solidFill>
                  <a:srgbClr val="000000"/>
                </a:solidFill>
                <a:effectLst/>
                <a:uLnTx/>
                <a:uFillTx/>
                <a:latin typeface="Arial" charset="0"/>
              </a:rPr>
              <a:t>:</a:t>
            </a:r>
            <a:r>
              <a:rPr kumimoji="0" lang="en-US" sz="1600" b="0" u="none" strike="noStrike" kern="1200" cap="none" spc="0" normalizeH="0" noProof="0" dirty="0" smtClean="0">
                <a:ln>
                  <a:noFill/>
                </a:ln>
                <a:solidFill>
                  <a:srgbClr val="000000"/>
                </a:solidFill>
                <a:effectLst/>
                <a:uLnTx/>
                <a:uFillTx/>
                <a:latin typeface="Arial" charset="0"/>
              </a:rPr>
              <a:t> Execute cell and jump to the next cell</a:t>
            </a:r>
          </a:p>
          <a:p>
            <a:pPr marL="0" marR="0" indent="0" defTabSz="914400" rtl="0" eaLnBrk="0" fontAlgn="base" latinLnBrk="0" hangingPunct="0">
              <a:lnSpc>
                <a:spcPct val="100000"/>
              </a:lnSpc>
              <a:spcBef>
                <a:spcPct val="0"/>
              </a:spcBef>
              <a:spcAft>
                <a:spcPct val="0"/>
              </a:spcAft>
              <a:buClrTx/>
              <a:buSzTx/>
              <a:buFontTx/>
              <a:buNone/>
              <a:tabLst/>
            </a:pPr>
            <a:r>
              <a:rPr lang="en-US" sz="1600" baseline="0" dirty="0" smtClean="0">
                <a:solidFill>
                  <a:srgbClr val="000000"/>
                </a:solidFill>
                <a:latin typeface="Courier New" charset="0"/>
                <a:ea typeface="Courier New" charset="0"/>
                <a:cs typeface="Courier New" charset="0"/>
              </a:rPr>
              <a:t>Ctrl</a:t>
            </a:r>
            <a:r>
              <a:rPr lang="en-US" sz="1600" dirty="0" smtClean="0">
                <a:solidFill>
                  <a:srgbClr val="000000"/>
                </a:solidFill>
                <a:latin typeface="Courier New" charset="0"/>
                <a:ea typeface="Courier New" charset="0"/>
                <a:cs typeface="Courier New" charset="0"/>
              </a:rPr>
              <a:t> + Enter: </a:t>
            </a:r>
            <a:r>
              <a:rPr lang="en-US" sz="1600" dirty="0" smtClean="0">
                <a:solidFill>
                  <a:srgbClr val="000000"/>
                </a:solidFill>
                <a:latin typeface="Arial" charset="0"/>
              </a:rPr>
              <a:t>Execute cell and don’t jump to the next cell</a:t>
            </a:r>
          </a:p>
          <a:p>
            <a:pPr marL="0" marR="0" indent="0" defTabSz="914400" rtl="0" eaLnBrk="0" fontAlgn="base" latinLnBrk="0" hangingPunct="0">
              <a:lnSpc>
                <a:spcPct val="100000"/>
              </a:lnSpc>
              <a:spcBef>
                <a:spcPct val="0"/>
              </a:spcBef>
              <a:spcAft>
                <a:spcPct val="0"/>
              </a:spcAft>
              <a:buClrTx/>
              <a:buSzTx/>
              <a:buFontTx/>
              <a:buNone/>
              <a:tabLst/>
            </a:pPr>
            <a:r>
              <a:rPr kumimoji="0" lang="en-US" sz="1600" b="0" u="none" strike="noStrike" kern="1200" cap="none" spc="0" normalizeH="0" baseline="0" noProof="0" dirty="0" smtClean="0">
                <a:ln>
                  <a:noFill/>
                </a:ln>
                <a:solidFill>
                  <a:srgbClr val="000000"/>
                </a:solidFill>
                <a:effectLst/>
                <a:uLnTx/>
                <a:uFillTx/>
                <a:latin typeface="Arial" charset="0"/>
              </a:rPr>
              <a:t>If code execution is not responding anymore: </a:t>
            </a:r>
            <a:r>
              <a:rPr kumimoji="0" lang="en-US" sz="1600" b="0" i="1" u="none" strike="noStrike" kern="1200" cap="none" spc="0" normalizeH="0" baseline="0" noProof="0" dirty="0" smtClean="0">
                <a:ln>
                  <a:noFill/>
                </a:ln>
                <a:solidFill>
                  <a:srgbClr val="000000"/>
                </a:solidFill>
                <a:effectLst/>
                <a:uLnTx/>
                <a:uFillTx/>
                <a:latin typeface="Arial" charset="0"/>
              </a:rPr>
              <a:t>Restart kernel</a:t>
            </a:r>
            <a:r>
              <a:rPr kumimoji="0" lang="en-US" sz="1600" b="0" i="1" u="none" strike="noStrike" kern="1200" cap="none" spc="0" normalizeH="0" noProof="0" dirty="0" smtClean="0">
                <a:ln>
                  <a:noFill/>
                </a:ln>
                <a:solidFill>
                  <a:srgbClr val="000000"/>
                </a:solidFill>
                <a:effectLst/>
                <a:uLnTx/>
                <a:uFillTx/>
                <a:latin typeface="Arial" charset="0"/>
              </a:rPr>
              <a:t> </a:t>
            </a:r>
            <a:r>
              <a:rPr kumimoji="0" lang="en-US" sz="1600" b="0" u="none" strike="noStrike" kern="1200" cap="none" spc="0" normalizeH="0" noProof="0" dirty="0" smtClean="0">
                <a:ln>
                  <a:noFill/>
                </a:ln>
                <a:solidFill>
                  <a:srgbClr val="000000"/>
                </a:solidFill>
                <a:effectLst/>
                <a:uLnTx/>
                <a:uFillTx/>
                <a:latin typeface="Arial" charset="0"/>
              </a:rPr>
              <a:t>(cache of previously assigned variables gets emptied)</a:t>
            </a:r>
          </a:p>
          <a:p>
            <a:pPr marL="0" marR="0" indent="0" defTabSz="914400" rtl="0" eaLnBrk="0" fontAlgn="base" latinLnBrk="0" hangingPunct="0">
              <a:lnSpc>
                <a:spcPct val="100000"/>
              </a:lnSpc>
              <a:spcBef>
                <a:spcPct val="0"/>
              </a:spcBef>
              <a:spcAft>
                <a:spcPct val="0"/>
              </a:spcAft>
              <a:buClrTx/>
              <a:buSzTx/>
              <a:buFontTx/>
              <a:buNone/>
              <a:tabLst/>
            </a:pPr>
            <a:endParaRPr lang="en-US" sz="1600" baseline="0" dirty="0">
              <a:solidFill>
                <a:srgbClr val="000000"/>
              </a:solidFill>
              <a:latin typeface="Arial" charset="0"/>
            </a:endParaRPr>
          </a:p>
          <a:p>
            <a:pPr marL="0" marR="0" indent="0" defTabSz="914400" rtl="0" eaLnBrk="0" fontAlgn="base" latinLnBrk="0" hangingPunct="0">
              <a:lnSpc>
                <a:spcPct val="100000"/>
              </a:lnSpc>
              <a:spcBef>
                <a:spcPct val="0"/>
              </a:spcBef>
              <a:spcAft>
                <a:spcPct val="0"/>
              </a:spcAft>
              <a:buClrTx/>
              <a:buSzTx/>
              <a:buFontTx/>
              <a:buNone/>
              <a:tabLst/>
            </a:pPr>
            <a:r>
              <a:rPr kumimoji="0" lang="en-US" sz="1600" b="0" u="none" strike="noStrike" kern="1200" cap="none" spc="0" normalizeH="0" noProof="0" dirty="0" smtClean="0">
                <a:ln>
                  <a:noFill/>
                </a:ln>
                <a:solidFill>
                  <a:srgbClr val="000000"/>
                </a:solidFill>
                <a:effectLst/>
                <a:uLnTx/>
                <a:uFillTx/>
                <a:latin typeface="Arial" charset="0"/>
              </a:rPr>
              <a:t>Graphic and instructions from </a:t>
            </a:r>
            <a:r>
              <a:rPr kumimoji="0" lang="en-US" sz="1600" b="0" u="none" strike="noStrike" kern="1200" cap="none" spc="0" normalizeH="0" noProof="0" dirty="0" smtClean="0">
                <a:ln>
                  <a:noFill/>
                </a:ln>
                <a:solidFill>
                  <a:srgbClr val="000000"/>
                </a:solidFill>
                <a:effectLst/>
                <a:uLnTx/>
                <a:uFillTx/>
                <a:latin typeface="Arial" charset="0"/>
                <a:hlinkClick r:id="rId3"/>
              </a:rPr>
              <a:t>2015 IRIS Short Course Obspy Introduction</a:t>
            </a:r>
            <a:endParaRPr kumimoji="0" lang="en-US" sz="1600" b="0" u="none" strike="noStrike" kern="1200" cap="none" spc="0" normalizeH="0" noProof="0" dirty="0" smtClean="0">
              <a:ln>
                <a:noFill/>
              </a:ln>
              <a:solidFill>
                <a:srgbClr val="000000"/>
              </a:solidFill>
              <a:effectLst/>
              <a:uLnTx/>
              <a:uFillTx/>
              <a:latin typeface="Arial" charset="0"/>
            </a:endParaRPr>
          </a:p>
          <a:p>
            <a:pPr marL="0" marR="0" indent="0" defTabSz="914400" rtl="0" eaLnBrk="0" fontAlgn="base" latinLnBrk="0" hangingPunct="0">
              <a:lnSpc>
                <a:spcPct val="100000"/>
              </a:lnSpc>
              <a:spcBef>
                <a:spcPct val="0"/>
              </a:spcBef>
              <a:spcAft>
                <a:spcPct val="0"/>
              </a:spcAft>
              <a:buClrTx/>
              <a:buSzTx/>
              <a:buFontTx/>
              <a:buNone/>
              <a:tabLst/>
            </a:pPr>
            <a:endParaRPr lang="en-US" sz="1600" baseline="0" dirty="0">
              <a:solidFill>
                <a:srgbClr val="000000"/>
              </a:solidFill>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kern="1200" cap="none" spc="0" normalizeH="0" noProof="0" dirty="0" smtClean="0">
                <a:ln>
                  <a:noFill/>
                </a:ln>
                <a:solidFill>
                  <a:srgbClr val="FF0000"/>
                </a:solidFill>
                <a:effectLst/>
                <a:uLnTx/>
                <a:uFillTx/>
                <a:latin typeface="Arial" charset="0"/>
              </a:rPr>
              <a:t>Execute Task #1 in the IRIS Tutorial Notebook</a:t>
            </a:r>
            <a:endParaRPr kumimoji="0" lang="en-US" sz="1600" b="0" i="1" u="none" strike="noStrike" kern="1200" cap="none" spc="0" normalizeH="0" baseline="0" noProof="0" dirty="0" smtClean="0">
              <a:ln>
                <a:noFill/>
              </a:ln>
              <a:solidFill>
                <a:srgbClr val="FF0000"/>
              </a:solidFill>
              <a:effectLst/>
              <a:uLnTx/>
              <a:uFillTx/>
              <a:latin typeface="Arial" charset="0"/>
            </a:endParaRPr>
          </a:p>
        </p:txBody>
      </p:sp>
    </p:spTree>
    <p:extLst>
      <p:ext uri="{BB962C8B-B14F-4D97-AF65-F5344CB8AC3E}">
        <p14:creationId xmlns:p14="http://schemas.microsoft.com/office/powerpoint/2010/main" val="1334756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Processing Exercise:</a:t>
            </a:r>
            <a:br>
              <a:rPr lang="en-US" dirty="0" smtClean="0"/>
            </a:br>
            <a:r>
              <a:rPr lang="en-US" dirty="0" smtClean="0"/>
              <a:t>Deployed Acoustic Sensors</a:t>
            </a:r>
            <a:endParaRPr lang="en-US" dirty="0"/>
          </a:p>
        </p:txBody>
      </p:sp>
      <p:sp>
        <p:nvSpPr>
          <p:cNvPr id="11" name="TextBox 10"/>
          <p:cNvSpPr txBox="1"/>
          <p:nvPr/>
        </p:nvSpPr>
        <p:spPr bwMode="auto">
          <a:xfrm>
            <a:off x="5334000" y="1394936"/>
            <a:ext cx="3124200" cy="738664"/>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1400" i="1" smtClean="0">
                <a:solidFill>
                  <a:srgbClr val="FF0000"/>
                </a:solidFill>
                <a:latin typeface="Arial" charset="0"/>
              </a:rPr>
              <a:t>Execute </a:t>
            </a:r>
            <a:r>
              <a:rPr lang="en-US" sz="1400" i="1" dirty="0">
                <a:solidFill>
                  <a:srgbClr val="FF0000"/>
                </a:solidFill>
                <a:latin typeface="Arial" charset="0"/>
              </a:rPr>
              <a:t>Task </a:t>
            </a:r>
            <a:r>
              <a:rPr lang="en-US" sz="1400" i="1" dirty="0" smtClean="0">
                <a:solidFill>
                  <a:srgbClr val="FF0000"/>
                </a:solidFill>
                <a:latin typeface="Arial" charset="0"/>
              </a:rPr>
              <a:t>#2 – Pull waveform data from IRIS using FDSN services and plot</a:t>
            </a: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31667" t="11061" r="25833" b="8262"/>
          <a:stretch/>
        </p:blipFill>
        <p:spPr>
          <a:xfrm>
            <a:off x="304800" y="1331436"/>
            <a:ext cx="4863092" cy="4612164"/>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1900" y="3124200"/>
            <a:ext cx="4071834" cy="3009900"/>
          </a:xfrm>
          <a:prstGeom prst="rect">
            <a:avLst/>
          </a:prstGeom>
        </p:spPr>
      </p:pic>
      <p:sp>
        <p:nvSpPr>
          <p:cNvPr id="13" name="TextBox 12"/>
          <p:cNvSpPr txBox="1"/>
          <p:nvPr/>
        </p:nvSpPr>
        <p:spPr bwMode="auto">
          <a:xfrm>
            <a:off x="5334000" y="2233136"/>
            <a:ext cx="3124200" cy="52322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1400" i="1" dirty="0" smtClean="0">
                <a:solidFill>
                  <a:srgbClr val="FF0000"/>
                </a:solidFill>
                <a:latin typeface="Arial" charset="0"/>
              </a:rPr>
              <a:t>Execute </a:t>
            </a:r>
            <a:r>
              <a:rPr lang="en-US" sz="1400" i="1" dirty="0">
                <a:solidFill>
                  <a:srgbClr val="FF0000"/>
                </a:solidFill>
                <a:latin typeface="Arial" charset="0"/>
              </a:rPr>
              <a:t>Task </a:t>
            </a:r>
            <a:r>
              <a:rPr lang="en-US" sz="1400" i="1" dirty="0" smtClean="0">
                <a:solidFill>
                  <a:srgbClr val="FF0000"/>
                </a:solidFill>
                <a:latin typeface="Arial" charset="0"/>
              </a:rPr>
              <a:t>#3 – Pull waveform data from ALL stations and compare</a:t>
            </a:r>
          </a:p>
        </p:txBody>
      </p:sp>
    </p:spTree>
    <p:extLst>
      <p:ext uri="{BB962C8B-B14F-4D97-AF65-F5344CB8AC3E}">
        <p14:creationId xmlns:p14="http://schemas.microsoft.com/office/powerpoint/2010/main" val="630503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990600"/>
            <a:ext cx="27432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4800" y="369838"/>
            <a:ext cx="2209800" cy="2677656"/>
          </a:xfrm>
          <a:prstGeom prst="rect">
            <a:avLst/>
          </a:prstGeom>
        </p:spPr>
        <p:txBody>
          <a:bodyPr wrap="square">
            <a:spAutoFit/>
          </a:bodyPr>
          <a:lstStyle/>
          <a:p>
            <a:r>
              <a:rPr lang="en-US" sz="2800" b="1" dirty="0">
                <a:solidFill>
                  <a:srgbClr val="003399"/>
                </a:solidFill>
              </a:rPr>
              <a:t>Data Processing Exercise:</a:t>
            </a:r>
            <a:br>
              <a:rPr lang="en-US" sz="2800" b="1" dirty="0">
                <a:solidFill>
                  <a:srgbClr val="003399"/>
                </a:solidFill>
              </a:rPr>
            </a:br>
            <a:r>
              <a:rPr lang="en-US" sz="2800" b="1" dirty="0">
                <a:solidFill>
                  <a:srgbClr val="003399"/>
                </a:solidFill>
              </a:rPr>
              <a:t>Deployed Acoustic Sensors</a:t>
            </a: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30833" t="11676" r="26667" b="8261"/>
          <a:stretch/>
        </p:blipFill>
        <p:spPr>
          <a:xfrm>
            <a:off x="2819399" y="313765"/>
            <a:ext cx="6062663" cy="5706035"/>
          </a:xfrm>
          <a:prstGeom prst="rect">
            <a:avLst/>
          </a:prstGeom>
        </p:spPr>
      </p:pic>
    </p:spTree>
    <p:extLst>
      <p:ext uri="{BB962C8B-B14F-4D97-AF65-F5344CB8AC3E}">
        <p14:creationId xmlns:p14="http://schemas.microsoft.com/office/powerpoint/2010/main" val="1191085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_basic_r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70t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sz="800" b="0" i="1" u="none" strike="noStrike" kern="1200" cap="none" spc="0" normalizeH="0" baseline="0" noProof="0" dirty="0" smtClean="0">
            <a:ln>
              <a:noFill/>
            </a:ln>
            <a:solidFill>
              <a:srgbClr val="000000"/>
            </a:solidFill>
            <a:effectLst/>
            <a:uLnTx/>
            <a:uFillTx/>
            <a:latin typeface="Arial"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powerpoint-template_basic_r1</Template>
  <TotalTime>60</TotalTime>
  <Words>511</Words>
  <Application>Microsoft Macintosh PowerPoint</Application>
  <PresentationFormat>On-screen Show (4:3)</PresentationFormat>
  <Paragraphs>72</Paragraphs>
  <Slides>12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Courier New</vt:lpstr>
      <vt:lpstr>Helvetica</vt:lpstr>
      <vt:lpstr>Wingdings</vt:lpstr>
      <vt:lpstr>powerpoint-template_basic_r1</vt:lpstr>
      <vt:lpstr>Introduction to Infrasonic Data Processing</vt:lpstr>
      <vt:lpstr>Overview</vt:lpstr>
      <vt:lpstr>Differences Between Seismic and Acoustic Data</vt:lpstr>
      <vt:lpstr>A *Brief* Introduction to Python and Obspy</vt:lpstr>
      <vt:lpstr>Resources</vt:lpstr>
      <vt:lpstr>Data Processing Exercise: Introduction to Jupyter</vt:lpstr>
      <vt:lpstr>Data Processing Exercise: Jupyter Toolbar and Commands</vt:lpstr>
      <vt:lpstr>Data Processing Exercise: Deployed Acoustic Sensors</vt:lpstr>
      <vt:lpstr>PowerPoint Presentation</vt:lpstr>
      <vt:lpstr>Data Processing Exercise: Identifying Noise Sources</vt:lpstr>
      <vt:lpstr>6 Months of OK Wavefields Processing: Acoustic Results</vt:lpstr>
      <vt:lpstr>6 Months of OK Wavefields Processing: Seismic Results</vt:lpstr>
    </vt:vector>
  </TitlesOfParts>
  <Company>Los Alamos National Laboratory</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Bingham, Dana A</dc:creator>
  <cp:lastModifiedBy>Dannemann, Fransiska</cp:lastModifiedBy>
  <cp:revision>10</cp:revision>
  <cp:lastPrinted>2017-07-31T21:46:16Z</cp:lastPrinted>
  <dcterms:created xsi:type="dcterms:W3CDTF">2014-01-16T17:37:14Z</dcterms:created>
  <dcterms:modified xsi:type="dcterms:W3CDTF">2017-08-04T19:04:34Z</dcterms:modified>
</cp:coreProperties>
</file>