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68" r:id="rId3"/>
    <p:sldId id="288" r:id="rId4"/>
    <p:sldId id="258" r:id="rId5"/>
    <p:sldId id="282" r:id="rId6"/>
    <p:sldId id="283" r:id="rId7"/>
    <p:sldId id="276" r:id="rId8"/>
    <p:sldId id="275" r:id="rId9"/>
    <p:sldId id="284" r:id="rId10"/>
    <p:sldId id="285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3A8FF-DA5D-9C48-B835-A7F89A6179BC}" type="datetimeFigureOut">
              <a:rPr lang="en-US" smtClean="0"/>
              <a:t>8/6/17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39852-4874-1843-B0A7-D738374C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3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9852-4874-1843-B0A7-D738374C29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9852-4874-1843-B0A7-D738374C29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Array</a:t>
            </a:r>
            <a:r>
              <a:rPr lang="en-US" baseline="0" dirty="0" smtClean="0"/>
              <a:t> designs must sample the spatial </a:t>
            </a:r>
            <a:r>
              <a:rPr lang="en-US" baseline="0" dirty="0" err="1" smtClean="0"/>
              <a:t>wavefield</a:t>
            </a:r>
            <a:r>
              <a:rPr lang="en-US" baseline="0" dirty="0" smtClean="0"/>
              <a:t> a frequencies less than </a:t>
            </a:r>
            <a:r>
              <a:rPr lang="en-US" baseline="0" dirty="0" err="1" smtClean="0"/>
              <a:t>Nyquist</a:t>
            </a:r>
            <a:r>
              <a:rPr lang="en-US" baseline="0" dirty="0" smtClean="0"/>
              <a:t> frequency, which is related to average sensor spacing.  The array Diameter must be greater than a wavelength of the wave under study.  Results from regional arrays show that crustal and upper mantle phases generally </a:t>
            </a:r>
            <a:r>
              <a:rPr lang="en-US" baseline="0" dirty="0" err="1" smtClean="0"/>
              <a:t>decorrelate</a:t>
            </a:r>
            <a:r>
              <a:rPr lang="en-US" baseline="0" dirty="0" smtClean="0"/>
              <a:t> over a distance, a, which is roughly a single wavelength.  Thus, regional array resolution is limited by this degradation in correlation distance since beam forming implicitly assumes that the underlying wave signal is identical over all array elements.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9852-4874-1843-B0A7-D738374C29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ability to resolve two</a:t>
            </a:r>
            <a:r>
              <a:rPr lang="en-US" baseline="0" dirty="0" smtClean="0"/>
              <a:t> signals can be estimated using a 1D line array that is D long.  The frequency-wavenumber power spectrum is a </a:t>
            </a:r>
            <a:r>
              <a:rPr lang="en-US" baseline="0" dirty="0" err="1" smtClean="0"/>
              <a:t>sinc</a:t>
            </a:r>
            <a:r>
              <a:rPr lang="en-US" baseline="0" dirty="0" smtClean="0"/>
              <a:t> function to the fourth power.  If resolution is defined as separation at the half-width of the signal peak, then a minimum array diameter, D, can be estimated for a given difference in the target slowness.  Here it is assumed that we want to separate two signals with a 10% slowness difference.  The array diameter must be greater than 3 times the horizontal wavelength to do so. Thus, it is difficult for regional arrays to perform at this level since signal correlation degrades significantly over a single wavelength.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9852-4874-1843-B0A7-D738374C29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39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plot of of the needed</a:t>
            </a:r>
            <a:r>
              <a:rPr lang="en-US" baseline="0" dirty="0" smtClean="0"/>
              <a:t> array diameter to target wavelength ratio for different desired error thresholds.  Smaller separations in slowness require greater array diameters.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9852-4874-1843-B0A7-D738374C29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1555"/>
            <a:ext cx="7772400" cy="2778753"/>
          </a:xfrm>
        </p:spPr>
        <p:txBody>
          <a:bodyPr>
            <a:normAutofit/>
          </a:bodyPr>
          <a:lstStyle/>
          <a:p>
            <a:r>
              <a:rPr lang="en-US" dirty="0" smtClean="0"/>
              <a:t>Beam Forming Arrays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A. Langston</a:t>
            </a:r>
          </a:p>
          <a:p>
            <a:r>
              <a:rPr lang="en-US" dirty="0" smtClean="0"/>
              <a:t>Center for Earthquake Research and Information</a:t>
            </a:r>
          </a:p>
          <a:p>
            <a:r>
              <a:rPr lang="en-US" dirty="0" smtClean="0"/>
              <a:t>University of Memphis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9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eal_f0pt3to1_d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6" y="2111080"/>
            <a:ext cx="5220155" cy="3915116"/>
          </a:xfrm>
          <a:prstGeom prst="rect">
            <a:avLst/>
          </a:prstGeom>
        </p:spPr>
      </p:pic>
      <p:pic>
        <p:nvPicPr>
          <p:cNvPr id="5" name="Picture 4" descr="IRIS_ideal_f0pt3to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37" y="2111080"/>
            <a:ext cx="5368762" cy="4030022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36451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Array Slowness Response</a:t>
            </a:r>
            <a:br>
              <a:rPr lang="en-US" dirty="0" smtClean="0"/>
            </a:br>
            <a:r>
              <a:rPr lang="en-US" dirty="0" smtClean="0"/>
              <a:t>0.3 to 1 Hz </a:t>
            </a:r>
            <a:r>
              <a:rPr lang="en-US" dirty="0" err="1" smtClean="0"/>
              <a:t>Bandpass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Signal 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3647" y="6141102"/>
            <a:ext cx="247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density scale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7032" y="6141102"/>
            <a:ext cx="342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Logarithmic density scale (dB)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7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ays_before_after_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7" y="0"/>
            <a:ext cx="86610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3276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Array Diameter &gt; Wavelength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419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ay_before_after_responses_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546009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940588"/>
            <a:ext cx="1237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Ideal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4973751"/>
            <a:ext cx="144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Actual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280521" y="609600"/>
            <a:ext cx="2071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this possible?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948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irview1to2Hz_f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4" y="28255"/>
            <a:ext cx="48768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2604" y="1143000"/>
            <a:ext cx="395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M4.2 Fairview, OK, Earthquake</a:t>
            </a:r>
          </a:p>
          <a:p>
            <a:r>
              <a:rPr lang="en-US" dirty="0" err="1" smtClean="0"/>
              <a:t>Backazimuth</a:t>
            </a:r>
            <a:r>
              <a:rPr lang="en-US" dirty="0" smtClean="0"/>
              <a:t> = 262.5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45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 to 2 Hz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54761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actually works!</a:t>
            </a:r>
            <a:endParaRPr lang="en-US" sz="2800" dirty="0"/>
          </a:p>
        </p:txBody>
      </p:sp>
      <p:pic>
        <p:nvPicPr>
          <p:cNvPr id="10" name="Picture 9" descr="fairview_pwav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2672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3862229"/>
            <a:ext cx="15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4D"/>
                </a:solidFill>
              </a:rPr>
              <a:t>P waveforms</a:t>
            </a:r>
            <a:endParaRPr lang="en-US" dirty="0">
              <a:solidFill>
                <a:srgbClr val="00004D"/>
              </a:solidFill>
            </a:endParaRPr>
          </a:p>
        </p:txBody>
      </p:sp>
      <p:pic>
        <p:nvPicPr>
          <p:cNvPr id="12" name="Picture 11" descr="fairview5to8Hz_fk_high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22" y="3124200"/>
            <a:ext cx="49784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 to 8 Hz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2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ay+7level_gradi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47700"/>
            <a:ext cx="7114032" cy="55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2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quake_search_and_data+arra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Design Criteria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83686"/>
              </p:ext>
            </p:extLst>
          </p:nvPr>
        </p:nvGraphicFramePr>
        <p:xfrm>
          <a:off x="2401778" y="2861658"/>
          <a:ext cx="4079946" cy="8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4" imgW="812800" imgH="177800" progId="Equation.DSMT4">
                  <p:embed/>
                </p:oleObj>
              </mc:Choice>
              <mc:Fallback>
                <p:oleObj name="Equation" r:id="rId4" imgW="8128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1778" y="2861658"/>
                        <a:ext cx="4079946" cy="8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3731" y="1973557"/>
            <a:ext cx="230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Station spacing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49848" y="2204389"/>
            <a:ext cx="265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Array Diameter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76838" y="5363220"/>
            <a:ext cx="37099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Wave Correlation Distance</a:t>
            </a:r>
          </a:p>
          <a:p>
            <a:r>
              <a:rPr lang="en-US" sz="2400" dirty="0" smtClean="0"/>
              <a:t>(as determined from regional arrays)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7873" y="2435222"/>
            <a:ext cx="557051" cy="480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350387" y="2666054"/>
            <a:ext cx="657321" cy="430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756067" y="4779016"/>
            <a:ext cx="224405" cy="47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173164"/>
              </p:ext>
            </p:extLst>
          </p:nvPr>
        </p:nvGraphicFramePr>
        <p:xfrm>
          <a:off x="3071261" y="3980408"/>
          <a:ext cx="2909211" cy="79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6" imgW="647700" imgH="177800" progId="Equation.DSMT4">
                  <p:embed/>
                </p:oleObj>
              </mc:Choice>
              <mc:Fallback>
                <p:oleObj name="Equation" r:id="rId6" imgW="647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71261" y="3980408"/>
                        <a:ext cx="2909211" cy="798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73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10470" y="3836552"/>
            <a:ext cx="6022896" cy="13094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1531912" y="3666329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849805" y="3666329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154605" y="3653235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444483" y="3653235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2770750" y="3653235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3114829" y="3653235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472001" y="3664146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855362" y="3664146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4247097" y="3667783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4592540" y="3666329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4941339" y="3667783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329416" y="3666692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5678215" y="3666329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040107" y="3654689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6401998" y="3652507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6737705" y="3660145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7115743" y="3654689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7502433" y="3664146"/>
            <a:ext cx="170212" cy="157129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31912" y="4046056"/>
            <a:ext cx="6101454" cy="2343832"/>
          </a:xfrm>
          <a:prstGeom prst="line">
            <a:avLst/>
          </a:prstGeom>
          <a:ln w="28575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17309" y="4818604"/>
            <a:ext cx="345443" cy="9034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01549" y="5260428"/>
            <a:ext cx="233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Wave velocity  </a:t>
            </a:r>
            <a:r>
              <a:rPr lang="en-US" sz="2400" i="1" dirty="0" smtClean="0"/>
              <a:t>v</a:t>
            </a:r>
            <a:endParaRPr lang="en-US" sz="2400" i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92540" y="4451971"/>
            <a:ext cx="0" cy="170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91120" y="5548497"/>
            <a:ext cx="35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i</a:t>
            </a:r>
            <a:endParaRPr lang="en-US" sz="2400" i="1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987950"/>
              </p:ext>
            </p:extLst>
          </p:nvPr>
        </p:nvGraphicFramePr>
        <p:xfrm>
          <a:off x="2872304" y="2191311"/>
          <a:ext cx="2099881" cy="1166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800100" imgH="444500" progId="Equation.DSMT4">
                  <p:embed/>
                </p:oleObj>
              </mc:Choice>
              <mc:Fallback>
                <p:oleObj name="Equation" r:id="rId3" imgW="800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2304" y="2191311"/>
                        <a:ext cx="2099881" cy="1166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58316" y="2342077"/>
            <a:ext cx="2086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Horizontal</a:t>
            </a:r>
          </a:p>
          <a:p>
            <a:r>
              <a:rPr lang="en-US" sz="2400" dirty="0" smtClean="0"/>
              <a:t>Phase Velocity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294254" y="2883153"/>
            <a:ext cx="306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Horizontal Slowness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433951" y="3167511"/>
            <a:ext cx="35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04235" y="3198480"/>
            <a:ext cx="35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43126"/>
              </p:ext>
            </p:extLst>
          </p:nvPr>
        </p:nvGraphicFramePr>
        <p:xfrm>
          <a:off x="6243443" y="4678106"/>
          <a:ext cx="2321583" cy="133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774700" imgH="444500" progId="Equation.DSMT4">
                  <p:embed/>
                </p:oleObj>
              </mc:Choice>
              <mc:Fallback>
                <p:oleObj name="Equation" r:id="rId5" imgW="7747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3443" y="4678106"/>
                        <a:ext cx="2321583" cy="1332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709116" y="4368840"/>
            <a:ext cx="338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Horizontal Wavelength</a:t>
            </a:r>
            <a:endParaRPr lang="en-US" sz="2400" dirty="0"/>
          </a:p>
        </p:txBody>
      </p:sp>
      <p:cxnSp>
        <p:nvCxnSpPr>
          <p:cNvPr id="43" name="Straight Arrow Connector 42"/>
          <p:cNvCxnSpPr>
            <a:endCxn id="36" idx="3"/>
          </p:cNvCxnSpPr>
          <p:nvPr/>
        </p:nvCxnSpPr>
        <p:spPr>
          <a:xfrm>
            <a:off x="2324817" y="2671183"/>
            <a:ext cx="519965" cy="86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1"/>
          </p:cNvCxnSpPr>
          <p:nvPr/>
        </p:nvCxnSpPr>
        <p:spPr>
          <a:xfrm flipH="1">
            <a:off x="4941339" y="3113986"/>
            <a:ext cx="352915" cy="40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68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 Wavenumber (Slowness) Spectra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33592"/>
              </p:ext>
            </p:extLst>
          </p:nvPr>
        </p:nvGraphicFramePr>
        <p:xfrm>
          <a:off x="780429" y="2951019"/>
          <a:ext cx="2959397" cy="66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3" imgW="1181100" imgH="266700" progId="Equation.DSMT4">
                  <p:embed/>
                </p:oleObj>
              </mc:Choice>
              <mc:Fallback>
                <p:oleObj name="Equation" r:id="rId3" imgW="1181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0429" y="2951019"/>
                        <a:ext cx="2959397" cy="66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126597"/>
              </p:ext>
            </p:extLst>
          </p:nvPr>
        </p:nvGraphicFramePr>
        <p:xfrm>
          <a:off x="780429" y="4438877"/>
          <a:ext cx="3626823" cy="176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5" imgW="1511300" imgH="736600" progId="Equation.DSMT4">
                  <p:embed/>
                </p:oleObj>
              </mc:Choice>
              <mc:Fallback>
                <p:oleObj name="Equation" r:id="rId5" imgW="15113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0429" y="4438877"/>
                        <a:ext cx="3626823" cy="1767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403256"/>
              </p:ext>
            </p:extLst>
          </p:nvPr>
        </p:nvGraphicFramePr>
        <p:xfrm>
          <a:off x="4792129" y="2579524"/>
          <a:ext cx="3692297" cy="390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7" imgW="1549400" imgH="1638300" progId="Equation.DSMT4">
                  <p:embed/>
                </p:oleObj>
              </mc:Choice>
              <mc:Fallback>
                <p:oleObj name="Equation" r:id="rId7" imgW="1549400" imgH="163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2129" y="2579524"/>
                        <a:ext cx="3692297" cy="390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108014" y="3619270"/>
            <a:ext cx="0" cy="819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435345" y="2422396"/>
            <a:ext cx="3028433" cy="4226447"/>
          </a:xfrm>
          <a:custGeom>
            <a:avLst/>
            <a:gdLst>
              <a:gd name="connsiteX0" fmla="*/ 0 w 3028433"/>
              <a:gd name="connsiteY0" fmla="*/ 3757988 h 4226447"/>
              <a:gd name="connsiteX1" fmla="*/ 39280 w 3028433"/>
              <a:gd name="connsiteY1" fmla="*/ 4085339 h 4226447"/>
              <a:gd name="connsiteX2" fmla="*/ 209492 w 3028433"/>
              <a:gd name="connsiteY2" fmla="*/ 4203185 h 4226447"/>
              <a:gd name="connsiteX3" fmla="*/ 1060553 w 3028433"/>
              <a:gd name="connsiteY3" fmla="*/ 4190091 h 4226447"/>
              <a:gd name="connsiteX4" fmla="*/ 1977081 w 3028433"/>
              <a:gd name="connsiteY4" fmla="*/ 3836552 h 4226447"/>
              <a:gd name="connsiteX5" fmla="*/ 2081827 w 3028433"/>
              <a:gd name="connsiteY5" fmla="*/ 2042669 h 4226447"/>
              <a:gd name="connsiteX6" fmla="*/ 2055641 w 3028433"/>
              <a:gd name="connsiteY6" fmla="*/ 536856 h 4226447"/>
              <a:gd name="connsiteX7" fmla="*/ 2278226 w 3028433"/>
              <a:gd name="connsiteY7" fmla="*/ 39282 h 4226447"/>
              <a:gd name="connsiteX8" fmla="*/ 2932888 w 3028433"/>
              <a:gd name="connsiteY8" fmla="*/ 0 h 4226447"/>
              <a:gd name="connsiteX9" fmla="*/ 3024541 w 3028433"/>
              <a:gd name="connsiteY9" fmla="*/ 419009 h 4226447"/>
              <a:gd name="connsiteX10" fmla="*/ 3024541 w 3028433"/>
              <a:gd name="connsiteY10" fmla="*/ 419009 h 4226447"/>
              <a:gd name="connsiteX11" fmla="*/ 3024541 w 3028433"/>
              <a:gd name="connsiteY11" fmla="*/ 419009 h 422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8433" h="4226447">
                <a:moveTo>
                  <a:pt x="0" y="3757988"/>
                </a:moveTo>
                <a:cubicBezTo>
                  <a:pt x="2182" y="3884564"/>
                  <a:pt x="4365" y="4011140"/>
                  <a:pt x="39280" y="4085339"/>
                </a:cubicBezTo>
                <a:cubicBezTo>
                  <a:pt x="74195" y="4159538"/>
                  <a:pt x="39280" y="4185726"/>
                  <a:pt x="209492" y="4203185"/>
                </a:cubicBezTo>
                <a:cubicBezTo>
                  <a:pt x="379704" y="4220644"/>
                  <a:pt x="765955" y="4251197"/>
                  <a:pt x="1060553" y="4190091"/>
                </a:cubicBezTo>
                <a:cubicBezTo>
                  <a:pt x="1355151" y="4128985"/>
                  <a:pt x="1806869" y="4194456"/>
                  <a:pt x="1977081" y="3836552"/>
                </a:cubicBezTo>
                <a:cubicBezTo>
                  <a:pt x="2147293" y="3478648"/>
                  <a:pt x="2068734" y="2592618"/>
                  <a:pt x="2081827" y="2042669"/>
                </a:cubicBezTo>
                <a:cubicBezTo>
                  <a:pt x="2094920" y="1492720"/>
                  <a:pt x="2022908" y="870754"/>
                  <a:pt x="2055641" y="536856"/>
                </a:cubicBezTo>
                <a:cubicBezTo>
                  <a:pt x="2088374" y="202958"/>
                  <a:pt x="2132018" y="128758"/>
                  <a:pt x="2278226" y="39282"/>
                </a:cubicBezTo>
                <a:cubicBezTo>
                  <a:pt x="2424434" y="-50194"/>
                  <a:pt x="2808502" y="-63288"/>
                  <a:pt x="2932888" y="0"/>
                </a:cubicBezTo>
                <a:cubicBezTo>
                  <a:pt x="3057274" y="63288"/>
                  <a:pt x="3024541" y="419009"/>
                  <a:pt x="3024541" y="419009"/>
                </a:cubicBezTo>
                <a:lnTo>
                  <a:pt x="3024541" y="419009"/>
                </a:lnTo>
                <a:lnTo>
                  <a:pt x="3024541" y="419009"/>
                </a:lnTo>
              </a:path>
            </a:pathLst>
          </a:cu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6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array_respo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82" y="488600"/>
            <a:ext cx="6343095" cy="59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8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lowness_err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0" y="628513"/>
            <a:ext cx="8357532" cy="56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ay_coarray_relationshi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0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1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2116</TotalTime>
  <Words>351</Words>
  <Application>Microsoft Macintosh PowerPoint</Application>
  <PresentationFormat>On-screen Show (4:3)</PresentationFormat>
  <Paragraphs>39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Waveform</vt:lpstr>
      <vt:lpstr>Equation</vt:lpstr>
      <vt:lpstr>Beam Forming Arrays</vt:lpstr>
      <vt:lpstr>PowerPoint Presentation</vt:lpstr>
      <vt:lpstr>PowerPoint Presentation</vt:lpstr>
      <vt:lpstr>Array Design Criteria</vt:lpstr>
      <vt:lpstr>PowerPoint Presentation</vt:lpstr>
      <vt:lpstr>Horizontal Wavenumber (Slowness) Spectra</vt:lpstr>
      <vt:lpstr>PowerPoint Presentation</vt:lpstr>
      <vt:lpstr>PowerPoint Presentation</vt:lpstr>
      <vt:lpstr>PowerPoint Presentation</vt:lpstr>
      <vt:lpstr>Array Slowness Response 0.3 to 1 Hz Bandpass Signal Power</vt:lpstr>
      <vt:lpstr>PowerPoint Presentation</vt:lpstr>
      <vt:lpstr>PowerPoint Presentation</vt:lpstr>
      <vt:lpstr>PowerPoint Presentation</vt:lpstr>
    </vt:vector>
  </TitlesOfParts>
  <Company>CERI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Broadband Seismic Arrays for Analysis of Teleseismic Wavefields: the Broad Band Stochastic Array (BBSA)</dc:title>
  <dc:creator>Charles Langston</dc:creator>
  <cp:lastModifiedBy>Charles Langston</cp:lastModifiedBy>
  <cp:revision>36</cp:revision>
  <cp:lastPrinted>2013-05-27T03:07:55Z</cp:lastPrinted>
  <dcterms:created xsi:type="dcterms:W3CDTF">2012-06-08T21:51:24Z</dcterms:created>
  <dcterms:modified xsi:type="dcterms:W3CDTF">2017-08-06T18:48:53Z</dcterms:modified>
</cp:coreProperties>
</file>