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26"/>
  </p:notesMasterIdLst>
  <p:sldIdLst>
    <p:sldId id="1556" r:id="rId2"/>
    <p:sldId id="1557" r:id="rId3"/>
    <p:sldId id="1493" r:id="rId4"/>
    <p:sldId id="1494" r:id="rId5"/>
    <p:sldId id="1547" r:id="rId6"/>
    <p:sldId id="1541" r:id="rId7"/>
    <p:sldId id="1550" r:id="rId8"/>
    <p:sldId id="1551" r:id="rId9"/>
    <p:sldId id="1552" r:id="rId10"/>
    <p:sldId id="1518" r:id="rId11"/>
    <p:sldId id="1519" r:id="rId12"/>
    <p:sldId id="1521" r:id="rId13"/>
    <p:sldId id="1529" r:id="rId14"/>
    <p:sldId id="1545" r:id="rId15"/>
    <p:sldId id="1497" r:id="rId16"/>
    <p:sldId id="1543" r:id="rId17"/>
    <p:sldId id="1553" r:id="rId18"/>
    <p:sldId id="1499" r:id="rId19"/>
    <p:sldId id="1501" r:id="rId20"/>
    <p:sldId id="1502" r:id="rId21"/>
    <p:sldId id="1503" r:id="rId22"/>
    <p:sldId id="1526" r:id="rId23"/>
    <p:sldId id="1527" r:id="rId24"/>
    <p:sldId id="1528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98" autoAdjust="0"/>
    <p:restoredTop sz="95904" autoAdjust="0"/>
  </p:normalViewPr>
  <p:slideViewPr>
    <p:cSldViewPr>
      <p:cViewPr>
        <p:scale>
          <a:sx n="95" d="100"/>
          <a:sy n="95" d="100"/>
        </p:scale>
        <p:origin x="-552" y="18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9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Relationship Id="rId2" Type="http://schemas.openxmlformats.org/officeDocument/2006/relationships/image" Target="../media/image30.emf"/><Relationship Id="rId3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ABE145-1CD6-43D9-85EA-1428E42793C6}" type="datetimeFigureOut">
              <a:rPr lang="en-US" smtClean="0"/>
              <a:pPr/>
              <a:t>8/9/17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8D1CFF-13F8-4952-9A5B-6042455622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067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It</a:t>
            </a:r>
            <a:r>
              <a:rPr lang="en-US" baseline="0" dirty="0" smtClean="0"/>
              <a:t> is such a nice array. And of course also because that’s the array I have been working on. </a:t>
            </a:r>
            <a:r>
              <a:rPr lang="en-US" dirty="0" smtClean="0"/>
              <a:t>Receiver function is sensitive to sharp structure contrast. Surface wave tomography can give absolute structure but have poor resolution. Good thesis topic. Well posed</a:t>
            </a:r>
            <a:r>
              <a:rPr lang="en-US" baseline="0" dirty="0" smtClean="0"/>
              <a:t> problem. Likely successful. My advisor have funding for. Most important, can be published.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D1CFF-13F8-4952-9A5B-6042455622B0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It</a:t>
            </a:r>
            <a:r>
              <a:rPr lang="en-US" baseline="0" dirty="0" smtClean="0"/>
              <a:t> is such a nice array. And of course also because that’s the array I have been working on. </a:t>
            </a:r>
            <a:r>
              <a:rPr lang="en-US" dirty="0" smtClean="0"/>
              <a:t>Receiver function is sensitive to sharp structure contrast. Surface wave tomography can give absolute structure but have poor resolution. Good thesis topic. Well posed</a:t>
            </a:r>
            <a:r>
              <a:rPr lang="en-US" baseline="0" dirty="0" smtClean="0"/>
              <a:t> problem. Likely successful. My advisor have funding for. Most important, can be published.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D1CFF-13F8-4952-9A5B-6042455622B0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Simulation! Non homogeneous. Can not stop seismologists </a:t>
            </a:r>
            <a:r>
              <a:rPr lang="en-US" smtClean="0"/>
              <a:t>to trying.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D1CFF-13F8-4952-9A5B-6042455622B0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Usually use</a:t>
            </a:r>
            <a:r>
              <a:rPr lang="en-US" baseline="0" dirty="0" smtClean="0"/>
              <a:t> the symmetric component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D1CFF-13F8-4952-9A5B-6042455622B0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9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7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6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1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7" y="1535114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1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362201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wmf"/><Relationship Id="rId6" Type="http://schemas.openxmlformats.org/officeDocument/2006/relationships/image" Target="../media/image21.jpe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file://localhost/Users/linf/Research/Presentations/Riverside_2012/Carson_movieS.mpg" TargetMode="External"/><Relationship Id="rId4" Type="http://schemas.openxmlformats.org/officeDocument/2006/relationships/video" Target="file://localhost/Users/linf/Research/Presentations/Riverside_2012/Carson_movieS.mpg" TargetMode="Externa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7" Type="http://schemas.openxmlformats.org/officeDocument/2006/relationships/image" Target="../media/image1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9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30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3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5" Type="http://schemas.openxmlformats.org/officeDocument/2006/relationships/image" Target="../media/image3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microsoft.com/office/2007/relationships/media" Target="file://localhost/Users/linf/Research/Presentations/Riverside_2012/Carson_movieS.mpg" TargetMode="External"/><Relationship Id="rId2" Type="http://schemas.openxmlformats.org/officeDocument/2006/relationships/video" Target="file://localhost/Users/linf/Research/Presentations/Riverside_2012/Carson_movieS.m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17.png"/><Relationship Id="rId6" Type="http://schemas.openxmlformats.org/officeDocument/2006/relationships/image" Target="../media/image14.png"/><Relationship Id="rId7" Type="http://schemas.openxmlformats.org/officeDocument/2006/relationships/image" Target="../media/image1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644" t="18135" r="18713" b="17727"/>
          <a:stretch/>
        </p:blipFill>
        <p:spPr>
          <a:xfrm>
            <a:off x="0" y="0"/>
            <a:ext cx="5636607" cy="38414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744" t="17180" r="3401" b="18553"/>
          <a:stretch/>
        </p:blipFill>
        <p:spPr>
          <a:xfrm>
            <a:off x="3406740" y="2887159"/>
            <a:ext cx="5737260" cy="39708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089242"/>
            <a:ext cx="3588023" cy="27687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 r="17449"/>
          <a:stretch>
            <a:fillRect/>
          </a:stretch>
        </p:blipFill>
        <p:spPr>
          <a:xfrm>
            <a:off x="5636607" y="1431219"/>
            <a:ext cx="1004455" cy="152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1062" y="76199"/>
            <a:ext cx="2502937" cy="249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45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9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Noise cross-correlation and Green’s function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5" descr="Map3_new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87725" y="4913312"/>
            <a:ext cx="5756275" cy="1944688"/>
          </a:xfrm>
          <a:prstGeom prst="rect">
            <a:avLst/>
          </a:prstGeom>
          <a:noFill/>
        </p:spPr>
      </p:pic>
      <p:pic>
        <p:nvPicPr>
          <p:cNvPr id="5" name="Picture 6" descr="Map3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" y="2362200"/>
            <a:ext cx="3640137" cy="3640139"/>
          </a:xfrm>
          <a:prstGeom prst="rect">
            <a:avLst/>
          </a:prstGeom>
          <a:noFill/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962400" y="4114800"/>
            <a:ext cx="4724400" cy="573088"/>
          </a:xfrm>
          <a:prstGeom prst="rect">
            <a:avLst/>
          </a:prstGeom>
          <a:noFill/>
          <a:ln/>
        </p:spPr>
      </p:pic>
      <p:pic>
        <p:nvPicPr>
          <p:cNvPr id="7" name="Picture 3" descr="Map3b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91000" y="1219201"/>
            <a:ext cx="4432300" cy="2687639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6200" y="2362200"/>
            <a:ext cx="3733800" cy="3733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15000" y="6488668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Time (sec)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612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Applications across the microseism period band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 l="7310" r="4974" b="17857"/>
          <a:stretch>
            <a:fillRect/>
          </a:stretch>
        </p:blipFill>
        <p:spPr bwMode="auto">
          <a:xfrm>
            <a:off x="0" y="1981200"/>
            <a:ext cx="3657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/>
          <a:srcRect b="18545"/>
          <a:stretch>
            <a:fillRect/>
          </a:stretch>
        </p:blipFill>
        <p:spPr bwMode="auto">
          <a:xfrm>
            <a:off x="3671376" y="1981200"/>
            <a:ext cx="5472624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2401" y="5638800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Year long cross-correlations between two TA stations (116A and R06C)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01217" y="6488668"/>
            <a:ext cx="1741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 et al. (2008)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614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Rayleigh wave phase velocity &amp; </a:t>
            </a:r>
            <a:r>
              <a:rPr lang="en-US" dirty="0" err="1" smtClean="0"/>
              <a:t>ellipcity</a:t>
            </a:r>
            <a:r>
              <a:rPr lang="en-US" dirty="0" smtClean="0"/>
              <a:t> maps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053"/>
            <a:ext cx="9144000" cy="3200747"/>
          </a:xfrm>
          <a:prstGeom prst="rect">
            <a:avLst/>
          </a:prstGeom>
        </p:spPr>
      </p:pic>
      <p:pic>
        <p:nvPicPr>
          <p:cNvPr id="9" name="Picture 29" descr="rayleig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4928036"/>
            <a:ext cx="3429000" cy="1929965"/>
          </a:xfrm>
          <a:prstGeom prst="rect">
            <a:avLst/>
          </a:prstGeom>
          <a:noFill/>
          <a:ln/>
        </p:spPr>
      </p:pic>
      <p:sp>
        <p:nvSpPr>
          <p:cNvPr id="4" name="TextBox 3"/>
          <p:cNvSpPr txBox="1"/>
          <p:nvPr/>
        </p:nvSpPr>
        <p:spPr>
          <a:xfrm>
            <a:off x="1524000" y="1219201"/>
            <a:ext cx="1960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12 sec period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248400" y="1219201"/>
            <a:ext cx="1960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12 sec period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429000" y="5410200"/>
            <a:ext cx="571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		</a:t>
            </a:r>
            <a:r>
              <a:rPr lang="en-US" sz="2000" dirty="0" smtClean="0"/>
              <a:t>Phase </a:t>
            </a:r>
            <a:r>
              <a:rPr lang="en-US" sz="2000" dirty="0" err="1" smtClean="0"/>
              <a:t>Veolocity</a:t>
            </a:r>
            <a:r>
              <a:rPr lang="en-US" sz="2000" dirty="0" smtClean="0"/>
              <a:t>		H/V </a:t>
            </a:r>
          </a:p>
          <a:p>
            <a:r>
              <a:rPr lang="en-US" sz="2000" dirty="0" smtClean="0"/>
              <a:t>sensitivity depth 	~14 km		&lt;5 km 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49269"/>
          <a:stretch/>
        </p:blipFill>
        <p:spPr>
          <a:xfrm>
            <a:off x="4495800" y="1600200"/>
            <a:ext cx="4638842" cy="331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26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process scheme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5" y="1689652"/>
            <a:ext cx="9144000" cy="516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58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Problems?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5" y="1689652"/>
            <a:ext cx="9144000" cy="516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026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Inhomogeneous source distribution</a:t>
            </a:r>
          </a:p>
          <a:p>
            <a:pPr lvl="1"/>
            <a:r>
              <a:rPr lang="en-US" dirty="0" smtClean="0"/>
              <a:t>Velocity bias</a:t>
            </a:r>
          </a:p>
          <a:p>
            <a:r>
              <a:rPr lang="en-US" dirty="0" smtClean="0"/>
              <a:t>Unreliable amplitude information due to temporal and spectrum normalizations</a:t>
            </a:r>
          </a:p>
          <a:p>
            <a:pPr lvl="1"/>
            <a:r>
              <a:rPr lang="en-US" dirty="0" smtClean="0"/>
              <a:t>Attenuation bias</a:t>
            </a:r>
          </a:p>
          <a:p>
            <a:pPr lvl="1"/>
            <a:r>
              <a:rPr lang="en-US" dirty="0" smtClean="0"/>
              <a:t>Amplification bias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02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What’s the advantage of having a large N dense array?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658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What’s the advantage of having a large N dense array?</a:t>
            </a:r>
            <a:endParaRPr lang="en-US" dirty="0"/>
          </a:p>
        </p:txBody>
      </p:sp>
      <p:pic>
        <p:nvPicPr>
          <p:cNvPr id="3" name="movie_ft.5to1HZ_-30to30se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24400" y="1752600"/>
            <a:ext cx="3897946" cy="5502442"/>
          </a:xfrm>
          <a:prstGeom prst="rect">
            <a:avLst/>
          </a:prstGeom>
        </p:spPr>
      </p:pic>
      <p:pic>
        <p:nvPicPr>
          <p:cNvPr id="4" name="Carson_movieS.mpg">
            <a:hlinkClick r:id="" action="ppaction://media"/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 rotWithShape="1">
          <a:blip r:embed="rId7"/>
          <a:srcRect r="30791"/>
          <a:stretch/>
        </p:blipFill>
        <p:spPr>
          <a:xfrm>
            <a:off x="990600" y="2057400"/>
            <a:ext cx="3236495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80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37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cross-correlation </a:t>
            </a:r>
            <a:r>
              <a:rPr lang="en-US" dirty="0" err="1" smtClean="0"/>
              <a:t>wavefield</a:t>
            </a:r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228600" y="1066800"/>
            <a:ext cx="7467600" cy="1371600"/>
            <a:chOff x="457200" y="3733800"/>
            <a:chExt cx="7467600" cy="1371600"/>
          </a:xfrm>
        </p:grpSpPr>
        <p:graphicFrame>
          <p:nvGraphicFramePr>
            <p:cNvPr id="69641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78625102"/>
                </p:ext>
              </p:extLst>
            </p:nvPr>
          </p:nvGraphicFramePr>
          <p:xfrm>
            <a:off x="1976438" y="4724400"/>
            <a:ext cx="1333500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5387" name="Equation" r:id="rId3" imgW="711200" imgH="203200" progId="Equation.3">
                    <p:embed/>
                  </p:oleObj>
                </mc:Choice>
                <mc:Fallback>
                  <p:oleObj name="Equation" r:id="rId3" imgW="711200" imgH="203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76438" y="4724400"/>
                          <a:ext cx="1333500" cy="381000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Content Placeholder 2"/>
            <p:cNvSpPr txBox="1">
              <a:spLocks/>
            </p:cNvSpPr>
            <p:nvPr/>
          </p:nvSpPr>
          <p:spPr>
            <a:xfrm>
              <a:off x="457200" y="3733800"/>
              <a:ext cx="7467600" cy="990600"/>
            </a:xfrm>
            <a:prstGeom prst="rect">
              <a:avLst/>
            </a:prstGeom>
          </p:spPr>
          <p:txBody>
            <a:bodyPr vert="horz">
              <a:normAutofit/>
            </a:bodyPr>
            <a:lstStyle/>
            <a:p>
              <a:pPr marL="548640" indent="-411480">
                <a:spcBef>
                  <a:spcPct val="20000"/>
                </a:spcBef>
                <a:buClr>
                  <a:schemeClr val="tx1">
                    <a:shade val="95000"/>
                  </a:schemeClr>
                </a:buClr>
                <a:buSzPct val="65000"/>
                <a:buFont typeface="Wingdings 2"/>
                <a:buChar char=""/>
              </a:pPr>
              <a:r>
                <a:rPr lang="en-US" sz="2800" dirty="0" smtClean="0"/>
                <a:t>Assume the noise </a:t>
              </a:r>
              <a:r>
                <a:rPr lang="en-US" sz="2800" dirty="0" err="1" smtClean="0"/>
                <a:t>wavefield</a:t>
              </a:r>
              <a:r>
                <a:rPr lang="en-US" sz="2800" dirty="0" smtClean="0"/>
                <a:t> </a:t>
              </a:r>
              <a:r>
                <a:rPr lang="en-US" sz="2800" i="1" dirty="0" smtClean="0"/>
                <a:t>u(</a:t>
              </a:r>
              <a:r>
                <a:rPr lang="en-US" sz="2800" b="1" i="1" dirty="0" err="1" smtClean="0"/>
                <a:t>x</a:t>
              </a:r>
              <a:r>
                <a:rPr lang="en-US" sz="2800" i="1" dirty="0" err="1" smtClean="0"/>
                <a:t>,t</a:t>
              </a:r>
              <a:r>
                <a:rPr lang="en-US" sz="2800" i="1" dirty="0" smtClean="0"/>
                <a:t>)</a:t>
              </a:r>
              <a:r>
                <a:rPr lang="en-US" sz="2800" dirty="0" smtClean="0"/>
                <a:t> satisfies the wave equation </a:t>
              </a:r>
              <a:r>
                <a:rPr lang="en-US" sz="2800" i="1" dirty="0" smtClean="0"/>
                <a:t>L:</a:t>
              </a:r>
            </a:p>
          </p:txBody>
        </p:sp>
      </p:grpSp>
      <p:sp>
        <p:nvSpPr>
          <p:cNvPr id="15" name="Content Placeholder 2"/>
          <p:cNvSpPr txBox="1">
            <a:spLocks/>
          </p:cNvSpPr>
          <p:nvPr/>
        </p:nvSpPr>
        <p:spPr>
          <a:xfrm>
            <a:off x="228600" y="2362168"/>
            <a:ext cx="7467600" cy="9906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lvl="0" indent="-411480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</a:pPr>
            <a:r>
              <a:rPr lang="en-US" sz="2800" dirty="0" smtClean="0"/>
              <a:t>The cross-correlation </a:t>
            </a:r>
            <a:r>
              <a:rPr lang="en-US" sz="2800" dirty="0" err="1" smtClean="0"/>
              <a:t>wavefield</a:t>
            </a:r>
            <a:r>
              <a:rPr lang="en-US" sz="2800" dirty="0" smtClean="0"/>
              <a:t> between a source station A and all other locations is:</a:t>
            </a:r>
            <a:endParaRPr lang="en-US" sz="2800" dirty="0"/>
          </a:p>
        </p:txBody>
      </p:sp>
      <p:graphicFrame>
        <p:nvGraphicFramePr>
          <p:cNvPr id="16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3465671"/>
              </p:ext>
            </p:extLst>
          </p:nvPr>
        </p:nvGraphicFramePr>
        <p:xfrm>
          <a:off x="838200" y="3429000"/>
          <a:ext cx="4681538" cy="61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5388" name="Equation" r:id="rId5" imgW="2120900" imgH="279400" progId="Equation.3">
                  <p:embed/>
                </p:oleObj>
              </mc:Choice>
              <mc:Fallback>
                <p:oleObj name="Equation" r:id="rId5" imgW="21209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3429000"/>
                        <a:ext cx="4681538" cy="61118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18"/>
          <p:cNvGrpSpPr/>
          <p:nvPr/>
        </p:nvGrpSpPr>
        <p:grpSpPr>
          <a:xfrm>
            <a:off x="228600" y="4191000"/>
            <a:ext cx="7467600" cy="1701800"/>
            <a:chOff x="381000" y="4775200"/>
            <a:chExt cx="7467600" cy="1701800"/>
          </a:xfrm>
        </p:grpSpPr>
        <p:graphicFrame>
          <p:nvGraphicFramePr>
            <p:cNvPr id="21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72974776"/>
                </p:ext>
              </p:extLst>
            </p:nvPr>
          </p:nvGraphicFramePr>
          <p:xfrm>
            <a:off x="990600" y="5918200"/>
            <a:ext cx="5029200" cy="55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5389" name="Equation" r:id="rId7" imgW="2514600" imgH="279400" progId="Equation.3">
                    <p:embed/>
                  </p:oleObj>
                </mc:Choice>
                <mc:Fallback>
                  <p:oleObj name="Equation" r:id="rId7" imgW="2514600" imgH="279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90600" y="5918200"/>
                          <a:ext cx="5029200" cy="558800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Content Placeholder 2"/>
            <p:cNvSpPr txBox="1">
              <a:spLocks/>
            </p:cNvSpPr>
            <p:nvPr/>
          </p:nvSpPr>
          <p:spPr>
            <a:xfrm>
              <a:off x="381000" y="4775200"/>
              <a:ext cx="7467600" cy="990600"/>
            </a:xfrm>
            <a:prstGeom prst="rect">
              <a:avLst/>
            </a:prstGeom>
          </p:spPr>
          <p:txBody>
            <a:bodyPr vert="horz">
              <a:normAutofit/>
            </a:bodyPr>
            <a:lstStyle/>
            <a:p>
              <a:pPr marL="548640" indent="-411480">
                <a:spcBef>
                  <a:spcPct val="20000"/>
                </a:spcBef>
                <a:buClr>
                  <a:schemeClr val="tx1">
                    <a:shade val="95000"/>
                  </a:schemeClr>
                </a:buClr>
                <a:buSzPct val="65000"/>
                <a:buFont typeface="Wingdings 2"/>
                <a:buChar char=""/>
              </a:pPr>
              <a:r>
                <a:rPr lang="en-US" sz="2800" dirty="0" smtClean="0"/>
                <a:t>The cross-correlation </a:t>
              </a:r>
              <a:r>
                <a:rPr lang="en-US" sz="2800" dirty="0" err="1" smtClean="0"/>
                <a:t>wavefield</a:t>
              </a:r>
              <a:r>
                <a:rPr lang="en-US" sz="2800" dirty="0" smtClean="0"/>
                <a:t> satisfies the wave equation:</a:t>
              </a:r>
            </a:p>
            <a:p>
              <a:pPr marL="137160">
                <a:spcBef>
                  <a:spcPct val="20000"/>
                </a:spcBef>
                <a:buClr>
                  <a:schemeClr val="tx1">
                    <a:shade val="95000"/>
                  </a:schemeClr>
                </a:buClr>
                <a:buSzPct val="65000"/>
              </a:pPr>
              <a:endParaRPr lang="en-US" sz="28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3937294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</a:t>
            </a:r>
            <a:r>
              <a:rPr lang="en-US" dirty="0" smtClean="0"/>
              <a:t>Beach Dense Array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80149"/>
            <a:ext cx="4229100" cy="54778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572" y="2438400"/>
            <a:ext cx="4626428" cy="35814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rot="5400000">
            <a:off x="1333500" y="4000500"/>
            <a:ext cx="1219200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181600" y="6324600"/>
            <a:ext cx="1754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 week of noise</a:t>
            </a:r>
            <a:endParaRPr lang="en-US" dirty="0"/>
          </a:p>
        </p:txBody>
      </p:sp>
      <p:sp>
        <p:nvSpPr>
          <p:cNvPr id="16" name="Extract 15"/>
          <p:cNvSpPr/>
          <p:nvPr/>
        </p:nvSpPr>
        <p:spPr>
          <a:xfrm>
            <a:off x="1828800" y="4648200"/>
            <a:ext cx="152400" cy="152400"/>
          </a:xfrm>
          <a:prstGeom prst="flowChartExtra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xtract 16"/>
          <p:cNvSpPr/>
          <p:nvPr/>
        </p:nvSpPr>
        <p:spPr>
          <a:xfrm>
            <a:off x="1905000" y="3276600"/>
            <a:ext cx="152400" cy="152400"/>
          </a:xfrm>
          <a:prstGeom prst="flowChartExtra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49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30746" cy="34386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0746" y="0"/>
            <a:ext cx="3106291" cy="21995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50947"/>
          <a:stretch/>
        </p:blipFill>
        <p:spPr>
          <a:xfrm>
            <a:off x="6782510" y="0"/>
            <a:ext cx="2025866" cy="32024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22678"/>
            <a:ext cx="3717492" cy="18587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7492" y="3636718"/>
            <a:ext cx="5426508" cy="31473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7492" y="4022678"/>
            <a:ext cx="1560573" cy="15605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9172" y="3202465"/>
            <a:ext cx="1636547" cy="16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497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</a:t>
            </a:r>
            <a:r>
              <a:rPr lang="en-US" dirty="0" smtClean="0"/>
              <a:t>Beach Dense Array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80149"/>
            <a:ext cx="4229100" cy="54778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710" y="2819432"/>
            <a:ext cx="4618307" cy="3203425"/>
          </a:xfrm>
          <a:prstGeom prst="rect">
            <a:avLst/>
          </a:prstGeom>
        </p:spPr>
      </p:pic>
      <p:sp>
        <p:nvSpPr>
          <p:cNvPr id="11" name="5-Point Star 10"/>
          <p:cNvSpPr/>
          <p:nvPr/>
        </p:nvSpPr>
        <p:spPr>
          <a:xfrm>
            <a:off x="1828800" y="3505200"/>
            <a:ext cx="381000" cy="381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181600" y="6324600"/>
            <a:ext cx="1754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 week of noise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445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ovie_ft.5to1HZ_-30to30se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853" y="1371600"/>
            <a:ext cx="3897946" cy="55024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Beach Dense Array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5710" y="2819432"/>
            <a:ext cx="4618307" cy="3203425"/>
          </a:xfrm>
          <a:prstGeom prst="rect">
            <a:avLst/>
          </a:prstGeom>
        </p:spPr>
      </p:pic>
      <p:sp>
        <p:nvSpPr>
          <p:cNvPr id="10" name="5-Point Star 9"/>
          <p:cNvSpPr/>
          <p:nvPr/>
        </p:nvSpPr>
        <p:spPr>
          <a:xfrm>
            <a:off x="2057400" y="3429000"/>
            <a:ext cx="381000" cy="381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483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"/>
            <a:ext cx="9144000" cy="66578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4003599"/>
            <a:ext cx="4953000" cy="285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487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"/>
            <a:ext cx="9144000" cy="66578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4003599"/>
            <a:ext cx="4953000" cy="2854401"/>
          </a:xfrm>
          <a:prstGeom prst="rect">
            <a:avLst/>
          </a:prstGeom>
        </p:spPr>
      </p:pic>
      <p:pic>
        <p:nvPicPr>
          <p:cNvPr id="5" name="Picture 29" descr="rayleig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016719" y="990600"/>
            <a:ext cx="5144660" cy="2895600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352143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"/>
            <a:ext cx="9144000" cy="66578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612" y="4114800"/>
            <a:ext cx="4343399" cy="249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060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220200" cy="1600200"/>
          </a:xfrm>
        </p:spPr>
        <p:txBody>
          <a:bodyPr>
            <a:normAutofit/>
          </a:bodyPr>
          <a:lstStyle/>
          <a:p>
            <a:r>
              <a:rPr lang="en-US" altLang="zh-TW" sz="3200" dirty="0" smtClean="0"/>
              <a:t>Constructing noise cross-correlation </a:t>
            </a:r>
            <a:r>
              <a:rPr lang="en-US" altLang="zh-TW" sz="3200" dirty="0" err="1" smtClean="0"/>
              <a:t>wavefields</a:t>
            </a:r>
            <a:r>
              <a:rPr lang="en-US" altLang="zh-TW" sz="3200" dirty="0" smtClean="0"/>
              <a:t> with dense geophone arrays</a:t>
            </a:r>
            <a:endParaRPr lang="zh-TW" altLang="en-US" sz="3200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0" y="1981200"/>
            <a:ext cx="3048000" cy="3429000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80000"/>
              </a:lnSpc>
              <a:spcAft>
                <a:spcPts val="600"/>
              </a:spcAft>
              <a:buFont typeface="Wingdings" pitchFamily="2" charset="2"/>
              <a:buNone/>
            </a:pPr>
            <a:r>
              <a:rPr lang="en-US" altLang="zh-TW" sz="2400" dirty="0" smtClean="0"/>
              <a:t>Fan-Chi Lin</a:t>
            </a:r>
          </a:p>
          <a:p>
            <a:pPr algn="ctr" eaLnBrk="1" hangingPunct="1">
              <a:lnSpc>
                <a:spcPct val="80000"/>
              </a:lnSpc>
              <a:spcAft>
                <a:spcPts val="600"/>
              </a:spcAft>
              <a:buFont typeface="Wingdings" pitchFamily="2" charset="2"/>
              <a:buNone/>
            </a:pPr>
            <a:r>
              <a:rPr lang="en-US" altLang="zh-TW" sz="2400" dirty="0" smtClean="0"/>
              <a:t>(&amp; Elizabeth Berg)</a:t>
            </a:r>
          </a:p>
          <a:p>
            <a:pPr algn="ctr" eaLnBrk="1" hangingPunct="1">
              <a:lnSpc>
                <a:spcPct val="80000"/>
              </a:lnSpc>
              <a:spcAft>
                <a:spcPts val="600"/>
              </a:spcAft>
              <a:buFont typeface="Wingdings" pitchFamily="2" charset="2"/>
              <a:buNone/>
            </a:pPr>
            <a:r>
              <a:rPr lang="en-US" altLang="zh-TW" sz="2400" dirty="0" smtClean="0"/>
              <a:t>University of Utah</a:t>
            </a:r>
          </a:p>
          <a:p>
            <a:pPr algn="ctr" eaLnBrk="1" hangingPunct="1">
              <a:lnSpc>
                <a:spcPct val="80000"/>
              </a:lnSpc>
              <a:spcAft>
                <a:spcPts val="600"/>
              </a:spcAft>
              <a:buFont typeface="Wingdings" pitchFamily="2" charset="2"/>
              <a:buNone/>
            </a:pPr>
            <a:endParaRPr lang="en-US" altLang="zh-TW" sz="2400" dirty="0" smtClean="0"/>
          </a:p>
          <a:p>
            <a:pPr algn="ctr" eaLnBrk="1" hangingPunct="1">
              <a:lnSpc>
                <a:spcPct val="80000"/>
              </a:lnSpc>
              <a:spcAft>
                <a:spcPts val="600"/>
              </a:spcAft>
              <a:buFont typeface="Wingdings" pitchFamily="2" charset="2"/>
              <a:buNone/>
            </a:pPr>
            <a:r>
              <a:rPr lang="en-US" altLang="zh-TW" sz="2400" dirty="0" smtClean="0"/>
              <a:t>August 9, 2017</a:t>
            </a:r>
          </a:p>
          <a:p>
            <a:pPr algn="ctr">
              <a:lnSpc>
                <a:spcPct val="80000"/>
              </a:lnSpc>
              <a:spcAft>
                <a:spcPts val="600"/>
              </a:spcAft>
              <a:buNone/>
            </a:pPr>
            <a:r>
              <a:rPr lang="en-US" altLang="zh-TW" sz="2400" dirty="0" smtClean="0"/>
              <a:t>at</a:t>
            </a:r>
          </a:p>
          <a:p>
            <a:pPr algn="ctr">
              <a:lnSpc>
                <a:spcPct val="80000"/>
              </a:lnSpc>
              <a:spcAft>
                <a:spcPts val="600"/>
              </a:spcAft>
              <a:buNone/>
            </a:pPr>
            <a:r>
              <a:rPr lang="en-US" altLang="zh-TW" sz="2400" dirty="0" smtClean="0"/>
              <a:t>IRIS Advanced Short Course</a:t>
            </a:r>
            <a:endParaRPr lang="en-US" altLang="zh-TW" sz="2400" dirty="0">
              <a:latin typeface="Times New Roman"/>
              <a:cs typeface="Times New Roman"/>
            </a:endParaRPr>
          </a:p>
          <a:p>
            <a:pPr algn="ctr" eaLnBrk="1" hangingPunct="1">
              <a:lnSpc>
                <a:spcPct val="80000"/>
              </a:lnSpc>
              <a:spcAft>
                <a:spcPts val="600"/>
              </a:spcAft>
              <a:buFont typeface="Wingdings" pitchFamily="2" charset="2"/>
              <a:buNone/>
            </a:pPr>
            <a:endParaRPr lang="en-US" altLang="zh-TW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5591556"/>
            <a:ext cx="1371600" cy="1266444"/>
          </a:xfrm>
          <a:prstGeom prst="rect">
            <a:avLst/>
          </a:prstGeom>
        </p:spPr>
      </p:pic>
      <p:pic>
        <p:nvPicPr>
          <p:cNvPr id="16" name="Carson_movieS.mpg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 rotWithShape="1">
          <a:blip r:embed="rId6"/>
          <a:srcRect r="30791"/>
          <a:stretch/>
        </p:blipFill>
        <p:spPr>
          <a:xfrm>
            <a:off x="5907505" y="1787326"/>
            <a:ext cx="3236495" cy="4267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rcRect l="34790" r="32866" b="26960"/>
          <a:stretch>
            <a:fillRect/>
          </a:stretch>
        </p:blipFill>
        <p:spPr>
          <a:xfrm>
            <a:off x="3048000" y="1905000"/>
            <a:ext cx="2590800" cy="4136571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4648200" y="2015926"/>
            <a:ext cx="1411705" cy="255607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724400" y="5029200"/>
            <a:ext cx="1259305" cy="8729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572000" y="623038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Carson 2011/05/14 Mb 2.5 distance 5 km	</a:t>
            </a:r>
          </a:p>
        </p:txBody>
      </p:sp>
    </p:spTree>
    <p:extLst>
      <p:ext uri="{BB962C8B-B14F-4D97-AF65-F5344CB8AC3E}">
        <p14:creationId xmlns:p14="http://schemas.microsoft.com/office/powerpoint/2010/main" val="989593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4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ovie_ft.5to1HZ_-30to30se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8800" y="1828800"/>
            <a:ext cx="3897946" cy="5502442"/>
          </a:xfrm>
          <a:prstGeom prst="rect">
            <a:avLst/>
          </a:prstGeom>
        </p:spPr>
      </p:pic>
      <p:sp>
        <p:nvSpPr>
          <p:cNvPr id="12" name="5-Point Star 11"/>
          <p:cNvSpPr/>
          <p:nvPr/>
        </p:nvSpPr>
        <p:spPr>
          <a:xfrm>
            <a:off x="7098347" y="3886200"/>
            <a:ext cx="381000" cy="381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220200" cy="1600200"/>
          </a:xfrm>
        </p:spPr>
        <p:txBody>
          <a:bodyPr>
            <a:normAutofit/>
          </a:bodyPr>
          <a:lstStyle/>
          <a:p>
            <a:r>
              <a:rPr lang="en-US" altLang="zh-TW" sz="3200" dirty="0" smtClean="0"/>
              <a:t>Constructing noise cross-correlation </a:t>
            </a:r>
            <a:r>
              <a:rPr lang="en-US" altLang="zh-TW" sz="3200" dirty="0" err="1" smtClean="0"/>
              <a:t>wavefields</a:t>
            </a:r>
            <a:r>
              <a:rPr lang="en-US" altLang="zh-TW" sz="3200" dirty="0" smtClean="0"/>
              <a:t> with dense geophone arrays</a:t>
            </a:r>
            <a:endParaRPr lang="zh-TW" altLang="en-US" sz="3200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0" y="1981200"/>
            <a:ext cx="3048000" cy="3429000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80000"/>
              </a:lnSpc>
              <a:spcAft>
                <a:spcPts val="600"/>
              </a:spcAft>
              <a:buFont typeface="Wingdings" pitchFamily="2" charset="2"/>
              <a:buNone/>
            </a:pPr>
            <a:r>
              <a:rPr lang="en-US" altLang="zh-TW" sz="2400" dirty="0" smtClean="0"/>
              <a:t>Fan-Chi Lin</a:t>
            </a:r>
          </a:p>
          <a:p>
            <a:pPr algn="ctr">
              <a:lnSpc>
                <a:spcPct val="80000"/>
              </a:lnSpc>
              <a:spcAft>
                <a:spcPts val="600"/>
              </a:spcAft>
              <a:buNone/>
            </a:pPr>
            <a:r>
              <a:rPr lang="en-US" altLang="zh-TW" sz="2400" dirty="0"/>
              <a:t>(&amp; Elizabeth Berg</a:t>
            </a:r>
            <a:r>
              <a:rPr lang="en-US" altLang="zh-TW" sz="2400" dirty="0" smtClean="0"/>
              <a:t>)</a:t>
            </a:r>
          </a:p>
          <a:p>
            <a:pPr algn="ctr" eaLnBrk="1" hangingPunct="1">
              <a:lnSpc>
                <a:spcPct val="80000"/>
              </a:lnSpc>
              <a:spcAft>
                <a:spcPts val="600"/>
              </a:spcAft>
              <a:buFont typeface="Wingdings" pitchFamily="2" charset="2"/>
              <a:buNone/>
            </a:pPr>
            <a:r>
              <a:rPr lang="en-US" altLang="zh-TW" sz="2400" dirty="0" smtClean="0"/>
              <a:t>University of Utah</a:t>
            </a:r>
          </a:p>
          <a:p>
            <a:pPr algn="ctr" eaLnBrk="1" hangingPunct="1">
              <a:lnSpc>
                <a:spcPct val="80000"/>
              </a:lnSpc>
              <a:spcAft>
                <a:spcPts val="600"/>
              </a:spcAft>
              <a:buFont typeface="Wingdings" pitchFamily="2" charset="2"/>
              <a:buNone/>
            </a:pPr>
            <a:endParaRPr lang="en-US" altLang="zh-TW" sz="2400" dirty="0" smtClean="0"/>
          </a:p>
          <a:p>
            <a:pPr algn="ctr" eaLnBrk="1" hangingPunct="1">
              <a:lnSpc>
                <a:spcPct val="80000"/>
              </a:lnSpc>
              <a:spcAft>
                <a:spcPts val="600"/>
              </a:spcAft>
              <a:buFont typeface="Wingdings" pitchFamily="2" charset="2"/>
              <a:buNone/>
            </a:pPr>
            <a:r>
              <a:rPr lang="en-US" altLang="zh-TW" sz="2400" dirty="0" smtClean="0"/>
              <a:t>August 9, 2017</a:t>
            </a:r>
          </a:p>
          <a:p>
            <a:pPr algn="ctr">
              <a:lnSpc>
                <a:spcPct val="80000"/>
              </a:lnSpc>
              <a:spcAft>
                <a:spcPts val="600"/>
              </a:spcAft>
              <a:buNone/>
            </a:pPr>
            <a:r>
              <a:rPr lang="en-US" altLang="zh-TW" sz="2400" dirty="0" smtClean="0"/>
              <a:t>at </a:t>
            </a:r>
          </a:p>
          <a:p>
            <a:pPr algn="ctr">
              <a:lnSpc>
                <a:spcPct val="80000"/>
              </a:lnSpc>
              <a:spcAft>
                <a:spcPts val="600"/>
              </a:spcAft>
              <a:buNone/>
            </a:pPr>
            <a:r>
              <a:rPr lang="en-US" altLang="zh-TW" sz="2400" dirty="0" smtClean="0"/>
              <a:t>IRIS Advanced Short Course</a:t>
            </a:r>
            <a:endParaRPr lang="en-US" altLang="zh-TW" sz="2400" dirty="0">
              <a:latin typeface="Times New Roman"/>
              <a:cs typeface="Times New Roman"/>
            </a:endParaRPr>
          </a:p>
          <a:p>
            <a:pPr algn="ctr" eaLnBrk="1" hangingPunct="1">
              <a:lnSpc>
                <a:spcPct val="80000"/>
              </a:lnSpc>
              <a:spcAft>
                <a:spcPts val="600"/>
              </a:spcAft>
              <a:buFont typeface="Wingdings" pitchFamily="2" charset="2"/>
              <a:buNone/>
            </a:pPr>
            <a:endParaRPr lang="en-US" altLang="zh-TW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5591556"/>
            <a:ext cx="1371600" cy="12664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rcRect l="34790" r="32866" b="26960"/>
          <a:stretch>
            <a:fillRect/>
          </a:stretch>
        </p:blipFill>
        <p:spPr>
          <a:xfrm>
            <a:off x="3048000" y="1905000"/>
            <a:ext cx="2590800" cy="4136571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4648200" y="2015926"/>
            <a:ext cx="1411705" cy="255607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724400" y="5029200"/>
            <a:ext cx="1259305" cy="8729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1215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the 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Reference</a:t>
            </a:r>
          </a:p>
          <a:p>
            <a:pPr lvl="1"/>
            <a:r>
              <a:rPr lang="en-US" sz="2000" dirty="0"/>
              <a:t>Lin, F.-C.,D. Li, R. W. Clayton, and D. Hollis, High-resolution 3D shallow crustal structure in Long Beach, California: Application of ambient noise tomography on a dense seismic array, Geophysics, 78(4), Q45-Q56,doi:10.1190/geo2012-0453.1, 2013</a:t>
            </a:r>
            <a:endParaRPr lang="en-US" sz="2000" dirty="0" smtClean="0"/>
          </a:p>
          <a:p>
            <a:r>
              <a:rPr lang="en-US" dirty="0" smtClean="0"/>
              <a:t>Work but poorly organized.</a:t>
            </a:r>
          </a:p>
          <a:p>
            <a:r>
              <a:rPr lang="en-US" dirty="0" smtClean="0"/>
              <a:t>There are probably better code out here!</a:t>
            </a:r>
          </a:p>
          <a:p>
            <a:pPr lvl="1"/>
            <a:r>
              <a:rPr lang="en-US" dirty="0" smtClean="0"/>
              <a:t>E.g. </a:t>
            </a:r>
            <a:r>
              <a:rPr lang="en-US" dirty="0"/>
              <a:t>http://</a:t>
            </a:r>
            <a:r>
              <a:rPr lang="en-US" dirty="0" err="1"/>
              <a:t>msnoise.org</a:t>
            </a:r>
            <a:r>
              <a:rPr lang="en-US" dirty="0"/>
              <a:t>/doc/</a:t>
            </a:r>
            <a:r>
              <a:rPr lang="en-US" dirty="0" err="1"/>
              <a:t>index.html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011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Check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many of you have done noise cross-correlation before?</a:t>
            </a:r>
          </a:p>
        </p:txBody>
      </p:sp>
    </p:spTree>
    <p:extLst>
      <p:ext uri="{BB962C8B-B14F-4D97-AF65-F5344CB8AC3E}">
        <p14:creationId xmlns:p14="http://schemas.microsoft.com/office/powerpoint/2010/main" val="2676776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Check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many of you have done noise cross-correlation before?</a:t>
            </a:r>
          </a:p>
          <a:p>
            <a:r>
              <a:rPr lang="en-US" dirty="0" smtClean="0"/>
              <a:t>How many of you have analysis data from a large N array? (N&gt;1000)</a:t>
            </a:r>
          </a:p>
        </p:txBody>
      </p:sp>
    </p:spTree>
    <p:extLst>
      <p:ext uri="{BB962C8B-B14F-4D97-AF65-F5344CB8AC3E}">
        <p14:creationId xmlns:p14="http://schemas.microsoft.com/office/powerpoint/2010/main" val="2190587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Check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many of you have done noise cross-correlation before?</a:t>
            </a:r>
          </a:p>
          <a:p>
            <a:r>
              <a:rPr lang="en-US" dirty="0" smtClean="0"/>
              <a:t>How many of you have analysis data from a large N array? (N&gt;1000)</a:t>
            </a:r>
          </a:p>
          <a:p>
            <a:r>
              <a:rPr lang="en-US" dirty="0" smtClean="0"/>
              <a:t>How many of you have done noise cross-correlation across a large N array?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587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Check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many of you have done noise cross-correlation before?</a:t>
            </a:r>
          </a:p>
          <a:p>
            <a:r>
              <a:rPr lang="en-US" dirty="0" smtClean="0"/>
              <a:t>How many of you have analysis data from a large N array? (N&gt;1000)</a:t>
            </a:r>
          </a:p>
          <a:p>
            <a:r>
              <a:rPr lang="en-US" dirty="0" smtClean="0"/>
              <a:t>How many of you have done noise cross-correlation across a large N array?</a:t>
            </a:r>
          </a:p>
          <a:p>
            <a:r>
              <a:rPr lang="en-US" dirty="0" smtClean="0"/>
              <a:t>N&gt;5000?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678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54288</TotalTime>
  <Words>633</Words>
  <Application>Microsoft Macintosh PowerPoint</Application>
  <PresentationFormat>On-screen Show (4:3)</PresentationFormat>
  <Paragraphs>74</Paragraphs>
  <Slides>24</Slides>
  <Notes>4</Notes>
  <HiddenSlides>0</HiddenSlides>
  <MMClips>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Apex</vt:lpstr>
      <vt:lpstr>Equation</vt:lpstr>
      <vt:lpstr>PowerPoint Presentation</vt:lpstr>
      <vt:lpstr>PowerPoint Presentation</vt:lpstr>
      <vt:lpstr>Constructing noise cross-correlation wavefields with dense geophone arrays</vt:lpstr>
      <vt:lpstr>Constructing noise cross-correlation wavefields with dense geophone arrays</vt:lpstr>
      <vt:lpstr>About the code</vt:lpstr>
      <vt:lpstr>Background Check</vt:lpstr>
      <vt:lpstr>Background Check</vt:lpstr>
      <vt:lpstr>Background Check</vt:lpstr>
      <vt:lpstr>Background Check</vt:lpstr>
      <vt:lpstr>Noise cross-correlation and Green’s function</vt:lpstr>
      <vt:lpstr>Applications across the microseism period band</vt:lpstr>
      <vt:lpstr>Rayleigh wave phase velocity &amp; ellipcity maps</vt:lpstr>
      <vt:lpstr>Typical process scheme</vt:lpstr>
      <vt:lpstr>Potential Problems?</vt:lpstr>
      <vt:lpstr>Potential issues</vt:lpstr>
      <vt:lpstr>What’s the advantage of having a large N dense array?</vt:lpstr>
      <vt:lpstr>What’s the advantage of having a large N dense array?</vt:lpstr>
      <vt:lpstr>The cross-correlation wavefield</vt:lpstr>
      <vt:lpstr>Long Beach Dense Array</vt:lpstr>
      <vt:lpstr>Long Beach Dense Array</vt:lpstr>
      <vt:lpstr>Long Beach Dense Array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linf</dc:creator>
  <cp:lastModifiedBy>Fan-Chi Lin</cp:lastModifiedBy>
  <cp:revision>745</cp:revision>
  <dcterms:created xsi:type="dcterms:W3CDTF">2012-03-21T03:45:44Z</dcterms:created>
  <dcterms:modified xsi:type="dcterms:W3CDTF">2017-08-09T15:38:15Z</dcterms:modified>
</cp:coreProperties>
</file>