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17"/>
  </p:notesMasterIdLst>
  <p:sldIdLst>
    <p:sldId id="258" r:id="rId2"/>
    <p:sldId id="264" r:id="rId3"/>
    <p:sldId id="259" r:id="rId4"/>
    <p:sldId id="257" r:id="rId5"/>
    <p:sldId id="260" r:id="rId6"/>
    <p:sldId id="270" r:id="rId7"/>
    <p:sldId id="269" r:id="rId8"/>
    <p:sldId id="271" r:id="rId9"/>
    <p:sldId id="256" r:id="rId10"/>
    <p:sldId id="261" r:id="rId11"/>
    <p:sldId id="266" r:id="rId12"/>
    <p:sldId id="263" r:id="rId13"/>
    <p:sldId id="262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4F8D4-F937-0941-9BD7-0BD0DC55E4B9}" type="datetimeFigureOut">
              <a:rPr lang="en-US" smtClean="0"/>
              <a:t>12/6/13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8B554-5F48-9F44-925A-C1F86C247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8B554-5F48-9F44-925A-C1F86C247A9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1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8B554-5F48-9F44-925A-C1F86C247A9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1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80D7-93B8-6F47-9592-797A88E17E61}" type="datetimeFigureOut">
              <a:rPr lang="en-US" smtClean="0"/>
              <a:t>12/6/13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9E5A-434C-664F-A982-D69868125A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4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80D7-93B8-6F47-9592-797A88E17E61}" type="datetimeFigureOut">
              <a:rPr lang="en-US" smtClean="0"/>
              <a:t>12/6/13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9E5A-434C-664F-A982-D69868125A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80D7-93B8-6F47-9592-797A88E17E61}" type="datetimeFigureOut">
              <a:rPr lang="en-US" smtClean="0"/>
              <a:t>12/6/13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9E5A-434C-664F-A982-D69868125A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5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80D7-93B8-6F47-9592-797A88E17E61}" type="datetimeFigureOut">
              <a:rPr lang="en-US" smtClean="0"/>
              <a:t>12/6/13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9E5A-434C-664F-A982-D69868125A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6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80D7-93B8-6F47-9592-797A88E17E61}" type="datetimeFigureOut">
              <a:rPr lang="en-US" smtClean="0"/>
              <a:t>12/6/13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9E5A-434C-664F-A982-D69868125A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6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80D7-93B8-6F47-9592-797A88E17E61}" type="datetimeFigureOut">
              <a:rPr lang="en-US" smtClean="0"/>
              <a:t>12/6/13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9E5A-434C-664F-A982-D69868125A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3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80D7-93B8-6F47-9592-797A88E17E61}" type="datetimeFigureOut">
              <a:rPr lang="en-US" smtClean="0"/>
              <a:t>12/6/13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9E5A-434C-664F-A982-D69868125A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5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80D7-93B8-6F47-9592-797A88E17E61}" type="datetimeFigureOut">
              <a:rPr lang="en-US" smtClean="0"/>
              <a:t>12/6/13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9E5A-434C-664F-A982-D69868125A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5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80D7-93B8-6F47-9592-797A88E17E61}" type="datetimeFigureOut">
              <a:rPr lang="en-US" smtClean="0"/>
              <a:t>12/6/13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9E5A-434C-664F-A982-D69868125A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6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80D7-93B8-6F47-9592-797A88E17E61}" type="datetimeFigureOut">
              <a:rPr lang="en-US" smtClean="0"/>
              <a:t>12/6/13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9E5A-434C-664F-A982-D69868125A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7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80D7-93B8-6F47-9592-797A88E17E61}" type="datetimeFigureOut">
              <a:rPr lang="en-US" smtClean="0"/>
              <a:t>12/6/13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9E5A-434C-664F-A982-D69868125A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2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380D7-93B8-6F47-9592-797A88E17E61}" type="datetimeFigureOut">
              <a:rPr lang="en-US" smtClean="0"/>
              <a:t>12/6/13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9E5A-434C-664F-A982-D69868125A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16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6" y="105189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Zone Observatory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000" y="1429363"/>
            <a:ext cx="6400800" cy="22627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international multi-disciplinary observatory along a major </a:t>
            </a:r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zone plate boundary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collaboratory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AGU 2013 SIG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55760" y="3805600"/>
            <a:ext cx="9224660" cy="3073400"/>
            <a:chOff x="-55760" y="3797300"/>
            <a:chExt cx="9224660" cy="3073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7400" y="3797300"/>
              <a:ext cx="3111500" cy="3073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4980" y="3797300"/>
              <a:ext cx="3113020" cy="30607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5760" y="3797300"/>
              <a:ext cx="3120360" cy="3068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656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6" y="105189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Zone Observatory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461" y="1435007"/>
            <a:ext cx="7532077" cy="5178761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What are the benefits / costs / payoffs of </a:t>
            </a:r>
            <a:r>
              <a:rPr lang="en-US" dirty="0" smtClean="0">
                <a:solidFill>
                  <a:schemeClr val="bg1"/>
                </a:solidFill>
              </a:rPr>
              <a:t>observatory approach </a:t>
            </a:r>
            <a:r>
              <a:rPr lang="en-US" dirty="0">
                <a:solidFill>
                  <a:schemeClr val="bg1"/>
                </a:solidFill>
              </a:rPr>
              <a:t>as opposed to individual </a:t>
            </a:r>
            <a:r>
              <a:rPr lang="en-US" dirty="0" smtClean="0">
                <a:solidFill>
                  <a:schemeClr val="bg1"/>
                </a:solidFill>
              </a:rPr>
              <a:t>PI campaign observations and studies?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Alternatively – what will the observatory achieve that won’t be achieved otherwise?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6" y="105189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Zone Observatory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461" y="1366624"/>
            <a:ext cx="5304693" cy="517876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600" dirty="0">
                <a:solidFill>
                  <a:schemeClr val="bg1"/>
                </a:solidFill>
              </a:rPr>
              <a:t>Backbone instrument deployments and focused high-resolution studies</a:t>
            </a:r>
          </a:p>
          <a:p>
            <a:pPr lvl="1" algn="l"/>
            <a:r>
              <a:rPr lang="en-US" sz="2000" dirty="0">
                <a:solidFill>
                  <a:schemeClr val="bg1"/>
                </a:solidFill>
              </a:rPr>
              <a:t>Onshore and offshore seismology and geodesy</a:t>
            </a:r>
          </a:p>
          <a:p>
            <a:pPr lvl="1" algn="l"/>
            <a:r>
              <a:rPr lang="en-US" sz="2000" dirty="0" err="1">
                <a:solidFill>
                  <a:schemeClr val="bg1"/>
                </a:solidFill>
              </a:rPr>
              <a:t>Magnetotellurics</a:t>
            </a:r>
            <a:endParaRPr lang="en-US" sz="2000" dirty="0">
              <a:solidFill>
                <a:schemeClr val="bg1"/>
              </a:solidFill>
            </a:endParaRPr>
          </a:p>
          <a:p>
            <a:pPr lvl="1" algn="l"/>
            <a:r>
              <a:rPr lang="en-US" sz="2000" dirty="0" smtClean="0">
                <a:solidFill>
                  <a:schemeClr val="bg1"/>
                </a:solidFill>
              </a:rPr>
              <a:t>Geochemical &amp; Geological</a:t>
            </a:r>
            <a:endParaRPr lang="en-US" sz="2000" dirty="0">
              <a:solidFill>
                <a:schemeClr val="bg1"/>
              </a:solidFill>
            </a:endParaRPr>
          </a:p>
          <a:p>
            <a:pPr lvl="1" algn="l"/>
            <a:r>
              <a:rPr lang="en-US" sz="2000" dirty="0" err="1" smtClean="0">
                <a:solidFill>
                  <a:schemeClr val="bg1"/>
                </a:solidFill>
              </a:rPr>
              <a:t>InSAR</a:t>
            </a:r>
            <a:endParaRPr lang="en-US" sz="2000" dirty="0">
              <a:solidFill>
                <a:schemeClr val="bg1"/>
              </a:solidFill>
            </a:endParaRPr>
          </a:p>
          <a:p>
            <a:pPr lvl="1" algn="l"/>
            <a:r>
              <a:rPr lang="en-US" sz="2000" dirty="0">
                <a:solidFill>
                  <a:schemeClr val="bg1"/>
                </a:solidFill>
              </a:rPr>
              <a:t>Crustal fluids</a:t>
            </a:r>
          </a:p>
          <a:p>
            <a:pPr lvl="1" algn="l"/>
            <a:r>
              <a:rPr lang="en-US" sz="2000" dirty="0">
                <a:solidFill>
                  <a:schemeClr val="bg1"/>
                </a:solidFill>
              </a:rPr>
              <a:t>LIDAR and </a:t>
            </a:r>
            <a:r>
              <a:rPr lang="en-US" sz="2000" dirty="0" smtClean="0">
                <a:solidFill>
                  <a:schemeClr val="bg1"/>
                </a:solidFill>
              </a:rPr>
              <a:t>bathymetry, seafloor mapping</a:t>
            </a:r>
            <a:endParaRPr lang="en-US" sz="2000" dirty="0">
              <a:solidFill>
                <a:schemeClr val="bg1"/>
              </a:solidFill>
            </a:endParaRPr>
          </a:p>
          <a:p>
            <a:pPr lvl="1" algn="l"/>
            <a:r>
              <a:rPr lang="en-US" sz="2000" dirty="0" smtClean="0">
                <a:solidFill>
                  <a:schemeClr val="bg1"/>
                </a:solidFill>
              </a:rPr>
              <a:t>Infrasound</a:t>
            </a:r>
          </a:p>
          <a:p>
            <a:pPr lvl="1" algn="l"/>
            <a:r>
              <a:rPr lang="en-US" sz="2000" dirty="0" smtClean="0">
                <a:solidFill>
                  <a:schemeClr val="bg1"/>
                </a:solidFill>
              </a:rPr>
              <a:t>More ….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endParaRPr lang="en-US" sz="2600" dirty="0">
              <a:solidFill>
                <a:schemeClr val="bg1"/>
              </a:solidFill>
            </a:endParaRPr>
          </a:p>
          <a:p>
            <a:pPr algn="l"/>
            <a:r>
              <a:rPr lang="en-US" sz="2600" dirty="0">
                <a:solidFill>
                  <a:schemeClr val="bg1"/>
                </a:solidFill>
              </a:rPr>
              <a:t>Leverage past, present, and future observing systems and temporary deployments</a:t>
            </a:r>
          </a:p>
          <a:p>
            <a:pPr algn="l"/>
            <a:endParaRPr lang="en-US" sz="2600" dirty="0">
              <a:solidFill>
                <a:schemeClr val="bg1"/>
              </a:solidFill>
            </a:endParaRPr>
          </a:p>
          <a:p>
            <a:pPr algn="l"/>
            <a:r>
              <a:rPr lang="en-US" sz="2600" dirty="0">
                <a:solidFill>
                  <a:schemeClr val="bg1"/>
                </a:solidFill>
              </a:rPr>
              <a:t>Major international collaboration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88"/>
          <a:stretch/>
        </p:blipFill>
        <p:spPr bwMode="auto">
          <a:xfrm>
            <a:off x="5973508" y="1209022"/>
            <a:ext cx="2818219" cy="5491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308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6" y="105189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Zone Observatory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215" y="1198565"/>
            <a:ext cx="6400800" cy="75329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Lessons Learned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846" y="1817077"/>
            <a:ext cx="7493000" cy="510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From </a:t>
            </a:r>
            <a:r>
              <a:rPr lang="en-US" sz="2400" dirty="0" err="1">
                <a:solidFill>
                  <a:schemeClr val="bg1"/>
                </a:solidFill>
              </a:rPr>
              <a:t>EarthScope</a:t>
            </a:r>
            <a:r>
              <a:rPr lang="en-US" sz="2400" dirty="0">
                <a:solidFill>
                  <a:schemeClr val="bg1"/>
                </a:solidFill>
              </a:rPr>
              <a:t> we know that we can: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Produce both expected and completely unexpected advances in scientific knowledge and methods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Leverage existing strategies and capabilities to increase scale by 10x or more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Create a community resource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Successfully straddle “big” and “small” science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Combine community experiments and individual PI </a:t>
            </a:r>
            <a:r>
              <a:rPr lang="en-US" sz="2000" dirty="0" smtClean="0">
                <a:solidFill>
                  <a:schemeClr val="bg1"/>
                </a:solidFill>
              </a:rPr>
              <a:t>experiments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Other large community driven projects?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>
                <a:solidFill>
                  <a:schemeClr val="bg1"/>
                </a:solidFill>
              </a:rPr>
              <a:t>seemingly intractable scale problem can yield to a structured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6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6" y="105189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Zone Observatory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0091" y="1122384"/>
            <a:ext cx="5282628" cy="4451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8513" y="2143766"/>
            <a:ext cx="5265250" cy="4484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712" y="5468259"/>
            <a:ext cx="51705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coherent, structured, multi-disciplinary observatory along the length of the eastern Pacific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3356" y="6444006"/>
            <a:ext cx="509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IRIS presentation at </a:t>
            </a:r>
            <a:r>
              <a:rPr lang="en-US" dirty="0" err="1" smtClean="0">
                <a:solidFill>
                  <a:schemeClr val="bg1"/>
                </a:solidFill>
              </a:rPr>
              <a:t>EarthScope</a:t>
            </a:r>
            <a:r>
              <a:rPr lang="en-US" dirty="0" smtClean="0">
                <a:solidFill>
                  <a:schemeClr val="bg1"/>
                </a:solidFill>
              </a:rPr>
              <a:t> meeting, 2013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6" y="105189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Zone Observatory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215" y="1198565"/>
            <a:ext cx="6400800" cy="75329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International Collaboration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846" y="1885460"/>
            <a:ext cx="749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Leveraged international resources and collaboration will allow us to do even more and move the science forward.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</a:t>
            </a:r>
            <a:r>
              <a:rPr lang="en-US" sz="2400" dirty="0" smtClean="0">
                <a:solidFill>
                  <a:schemeClr val="bg1"/>
                </a:solidFill>
              </a:rPr>
              <a:t>e should be mindful of differences internationally: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different funding methods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Different resources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Different cultures</a:t>
            </a: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entire international community must benefit!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2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6" y="105189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Zone Observatory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215" y="1198565"/>
            <a:ext cx="6400800" cy="75329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Where do we go from here?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846" y="1885460"/>
            <a:ext cx="7825154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Build momentum in the community!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Organize an international </a:t>
            </a:r>
            <a:r>
              <a:rPr lang="en-US" sz="2400" dirty="0">
                <a:solidFill>
                  <a:schemeClr val="bg1"/>
                </a:solidFill>
              </a:rPr>
              <a:t>workshop to articulate the major science objects, </a:t>
            </a:r>
            <a:r>
              <a:rPr lang="en-US" sz="2400" dirty="0" smtClean="0">
                <a:solidFill>
                  <a:schemeClr val="bg1"/>
                </a:solidFill>
              </a:rPr>
              <a:t>facilities, etc…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solidFill>
                  <a:schemeClr val="bg1"/>
                </a:solidFill>
              </a:rPr>
              <a:t>Identify a small group to write </a:t>
            </a:r>
            <a:r>
              <a:rPr lang="en-US" sz="2400" b="1" i="1" dirty="0" smtClean="0">
                <a:solidFill>
                  <a:schemeClr val="bg1"/>
                </a:solidFill>
              </a:rPr>
              <a:t>proposal(s) </a:t>
            </a:r>
            <a:r>
              <a:rPr lang="en-US" sz="2400" b="1" i="1" dirty="0">
                <a:solidFill>
                  <a:schemeClr val="bg1"/>
                </a:solidFill>
              </a:rPr>
              <a:t>for a coordinated international workshop to </a:t>
            </a:r>
            <a:r>
              <a:rPr lang="en-US" sz="2400" b="1" i="1" dirty="0" smtClean="0">
                <a:solidFill>
                  <a:schemeClr val="bg1"/>
                </a:solidFill>
              </a:rPr>
              <a:t>be submitted to different international agencies</a:t>
            </a:r>
            <a:r>
              <a:rPr lang="en-US" sz="2400" b="1" i="1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Compile information about on-going and related activities.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Compile slides to use in community discussions.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Identify other venues for a SZO discussion.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IRIS and UNAVCO workshops in 2014.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IASPEI regional seismology meeting in July of 2014.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Others?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6" y="105189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Zone Observatory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573" y="6353285"/>
            <a:ext cx="8077658" cy="792374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From a UW workshop on seafloor geology in Cascadia, June, 2012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CSZ_overview_Rev3-7-1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1"/>
          <a:stretch/>
        </p:blipFill>
        <p:spPr>
          <a:xfrm>
            <a:off x="421573" y="1348169"/>
            <a:ext cx="7961923" cy="50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5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6" y="105189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Zone Observatory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04454"/>
            <a:ext cx="6547044" cy="466295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4600" dirty="0" smtClean="0">
                <a:solidFill>
                  <a:schemeClr val="bg1"/>
                </a:solidFill>
              </a:rPr>
              <a:t>Must have: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Transformational &amp; high impact science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Societal relevance (</a:t>
            </a:r>
            <a:r>
              <a:rPr lang="en-US" b="1" dirty="0" smtClean="0">
                <a:solidFill>
                  <a:schemeClr val="bg1"/>
                </a:solidFill>
              </a:rPr>
              <a:t>strong focus on hazards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International collaboration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Multi-disciplinary components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On-shore/off-shore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New technologies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Atmospheric link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New high quality Data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Strong integration with modeling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6" y="105189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Zone Observatory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096" y="1279951"/>
            <a:ext cx="7927212" cy="5079817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>
                <a:solidFill>
                  <a:schemeClr val="bg1"/>
                </a:solidFill>
              </a:rPr>
              <a:t>Science motivation</a:t>
            </a:r>
          </a:p>
          <a:p>
            <a:r>
              <a:rPr lang="en-US" sz="5100" dirty="0" smtClean="0">
                <a:solidFill>
                  <a:schemeClr val="bg1"/>
                </a:solidFill>
              </a:rPr>
              <a:t>Systems approach to a complex inter-linked set of processes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Observe the entire deformation spectrum from sec to </a:t>
            </a:r>
            <a:r>
              <a:rPr lang="en-US" dirty="0" err="1" smtClean="0">
                <a:solidFill>
                  <a:schemeClr val="bg1"/>
                </a:solidFill>
              </a:rPr>
              <a:t>Myrs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Capture the pre-seismic, co-seismic and post-seismic deformational response to a </a:t>
            </a:r>
            <a:r>
              <a:rPr lang="en-US" dirty="0" err="1" smtClean="0">
                <a:solidFill>
                  <a:schemeClr val="bg1"/>
                </a:solidFill>
              </a:rPr>
              <a:t>megthrust</a:t>
            </a:r>
            <a:r>
              <a:rPr lang="en-US" dirty="0" smtClean="0">
                <a:solidFill>
                  <a:schemeClr val="bg1"/>
                </a:solidFill>
              </a:rPr>
              <a:t> earthquake(s)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Mega thrust interface - earthquakes, slow slip events, episodic tremor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Compare deformation over all scales (self-similar?)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Tsunamis generation and impact (inundation)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Volcano processes &amp; hazards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Geochemical processes at arcs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Fluid flux through the crust and mantle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Lithospheric removal processes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ater in the deep mantle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into the lower mantle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Geodynamic processes associated with </a:t>
            </a:r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3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6" y="105189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Zone Observatory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106" y="3804719"/>
            <a:ext cx="7643904" cy="2916209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On-shore off-shore observations would </a:t>
            </a:r>
            <a:r>
              <a:rPr lang="en-US" sz="2400" dirty="0">
                <a:solidFill>
                  <a:schemeClr val="bg1"/>
                </a:solidFill>
              </a:rPr>
              <a:t>contribute to a number of important scientific goals, specifically:</a:t>
            </a:r>
          </a:p>
          <a:p>
            <a:pPr marL="342900" lvl="0" indent="-342900" algn="l">
              <a:lnSpc>
                <a:spcPct val="70000"/>
              </a:lnSpc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Constraining the rate of plate convergence</a:t>
            </a:r>
          </a:p>
          <a:p>
            <a:pPr marL="342900" lvl="0" indent="-342900" algn="l">
              <a:lnSpc>
                <a:spcPct val="70000"/>
              </a:lnSpc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Determining the seaward extent of the locked zone</a:t>
            </a:r>
          </a:p>
          <a:p>
            <a:pPr marL="342900" lvl="0" indent="-342900" algn="l">
              <a:lnSpc>
                <a:spcPct val="70000"/>
              </a:lnSpc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Detecting shallow slow slip events </a:t>
            </a:r>
          </a:p>
          <a:p>
            <a:pPr marL="342900" lvl="0" indent="-342900" algn="l">
              <a:lnSpc>
                <a:spcPct val="70000"/>
              </a:lnSpc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Constraining the partitioning of strain across the prism</a:t>
            </a:r>
          </a:p>
          <a:p>
            <a:pPr marL="342900" lvl="0" indent="-342900" algn="l">
              <a:lnSpc>
                <a:spcPct val="70000"/>
              </a:lnSpc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Understanding the nature of </a:t>
            </a:r>
            <a:r>
              <a:rPr lang="en-US" sz="2400" dirty="0" smtClean="0">
                <a:solidFill>
                  <a:schemeClr val="bg1"/>
                </a:solidFill>
              </a:rPr>
              <a:t>segmentation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Figure2_prism cartoon_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84" y="1188040"/>
            <a:ext cx="4966822" cy="2675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469" y="1388623"/>
            <a:ext cx="2729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On-shore – Offshore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Observations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898" y="3052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6645" y="2599043"/>
            <a:ext cx="2907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Modified from </a:t>
            </a:r>
            <a:r>
              <a:rPr lang="en-US" dirty="0">
                <a:solidFill>
                  <a:schemeClr val="bg1"/>
                </a:solidFill>
              </a:rPr>
              <a:t>a UW workshop on seafloor geology in Cascadia, June, </a:t>
            </a:r>
            <a:r>
              <a:rPr lang="en-US" dirty="0" smtClean="0">
                <a:solidFill>
                  <a:schemeClr val="bg1"/>
                </a:solidFill>
              </a:rPr>
              <a:t>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3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92" y="0"/>
            <a:ext cx="8152185" cy="61982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2527" y="6132576"/>
            <a:ext cx="4315914" cy="75072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From O. </a:t>
            </a:r>
            <a:r>
              <a:rPr lang="en-US" sz="2400" dirty="0" err="1" smtClean="0">
                <a:solidFill>
                  <a:schemeClr val="bg1"/>
                </a:solidFill>
              </a:rPr>
              <a:t>Oncken</a:t>
            </a:r>
            <a:r>
              <a:rPr lang="en-US" sz="2400" dirty="0" smtClean="0">
                <a:solidFill>
                  <a:schemeClr val="bg1"/>
                </a:solidFill>
              </a:rPr>
              <a:t> and IPOC Group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6" y="105189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Zone Observatory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071" y="1346353"/>
            <a:ext cx="8327571" cy="478872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international multi-disciplinary observatory along a major </a:t>
            </a:r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zone plate boundary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Related on-going initiatives and activities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Cascadia – US, Canada, and Japan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Neptune – Canada cabled observatory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Alaska </a:t>
            </a:r>
            <a:r>
              <a:rPr lang="en-US" dirty="0" err="1" smtClean="0">
                <a:solidFill>
                  <a:schemeClr val="bg1"/>
                </a:solidFill>
              </a:rPr>
              <a:t>EarthScope</a:t>
            </a:r>
            <a:r>
              <a:rPr lang="en-US" dirty="0" smtClean="0">
                <a:solidFill>
                  <a:schemeClr val="bg1"/>
                </a:solidFill>
              </a:rPr>
              <a:t> - US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GeoPrisms</a:t>
            </a:r>
            <a:r>
              <a:rPr lang="en-US" dirty="0" smtClean="0">
                <a:solidFill>
                  <a:schemeClr val="bg1"/>
                </a:solidFill>
              </a:rPr>
              <a:t> – US and international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IPOC – GFZ, IGP Paris, Chile, Caltech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COCONet</a:t>
            </a:r>
            <a:r>
              <a:rPr lang="en-US" dirty="0" smtClean="0">
                <a:solidFill>
                  <a:schemeClr val="bg1"/>
                </a:solidFill>
              </a:rPr>
              <a:t> – Geodesy in Caribbean/central America - UNAVCO &amp; international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TLALOCNets</a:t>
            </a:r>
            <a:r>
              <a:rPr lang="en-US" dirty="0" smtClean="0">
                <a:solidFill>
                  <a:schemeClr val="bg1"/>
                </a:solidFill>
              </a:rPr>
              <a:t> - Geodesy initiative in Mexico – international (proposal stage)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JAMSTEC – Japan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International Ocean Drilling Program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Many more…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6" y="105189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Subduction</a:t>
            </a:r>
            <a:r>
              <a:rPr lang="en-US" dirty="0" smtClean="0">
                <a:solidFill>
                  <a:schemeClr val="bg1"/>
                </a:solidFill>
              </a:rPr>
              <a:t> Zone Observatory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404"/>
            <a:ext cx="9144000" cy="5136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3527" y="6410263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Glen </a:t>
            </a:r>
            <a:r>
              <a:rPr lang="en-US" dirty="0" err="1" smtClean="0">
                <a:solidFill>
                  <a:schemeClr val="bg1"/>
                </a:solidFill>
              </a:rPr>
              <a:t>Mattioli</a:t>
            </a:r>
            <a:r>
              <a:rPr lang="en-US" dirty="0" smtClean="0">
                <a:solidFill>
                  <a:schemeClr val="bg1"/>
                </a:solidFill>
              </a:rPr>
              <a:t>, UNAVCO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643" y="4980214"/>
            <a:ext cx="3864428" cy="5170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2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6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909817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933" y="5859777"/>
            <a:ext cx="2304511" cy="75072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From O. </a:t>
            </a:r>
            <a:r>
              <a:rPr lang="en-US" sz="2400" dirty="0" err="1" smtClean="0">
                <a:solidFill>
                  <a:schemeClr val="bg1"/>
                </a:solidFill>
              </a:rPr>
              <a:t>Oncken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and IPOC Group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2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712</Words>
  <Application>Microsoft Macintosh PowerPoint</Application>
  <PresentationFormat>On-screen Show (4:3)</PresentationFormat>
  <Paragraphs>123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Subduction Zone Observatory</vt:lpstr>
      <vt:lpstr>Subduction Zone Observatory</vt:lpstr>
      <vt:lpstr>Subduction Zone Observatory</vt:lpstr>
      <vt:lpstr>Subduction Zone Observatory</vt:lpstr>
      <vt:lpstr>Subduction Zone Observatory</vt:lpstr>
      <vt:lpstr>PowerPoint Presentation</vt:lpstr>
      <vt:lpstr>Subduction Zone Observatory</vt:lpstr>
      <vt:lpstr>Subduction Zone Observatory</vt:lpstr>
      <vt:lpstr>PowerPoint Presentation</vt:lpstr>
      <vt:lpstr>Subduction Zone Observatory</vt:lpstr>
      <vt:lpstr>Subduction Zone Observatory</vt:lpstr>
      <vt:lpstr>Subduction Zone Observatory</vt:lpstr>
      <vt:lpstr>Subduction Zone Observatory</vt:lpstr>
      <vt:lpstr>Subduction Zone Observatory</vt:lpstr>
      <vt:lpstr>Subduction Zone Observatory</vt:lpstr>
    </vt:vector>
  </TitlesOfParts>
  <Company>University of Arizona. Dept Geosciences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Beck</dc:creator>
  <cp:lastModifiedBy>Susan Beck</cp:lastModifiedBy>
  <cp:revision>26</cp:revision>
  <dcterms:created xsi:type="dcterms:W3CDTF">2013-12-04T21:50:01Z</dcterms:created>
  <dcterms:modified xsi:type="dcterms:W3CDTF">2013-12-06T21:43:23Z</dcterms:modified>
</cp:coreProperties>
</file>