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65" r:id="rId3"/>
    <p:sldId id="266" r:id="rId4"/>
    <p:sldId id="259" r:id="rId5"/>
    <p:sldId id="258" r:id="rId6"/>
    <p:sldId id="270" r:id="rId7"/>
    <p:sldId id="260" r:id="rId8"/>
    <p:sldId id="264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4" autoAdjust="0"/>
    <p:restoredTop sz="94660"/>
  </p:normalViewPr>
  <p:slideViewPr>
    <p:cSldViewPr snapToGrid="0">
      <p:cViewPr varScale="1">
        <p:scale>
          <a:sx n="93" d="100"/>
          <a:sy n="93" d="100"/>
        </p:scale>
        <p:origin x="-112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ED6B1-C707-644A-884B-17F040F512E4}" type="datetimeFigureOut">
              <a:rPr lang="en-US" smtClean="0"/>
              <a:t>1/1/16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3F27C-720E-DF4E-8CB8-F2D025021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94B65-0D42-4886-87E3-3305B4A62338}" type="slidenum">
              <a:rPr lang="en-SG" smtClean="0"/>
              <a:pPr/>
              <a:t>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6371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94B65-0D42-4886-87E3-3305B4A62338}" type="slidenum">
              <a:rPr lang="en-SG" smtClean="0"/>
              <a:pPr/>
              <a:t>3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6371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b="1">
                <a:latin typeface="Helvetica" charset="0"/>
                <a:cs typeface="Helvetica" charset="0"/>
              </a:rPr>
              <a:t>The main objective of the DECADE project is to install instruments for simultaneously measuring gas composition and flux at persistently degassing volcanoes.</a:t>
            </a:r>
          </a:p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b="1" i="1">
                <a:latin typeface="Helvetica" charset="0"/>
                <a:cs typeface="Helvetica" charset="0"/>
              </a:rPr>
              <a:t>Currently 6 permanent instruments for SO</a:t>
            </a:r>
            <a:r>
              <a:rPr lang="en-US" b="1" i="1" baseline="-25000">
                <a:latin typeface="Helvetica" charset="0"/>
                <a:cs typeface="Helvetica" charset="0"/>
              </a:rPr>
              <a:t>2</a:t>
            </a:r>
            <a:r>
              <a:rPr lang="en-US" b="1" i="1">
                <a:latin typeface="Helvetica" charset="0"/>
                <a:cs typeface="Helvetica" charset="0"/>
              </a:rPr>
              <a:t> + CO</a:t>
            </a:r>
            <a:r>
              <a:rPr lang="en-US" b="1" i="1" baseline="-25000">
                <a:latin typeface="Helvetica" charset="0"/>
                <a:cs typeface="Helvetica" charset="0"/>
              </a:rPr>
              <a:t>2</a:t>
            </a:r>
            <a:r>
              <a:rPr lang="en-US" b="1" i="1">
                <a:latin typeface="Helvetica" charset="0"/>
                <a:cs typeface="Helvetica" charset="0"/>
              </a:rPr>
              <a:t> flux calculation; 33 have SO</a:t>
            </a:r>
            <a:r>
              <a:rPr lang="en-US" b="1" i="1" baseline="-25000">
                <a:latin typeface="Helvetica" charset="0"/>
                <a:cs typeface="Helvetica" charset="0"/>
              </a:rPr>
              <a:t>2</a:t>
            </a:r>
            <a:r>
              <a:rPr lang="en-US" b="1" i="1">
                <a:latin typeface="Helvetica" charset="0"/>
                <a:cs typeface="Helvetica" charset="0"/>
              </a:rPr>
              <a:t> flux capabilities</a:t>
            </a:r>
          </a:p>
          <a:p>
            <a:pPr>
              <a:spcBef>
                <a:spcPct val="0"/>
              </a:spcBef>
              <a:spcAft>
                <a:spcPts val="1000"/>
              </a:spcAft>
            </a:pPr>
            <a:endParaRPr lang="en-US" b="1" i="1">
              <a:latin typeface="Helvetica" charset="0"/>
              <a:cs typeface="Helvetica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- White Island MG installed last week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- Popo programmed in Feb-March 2016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- MG operational: WI, Merapi, Turrialba, Masaya, Poas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- MG operational, but no feedback from observatories: Nevado de Ruiz, Galeras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</a:pPr>
            <a:endParaRPr lang="en-US" b="1" i="1">
              <a:latin typeface="Helvetica" charset="0"/>
              <a:cs typeface="Helvetica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b="1" i="1">
                <a:latin typeface="Helvetica" charset="0"/>
                <a:cs typeface="Helvetica" charset="0"/>
              </a:rPr>
              <a:t>Additionally, scientists in our group have worked to conduct field campaigns at several remote arcs (Indonesia, South America, Kurile, Aleutian Arcs)</a:t>
            </a:r>
            <a:endParaRPr lang="en-US">
              <a:latin typeface="Calibri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508000" fontAlgn="base">
              <a:spcBef>
                <a:spcPct val="0"/>
              </a:spcBef>
              <a:spcAft>
                <a:spcPct val="0"/>
              </a:spcAft>
            </a:pPr>
            <a:fld id="{FC5A806D-E583-2249-BC32-D5B3F45822E5}" type="slidenum">
              <a:rPr lang="en-US" sz="1200"/>
              <a:pPr defTabSz="5080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NicPBO</a:t>
            </a:r>
            <a:r>
              <a:rPr lang="en-US" dirty="0" smtClean="0"/>
              <a:t> established around 2006</a:t>
            </a:r>
          </a:p>
          <a:p>
            <a:r>
              <a:rPr lang="en-US" dirty="0" smtClean="0"/>
              <a:t>Characteristic earthquake occurred in 2012- Learned a lot about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</a:t>
            </a:r>
            <a:r>
              <a:rPr lang="en-US" baseline="0" dirty="0" smtClean="0"/>
              <a:t> cycle, before during and </a:t>
            </a:r>
            <a:r>
              <a:rPr lang="en-US" baseline="0" dirty="0" err="1" smtClean="0"/>
              <a:t>ater</a:t>
            </a:r>
            <a:endParaRPr lang="en-US" baseline="0" dirty="0" smtClean="0"/>
          </a:p>
          <a:p>
            <a:r>
              <a:rPr lang="en-US" baseline="0" dirty="0" smtClean="0"/>
              <a:t>Because of Peninsula’s proximity to trench we have some sensitivity to offshore area, but seafloor observations are also critical</a:t>
            </a:r>
          </a:p>
          <a:p>
            <a:r>
              <a:rPr lang="en-US" baseline="0" dirty="0" smtClean="0"/>
              <a:t>Had OBS experiment here in 2000 and an ODP borehole was installed soon after this providing important information.</a:t>
            </a:r>
          </a:p>
          <a:p>
            <a:r>
              <a:rPr lang="en-US" baseline="0" dirty="0" smtClean="0"/>
              <a:t>For </a:t>
            </a:r>
            <a:r>
              <a:rPr lang="en-US" baseline="0" dirty="0" err="1" smtClean="0"/>
              <a:t>Earthquke</a:t>
            </a:r>
            <a:r>
              <a:rPr lang="en-US" baseline="0" dirty="0" smtClean="0"/>
              <a:t> studies, Future SZO should have seafloor observations possibly making use of the Amphibious </a:t>
            </a:r>
            <a:r>
              <a:rPr lang="en-US" baseline="0" smtClean="0"/>
              <a:t>Array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A9D3-7128-EE46-8A8E-357B37BE5B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56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0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69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47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52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41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64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81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1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97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962B-3195-4158-9ABA-71920144533B}" type="datetimeFigureOut">
              <a:rPr kumimoji="1" lang="ja-JP" altLang="en-US" smtClean="0"/>
              <a:t>1/1/16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77D5-4FC9-46DC-AAA6-EC5FEF05F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13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.washington.edu/mailman/listinfo/szo" TargetMode="External"/><Relationship Id="rId4" Type="http://schemas.openxmlformats.org/officeDocument/2006/relationships/hyperlink" Target="http://www.iris.edu/hq/sz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19" y="1925293"/>
            <a:ext cx="108297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Exploring a </a:t>
            </a:r>
            <a:r>
              <a:rPr lang="en-US" sz="4400" dirty="0" err="1" smtClean="0"/>
              <a:t>Subduction</a:t>
            </a:r>
            <a:r>
              <a:rPr lang="en-US" sz="4400" dirty="0" smtClean="0"/>
              <a:t> Zone Observatory Town Hall Meeting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400" i="1" dirty="0" smtClean="0"/>
              <a:t>December 14 at the 2015 Annual American Geophysical Meeting 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70908" y="1900184"/>
            <a:ext cx="10829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Exploring a </a:t>
            </a:r>
            <a:r>
              <a:rPr lang="en-US" sz="4400" dirty="0" err="1" smtClean="0">
                <a:solidFill>
                  <a:srgbClr val="FF0000"/>
                </a:solidFill>
              </a:rPr>
              <a:t>Subduction</a:t>
            </a:r>
            <a:r>
              <a:rPr lang="en-US" sz="4400" dirty="0" smtClean="0">
                <a:solidFill>
                  <a:srgbClr val="FF0000"/>
                </a:solidFill>
              </a:rPr>
              <a:t> Zone Observatory Town Hall Meeting</a:t>
            </a:r>
          </a:p>
        </p:txBody>
      </p:sp>
    </p:spTree>
    <p:extLst>
      <p:ext uri="{BB962C8B-B14F-4D97-AF65-F5344CB8AC3E}">
        <p14:creationId xmlns:p14="http://schemas.microsoft.com/office/powerpoint/2010/main" val="3122976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GAGE Velocity Solution</a:t>
            </a:r>
            <a:endParaRPr lang="en-US" dirty="0"/>
          </a:p>
        </p:txBody>
      </p:sp>
      <p:pic>
        <p:nvPicPr>
          <p:cNvPr id="6" name="Content Placeholder 5" descr="gag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3" b="-1847"/>
          <a:stretch/>
        </p:blipFill>
        <p:spPr>
          <a:xfrm>
            <a:off x="8677" y="1223040"/>
            <a:ext cx="12230489" cy="5440362"/>
          </a:xfrm>
        </p:spPr>
      </p:pic>
      <p:sp>
        <p:nvSpPr>
          <p:cNvPr id="7" name="TextBox 6"/>
          <p:cNvSpPr txBox="1"/>
          <p:nvPr/>
        </p:nvSpPr>
        <p:spPr>
          <a:xfrm>
            <a:off x="3523417" y="4127346"/>
            <a:ext cx="1277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PBO +</a:t>
            </a:r>
          </a:p>
          <a:p>
            <a:r>
              <a:rPr lang="en-US" dirty="0" smtClean="0"/>
              <a:t>COCONET +</a:t>
            </a:r>
          </a:p>
          <a:p>
            <a:r>
              <a:rPr lang="en-US" dirty="0" err="1" smtClean="0"/>
              <a:t>TlalocNET</a:t>
            </a:r>
            <a:r>
              <a:rPr lang="en-US" dirty="0" smtClean="0"/>
              <a:t> +</a:t>
            </a:r>
          </a:p>
          <a:p>
            <a:r>
              <a:rPr lang="en-US" dirty="0" smtClean="0"/>
              <a:t>CORS + IGS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2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Considerable Instrumentation in Place</a:t>
            </a:r>
            <a:endParaRPr lang="en-US" dirty="0"/>
          </a:p>
        </p:txBody>
      </p:sp>
      <p:pic>
        <p:nvPicPr>
          <p:cNvPr id="8" name="Content Placeholder 7" descr="csm_SirgasCONC1_718e08fd18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b="10447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SIRGAS GPS network is made up from participating national GPS networks.</a:t>
            </a:r>
          </a:p>
          <a:p>
            <a:r>
              <a:rPr lang="en-US" dirty="0" smtClean="0"/>
              <a:t>Data are shared within SIRGAS, with varying degrees of general open-ness.</a:t>
            </a:r>
          </a:p>
          <a:p>
            <a:r>
              <a:rPr lang="en-US" dirty="0" smtClean="0"/>
              <a:t>Cooperate with existing regional organizations and framework.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3359" y="2857514"/>
            <a:ext cx="5237331" cy="5847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3200" dirty="0">
                <a:solidFill>
                  <a:srgbClr val="000000"/>
                </a:solidFill>
                <a:latin typeface="Adobe Caslon Pro"/>
                <a:cs typeface="Adobe Caslon Pro"/>
              </a:rPr>
              <a:t>Opportunities to Get Involved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133" y="3922912"/>
            <a:ext cx="1110826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000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December 2015: AGU Town Hall, Monday Lunch</a:t>
            </a:r>
          </a:p>
          <a:p>
            <a:pPr marL="342900" indent="-450000">
              <a:spcBef>
                <a:spcPts val="600"/>
              </a:spcBef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342900" indent="-45000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Sept 2016: Planned International Workshop –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                     to develop science and facility plan</a:t>
            </a:r>
          </a:p>
        </p:txBody>
      </p:sp>
      <p:pic>
        <p:nvPicPr>
          <p:cNvPr id="8" name="Picture 7" descr="szo_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47" y="922988"/>
            <a:ext cx="5906267" cy="1466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84938"/>
            <a:ext cx="10363200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  <a:latin typeface="Adobe Caslon Pro"/>
                <a:cs typeface="Adobe Caslon Pro"/>
              </a:rPr>
              <a:t>Subduction</a:t>
            </a:r>
            <a:r>
              <a:rPr lang="en-US" dirty="0" smtClean="0">
                <a:solidFill>
                  <a:schemeClr val="bg1"/>
                </a:solidFill>
                <a:latin typeface="Adobe Caslon Pro"/>
                <a:cs typeface="Adobe Caslon Pro"/>
              </a:rPr>
              <a:t> Zone Observatories</a:t>
            </a:r>
            <a:endParaRPr lang="en-US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6132849"/>
            <a:ext cx="12872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Mailing list:</a:t>
            </a:r>
            <a:r>
              <a:rPr lang="en-US" sz="2000" dirty="0">
                <a:solidFill>
                  <a:srgbClr val="FFFF00"/>
                </a:solidFill>
                <a:hlinkClick r:id="rId3"/>
              </a:rPr>
              <a:t>http://www.iris.washington.edu/mailman/listinfo/szo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Website: </a:t>
            </a:r>
            <a:r>
              <a:rPr lang="en-US" sz="2000" dirty="0">
                <a:solidFill>
                  <a:srgbClr val="FFFFFF"/>
                </a:solidFill>
                <a:hlinkClick r:id="rId4"/>
              </a:rPr>
              <a:t>http://www.iris.edu/hq/szo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20039" y="6335713"/>
            <a:ext cx="166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Terry Plank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6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109538"/>
            <a:ext cx="1158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dobe Caslon Pro"/>
                <a:cs typeface="Adobe Caslon Pro"/>
              </a:rPr>
              <a:t>Sept 2016 SZO Workshop</a:t>
            </a:r>
            <a:endParaRPr lang="en-US" sz="3600" dirty="0">
              <a:solidFill>
                <a:srgbClr val="FFFF00"/>
              </a:solidFill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287" y="1121696"/>
            <a:ext cx="10972800" cy="5736304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Proposal at NSF this Fall (Detrick, Meltzer) </a:t>
            </a:r>
          </a:p>
          <a:p>
            <a:endParaRPr lang="en-US" sz="18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0" indent="0">
              <a:buNone/>
            </a:pPr>
            <a:r>
              <a:rPr lang="en-US" sz="1800" u="sng" dirty="0">
                <a:solidFill>
                  <a:srgbClr val="FFFFFF"/>
                </a:solidFill>
                <a:latin typeface="Adobe Caslon Pro"/>
                <a:cs typeface="Adobe Caslon Pro"/>
              </a:rPr>
              <a:t>Organizing Committee:</a:t>
            </a:r>
            <a:endParaRPr lang="en-US" sz="1800" u="sng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Jeff McGuire (WHOI) – Co-chair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Terry Plank (LDEO) – Co-chair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Sergio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Barrientos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Nacional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de la Universidad de Chile) </a:t>
            </a:r>
          </a:p>
          <a:p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Magali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Billen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(UC Davis)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Patrick Fulton (UCSC)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Joan Gomberg (USGS)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Sean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Gulick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(UTIG)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Diego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Melgar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(Berkeley)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Sarah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Penniston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-Dorland (Maryland)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Diana Roman (Carnegie)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Phil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Skemer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(Wash 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Univ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St Louis)</a:t>
            </a:r>
          </a:p>
          <a:p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Evan Solomon (</a:t>
            </a:r>
            <a:r>
              <a:rPr lang="en-US" sz="1800" dirty="0" err="1">
                <a:solidFill>
                  <a:srgbClr val="FFFFFF"/>
                </a:solidFill>
                <a:latin typeface="Adobe Caslon Pro"/>
                <a:cs typeface="Adobe Caslon Pro"/>
              </a:rPr>
              <a:t>Univ</a:t>
            </a:r>
            <a:r>
              <a:rPr lang="en-US" sz="1800" dirty="0">
                <a:solidFill>
                  <a:srgbClr val="FFFFFF"/>
                </a:solidFill>
                <a:latin typeface="Adobe Caslon Pro"/>
                <a:cs typeface="Adobe Caslon Pro"/>
              </a:rPr>
              <a:t> Washington)</a:t>
            </a:r>
          </a:p>
          <a:p>
            <a:endParaRPr lang="en-US" sz="1800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endParaRPr lang="en-US" sz="1800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endParaRPr lang="en-US" sz="18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0" lvl="0" indent="0">
              <a:buNone/>
            </a:pPr>
            <a:endParaRPr lang="en-US" sz="1800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6629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109538"/>
            <a:ext cx="1158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dobe Caslon Pro"/>
                <a:cs typeface="Adobe Caslon Pro"/>
              </a:rPr>
              <a:t>Sept 2016 SZO Workshop</a:t>
            </a:r>
            <a:endParaRPr lang="en-US" sz="3600" dirty="0">
              <a:solidFill>
                <a:srgbClr val="FFFF00"/>
              </a:solidFill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0932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26-28 Sept, 2016 in Boise, Idaho</a:t>
            </a:r>
          </a:p>
          <a:p>
            <a:endParaRPr lang="en-US" sz="30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~100 NSF-Supported Participants</a:t>
            </a: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Plus USGS</a:t>
            </a: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Plus </a:t>
            </a:r>
            <a:r>
              <a:rPr lang="en-US" sz="2800" dirty="0" err="1">
                <a:solidFill>
                  <a:srgbClr val="FFFFFF"/>
                </a:solidFill>
                <a:latin typeface="Adobe Caslon Pro"/>
                <a:cs typeface="Adobe Caslon Pro"/>
              </a:rPr>
              <a:t>EOSingapore</a:t>
            </a:r>
            <a:endParaRPr lang="en-US" sz="2800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endParaRPr lang="en-US" sz="2800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Application Process</a:t>
            </a: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Early career, international scientists encouraged</a:t>
            </a: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One pagers, questionnaire prior to meeting</a:t>
            </a:r>
          </a:p>
          <a:p>
            <a:r>
              <a:rPr lang="en-US" sz="2800" dirty="0">
                <a:solidFill>
                  <a:srgbClr val="FFFFFF"/>
                </a:solidFill>
                <a:latin typeface="Adobe Caslon Pro"/>
                <a:cs typeface="Adobe Caslon Pro"/>
              </a:rPr>
              <a:t>Outcomes: report, plan for proposal to NSF</a:t>
            </a:r>
          </a:p>
          <a:p>
            <a:endParaRPr lang="en-US" sz="30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0" lvl="0" indent="0">
              <a:buNone/>
            </a:pPr>
            <a:endParaRPr lang="en-US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410077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84938"/>
            <a:ext cx="10363200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FFFF"/>
                </a:solidFill>
                <a:latin typeface="Adobe Caslon Pro"/>
                <a:cs typeface="Adobe Caslon Pro"/>
              </a:rPr>
              <a:t>SZO Themes</a:t>
            </a:r>
            <a:endParaRPr lang="en-US" dirty="0">
              <a:solidFill>
                <a:srgbClr val="FFFFFF"/>
              </a:solidFill>
              <a:latin typeface="Adobe Caslon Pro"/>
              <a:cs typeface="Adobe Caslon Pro"/>
            </a:endParaRPr>
          </a:p>
        </p:txBody>
      </p:sp>
      <p:pic>
        <p:nvPicPr>
          <p:cNvPr id="7" name="Picture 6" descr="Screen Shot 2015-10-14 at 7.47.0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3759" r="22244" b="3836"/>
          <a:stretch/>
        </p:blipFill>
        <p:spPr>
          <a:xfrm>
            <a:off x="1278573" y="4814061"/>
            <a:ext cx="4422940" cy="1768109"/>
          </a:xfrm>
          <a:prstGeom prst="rect">
            <a:avLst/>
          </a:prstGeom>
        </p:spPr>
      </p:pic>
      <p:pic>
        <p:nvPicPr>
          <p:cNvPr id="8" name="Picture 7" descr="Screen Shot 2015-10-14 at 7.49.2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5205" r="5121" b="3393"/>
          <a:stretch/>
        </p:blipFill>
        <p:spPr>
          <a:xfrm>
            <a:off x="3820488" y="1657383"/>
            <a:ext cx="2891179" cy="2133333"/>
          </a:xfrm>
          <a:prstGeom prst="rect">
            <a:avLst/>
          </a:prstGeom>
        </p:spPr>
      </p:pic>
      <p:pic>
        <p:nvPicPr>
          <p:cNvPr id="9" name="Picture 10" descr="swathtopo_zm1"/>
          <p:cNvPicPr>
            <a:picLocks noChangeAspect="1" noChangeArrowheads="1"/>
          </p:cNvPicPr>
          <p:nvPr/>
        </p:nvPicPr>
        <p:blipFill rotWithShape="1">
          <a:blip r:embed="rId4"/>
          <a:srcRect l="17147" t="3049" r="10370" b="22285"/>
          <a:stretch/>
        </p:blipFill>
        <p:spPr bwMode="auto">
          <a:xfrm>
            <a:off x="1278573" y="1657383"/>
            <a:ext cx="2292292" cy="2973995"/>
          </a:xfrm>
          <a:prstGeom prst="rect">
            <a:avLst/>
          </a:prstGeom>
          <a:noFill/>
        </p:spPr>
      </p:pic>
      <p:pic>
        <p:nvPicPr>
          <p:cNvPr id="10" name="Picture 9" descr="Cleveland_SE-Flank_J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75" y="1657383"/>
            <a:ext cx="4147687" cy="2073613"/>
          </a:xfrm>
          <a:prstGeom prst="rect">
            <a:avLst/>
          </a:prstGeom>
        </p:spPr>
      </p:pic>
      <p:pic>
        <p:nvPicPr>
          <p:cNvPr id="11" name="Picture 10" descr="Screen Shot 2015-10-14 at 8.13.5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63" y="4335401"/>
            <a:ext cx="4310128" cy="22467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6888" y="1061399"/>
            <a:ext cx="4608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  <a:latin typeface="Adobe Caslon Pro"/>
                <a:cs typeface="Adobe Caslon Pro"/>
              </a:rPr>
              <a:t>Deformation &amp; Fault Slip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50797" y="3827839"/>
            <a:ext cx="7526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  <a:latin typeface="Adobe Caslon Pro"/>
                <a:cs typeface="Adobe Caslon Pro"/>
              </a:rPr>
              <a:t>Volatiles from Serpentinization to Volcanism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56101" y="1061399"/>
            <a:ext cx="6435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  <a:latin typeface="Adobe Caslon Pro"/>
                <a:cs typeface="Adobe Caslon Pro"/>
              </a:rPr>
              <a:t>Landscape and Climate Feedbacks</a:t>
            </a:r>
          </a:p>
        </p:txBody>
      </p:sp>
    </p:spTree>
    <p:extLst>
      <p:ext uri="{BB962C8B-B14F-4D97-AF65-F5344CB8AC3E}">
        <p14:creationId xmlns:p14="http://schemas.microsoft.com/office/powerpoint/2010/main" val="293019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770" y="118088"/>
            <a:ext cx="11592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  <a:latin typeface="Adobe Caslon Pro"/>
                <a:cs typeface="Adobe Caslon Pro"/>
              </a:rPr>
              <a:t>SZO: Observing the Entire System Across-Margin:</a:t>
            </a:r>
          </a:p>
          <a:p>
            <a:pPr algn="ctr"/>
            <a:r>
              <a:rPr lang="en-US" sz="3200" i="1" dirty="0">
                <a:solidFill>
                  <a:srgbClr val="FFFF00"/>
                </a:solidFill>
                <a:latin typeface="Adobe Caslon Pro"/>
                <a:cs typeface="Adobe Caslon Pro"/>
              </a:rPr>
              <a:t>        From the Bending Plate to the Volcano</a:t>
            </a:r>
          </a:p>
        </p:txBody>
      </p:sp>
      <p:sp>
        <p:nvSpPr>
          <p:cNvPr id="6" name="Freeform 5"/>
          <p:cNvSpPr/>
          <p:nvPr/>
        </p:nvSpPr>
        <p:spPr>
          <a:xfrm>
            <a:off x="309770" y="4209283"/>
            <a:ext cx="5348681" cy="1254654"/>
          </a:xfrm>
          <a:custGeom>
            <a:avLst/>
            <a:gdLst>
              <a:gd name="connsiteX0" fmla="*/ 0 w 4011511"/>
              <a:gd name="connsiteY0" fmla="*/ 0 h 1254654"/>
              <a:gd name="connsiteX1" fmla="*/ 1239077 w 4011511"/>
              <a:gd name="connsiteY1" fmla="*/ 154895 h 1254654"/>
              <a:gd name="connsiteX2" fmla="*/ 2927319 w 4011511"/>
              <a:gd name="connsiteY2" fmla="*/ 650561 h 1254654"/>
              <a:gd name="connsiteX3" fmla="*/ 4011511 w 4011511"/>
              <a:gd name="connsiteY3" fmla="*/ 1254654 h 125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1511" h="1254654">
                <a:moveTo>
                  <a:pt x="0" y="0"/>
                </a:moveTo>
                <a:cubicBezTo>
                  <a:pt x="375595" y="23234"/>
                  <a:pt x="751191" y="46468"/>
                  <a:pt x="1239077" y="154895"/>
                </a:cubicBezTo>
                <a:cubicBezTo>
                  <a:pt x="1726963" y="263322"/>
                  <a:pt x="2465247" y="467268"/>
                  <a:pt x="2927319" y="650561"/>
                </a:cubicBezTo>
                <a:cubicBezTo>
                  <a:pt x="3389391" y="833854"/>
                  <a:pt x="3700451" y="1044254"/>
                  <a:pt x="4011511" y="1254654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45508" y="3419017"/>
            <a:ext cx="8219209" cy="1192994"/>
          </a:xfrm>
          <a:custGeom>
            <a:avLst/>
            <a:gdLst>
              <a:gd name="connsiteX0" fmla="*/ 0 w 5529380"/>
              <a:gd name="connsiteY0" fmla="*/ 1192994 h 1192994"/>
              <a:gd name="connsiteX1" fmla="*/ 1270053 w 5529380"/>
              <a:gd name="connsiteY1" fmla="*/ 573412 h 1192994"/>
              <a:gd name="connsiteX2" fmla="*/ 2880853 w 5529380"/>
              <a:gd name="connsiteY2" fmla="*/ 93236 h 1192994"/>
              <a:gd name="connsiteX3" fmla="*/ 5529380 w 5529380"/>
              <a:gd name="connsiteY3" fmla="*/ 298 h 11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9380" h="1192994">
                <a:moveTo>
                  <a:pt x="0" y="1192994"/>
                </a:moveTo>
                <a:cubicBezTo>
                  <a:pt x="394955" y="974849"/>
                  <a:pt x="789911" y="756705"/>
                  <a:pt x="1270053" y="573412"/>
                </a:cubicBezTo>
                <a:cubicBezTo>
                  <a:pt x="1750195" y="390119"/>
                  <a:pt x="2170965" y="188755"/>
                  <a:pt x="2880853" y="93236"/>
                </a:cubicBezTo>
                <a:cubicBezTo>
                  <a:pt x="3590741" y="-2283"/>
                  <a:pt x="4560060" y="-993"/>
                  <a:pt x="5529380" y="298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9602845" y="2861691"/>
            <a:ext cx="1961872" cy="55732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7803" y="1680180"/>
            <a:ext cx="3416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Seismic Imaging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Fluid/Rock/Gas Geochemistry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Geochronology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GPS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Heat Flow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MT,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22453" y="2031061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InSAR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Geological Mapping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770" y="2993468"/>
            <a:ext cx="2544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Seafloor Observatories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Drilling</a:t>
            </a:r>
          </a:p>
          <a:p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ROV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5631" y="1901343"/>
            <a:ext cx="3206520" cy="15489"/>
          </a:xfrm>
          <a:prstGeom prst="straightConnector1">
            <a:avLst/>
          </a:prstGeom>
          <a:ln w="53975"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059637" y="1901345"/>
            <a:ext cx="4505081" cy="30977"/>
          </a:xfrm>
          <a:prstGeom prst="straightConnector1">
            <a:avLst/>
          </a:prstGeom>
          <a:ln w="53975"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16122" y="5618949"/>
            <a:ext cx="6213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Laboratory Experiments • Theory • </a:t>
            </a:r>
          </a:p>
          <a:p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Geodynamic Models • Systems Approach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652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109538"/>
            <a:ext cx="115824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dobe Caslon Pro"/>
                <a:cs typeface="Adobe Caslon Pro"/>
              </a:rPr>
              <a:t>Important Questions that need Your Input</a:t>
            </a:r>
            <a:endParaRPr lang="en-US" sz="3600" dirty="0">
              <a:solidFill>
                <a:srgbClr val="FFFF00"/>
              </a:solidFill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6460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What are the major scientific and geographic targets? </a:t>
            </a:r>
          </a:p>
          <a:p>
            <a:endParaRPr lang="en-US" sz="30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r>
              <a:rPr lang="en-US" sz="30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What is needed to solve the big science problems?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    -  greatly improved observational systems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    -  better synergies across disciplines</a:t>
            </a:r>
          </a:p>
          <a:p>
            <a:pPr marL="0" indent="0">
              <a:buNone/>
            </a:pPr>
            <a:endParaRPr lang="en-US" sz="24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lvl="0"/>
            <a:r>
              <a:rPr lang="en-US" sz="3000" dirty="0">
                <a:solidFill>
                  <a:srgbClr val="FFFFFF"/>
                </a:solidFill>
                <a:latin typeface="Adobe Caslon Pro"/>
                <a:cs typeface="Adobe Caslon Pro"/>
              </a:rPr>
              <a:t>How to p</a:t>
            </a:r>
            <a:r>
              <a:rPr lang="en-US" sz="30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hase short term and long term </a:t>
            </a:r>
            <a:r>
              <a:rPr lang="en-US" sz="3000" dirty="0">
                <a:solidFill>
                  <a:srgbClr val="FFFFFF"/>
                </a:solidFill>
                <a:latin typeface="Adobe Caslon Pro"/>
                <a:cs typeface="Adobe Caslon Pro"/>
              </a:rPr>
              <a:t>plans to </a:t>
            </a:r>
          </a:p>
          <a:p>
            <a:pPr marL="0" lvl="0" indent="0">
              <a:buNone/>
            </a:pPr>
            <a:r>
              <a:rPr lang="en-US" sz="3000" dirty="0">
                <a:solidFill>
                  <a:srgbClr val="FFFFFF"/>
                </a:solidFill>
                <a:latin typeface="Adobe Caslon Pro"/>
                <a:cs typeface="Adobe Caslon Pro"/>
              </a:rPr>
              <a:t>    build a P</a:t>
            </a:r>
            <a:r>
              <a:rPr lang="en-US" sz="30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rogram?</a:t>
            </a:r>
          </a:p>
          <a:p>
            <a:pPr lvl="0"/>
            <a:endParaRPr lang="en-US" sz="3000" dirty="0" smtClean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lvl="0"/>
            <a:r>
              <a:rPr lang="en-US" sz="3000" dirty="0">
                <a:solidFill>
                  <a:srgbClr val="FFFFFF"/>
                </a:solidFill>
                <a:latin typeface="Adobe Caslon Pro"/>
                <a:cs typeface="Adobe Caslon Pro"/>
              </a:rPr>
              <a:t>How to b</a:t>
            </a:r>
            <a:r>
              <a:rPr lang="en-US" sz="3000" dirty="0" smtClean="0">
                <a:solidFill>
                  <a:srgbClr val="FFFFFF"/>
                </a:solidFill>
                <a:latin typeface="Adobe Caslon Pro"/>
                <a:cs typeface="Adobe Caslon Pro"/>
              </a:rPr>
              <a:t>uild international participation?</a:t>
            </a:r>
          </a:p>
          <a:p>
            <a:pPr lvl="0"/>
            <a:endParaRPr lang="en-US" dirty="0">
              <a:solidFill>
                <a:srgbClr val="FFFFFF"/>
              </a:solidFill>
              <a:latin typeface="Adobe Caslon Pro"/>
              <a:cs typeface="Adobe Caslon Pro"/>
            </a:endParaRP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70483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3 at 3.1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0032" cy="68752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25525" y="202672"/>
            <a:ext cx="7740952" cy="2530852"/>
          </a:xfrm>
          <a:prstGeom prst="rect">
            <a:avLst/>
          </a:prstGeom>
          <a:solidFill>
            <a:srgbClr val="3A96CD">
              <a:alpha val="51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The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Sunda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Megathrust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as a </a:t>
            </a:r>
            <a:r>
              <a:rPr lang="en-US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Subduction</a:t>
            </a:r>
            <a:r>
              <a:rPr lang="en-US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Zone Observatory</a:t>
            </a:r>
          </a:p>
          <a:p>
            <a:endParaRPr lang="en-US" dirty="0" smtClean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44867" y="4770309"/>
            <a:ext cx="4147133" cy="1898953"/>
          </a:xfrm>
          <a:prstGeom prst="rect">
            <a:avLst/>
          </a:prstGeom>
          <a:solidFill>
            <a:srgbClr val="3A96CD">
              <a:alpha val="51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Kerry Sieh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14 December 2015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American Geophysical Union 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Fall meeting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3" name="Picture 2" descr="With transp background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6" r="24667"/>
          <a:stretch/>
        </p:blipFill>
        <p:spPr>
          <a:xfrm>
            <a:off x="117495" y="5757333"/>
            <a:ext cx="2108031" cy="9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3 at 3.1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0032" cy="687527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8044867" y="307166"/>
            <a:ext cx="4147133" cy="1898953"/>
          </a:xfrm>
          <a:prstGeom prst="rect">
            <a:avLst/>
          </a:prstGeom>
          <a:solidFill>
            <a:srgbClr val="3A96CD">
              <a:alpha val="45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The </a:t>
            </a:r>
            <a:r>
              <a:rPr lang="en-US" sz="2400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Sunda</a:t>
            </a: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megathrust</a:t>
            </a: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extends about  6,000 km from Bangladesh past Indonesia to northern </a:t>
            </a:r>
            <a:r>
              <a:rPr lang="en-US" sz="2400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Austrtalia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354414" y="1898954"/>
            <a:ext cx="4690453" cy="30716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044867" y="2206118"/>
            <a:ext cx="625000" cy="226912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73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7306" y="691347"/>
            <a:ext cx="8181490" cy="7478986"/>
          </a:xfrm>
        </p:spPr>
        <p:txBody>
          <a:bodyPr>
            <a:normAutofit/>
          </a:bodyPr>
          <a:lstStyle/>
          <a:p>
            <a:r>
              <a:rPr lang="en-US" altLang="ja-JP" sz="1800" i="1" dirty="0"/>
              <a:t>SZO-like efforts happening in your region/discipline</a:t>
            </a:r>
            <a:r>
              <a:rPr lang="en-US" altLang="ja-JP" sz="1800" dirty="0" smtClean="0"/>
              <a:t>,</a:t>
            </a:r>
          </a:p>
          <a:p>
            <a:pPr lvl="1"/>
            <a:r>
              <a:rPr lang="en-US" altLang="ja-JP" sz="1800" b="1" dirty="0" smtClean="0"/>
              <a:t>JAMSTEC Research </a:t>
            </a:r>
            <a:r>
              <a:rPr lang="en-US" altLang="ja-JP" sz="1800" b="1" dirty="0"/>
              <a:t>direction:</a:t>
            </a:r>
            <a:r>
              <a:rPr lang="en-US" altLang="ja-JP" sz="1800" dirty="0"/>
              <a:t> understanding subduction zone processes to contribute hazard </a:t>
            </a:r>
            <a:r>
              <a:rPr lang="en-US" altLang="ja-JP" sz="1800" dirty="0" smtClean="0"/>
              <a:t>mitigation</a:t>
            </a:r>
          </a:p>
          <a:p>
            <a:pPr lvl="1"/>
            <a:r>
              <a:rPr lang="en-US" altLang="ja-JP" sz="1800" b="1" dirty="0" smtClean="0"/>
              <a:t>Approaches to mitigate earthquake and tsunami hazards</a:t>
            </a:r>
          </a:p>
          <a:p>
            <a:pPr lvl="2"/>
            <a:r>
              <a:rPr lang="en-US" altLang="ja-JP" sz="1800" dirty="0" smtClean="0"/>
              <a:t>Prediction before event: </a:t>
            </a:r>
            <a:r>
              <a:rPr lang="en-US" altLang="ja-JP" sz="1800" dirty="0"/>
              <a:t>need physical model and continuous time series data</a:t>
            </a:r>
          </a:p>
          <a:p>
            <a:pPr lvl="2"/>
            <a:r>
              <a:rPr lang="en-US" altLang="ja-JP" sz="1800" dirty="0" smtClean="0"/>
              <a:t>Early warning after event: need </a:t>
            </a:r>
            <a:r>
              <a:rPr lang="en-US" altLang="ja-JP" sz="1800" dirty="0"/>
              <a:t>data base and real time data</a:t>
            </a:r>
          </a:p>
          <a:p>
            <a:pPr lvl="2"/>
            <a:r>
              <a:rPr lang="en-US" altLang="ja-JP" sz="1800" dirty="0"/>
              <a:t>for both approach, need to know subduction zone/fault structures and need </a:t>
            </a:r>
            <a:r>
              <a:rPr lang="en-US" altLang="ja-JP" sz="1800" dirty="0" smtClean="0"/>
              <a:t>real-time/continuous </a:t>
            </a:r>
            <a:r>
              <a:rPr lang="en-US" altLang="ja-JP" sz="1800" dirty="0"/>
              <a:t>monitoring </a:t>
            </a:r>
            <a:r>
              <a:rPr lang="en-US" altLang="ja-JP" sz="1800" dirty="0" smtClean="0"/>
              <a:t>system</a:t>
            </a:r>
          </a:p>
          <a:p>
            <a:pPr lvl="1"/>
            <a:r>
              <a:rPr lang="en-US" altLang="ja-JP" sz="1800" b="1" dirty="0" smtClean="0"/>
              <a:t>Research projects:</a:t>
            </a:r>
            <a:endParaRPr lang="en-US" altLang="ja-JP" sz="1800" b="1" dirty="0"/>
          </a:p>
          <a:p>
            <a:pPr marL="457200" lvl="1" indent="0">
              <a:buNone/>
            </a:pPr>
            <a:r>
              <a:rPr lang="en-US" altLang="ja-JP" sz="1800" dirty="0" smtClean="0"/>
              <a:t>    Active-passive </a:t>
            </a:r>
            <a:r>
              <a:rPr lang="en-US" altLang="ja-JP" sz="1800" dirty="0"/>
              <a:t>seismic study </a:t>
            </a:r>
            <a:r>
              <a:rPr lang="en-US" altLang="ja-JP" sz="1800" dirty="0" smtClean="0"/>
              <a:t>by JAMSTEC R/V and their equipment </a:t>
            </a:r>
          </a:p>
          <a:p>
            <a:pPr lvl="2"/>
            <a:r>
              <a:rPr lang="en-US" altLang="ja-JP" sz="1600" dirty="0" smtClean="0"/>
              <a:t>Japan </a:t>
            </a:r>
            <a:r>
              <a:rPr lang="en-US" altLang="ja-JP" sz="1600" dirty="0"/>
              <a:t>Trench, </a:t>
            </a:r>
            <a:r>
              <a:rPr lang="en-US" altLang="ja-JP" sz="1600" dirty="0" err="1"/>
              <a:t>Nankai</a:t>
            </a:r>
            <a:r>
              <a:rPr lang="en-US" altLang="ja-JP" sz="1600" dirty="0"/>
              <a:t> Trough, Ryukyu Trench and outer rise of the Japan </a:t>
            </a:r>
            <a:r>
              <a:rPr lang="en-US" altLang="ja-JP" sz="1600" dirty="0" smtClean="0"/>
              <a:t>Trench</a:t>
            </a:r>
          </a:p>
          <a:p>
            <a:pPr marL="457200" lvl="1" indent="0">
              <a:buNone/>
            </a:pPr>
            <a:r>
              <a:rPr lang="en-US" altLang="ja-JP" sz="1800" dirty="0" smtClean="0"/>
              <a:t>    Real-time </a:t>
            </a:r>
            <a:r>
              <a:rPr lang="en-US" altLang="ja-JP" sz="1800" dirty="0"/>
              <a:t>earthquake, geodetic and tsunami </a:t>
            </a:r>
            <a:r>
              <a:rPr lang="en-US" altLang="ja-JP" sz="1800" dirty="0" smtClean="0"/>
              <a:t>monitoring by seafloor cable </a:t>
            </a:r>
          </a:p>
          <a:p>
            <a:pPr marL="457200" lvl="1" indent="0"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 system</a:t>
            </a:r>
          </a:p>
          <a:p>
            <a:pPr lvl="2"/>
            <a:r>
              <a:rPr lang="en-US" altLang="ja-JP" sz="1600" dirty="0" err="1" smtClean="0"/>
              <a:t>Nankai</a:t>
            </a:r>
            <a:r>
              <a:rPr lang="en-US" altLang="ja-JP" sz="1600" dirty="0" smtClean="0"/>
              <a:t> (DONET) and </a:t>
            </a:r>
            <a:r>
              <a:rPr lang="en-US" altLang="ja-JP" sz="1600" dirty="0"/>
              <a:t>Japan </a:t>
            </a:r>
            <a:r>
              <a:rPr lang="en-US" altLang="ja-JP" sz="1600" dirty="0" smtClean="0"/>
              <a:t>Trench (S-net by NIED)</a:t>
            </a:r>
            <a:endParaRPr lang="en-US" altLang="ja-JP" sz="1600" dirty="0"/>
          </a:p>
          <a:p>
            <a:pPr lvl="1"/>
            <a:r>
              <a:rPr lang="en-US" altLang="ja-JP" sz="1800" b="1" dirty="0"/>
              <a:t>Future direction: </a:t>
            </a:r>
            <a:endParaRPr lang="en-US" altLang="ja-JP" sz="1800" b="1" dirty="0" smtClean="0"/>
          </a:p>
          <a:p>
            <a:pPr lvl="2"/>
            <a:r>
              <a:rPr lang="en-US" altLang="ja-JP" sz="1800" dirty="0" smtClean="0"/>
              <a:t>Research on submarine giant caldera volcano</a:t>
            </a:r>
            <a:endParaRPr lang="en-US" altLang="ja-JP" sz="1800" dirty="0"/>
          </a:p>
          <a:p>
            <a:pPr lvl="2"/>
            <a:r>
              <a:rPr lang="en-US" altLang="ja-JP" sz="1800" dirty="0" err="1"/>
              <a:t>Seismogenic</a:t>
            </a:r>
            <a:r>
              <a:rPr lang="en-US" altLang="ja-JP" sz="1800" dirty="0"/>
              <a:t> zone study out-side of </a:t>
            </a:r>
            <a:r>
              <a:rPr lang="en-US" altLang="ja-JP" sz="1800" dirty="0" smtClean="0"/>
              <a:t>the Japan water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in the western Pacific, cooperating with foreign research teams</a:t>
            </a:r>
            <a:endParaRPr lang="en-US" altLang="ja-JP" sz="1800" dirty="0"/>
          </a:p>
        </p:txBody>
      </p:sp>
      <p:pic>
        <p:nvPicPr>
          <p:cNvPr id="2" name="図 1" descr="画面の領域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1158"/>
          <a:stretch/>
        </p:blipFill>
        <p:spPr>
          <a:xfrm>
            <a:off x="8508796" y="827399"/>
            <a:ext cx="3550101" cy="1996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96" y="3441148"/>
            <a:ext cx="3550102" cy="254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8427130" y="2821420"/>
            <a:ext cx="174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New R/V KAIMEI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09157" y="5981988"/>
            <a:ext cx="395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Complete construction in March 2016, and NIED will in charge of operation</a:t>
            </a:r>
            <a:endParaRPr kumimoji="1" lang="ja-JP" altLang="en-US" dirty="0"/>
          </a:p>
        </p:txBody>
      </p:sp>
      <p:pic>
        <p:nvPicPr>
          <p:cNvPr id="1026" name="Picture 2" descr="海洋研究開発機構マー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480" y="106455"/>
            <a:ext cx="656449" cy="6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7832" y="0"/>
            <a:ext cx="8208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Japan Agency for Marine-Earth Science &amp; Technology 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Suichi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Kodiara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5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7307" y="191814"/>
            <a:ext cx="8181490" cy="7031946"/>
          </a:xfrm>
        </p:spPr>
        <p:txBody>
          <a:bodyPr>
            <a:normAutofit/>
          </a:bodyPr>
          <a:lstStyle/>
          <a:p>
            <a:pPr lvl="2"/>
            <a:endParaRPr lang="en-US" altLang="ja-JP" sz="1800" dirty="0"/>
          </a:p>
          <a:p>
            <a:r>
              <a:rPr lang="en-US" altLang="ja-JP" sz="1800" i="1" dirty="0"/>
              <a:t>What would you like to see in a  broader </a:t>
            </a:r>
            <a:r>
              <a:rPr lang="en-US" altLang="ja-JP" sz="1800" i="1" dirty="0" smtClean="0"/>
              <a:t>SZO</a:t>
            </a:r>
            <a:endParaRPr lang="en-US" altLang="ja-JP" sz="1800" i="1" dirty="0"/>
          </a:p>
          <a:p>
            <a:pPr lvl="1"/>
            <a:r>
              <a:rPr lang="en-US" altLang="ja-JP" sz="1800" dirty="0"/>
              <a:t>I</a:t>
            </a:r>
            <a:r>
              <a:rPr lang="en-US" altLang="ja-JP" sz="1800" dirty="0" smtClean="0"/>
              <a:t>nternational </a:t>
            </a:r>
            <a:r>
              <a:rPr lang="en-US" altLang="ja-JP" sz="1800" dirty="0"/>
              <a:t>framework to have an information exchange and to discuss future </a:t>
            </a:r>
            <a:r>
              <a:rPr lang="en-US" altLang="ja-JP" sz="1800" dirty="0" smtClean="0"/>
              <a:t>collaboration</a:t>
            </a:r>
          </a:p>
          <a:p>
            <a:pPr lvl="1"/>
            <a:r>
              <a:rPr lang="en-US" altLang="ja-JP" sz="1800" dirty="0" smtClean="0"/>
              <a:t>Cooperation with the Asian/Oceania countries along the western Pacific</a:t>
            </a:r>
            <a:endParaRPr lang="en-US" altLang="ja-JP" sz="1800" dirty="0"/>
          </a:p>
          <a:p>
            <a:pPr lvl="1"/>
            <a:endParaRPr lang="en-US" altLang="ja-JP" sz="1800" dirty="0"/>
          </a:p>
          <a:p>
            <a:r>
              <a:rPr lang="en-US" altLang="ja-JP" sz="1800" i="1" dirty="0"/>
              <a:t>How such an SZO might further your own goals and those of the scientific community generally</a:t>
            </a:r>
          </a:p>
          <a:p>
            <a:pPr lvl="1"/>
            <a:r>
              <a:rPr lang="en-US" altLang="ja-JP" sz="1800" dirty="0" smtClean="0"/>
              <a:t>Building and expanding SZO related scientific community. Scientific facilities, </a:t>
            </a:r>
            <a:r>
              <a:rPr lang="en-US" altLang="ja-JP" sz="1800" dirty="0"/>
              <a:t>assets and human </a:t>
            </a:r>
            <a:r>
              <a:rPr lang="en-US" altLang="ja-JP" sz="1800" dirty="0" smtClean="0"/>
              <a:t>resources </a:t>
            </a:r>
            <a:r>
              <a:rPr lang="en-US" altLang="ja-JP" sz="1800" dirty="0"/>
              <a:t>are limited</a:t>
            </a:r>
            <a:r>
              <a:rPr lang="ja-JP" altLang="en-US" sz="1800" dirty="0"/>
              <a:t>　</a:t>
            </a:r>
            <a:r>
              <a:rPr lang="en-US" altLang="ja-JP" sz="1800" dirty="0"/>
              <a:t>to cover the entire Pacific-rim subduction </a:t>
            </a:r>
            <a:r>
              <a:rPr lang="en-US" altLang="ja-JP" sz="1800" dirty="0" smtClean="0"/>
              <a:t>zone</a:t>
            </a:r>
            <a:endParaRPr lang="en-US" altLang="ja-JP" sz="1800" dirty="0"/>
          </a:p>
        </p:txBody>
      </p:sp>
      <p:pic>
        <p:nvPicPr>
          <p:cNvPr id="2" name="図 1" descr="画面の領域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1158"/>
          <a:stretch/>
        </p:blipFill>
        <p:spPr>
          <a:xfrm>
            <a:off x="8508796" y="827399"/>
            <a:ext cx="3550101" cy="1996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96" y="3441148"/>
            <a:ext cx="3550102" cy="254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8427130" y="2821420"/>
            <a:ext cx="174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New R/V KAIMEI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09157" y="5981988"/>
            <a:ext cx="395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Complete construction in March 2016, and NIED will in charge of operation</a:t>
            </a:r>
            <a:endParaRPr kumimoji="1" lang="ja-JP" altLang="en-US" dirty="0"/>
          </a:p>
        </p:txBody>
      </p:sp>
      <p:pic>
        <p:nvPicPr>
          <p:cNvPr id="1026" name="Picture 2" descr="海洋研究開発機構マー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480" y="106455"/>
            <a:ext cx="656449" cy="6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10784"/>
            <a:ext cx="12192000" cy="57752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/>
          <a:p>
            <a:pPr algn="ctr" defTabSz="5094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Erik </a:t>
            </a:r>
            <a:r>
              <a:rPr lang="en-US" dirty="0" err="1" smtClean="0"/>
              <a:t>Hauri</a:t>
            </a:r>
            <a:endParaRPr lang="en-US" dirty="0"/>
          </a:p>
        </p:txBody>
      </p:sp>
      <p:pic>
        <p:nvPicPr>
          <p:cNvPr id="2051" name="Picture 11" descr="PPT-WEB-DCO-RF-Bold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05056"/>
            <a:ext cx="2921000" cy="9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0" y="1127593"/>
            <a:ext cx="12192000" cy="46224"/>
          </a:xfrm>
          <a:prstGeom prst="line">
            <a:avLst/>
          </a:prstGeom>
          <a:ln w="1270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3604107" y="343181"/>
            <a:ext cx="8106833" cy="4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defTabSz="5080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400" b="1">
                <a:latin typeface="Helvetica" charset="0"/>
                <a:cs typeface="Helvetica" charset="0"/>
              </a:rPr>
              <a:t>DECADE volcanic gas monitoring network</a:t>
            </a:r>
          </a:p>
        </p:txBody>
      </p:sp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1535546" y="1571626"/>
            <a:ext cx="9263303" cy="4205007"/>
            <a:chOff x="1266984" y="1781285"/>
            <a:chExt cx="7642223" cy="4765282"/>
          </a:xfrm>
        </p:grpSpPr>
        <p:pic>
          <p:nvPicPr>
            <p:cNvPr id="2058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984" y="1781285"/>
              <a:ext cx="7642223" cy="476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366" y="5305564"/>
              <a:ext cx="31750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67532" y="1494585"/>
            <a:ext cx="11510818" cy="4340878"/>
            <a:chOff x="303292" y="1693658"/>
            <a:chExt cx="9496836" cy="4920535"/>
          </a:xfrm>
        </p:grpSpPr>
        <p:pic>
          <p:nvPicPr>
            <p:cNvPr id="2056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92" y="1693658"/>
              <a:ext cx="9496836" cy="492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700" y="5459452"/>
              <a:ext cx="19050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756993" y="5407204"/>
            <a:ext cx="3229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Erik </a:t>
            </a:r>
            <a:r>
              <a:rPr lang="en-US" sz="2000" i="1" dirty="0" err="1" smtClean="0">
                <a:solidFill>
                  <a:srgbClr val="FF0000"/>
                </a:solidFill>
              </a:rPr>
              <a:t>Hauri</a:t>
            </a:r>
            <a:r>
              <a:rPr lang="en-US" sz="2000" i="1" dirty="0" smtClean="0">
                <a:solidFill>
                  <a:srgbClr val="FF0000"/>
                </a:solidFill>
              </a:rPr>
              <a:t>, Carnegie Institute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0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719667" y="908050"/>
            <a:ext cx="83523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7 CuadroTexto"/>
          <p:cNvSpPr txBox="1">
            <a:spLocks noChangeArrowheads="1"/>
          </p:cNvSpPr>
          <p:nvPr/>
        </p:nvSpPr>
        <p:spPr bwMode="auto">
          <a:xfrm>
            <a:off x="719667" y="906"/>
            <a:ext cx="7776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3200" i="1" dirty="0" err="1" smtClean="0">
                <a:solidFill>
                  <a:schemeClr val="accent1"/>
                </a:solidFill>
                <a:latin typeface="Calibri" pitchFamily="34" charset="0"/>
              </a:rPr>
              <a:t>Subduction</a:t>
            </a:r>
            <a:r>
              <a:rPr lang="es-ES" sz="3200" i="1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3200" i="1" dirty="0" err="1" smtClean="0">
                <a:solidFill>
                  <a:schemeClr val="accent1"/>
                </a:solidFill>
                <a:latin typeface="Calibri" pitchFamily="34" charset="0"/>
              </a:rPr>
              <a:t>Observatory</a:t>
            </a:r>
            <a:r>
              <a:rPr lang="es-ES" sz="3200" i="1" dirty="0" smtClean="0">
                <a:solidFill>
                  <a:schemeClr val="accent1"/>
                </a:solidFill>
                <a:latin typeface="Calibri" pitchFamily="34" charset="0"/>
              </a:rPr>
              <a:t> – Chile</a:t>
            </a:r>
          </a:p>
          <a:p>
            <a:r>
              <a:rPr lang="es-ES" sz="2000" dirty="0" smtClean="0">
                <a:solidFill>
                  <a:schemeClr val="accent1"/>
                </a:solidFill>
                <a:latin typeface="Calibri" pitchFamily="34" charset="0"/>
              </a:rPr>
              <a:t>Sergio Barrientos</a:t>
            </a:r>
            <a:endParaRPr lang="es-CL" sz="2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148" name="AutoShape 3" descr="http://www.dgf.uchile.cl/webmail/src/download.php?passed_id=105926&amp;mailbox=INBOX&amp;ent_id=3&amp;absolute_dl=tru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6149" name="12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7267" y="188914"/>
            <a:ext cx="2288117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10 Imagen" descr="depth.jpg"/>
          <p:cNvPicPr>
            <a:picLocks noChangeAspect="1"/>
          </p:cNvPicPr>
          <p:nvPr/>
        </p:nvPicPr>
        <p:blipFill>
          <a:blip r:embed="rId3" cstate="print"/>
          <a:srcRect l="6676" t="12650" r="56174" b="13901"/>
          <a:stretch>
            <a:fillRect/>
          </a:stretch>
        </p:blipFill>
        <p:spPr bwMode="auto">
          <a:xfrm>
            <a:off x="14162" y="1340768"/>
            <a:ext cx="236828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1 Imagen" descr="lamb4.jpg"/>
          <p:cNvPicPr>
            <a:picLocks noChangeAspect="1"/>
          </p:cNvPicPr>
          <p:nvPr/>
        </p:nvPicPr>
        <p:blipFill>
          <a:blip r:embed="rId4" cstate="print"/>
          <a:srcRect l="10815" t="9052" r="57570" b="16484"/>
          <a:stretch>
            <a:fillRect/>
          </a:stretch>
        </p:blipFill>
        <p:spPr bwMode="auto">
          <a:xfrm>
            <a:off x="7248128" y="1196752"/>
            <a:ext cx="20162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2831639" y="908720"/>
            <a:ext cx="643271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272BE"/>
                </a:solidFill>
              </a:rPr>
              <a:t>      </a:t>
            </a:r>
            <a:r>
              <a:rPr lang="en-US" sz="1600" dirty="0" smtClean="0">
                <a:solidFill>
                  <a:srgbClr val="0272BE"/>
                </a:solidFill>
              </a:rPr>
              <a:t>  BB-SGM             Strong Motion         GPS</a:t>
            </a:r>
            <a:endParaRPr lang="en-US" sz="1600" dirty="0">
              <a:solidFill>
                <a:srgbClr val="0272B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735627" y="1124744"/>
            <a:ext cx="63367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</a:t>
            </a:r>
            <a:r>
              <a:rPr lang="es-ES" sz="105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103                                           297                               130   </a:t>
            </a:r>
            <a:endParaRPr lang="es-CL" sz="105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" name="13 Imagen"/>
          <p:cNvPicPr>
            <a:picLocks noChangeAspect="1"/>
          </p:cNvPicPr>
          <p:nvPr/>
        </p:nvPicPr>
        <p:blipFill>
          <a:blip r:embed="rId5" cstate="print"/>
          <a:srcRect l="10474" t="16214" r="69067" b="12377"/>
          <a:stretch>
            <a:fillRect/>
          </a:stretch>
        </p:blipFill>
        <p:spPr bwMode="auto">
          <a:xfrm>
            <a:off x="5807969" y="1346555"/>
            <a:ext cx="132179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6" cstate="print"/>
          <a:srcRect l="22144" t="10860" r="36513" b="8002"/>
          <a:stretch>
            <a:fillRect/>
          </a:stretch>
        </p:blipFill>
        <p:spPr bwMode="auto">
          <a:xfrm>
            <a:off x="9264352" y="2492897"/>
            <a:ext cx="1536171" cy="12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 cstate="print"/>
          <a:srcRect l="26375" t="9801" r="25194" b="6950"/>
          <a:stretch>
            <a:fillRect/>
          </a:stretch>
        </p:blipFill>
        <p:spPr bwMode="auto">
          <a:xfrm>
            <a:off x="9264353" y="1340769"/>
            <a:ext cx="1389431" cy="100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8" cstate="print"/>
          <a:srcRect l="36037" t="9598" r="34741" b="7642"/>
          <a:stretch>
            <a:fillRect/>
          </a:stretch>
        </p:blipFill>
        <p:spPr bwMode="auto">
          <a:xfrm>
            <a:off x="9264352" y="3933056"/>
            <a:ext cx="1920213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9" cstate="print"/>
          <a:srcRect l="27460" t="10101" r="26472" b="6950"/>
          <a:stretch>
            <a:fillRect/>
          </a:stretch>
        </p:blipFill>
        <p:spPr bwMode="auto">
          <a:xfrm>
            <a:off x="10959626" y="2924945"/>
            <a:ext cx="1232375" cy="93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 l="11610" t="14300" r="65947" b="8001"/>
          <a:stretch>
            <a:fillRect/>
          </a:stretch>
        </p:blipFill>
        <p:spPr bwMode="auto">
          <a:xfrm>
            <a:off x="2351584" y="1340768"/>
            <a:ext cx="340189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Sismo01\Downloads\vectors_24h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088555" y="2204864"/>
            <a:ext cx="770752" cy="594580"/>
          </a:xfrm>
          <a:prstGeom prst="rect">
            <a:avLst/>
          </a:prstGeom>
          <a:noFill/>
        </p:spPr>
      </p:pic>
      <p:sp>
        <p:nvSpPr>
          <p:cNvPr id="37" name="36 CuadroTexto"/>
          <p:cNvSpPr txBox="1"/>
          <p:nvPr/>
        </p:nvSpPr>
        <p:spPr>
          <a:xfrm>
            <a:off x="9552384" y="2276873"/>
            <a:ext cx="768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 dirty="0" smtClean="0">
                <a:solidFill>
                  <a:schemeClr val="tx2">
                    <a:lumMod val="75000"/>
                  </a:schemeClr>
                </a:solidFill>
              </a:rPr>
              <a:t>2014</a:t>
            </a:r>
            <a:endParaRPr lang="es-CL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11184566" y="3789041"/>
            <a:ext cx="768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 dirty="0" smtClean="0">
                <a:solidFill>
                  <a:schemeClr val="tx2">
                    <a:lumMod val="75000"/>
                  </a:schemeClr>
                </a:solidFill>
              </a:rPr>
              <a:t>1985</a:t>
            </a:r>
            <a:endParaRPr lang="es-CL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11184566" y="2708921"/>
            <a:ext cx="5325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i="1" dirty="0" smtClean="0">
                <a:solidFill>
                  <a:schemeClr val="tx2">
                    <a:lumMod val="75000"/>
                  </a:schemeClr>
                </a:solidFill>
              </a:rPr>
              <a:t>2015</a:t>
            </a:r>
            <a:endParaRPr lang="es-CL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648396" y="3685140"/>
            <a:ext cx="5325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i="1" dirty="0" smtClean="0">
                <a:solidFill>
                  <a:schemeClr val="tx2">
                    <a:lumMod val="75000"/>
                  </a:schemeClr>
                </a:solidFill>
              </a:rPr>
              <a:t>2010</a:t>
            </a:r>
            <a:endParaRPr lang="es-CL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9840417" y="6165305"/>
            <a:ext cx="5325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i="1" dirty="0" smtClean="0">
                <a:solidFill>
                  <a:schemeClr val="tx2">
                    <a:lumMod val="75000"/>
                  </a:schemeClr>
                </a:solidFill>
              </a:rPr>
              <a:t>1960</a:t>
            </a:r>
            <a:endParaRPr lang="es-CL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30" name="AutoShape 6" descr="https://www.csn.uchile.cl/webmail/?_task=mail&amp;_action=get&amp;_mbox=INBOX&amp;_uid=1877&amp;_part=3&amp;_mimewarning=1&amp;_embed=1&amp;_extwin=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32" name="AutoShape 8" descr="https://www.csn.uchile.cl/webmail/?_task=mail&amp;_action=get&amp;_mbox=INBOX&amp;_uid=1877&amp;_part=3&amp;_mimewarning=1&amp;_embed=1&amp;_extwin=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3" name="Picture 9" descr="C:\Users\Sismo01\Downloads\vector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92544" y="1340769"/>
            <a:ext cx="864096" cy="649359"/>
          </a:xfrm>
          <a:prstGeom prst="rect">
            <a:avLst/>
          </a:prstGeom>
          <a:noFill/>
        </p:spPr>
      </p:pic>
      <p:sp>
        <p:nvSpPr>
          <p:cNvPr id="43" name="42 Rectángulo"/>
          <p:cNvSpPr/>
          <p:nvPr/>
        </p:nvSpPr>
        <p:spPr>
          <a:xfrm>
            <a:off x="11088556" y="1916833"/>
            <a:ext cx="504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i="1" dirty="0" smtClean="0">
                <a:solidFill>
                  <a:schemeClr val="tx2">
                    <a:lumMod val="75000"/>
                  </a:schemeClr>
                </a:solidFill>
              </a:rPr>
              <a:t>1995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01689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Nicoya Plate Boundary Observatory (</a:t>
            </a:r>
            <a:r>
              <a:rPr lang="en-US" sz="2800" dirty="0" err="1" smtClean="0"/>
              <a:t>NicPBO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Nicoya Seismic Cycle Observatory (NSCO)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991210" y="1185771"/>
            <a:ext cx="32520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Susan Schwartz- UC </a:t>
            </a:r>
            <a:r>
              <a:rPr lang="en-US" dirty="0"/>
              <a:t>S</a:t>
            </a:r>
            <a:r>
              <a:rPr lang="en-US" dirty="0" smtClean="0"/>
              <a:t>anta Cruz</a:t>
            </a:r>
          </a:p>
          <a:p>
            <a:endParaRPr lang="en-US" dirty="0"/>
          </a:p>
          <a:p>
            <a:r>
              <a:rPr lang="en-US" dirty="0" smtClean="0"/>
              <a:t>Tim Dixon- Univ. of South Florida</a:t>
            </a:r>
          </a:p>
          <a:p>
            <a:endParaRPr lang="en-US" dirty="0"/>
          </a:p>
          <a:p>
            <a:r>
              <a:rPr lang="en-US" dirty="0" smtClean="0"/>
              <a:t>Andrew Newman- Georgia Tech</a:t>
            </a:r>
          </a:p>
          <a:p>
            <a:endParaRPr lang="en-US" dirty="0"/>
          </a:p>
          <a:p>
            <a:r>
              <a:rPr lang="en-US" dirty="0" smtClean="0"/>
              <a:t>Marino </a:t>
            </a:r>
            <a:r>
              <a:rPr lang="en-US" dirty="0" err="1" smtClean="0"/>
              <a:t>Protti</a:t>
            </a:r>
            <a:r>
              <a:rPr lang="en-US" dirty="0" smtClean="0"/>
              <a:t> and Victor Gonzalez- OVSICORI-UNA Costa Rica</a:t>
            </a:r>
            <a:endParaRPr lang="en-US" dirty="0"/>
          </a:p>
        </p:txBody>
      </p:sp>
      <p:pic>
        <p:nvPicPr>
          <p:cNvPr id="8" name="Picture 7" descr="Osa-ne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75" y="3117491"/>
            <a:ext cx="7315200" cy="4114800"/>
          </a:xfrm>
          <a:prstGeom prst="rect">
            <a:avLst/>
          </a:prstGeom>
        </p:spPr>
      </p:pic>
      <p:pic>
        <p:nvPicPr>
          <p:cNvPr id="5" name="Picture 4" descr="Nicoya_array_1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197" y="873745"/>
            <a:ext cx="9621896" cy="5594057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296095" y="4156402"/>
            <a:ext cx="457200" cy="3175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4795" y="105190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SZO Geodesy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Jeff </a:t>
            </a:r>
            <a:r>
              <a:rPr lang="en-US" sz="2400" dirty="0" err="1" smtClean="0">
                <a:solidFill>
                  <a:srgbClr val="000000"/>
                </a:solidFill>
              </a:rPr>
              <a:t>Freymueller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14795" y="1279952"/>
            <a:ext cx="10569616" cy="507981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100" dirty="0" smtClean="0">
                <a:solidFill>
                  <a:srgbClr val="000000"/>
                </a:solidFill>
              </a:rPr>
              <a:t>In combination with other data,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Observe the entire deformation spectrum from sec to </a:t>
            </a:r>
            <a:r>
              <a:rPr lang="en-US" dirty="0" err="1" smtClean="0">
                <a:solidFill>
                  <a:srgbClr val="000000"/>
                </a:solidFill>
              </a:rPr>
              <a:t>Myrs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Capture the pre-seismic, co-seismic and post-seismic deformational response to a megathrust earthquake(s)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Mechanical properties of subduction zones, and in particular deep shear zones and the mantle wedge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Megathrust interface – locked, creeping, earthquakes, slow slip events, episodic tremor, tsunami generation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Magma supply to shallow depth in Volcanoes, eruptions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Lithospheric dynamics and orogeny –  long term deformation of the overriding plate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1011</Words>
  <Application>Microsoft Macintosh PowerPoint</Application>
  <PresentationFormat>Custom</PresentationFormat>
  <Paragraphs>168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Nicoya Plate Boundary Observatory (NicPBO) Nicoya Seismic Cycle Observatory (NSCO)</vt:lpstr>
      <vt:lpstr>PowerPoint Presentation</vt:lpstr>
      <vt:lpstr>Present GAGE Velocity Solution</vt:lpstr>
      <vt:lpstr>Considerable Instrumentation in Place</vt:lpstr>
      <vt:lpstr>PowerPoint Presentation</vt:lpstr>
      <vt:lpstr>Sept 2016 SZO Workshop</vt:lpstr>
      <vt:lpstr>Sept 2016 SZO Workshop</vt:lpstr>
      <vt:lpstr>PowerPoint Presentation</vt:lpstr>
      <vt:lpstr>PowerPoint Presentation</vt:lpstr>
      <vt:lpstr>Important Questions that need Your Input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kodaira</dc:creator>
  <cp:lastModifiedBy>Joan Gomberg</cp:lastModifiedBy>
  <cp:revision>31</cp:revision>
  <dcterms:created xsi:type="dcterms:W3CDTF">2015-12-11T05:10:39Z</dcterms:created>
  <dcterms:modified xsi:type="dcterms:W3CDTF">2016-01-02T00:59:00Z</dcterms:modified>
</cp:coreProperties>
</file>