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3" r:id="rId3"/>
    <p:sldMasterId id="2147483685" r:id="rId4"/>
  </p:sldMasterIdLst>
  <p:notesMasterIdLst>
    <p:notesMasterId r:id="rId47"/>
  </p:notesMasterIdLst>
  <p:sldIdLst>
    <p:sldId id="275" r:id="rId5"/>
    <p:sldId id="277" r:id="rId6"/>
    <p:sldId id="297" r:id="rId7"/>
    <p:sldId id="299" r:id="rId8"/>
    <p:sldId id="309" r:id="rId9"/>
    <p:sldId id="272" r:id="rId10"/>
    <p:sldId id="270" r:id="rId11"/>
    <p:sldId id="271" r:id="rId12"/>
    <p:sldId id="273" r:id="rId13"/>
    <p:sldId id="274" r:id="rId14"/>
    <p:sldId id="310" r:id="rId15"/>
    <p:sldId id="278" r:id="rId16"/>
    <p:sldId id="261" r:id="rId17"/>
    <p:sldId id="283" r:id="rId18"/>
    <p:sldId id="300" r:id="rId19"/>
    <p:sldId id="264" r:id="rId20"/>
    <p:sldId id="313" r:id="rId21"/>
    <p:sldId id="301" r:id="rId22"/>
    <p:sldId id="304" r:id="rId23"/>
    <p:sldId id="302" r:id="rId24"/>
    <p:sldId id="303" r:id="rId25"/>
    <p:sldId id="281" r:id="rId26"/>
    <p:sldId id="308" r:id="rId27"/>
    <p:sldId id="266" r:id="rId28"/>
    <p:sldId id="265" r:id="rId29"/>
    <p:sldId id="267" r:id="rId30"/>
    <p:sldId id="268" r:id="rId31"/>
    <p:sldId id="306" r:id="rId32"/>
    <p:sldId id="311" r:id="rId33"/>
    <p:sldId id="307" r:id="rId34"/>
    <p:sldId id="298" r:id="rId35"/>
    <p:sldId id="284" r:id="rId36"/>
    <p:sldId id="287" r:id="rId37"/>
    <p:sldId id="288" r:id="rId38"/>
    <p:sldId id="289" r:id="rId39"/>
    <p:sldId id="291" r:id="rId40"/>
    <p:sldId id="292" r:id="rId41"/>
    <p:sldId id="293" r:id="rId42"/>
    <p:sldId id="294" r:id="rId43"/>
    <p:sldId id="295" r:id="rId44"/>
    <p:sldId id="296" r:id="rId45"/>
    <p:sldId id="279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804" autoAdjust="0"/>
  </p:normalViewPr>
  <p:slideViewPr>
    <p:cSldViewPr snapToGrid="0" snapToObjects="1">
      <p:cViewPr varScale="1">
        <p:scale>
          <a:sx n="148" d="100"/>
          <a:sy n="148" d="100"/>
        </p:scale>
        <p:origin x="-40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2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45DB8-90C0-0A47-9A6B-734370992BE5}" type="datetimeFigureOut">
              <a:rPr lang="en-US" smtClean="0"/>
              <a:t>5/26/15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FC679-6949-2D45-A357-B80D9F3AE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76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C12E-9F65-BA4E-A803-4F394821EA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40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5E1D2-BBC3-0644-B2EE-FF0FD4A5A41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2642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5E1D2-BBC3-0644-B2EE-FF0FD4A5A41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2642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7EA42B-121D-6C4C-85C6-FC8C64847593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30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6674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667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8" eaLnBrk="1" hangingPunct="1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mailto:wald@usgs.gov" TargetMode="External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5A58-9C80-2047-8157-37115124B40E}" type="datetimeFigureOut">
              <a:rPr lang="en-US" smtClean="0"/>
              <a:t>5/26/15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6F34-F6C1-2340-B42E-01AB165D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11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5A58-9C80-2047-8157-37115124B40E}" type="datetimeFigureOut">
              <a:rPr lang="en-US" smtClean="0"/>
              <a:t>5/26/15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6F34-F6C1-2340-B42E-01AB165D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66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5A58-9C80-2047-8157-37115124B40E}" type="datetimeFigureOut">
              <a:rPr lang="en-US" smtClean="0"/>
              <a:t>5/26/15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6F34-F6C1-2340-B42E-01AB165D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69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957261"/>
            <a:ext cx="8382000" cy="76676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1000" y="1751013"/>
            <a:ext cx="8382000" cy="4678362"/>
          </a:xfrm>
          <a:prstGeom prst="rect">
            <a:avLst/>
          </a:prstGeom>
        </p:spPr>
        <p:txBody>
          <a:bodyPr/>
          <a:lstStyle>
            <a:lvl1pPr marL="269875" indent="-269875">
              <a:buFont typeface="Arial" pitchFamily="34" charset="0"/>
              <a:buChar char="•"/>
              <a:tabLst/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buClr>
                <a:schemeClr val="tx2">
                  <a:lumMod val="20000"/>
                  <a:lumOff val="80000"/>
                </a:schemeClr>
              </a:buClr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8008951" y="6503228"/>
            <a:ext cx="762000" cy="2301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Segoe UI" pitchFamily="34" charset="0"/>
                <a:cs typeface="Arial" pitchFamily="34" charset="0"/>
              </a:defRPr>
            </a:lvl1pPr>
          </a:lstStyle>
          <a:p>
            <a:fld id="{B69F85DD-1765-4155-BE31-DCDCF098BCB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187947" y="6565101"/>
            <a:ext cx="4176464" cy="292900"/>
          </a:xfrm>
          <a:prstGeom prst="rect">
            <a:avLst/>
          </a:prstGeom>
        </p:spPr>
        <p:txBody>
          <a:bodyPr/>
          <a:lstStyle>
            <a:lvl1pPr>
              <a:defRPr sz="1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CH" sz="1000" dirty="0" smtClean="0"/>
              <a:t>Optionale weitere Angaben wie Gruppe, Anlass etc.</a:t>
            </a:r>
            <a:endParaRPr lang="de-CH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373391" y="6560074"/>
            <a:ext cx="1927295" cy="297926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CH" dirty="0" smtClean="0"/>
              <a:t>Datum</a:t>
            </a:r>
            <a:endParaRPr lang="de-CH" dirty="0"/>
          </a:p>
        </p:txBody>
      </p:sp>
      <p:cxnSp>
        <p:nvCxnSpPr>
          <p:cNvPr id="8" name="Gerade Verbindung 7"/>
          <p:cNvCxnSpPr/>
          <p:nvPr userDrawn="1"/>
        </p:nvCxnSpPr>
        <p:spPr bwMode="auto">
          <a:xfrm>
            <a:off x="0" y="6525344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Gerade Verbindung 8"/>
          <p:cNvCxnSpPr/>
          <p:nvPr userDrawn="1"/>
        </p:nvCxnSpPr>
        <p:spPr bwMode="auto">
          <a:xfrm>
            <a:off x="0" y="692696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0" y="2357438"/>
            <a:ext cx="9144000" cy="1285875"/>
          </a:xfrm>
          <a:prstGeom prst="rect">
            <a:avLst/>
          </a:prstGeom>
          <a:solidFill>
            <a:srgbClr val="003D7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70" tIns="32135" rIns="64270" bIns="32135"/>
          <a:lstStyle/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000000"/>
              </a:solidFill>
              <a:latin typeface="Gill Sans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6" name="Isosceles Triangle 5"/>
          <p:cNvSpPr/>
          <p:nvPr/>
        </p:nvSpPr>
        <p:spPr bwMode="auto">
          <a:xfrm>
            <a:off x="3446860" y="2089553"/>
            <a:ext cx="535781" cy="267891"/>
          </a:xfrm>
          <a:prstGeom prst="triangle">
            <a:avLst/>
          </a:prstGeom>
          <a:solidFill>
            <a:srgbClr val="003D7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70" tIns="32135" rIns="64270" bIns="32135"/>
          <a:lstStyle/>
          <a:p>
            <a:pPr defTabSz="914118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 smtClean="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0" y="2089553"/>
            <a:ext cx="3714750" cy="267891"/>
          </a:xfrm>
          <a:prstGeom prst="rect">
            <a:avLst/>
          </a:prstGeom>
          <a:solidFill>
            <a:srgbClr val="003D7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70" tIns="32135" rIns="64270" bIns="32135"/>
          <a:lstStyle/>
          <a:p>
            <a:pPr defTabSz="914118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 smtClean="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8" name="Rectangle 6"/>
          <p:cNvSpPr>
            <a:spLocks/>
          </p:cNvSpPr>
          <p:nvPr/>
        </p:nvSpPr>
        <p:spPr bwMode="auto">
          <a:xfrm>
            <a:off x="1" y="2571751"/>
            <a:ext cx="4089797" cy="6607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674" bIns="0" anchor="ctr"/>
          <a:lstStyle/>
          <a:p>
            <a:pPr marL="39054" algn="ctr"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46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ShakeCast</a:t>
            </a:r>
          </a:p>
        </p:txBody>
      </p:sp>
      <p:pic>
        <p:nvPicPr>
          <p:cNvPr id="9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0" y="6161484"/>
            <a:ext cx="1330523" cy="49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/>
          </p:cNvSpPr>
          <p:nvPr/>
        </p:nvSpPr>
        <p:spPr bwMode="auto">
          <a:xfrm>
            <a:off x="3982640" y="3911203"/>
            <a:ext cx="4982766" cy="7500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674" bIns="0"/>
          <a:lstStyle/>
          <a:p>
            <a:pPr marL="39054" algn="ctr" defTabSz="914118" fontAlgn="base">
              <a:lnSpc>
                <a:spcPct val="90000"/>
              </a:lnSpc>
              <a:spcBef>
                <a:spcPts val="642"/>
              </a:spcBef>
              <a:spcAft>
                <a:spcPct val="0"/>
              </a:spcAft>
            </a:pPr>
            <a:r>
              <a:rPr lang="en-US" sz="2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Automatic Damage Assessment for Critical Facilities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21906" y="2571750"/>
            <a:ext cx="5197078" cy="757908"/>
          </a:xfrm>
          <a:prstGeom prst="rect">
            <a:avLst/>
          </a:prstGeom>
        </p:spPr>
        <p:txBody>
          <a:bodyPr lIns="64270" tIns="32135" rIns="64270" bIns="32135">
            <a:spAutoFit/>
          </a:bodyPr>
          <a:lstStyle/>
          <a:p>
            <a:pPr marL="39054" algn="ctr" defTabSz="914118" fontAlgn="base">
              <a:spcBef>
                <a:spcPts val="642"/>
              </a:spcBef>
              <a:spcAft>
                <a:spcPct val="0"/>
              </a:spcAft>
            </a:pPr>
            <a:r>
              <a:rPr lang="en-US" sz="2200" u="sng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Shake</a:t>
            </a:r>
            <a:r>
              <a:rPr lang="en-US" sz="2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Map Broad</a:t>
            </a:r>
            <a:r>
              <a:rPr lang="en-US" sz="2200" u="sng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Cast</a:t>
            </a:r>
            <a:r>
              <a:rPr lang="en-US" sz="2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 — Moving beyond </a:t>
            </a:r>
            <a:r>
              <a:rPr lang="ja-JP" altLang="en-US" sz="2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“</a:t>
            </a:r>
            <a:r>
              <a:rPr lang="en-US" sz="2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looking at</a:t>
            </a:r>
            <a:r>
              <a:rPr lang="ja-JP" altLang="en-US" sz="2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”</a:t>
            </a:r>
            <a:r>
              <a:rPr lang="en-US" sz="2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 ShakeMap</a:t>
            </a:r>
          </a:p>
        </p:txBody>
      </p:sp>
      <p:sp>
        <p:nvSpPr>
          <p:cNvPr id="12" name="Rectangle 5"/>
          <p:cNvSpPr>
            <a:spLocks/>
          </p:cNvSpPr>
          <p:nvPr/>
        </p:nvSpPr>
        <p:spPr bwMode="auto">
          <a:xfrm>
            <a:off x="1625203" y="6107912"/>
            <a:ext cx="4116586" cy="589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5846" bIns="0"/>
          <a:lstStyle/>
          <a:p>
            <a:pPr marL="45749"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17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 W3" charset="0"/>
                <a:cs typeface="Arial" charset="0"/>
                <a:sym typeface="Arial" charset="0"/>
              </a:rPr>
              <a:t>Kuo-Wan Lin &amp; David Wald</a:t>
            </a:r>
          </a:p>
          <a:p>
            <a:pPr marL="45749" defTabSz="914118" fontAlgn="base">
              <a:spcBef>
                <a:spcPct val="0"/>
              </a:spcBef>
              <a:spcAft>
                <a:spcPct val="0"/>
              </a:spcAft>
            </a:pPr>
            <a:r>
              <a:rPr lang="en-US" sz="17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 W3" charset="0"/>
                <a:cs typeface="Arial" charset="0"/>
                <a:sym typeface="Arial" charset="0"/>
              </a:rPr>
              <a:t>U. S. Geological Survey, Golden, CO</a:t>
            </a:r>
          </a:p>
          <a:p>
            <a:pPr marL="45749" defTabSz="914118" fontAlgn="base">
              <a:spcBef>
                <a:spcPct val="0"/>
              </a:spcBef>
              <a:spcAft>
                <a:spcPct val="0"/>
              </a:spcAft>
            </a:pPr>
            <a:endParaRPr lang="en-US" sz="170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neva" charset="0"/>
              <a:ea typeface="ヒラギノ角ゴ Pro W3" charset="0"/>
              <a:cs typeface="Arial" charset="0"/>
              <a:sym typeface="Arial" charset="0"/>
              <a:hlinkClick r:id="rId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53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357" indent="0" algn="ctr">
              <a:buNone/>
              <a:defRPr/>
            </a:lvl2pPr>
            <a:lvl3pPr marL="642717" indent="0" algn="ctr">
              <a:buNone/>
              <a:defRPr/>
            </a:lvl3pPr>
            <a:lvl4pPr marL="964075" indent="0" algn="ctr">
              <a:buNone/>
              <a:defRPr/>
            </a:lvl4pPr>
            <a:lvl5pPr marL="1285434" indent="0" algn="ctr">
              <a:buNone/>
              <a:defRPr/>
            </a:lvl5pPr>
            <a:lvl6pPr marL="1606794" indent="0" algn="ctr">
              <a:buNone/>
              <a:defRPr/>
            </a:lvl6pPr>
            <a:lvl7pPr marL="1928151" indent="0" algn="ctr">
              <a:buNone/>
              <a:defRPr/>
            </a:lvl7pPr>
            <a:lvl8pPr marL="2249511" indent="0" algn="ctr">
              <a:buNone/>
              <a:defRPr/>
            </a:lvl8pPr>
            <a:lvl9pPr marL="257087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3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ED0161-7F17-2F4D-B5DF-1E9D47EEF0B3}" type="slidenum">
              <a:rPr lang="en-US">
                <a:solidFill>
                  <a:srgbClr val="000000"/>
                </a:solidFill>
                <a:ea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935752666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414" y="91529"/>
            <a:ext cx="8233172" cy="765721"/>
          </a:xfrm>
        </p:spPr>
        <p:txBody>
          <a:bodyPr/>
          <a:lstStyle>
            <a:lvl1pPr>
              <a:defRPr sz="3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414" y="1393033"/>
            <a:ext cx="8233172" cy="5464969"/>
          </a:xfrm>
        </p:spPr>
        <p:txBody>
          <a:bodyPr/>
          <a:lstStyle>
            <a:lvl1pPr>
              <a:defRPr>
                <a:latin typeface="Candara" pitchFamily="34" charset="0"/>
              </a:defRPr>
            </a:lvl1pPr>
            <a:lvl2pPr>
              <a:defRPr>
                <a:latin typeface="Candara" pitchFamily="34" charset="0"/>
              </a:defRPr>
            </a:lvl2pPr>
            <a:lvl3pPr>
              <a:defRPr>
                <a:latin typeface="Candara" pitchFamily="34" charset="0"/>
              </a:defRPr>
            </a:lvl3pPr>
            <a:lvl4pPr>
              <a:defRPr>
                <a:latin typeface="Candara" pitchFamily="34" charset="0"/>
              </a:defRPr>
            </a:lvl4pPr>
            <a:lvl5pPr>
              <a:defRPr>
                <a:latin typeface="Candar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E02D2E-F458-3546-9E51-286D7B0E15CE}" type="slidenum">
              <a:rPr lang="en-US">
                <a:solidFill>
                  <a:srgbClr val="000000"/>
                </a:solidFill>
                <a:ea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369739019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357" indent="0">
              <a:buNone/>
              <a:defRPr sz="1300"/>
            </a:lvl2pPr>
            <a:lvl3pPr marL="642717" indent="0">
              <a:buNone/>
              <a:defRPr sz="1100"/>
            </a:lvl3pPr>
            <a:lvl4pPr marL="964075" indent="0">
              <a:buNone/>
              <a:defRPr sz="1000"/>
            </a:lvl4pPr>
            <a:lvl5pPr marL="1285434" indent="0">
              <a:buNone/>
              <a:defRPr sz="1000"/>
            </a:lvl5pPr>
            <a:lvl6pPr marL="1606794" indent="0">
              <a:buNone/>
              <a:defRPr sz="1000"/>
            </a:lvl6pPr>
            <a:lvl7pPr marL="1928151" indent="0">
              <a:buNone/>
              <a:defRPr sz="1000"/>
            </a:lvl7pPr>
            <a:lvl8pPr marL="2249511" indent="0">
              <a:buNone/>
              <a:defRPr sz="1000"/>
            </a:lvl8pPr>
            <a:lvl9pPr marL="257087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A60908-46C0-C84C-A50F-D9276E36CF5E}" type="slidenum">
              <a:rPr lang="en-US">
                <a:solidFill>
                  <a:srgbClr val="000000"/>
                </a:solidFill>
                <a:ea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204085488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414" y="91529"/>
            <a:ext cx="8233172" cy="765721"/>
          </a:xfrm>
        </p:spPr>
        <p:txBody>
          <a:bodyPr/>
          <a:lstStyle>
            <a:lvl1pPr>
              <a:defRPr sz="3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nev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414" y="1339454"/>
            <a:ext cx="4063008" cy="5518547"/>
          </a:xfrm>
        </p:spPr>
        <p:txBody>
          <a:bodyPr/>
          <a:lstStyle>
            <a:lvl1pPr>
              <a:defRPr sz="2000">
                <a:latin typeface="Georgia" pitchFamily="18" charset="0"/>
              </a:defRPr>
            </a:lvl1pPr>
            <a:lvl2pPr>
              <a:defRPr sz="1700">
                <a:latin typeface="Georgia" pitchFamily="18" charset="0"/>
              </a:defRPr>
            </a:lvl2pPr>
            <a:lvl3pPr>
              <a:defRPr sz="1400">
                <a:latin typeface="Georgia" pitchFamily="18" charset="0"/>
              </a:defRPr>
            </a:lvl3pPr>
            <a:lvl4pPr>
              <a:defRPr sz="1300">
                <a:latin typeface="Georgia" pitchFamily="18" charset="0"/>
              </a:defRPr>
            </a:lvl4pPr>
            <a:lvl5pPr>
              <a:defRPr sz="1300">
                <a:latin typeface="Georgia" pitchFamily="18" charset="0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339454"/>
            <a:ext cx="4063008" cy="5518547"/>
          </a:xfrm>
        </p:spPr>
        <p:txBody>
          <a:bodyPr/>
          <a:lstStyle>
            <a:lvl1pPr>
              <a:defRPr sz="2000">
                <a:latin typeface="Georgia" pitchFamily="18" charset="0"/>
              </a:defRPr>
            </a:lvl1pPr>
            <a:lvl2pPr>
              <a:defRPr sz="1700">
                <a:latin typeface="Georgia" pitchFamily="18" charset="0"/>
              </a:defRPr>
            </a:lvl2pPr>
            <a:lvl3pPr>
              <a:defRPr sz="1400">
                <a:latin typeface="Georgia" pitchFamily="18" charset="0"/>
              </a:defRPr>
            </a:lvl3pPr>
            <a:lvl4pPr>
              <a:defRPr sz="1300">
                <a:latin typeface="Georgia" pitchFamily="18" charset="0"/>
              </a:defRPr>
            </a:lvl4pPr>
            <a:lvl5pPr>
              <a:defRPr sz="1300">
                <a:latin typeface="Georgia" pitchFamily="18" charset="0"/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3AB3A4-93C8-C248-B198-F3C2A4D597D6}" type="slidenum">
              <a:rPr lang="en-US">
                <a:solidFill>
                  <a:srgbClr val="000000"/>
                </a:solidFill>
                <a:ea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53696713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107157"/>
            <a:ext cx="8228707" cy="75009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57" indent="0">
              <a:buNone/>
              <a:defRPr sz="1400" b="1"/>
            </a:lvl2pPr>
            <a:lvl3pPr marL="642717" indent="0">
              <a:buNone/>
              <a:defRPr sz="1300" b="1"/>
            </a:lvl3pPr>
            <a:lvl4pPr marL="964075" indent="0">
              <a:buNone/>
              <a:defRPr sz="1100" b="1"/>
            </a:lvl4pPr>
            <a:lvl5pPr marL="1285434" indent="0">
              <a:buNone/>
              <a:defRPr sz="1100" b="1"/>
            </a:lvl5pPr>
            <a:lvl6pPr marL="1606794" indent="0">
              <a:buNone/>
              <a:defRPr sz="1100" b="1"/>
            </a:lvl6pPr>
            <a:lvl7pPr marL="1928151" indent="0">
              <a:buNone/>
              <a:defRPr sz="1100" b="1"/>
            </a:lvl7pPr>
            <a:lvl8pPr marL="2249511" indent="0">
              <a:buNone/>
              <a:defRPr sz="1100" b="1"/>
            </a:lvl8pPr>
            <a:lvl9pPr marL="2570870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57" indent="0">
              <a:buNone/>
              <a:defRPr sz="1400" b="1"/>
            </a:lvl2pPr>
            <a:lvl3pPr marL="642717" indent="0">
              <a:buNone/>
              <a:defRPr sz="1300" b="1"/>
            </a:lvl3pPr>
            <a:lvl4pPr marL="964075" indent="0">
              <a:buNone/>
              <a:defRPr sz="1100" b="1"/>
            </a:lvl4pPr>
            <a:lvl5pPr marL="1285434" indent="0">
              <a:buNone/>
              <a:defRPr sz="1100" b="1"/>
            </a:lvl5pPr>
            <a:lvl6pPr marL="1606794" indent="0">
              <a:buNone/>
              <a:defRPr sz="1100" b="1"/>
            </a:lvl6pPr>
            <a:lvl7pPr marL="1928151" indent="0">
              <a:buNone/>
              <a:defRPr sz="1100" b="1"/>
            </a:lvl7pPr>
            <a:lvl8pPr marL="2249511" indent="0">
              <a:buNone/>
              <a:defRPr sz="1100" b="1"/>
            </a:lvl8pPr>
            <a:lvl9pPr marL="2570870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FADD86-1D4B-3D46-B8C4-2249E45A55F1}" type="slidenum">
              <a:rPr lang="en-US">
                <a:solidFill>
                  <a:srgbClr val="000000"/>
                </a:solidFill>
                <a:ea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998211232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4E67ED-0844-E540-B0FB-09673BB4D6F1}" type="slidenum">
              <a:rPr lang="en-US">
                <a:solidFill>
                  <a:srgbClr val="000000"/>
                </a:solidFill>
                <a:ea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35355508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2B6E40-8C4A-A348-B8C0-B44969EAAA42}" type="slidenum">
              <a:rPr lang="en-US">
                <a:solidFill>
                  <a:srgbClr val="000000"/>
                </a:solidFill>
                <a:ea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251653927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5A58-9C80-2047-8157-37115124B40E}" type="datetimeFigureOut">
              <a:rPr lang="en-US" smtClean="0"/>
              <a:t>5/26/15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6F34-F6C1-2340-B42E-01AB165D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43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3" y="273479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3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357" indent="0">
              <a:buNone/>
              <a:defRPr sz="800"/>
            </a:lvl2pPr>
            <a:lvl3pPr marL="642717" indent="0">
              <a:buNone/>
              <a:defRPr sz="700"/>
            </a:lvl3pPr>
            <a:lvl4pPr marL="964075" indent="0">
              <a:buNone/>
              <a:defRPr sz="600"/>
            </a:lvl4pPr>
            <a:lvl5pPr marL="1285434" indent="0">
              <a:buNone/>
              <a:defRPr sz="600"/>
            </a:lvl5pPr>
            <a:lvl6pPr marL="1606794" indent="0">
              <a:buNone/>
              <a:defRPr sz="600"/>
            </a:lvl6pPr>
            <a:lvl7pPr marL="1928151" indent="0">
              <a:buNone/>
              <a:defRPr sz="600"/>
            </a:lvl7pPr>
            <a:lvl8pPr marL="2249511" indent="0">
              <a:buNone/>
              <a:defRPr sz="600"/>
            </a:lvl8pPr>
            <a:lvl9pPr marL="257087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0BAC5A-5340-9B46-830A-46187278F18B}" type="slidenum">
              <a:rPr lang="en-US">
                <a:solidFill>
                  <a:srgbClr val="000000"/>
                </a:solidFill>
                <a:ea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111632446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1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1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357" indent="0">
              <a:buNone/>
              <a:defRPr sz="2000"/>
            </a:lvl2pPr>
            <a:lvl3pPr marL="642717" indent="0">
              <a:buNone/>
              <a:defRPr sz="1700"/>
            </a:lvl3pPr>
            <a:lvl4pPr marL="964075" indent="0">
              <a:buNone/>
              <a:defRPr sz="1400"/>
            </a:lvl4pPr>
            <a:lvl5pPr marL="1285434" indent="0">
              <a:buNone/>
              <a:defRPr sz="1400"/>
            </a:lvl5pPr>
            <a:lvl6pPr marL="1606794" indent="0">
              <a:buNone/>
              <a:defRPr sz="1400"/>
            </a:lvl6pPr>
            <a:lvl7pPr marL="1928151" indent="0">
              <a:buNone/>
              <a:defRPr sz="1400"/>
            </a:lvl7pPr>
            <a:lvl8pPr marL="2249511" indent="0">
              <a:buNone/>
              <a:defRPr sz="1400"/>
            </a:lvl8pPr>
            <a:lvl9pPr marL="2570870" indent="0">
              <a:buNone/>
              <a:defRPr sz="1400"/>
            </a:lvl9pPr>
          </a:lstStyle>
          <a:p>
            <a:pPr lvl="0"/>
            <a:r>
              <a:rPr lang="en-US" noProof="0" smtClean="0">
                <a:sym typeface="Arial" charset="0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1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357" indent="0">
              <a:buNone/>
              <a:defRPr sz="800"/>
            </a:lvl2pPr>
            <a:lvl3pPr marL="642717" indent="0">
              <a:buNone/>
              <a:defRPr sz="700"/>
            </a:lvl3pPr>
            <a:lvl4pPr marL="964075" indent="0">
              <a:buNone/>
              <a:defRPr sz="600"/>
            </a:lvl4pPr>
            <a:lvl5pPr marL="1285434" indent="0">
              <a:buNone/>
              <a:defRPr sz="600"/>
            </a:lvl5pPr>
            <a:lvl6pPr marL="1606794" indent="0">
              <a:buNone/>
              <a:defRPr sz="600"/>
            </a:lvl6pPr>
            <a:lvl7pPr marL="1928151" indent="0">
              <a:buNone/>
              <a:defRPr sz="600"/>
            </a:lvl7pPr>
            <a:lvl8pPr marL="2249511" indent="0">
              <a:buNone/>
              <a:defRPr sz="600"/>
            </a:lvl8pPr>
            <a:lvl9pPr marL="257087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224352-8AAA-0443-8329-65F96F319C96}" type="slidenum">
              <a:rPr lang="en-US">
                <a:solidFill>
                  <a:srgbClr val="000000"/>
                </a:solidFill>
                <a:ea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527965447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D280B7-4E60-3E44-AF82-E7F8F3894DBA}" type="slidenum">
              <a:rPr lang="en-US">
                <a:solidFill>
                  <a:srgbClr val="000000"/>
                </a:solidFill>
                <a:ea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431191488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294" y="91536"/>
            <a:ext cx="2058293" cy="67664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415" y="91536"/>
            <a:ext cx="6067723" cy="67664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E4E324-4571-6549-A84A-BC8F37D22401}" type="slidenum">
              <a:rPr lang="en-US">
                <a:solidFill>
                  <a:srgbClr val="000000"/>
                </a:solidFill>
                <a:ea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369675472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5A58-9C80-2047-8157-37115124B4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6F34-F6C1-2340-B42E-01AB165D95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3911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5A58-9C80-2047-8157-37115124B4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6F34-F6C1-2340-B42E-01AB165D95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7743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5A58-9C80-2047-8157-37115124B4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6F34-F6C1-2340-B42E-01AB165D95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81388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5A58-9C80-2047-8157-37115124B4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6F34-F6C1-2340-B42E-01AB165D95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50501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5A58-9C80-2047-8157-37115124B4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6F34-F6C1-2340-B42E-01AB165D95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50170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5A58-9C80-2047-8157-37115124B4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6F34-F6C1-2340-B42E-01AB165D95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8054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5A58-9C80-2047-8157-37115124B40E}" type="datetimeFigureOut">
              <a:rPr lang="en-US" smtClean="0"/>
              <a:t>5/26/15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6F34-F6C1-2340-B42E-01AB165D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388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5A58-9C80-2047-8157-37115124B4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6F34-F6C1-2340-B42E-01AB165D95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14955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5A58-9C80-2047-8157-37115124B4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6F34-F6C1-2340-B42E-01AB165D95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86488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8" indent="0">
              <a:buNone/>
              <a:defRPr sz="2400"/>
            </a:lvl3pPr>
            <a:lvl4pPr marL="1371180" indent="0">
              <a:buNone/>
              <a:defRPr sz="2000"/>
            </a:lvl4pPr>
            <a:lvl5pPr marL="1828239" indent="0">
              <a:buNone/>
              <a:defRPr sz="2000"/>
            </a:lvl5pPr>
            <a:lvl6pPr marL="2285298" indent="0">
              <a:buNone/>
              <a:defRPr sz="2000"/>
            </a:lvl6pPr>
            <a:lvl7pPr marL="2742360" indent="0">
              <a:buNone/>
              <a:defRPr sz="2000"/>
            </a:lvl7pPr>
            <a:lvl8pPr marL="3199416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5A58-9C80-2047-8157-37115124B4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6F34-F6C1-2340-B42E-01AB165D95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2703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5A58-9C80-2047-8157-37115124B4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6F34-F6C1-2340-B42E-01AB165D95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61667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5A58-9C80-2047-8157-37115124B4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6F34-F6C1-2340-B42E-01AB165D95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6669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6463-164A-5C4B-B07E-D4E298D592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4F79D-A5F5-3E43-ADBE-5557F57075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06320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6463-164A-5C4B-B07E-D4E298D592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4F79D-A5F5-3E43-ADBE-5557F57075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5832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6463-164A-5C4B-B07E-D4E298D592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4F79D-A5F5-3E43-ADBE-5557F57075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10929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6463-164A-5C4B-B07E-D4E298D592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4F79D-A5F5-3E43-ADBE-5557F57075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38063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6463-164A-5C4B-B07E-D4E298D592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4F79D-A5F5-3E43-ADBE-5557F57075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434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5A58-9C80-2047-8157-37115124B40E}" type="datetimeFigureOut">
              <a:rPr lang="en-US" smtClean="0"/>
              <a:t>5/26/15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6F34-F6C1-2340-B42E-01AB165D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501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6463-164A-5C4B-B07E-D4E298D592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4F79D-A5F5-3E43-ADBE-5557F57075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14318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6463-164A-5C4B-B07E-D4E298D592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4F79D-A5F5-3E43-ADBE-5557F57075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88099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6463-164A-5C4B-B07E-D4E298D592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4F79D-A5F5-3E43-ADBE-5557F57075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01079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6463-164A-5C4B-B07E-D4E298D592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4F79D-A5F5-3E43-ADBE-5557F57075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9614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6463-164A-5C4B-B07E-D4E298D592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4F79D-A5F5-3E43-ADBE-5557F57075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8136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6463-164A-5C4B-B07E-D4E298D592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4F79D-A5F5-3E43-ADBE-5557F57075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8931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5A58-9C80-2047-8157-37115124B40E}" type="datetimeFigureOut">
              <a:rPr lang="en-US" smtClean="0"/>
              <a:t>5/26/15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6F34-F6C1-2340-B42E-01AB165D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17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5A58-9C80-2047-8157-37115124B40E}" type="datetimeFigureOut">
              <a:rPr lang="en-US" smtClean="0"/>
              <a:t>5/26/15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6F34-F6C1-2340-B42E-01AB165D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54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5A58-9C80-2047-8157-37115124B40E}" type="datetimeFigureOut">
              <a:rPr lang="en-US" smtClean="0"/>
              <a:t>5/26/15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6F34-F6C1-2340-B42E-01AB165D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95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5A58-9C80-2047-8157-37115124B40E}" type="datetimeFigureOut">
              <a:rPr lang="en-US" smtClean="0"/>
              <a:t>5/26/15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6F34-F6C1-2340-B42E-01AB165D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48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85A58-9C80-2047-8157-37115124B40E}" type="datetimeFigureOut">
              <a:rPr lang="en-US" smtClean="0"/>
              <a:t>5/26/15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06F34-F6C1-2340-B42E-01AB165D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03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85A58-9C80-2047-8157-37115124B40E}" type="datetimeFigureOut">
              <a:rPr lang="en-US" smtClean="0"/>
              <a:t>5/26/15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06F34-F6C1-2340-B42E-01AB165D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1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C:\Documents and Settings\klin-pr.GOLDEN0\Desktop\Untitled-1.jpg"/>
          <p:cNvPicPr>
            <a:picLocks noChangeAspect="1" noChangeArrowheads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0715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>
            <a:off x="6" y="53578"/>
            <a:ext cx="9126141" cy="85725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70" tIns="32135" rIns="64270" bIns="32135"/>
          <a:lstStyle/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FFFFFF"/>
              </a:solidFill>
              <a:latin typeface="Gill Sans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3" name="Isosceles Triangle 12"/>
          <p:cNvSpPr/>
          <p:nvPr/>
        </p:nvSpPr>
        <p:spPr bwMode="auto">
          <a:xfrm rot="10800000">
            <a:off x="5143502" y="910834"/>
            <a:ext cx="535781" cy="267891"/>
          </a:xfrm>
          <a:prstGeom prst="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70" tIns="32135" rIns="64270" bIns="32135"/>
          <a:lstStyle/>
          <a:p>
            <a:pPr defTabSz="914118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 smtClean="0">
              <a:solidFill>
                <a:srgbClr val="FFFFFF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418094" y="910834"/>
            <a:ext cx="3708053" cy="26789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70" tIns="32135" rIns="64270" bIns="32135"/>
          <a:lstStyle/>
          <a:p>
            <a:pPr defTabSz="914118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 smtClean="0">
              <a:solidFill>
                <a:srgbClr val="FFFFFF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solidFill>
            <a:srgbClr val="003D7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70" tIns="32135" rIns="64270" bIns="32135"/>
          <a:lstStyle/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000000"/>
              </a:solidFill>
              <a:latin typeface="Gill Sans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6" name="Isosceles Triangle 15"/>
          <p:cNvSpPr/>
          <p:nvPr/>
        </p:nvSpPr>
        <p:spPr bwMode="auto">
          <a:xfrm rot="10800000">
            <a:off x="5162476" y="857256"/>
            <a:ext cx="534665" cy="267891"/>
          </a:xfrm>
          <a:prstGeom prst="triangle">
            <a:avLst/>
          </a:prstGeom>
          <a:solidFill>
            <a:srgbClr val="003D7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70" tIns="32135" rIns="64270" bIns="32135"/>
          <a:lstStyle/>
          <a:p>
            <a:pPr defTabSz="914118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 smtClean="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429250" y="857256"/>
            <a:ext cx="3714750" cy="267891"/>
          </a:xfrm>
          <a:prstGeom prst="rect">
            <a:avLst/>
          </a:prstGeom>
          <a:solidFill>
            <a:srgbClr val="003D7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4270" tIns="32135" rIns="64270" bIns="32135"/>
          <a:lstStyle/>
          <a:p>
            <a:pPr defTabSz="914118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 smtClean="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5414" y="91529"/>
            <a:ext cx="8233172" cy="765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35705" tIns="35705" rIns="76332" bIns="357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0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414" y="1446615"/>
            <a:ext cx="8233172" cy="5411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05" tIns="35705" rIns="76332" bIns="35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99821" y="6245201"/>
            <a:ext cx="241102" cy="2500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270" tIns="32135" rIns="64270" bIns="32135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Times New Roman" charset="0"/>
                <a:cs typeface="Times New Roman" charset="0"/>
                <a:sym typeface="Times New Roman" charset="0"/>
              </a:defRPr>
            </a:lvl1pPr>
          </a:lstStyle>
          <a:p>
            <a:pPr algn="ctr" defTabSz="914118" fontAlgn="base">
              <a:spcBef>
                <a:spcPct val="0"/>
              </a:spcBef>
              <a:spcAft>
                <a:spcPct val="0"/>
              </a:spcAft>
            </a:pPr>
            <a:fld id="{FA6C66BA-A21F-7C44-834F-BD76F5FBE59A}" type="slidenum">
              <a:rPr lang="en-US" smtClean="0">
                <a:solidFill>
                  <a:srgbClr val="000000"/>
                </a:solidFill>
                <a:ea typeface="ヒラギノ角ゴ Pro W3" charset="0"/>
              </a:rPr>
              <a:pPr algn="ctr" defTabSz="91411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ea typeface="ヒラギノ角ゴ Pro W3" charset="0"/>
            </a:endParaRPr>
          </a:p>
        </p:txBody>
      </p:sp>
      <p:pic>
        <p:nvPicPr>
          <p:cNvPr id="1036" name="Picture 2" descr="C:\ShakeCast\sc\docs\templates\subSilver\images\usgs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7" y="6375797"/>
            <a:ext cx="1015752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xmlns:p14="http://schemas.microsoft.com/office/powerpoint/2010/main"/>
  <p:hf hdr="0" ftr="0" dt="0"/>
  <p:txStyles>
    <p:titleStyle>
      <a:lvl1pPr marL="4465" indent="-4465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Georgia" pitchFamily="18" charset="0"/>
          <a:ea typeface="+mj-ea"/>
          <a:cs typeface="ヒラギノ角ゴ Pro W3" charset="-128"/>
          <a:sym typeface="Arial" charset="0"/>
        </a:defRPr>
      </a:lvl1pPr>
      <a:lvl2pPr marL="4465" indent="-4465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Georgia" pitchFamily="18" charset="0"/>
          <a:ea typeface="ヒラギノ角ゴ Pro W3" pitchFamily="80" charset="-128"/>
          <a:cs typeface="ヒラギノ角ゴ Pro W3" charset="-128"/>
          <a:sym typeface="Arial" charset="0"/>
        </a:defRPr>
      </a:lvl2pPr>
      <a:lvl3pPr marL="4465" indent="-4465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Georgia" pitchFamily="18" charset="0"/>
          <a:ea typeface="ヒラギノ角ゴ Pro W3" pitchFamily="80" charset="-128"/>
          <a:cs typeface="ヒラギノ角ゴ Pro W3" charset="-128"/>
          <a:sym typeface="Arial" charset="0"/>
        </a:defRPr>
      </a:lvl3pPr>
      <a:lvl4pPr marL="4465" indent="-4465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Georgia" pitchFamily="18" charset="0"/>
          <a:ea typeface="ヒラギノ角ゴ Pro W3" pitchFamily="80" charset="-128"/>
          <a:cs typeface="ヒラギノ角ゴ Pro W3" charset="-128"/>
          <a:sym typeface="Arial" charset="0"/>
        </a:defRPr>
      </a:lvl4pPr>
      <a:lvl5pPr marL="4465" indent="-4465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Georgia" pitchFamily="18" charset="0"/>
          <a:ea typeface="ヒラギノ角ゴ Pro W3" pitchFamily="80" charset="-128"/>
          <a:cs typeface="ヒラギノ角ゴ Pro W3" charset="-128"/>
          <a:sym typeface="Arial" charset="0"/>
        </a:defRPr>
      </a:lvl5pPr>
      <a:lvl6pPr marL="32582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 W3" pitchFamily="80" charset="-128"/>
          <a:sym typeface="Arial" charset="0"/>
        </a:defRPr>
      </a:lvl6pPr>
      <a:lvl7pPr marL="64718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 W3" pitchFamily="80" charset="-128"/>
          <a:sym typeface="Arial" charset="0"/>
        </a:defRPr>
      </a:lvl7pPr>
      <a:lvl8pPr marL="96853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 W3" pitchFamily="80" charset="-128"/>
          <a:sym typeface="Arial" charset="0"/>
        </a:defRPr>
      </a:lvl8pPr>
      <a:lvl9pPr marL="128989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 W3" pitchFamily="80" charset="-128"/>
          <a:sym typeface="Arial" charset="0"/>
        </a:defRPr>
      </a:lvl9pPr>
    </p:titleStyle>
    <p:bodyStyle>
      <a:lvl1pPr marL="268914" indent="-241020" algn="l" rtl="0" eaLnBrk="0" fontAlgn="base" hangingPunct="0">
        <a:spcBef>
          <a:spcPts val="773"/>
        </a:spcBef>
        <a:spcAft>
          <a:spcPct val="0"/>
        </a:spcAft>
        <a:buSzPct val="100000"/>
        <a:buFont typeface="Arial" charset="0"/>
        <a:buChar char="•"/>
        <a:defRPr sz="3100">
          <a:solidFill>
            <a:schemeClr val="tx1"/>
          </a:solidFill>
          <a:latin typeface="Candara" pitchFamily="34" charset="0"/>
          <a:ea typeface="MS UI Gothic" pitchFamily="34" charset="-128"/>
          <a:cs typeface="MS UI Gothic" pitchFamily="34" charset="-128"/>
          <a:sym typeface="Arial" charset="0"/>
        </a:defRPr>
      </a:lvl1pPr>
      <a:lvl2pPr marL="514399" indent="-200849" algn="l" rtl="0" eaLnBrk="0" fontAlgn="base" hangingPunct="0">
        <a:spcBef>
          <a:spcPts val="633"/>
        </a:spcBef>
        <a:spcAft>
          <a:spcPct val="0"/>
        </a:spcAft>
        <a:buSzPct val="100000"/>
        <a:buFont typeface="Arial" charset="0"/>
        <a:buChar char="–"/>
        <a:defRPr sz="2700">
          <a:solidFill>
            <a:schemeClr val="tx1"/>
          </a:solidFill>
          <a:latin typeface="Candara" pitchFamily="34" charset="0"/>
          <a:ea typeface="MS UI Gothic" pitchFamily="34" charset="-128"/>
          <a:cs typeface="MS UI Gothic" pitchFamily="34" charset="-128"/>
          <a:sym typeface="Arial" charset="0"/>
        </a:defRPr>
      </a:lvl2pPr>
      <a:lvl3pPr marL="795584" indent="-160679" algn="l" rtl="0" eaLnBrk="0" fontAlgn="base" hangingPunct="0">
        <a:spcBef>
          <a:spcPts val="562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Candara" pitchFamily="34" charset="0"/>
          <a:ea typeface="MS UI Gothic" pitchFamily="34" charset="-128"/>
          <a:cs typeface="MS UI Gothic" pitchFamily="34" charset="-128"/>
          <a:sym typeface="Arial" charset="0"/>
        </a:defRPr>
      </a:lvl3pPr>
      <a:lvl4pPr marL="1116946" indent="-160679" algn="l" rtl="0" eaLnBrk="0" fontAlgn="base" hangingPunct="0">
        <a:spcBef>
          <a:spcPts val="492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Candara" pitchFamily="34" charset="0"/>
          <a:ea typeface="MS UI Gothic" pitchFamily="34" charset="-128"/>
          <a:cs typeface="MS UI Gothic" pitchFamily="34" charset="-128"/>
          <a:sym typeface="Arial" charset="0"/>
        </a:defRPr>
      </a:lvl4pPr>
      <a:lvl5pPr marL="1438304" indent="-160679" algn="l" rtl="0" eaLnBrk="0" fontAlgn="base" hangingPunct="0">
        <a:spcBef>
          <a:spcPts val="492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Candara" pitchFamily="34" charset="0"/>
          <a:ea typeface="MS UI Gothic" pitchFamily="34" charset="-128"/>
          <a:cs typeface="MS UI Gothic" pitchFamily="34" charset="-128"/>
          <a:sym typeface="Arial" charset="0"/>
        </a:defRPr>
      </a:lvl5pPr>
      <a:lvl6pPr marL="1759662" indent="-160679" algn="l" rtl="0" eaLnBrk="1" fontAlgn="base" hangingPunct="1">
        <a:spcBef>
          <a:spcPts val="492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6pPr>
      <a:lvl7pPr marL="2081021" indent="-160679" algn="l" rtl="0" eaLnBrk="1" fontAlgn="base" hangingPunct="1">
        <a:spcBef>
          <a:spcPts val="492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7pPr>
      <a:lvl8pPr marL="2402379" indent="-160679" algn="l" rtl="0" eaLnBrk="1" fontAlgn="base" hangingPunct="1">
        <a:spcBef>
          <a:spcPts val="492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8pPr>
      <a:lvl9pPr marL="2723736" indent="-160679" algn="l" rtl="0" eaLnBrk="1" fontAlgn="base" hangingPunct="1">
        <a:spcBef>
          <a:spcPts val="492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9pPr>
    </p:bodyStyle>
    <p:otherStyle>
      <a:defPPr>
        <a:defRPr lang="en-US"/>
      </a:defPPr>
      <a:lvl1pPr marL="0" algn="l" defTabSz="6427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57" algn="l" defTabSz="6427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17" algn="l" defTabSz="6427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075" algn="l" defTabSz="6427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434" algn="l" defTabSz="6427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794" algn="l" defTabSz="6427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151" algn="l" defTabSz="6427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511" algn="l" defTabSz="6427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870" algn="l" defTabSz="64271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1" tIns="45706" rIns="91411" bIns="4570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11" tIns="45706" rIns="91411" bIns="4570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59"/>
            <a:fld id="{F4F85A58-9C80-2047-8157-37115124B4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059"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59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59"/>
            <a:fld id="{A8B06F34-F6C1-2340-B42E-01AB165D95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05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801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5705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6" indent="-342796" algn="l" defTabSz="4570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2" indent="-285662" algn="l" defTabSz="45705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7" indent="-228529" algn="l" defTabSz="45705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8" indent="-228529" algn="l" defTabSz="45705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0" indent="-228529" algn="l" defTabSz="45705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30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88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49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06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76463-164A-5C4B-B07E-D4E298D592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4F79D-A5F5-3E43-ADBE-5557F57075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286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wald@usgs.gov" TargetMode="External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Relationship Id="rId3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e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38.png"/><Relationship Id="rId8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e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e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66.emf"/><Relationship Id="rId6" Type="http://schemas.openxmlformats.org/officeDocument/2006/relationships/image" Target="../media/image70.png"/><Relationship Id="rId7" Type="http://schemas.openxmlformats.org/officeDocument/2006/relationships/image" Target="../media/image71.emf"/><Relationship Id="rId8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e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jpe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86.png"/><Relationship Id="rId3" Type="http://schemas.openxmlformats.org/officeDocument/2006/relationships/image" Target="../media/image8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8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.jp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4339" name="Rectangle 11"/>
          <p:cNvSpPr>
            <a:spLocks noChangeArrowheads="1"/>
          </p:cNvSpPr>
          <p:nvPr/>
        </p:nvSpPr>
        <p:spPr bwMode="auto">
          <a:xfrm>
            <a:off x="0" y="2357438"/>
            <a:ext cx="9144000" cy="1285875"/>
          </a:xfrm>
          <a:prstGeom prst="rect">
            <a:avLst/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Gill Sans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4340" name="Isosceles Triangle 12"/>
          <p:cNvSpPr>
            <a:spLocks noChangeArrowheads="1"/>
          </p:cNvSpPr>
          <p:nvPr/>
        </p:nvSpPr>
        <p:spPr bwMode="auto">
          <a:xfrm>
            <a:off x="3446860" y="2089551"/>
            <a:ext cx="535781" cy="267891"/>
          </a:xfrm>
          <a:prstGeom prst="triangle">
            <a:avLst>
              <a:gd name="adj" fmla="val 50000"/>
            </a:avLst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defTabSz="642915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4341" name="Rectangle 13"/>
          <p:cNvSpPr>
            <a:spLocks noChangeArrowheads="1"/>
          </p:cNvSpPr>
          <p:nvPr/>
        </p:nvSpPr>
        <p:spPr bwMode="auto">
          <a:xfrm>
            <a:off x="0" y="2089551"/>
            <a:ext cx="3714750" cy="267891"/>
          </a:xfrm>
          <a:prstGeom prst="rect">
            <a:avLst/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defTabSz="642915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50532" name="Rectangle 6"/>
          <p:cNvSpPr>
            <a:spLocks/>
          </p:cNvSpPr>
          <p:nvPr/>
        </p:nvSpPr>
        <p:spPr bwMode="auto">
          <a:xfrm>
            <a:off x="0" y="2571751"/>
            <a:ext cx="3607594" cy="6607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676" bIns="0" anchor="ctr"/>
          <a:lstStyle/>
          <a:p>
            <a:pPr marL="37942"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ShakeMap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21906" y="2685093"/>
            <a:ext cx="4814094" cy="541955"/>
          </a:xfrm>
          <a:prstGeom prst="rect">
            <a:avLst/>
          </a:prstGeom>
        </p:spPr>
        <p:txBody>
          <a:bodyPr wrap="square" lIns="64274" tIns="32137" rIns="64274" bIns="32137">
            <a:spAutoFit/>
          </a:bodyPr>
          <a:lstStyle/>
          <a:p>
            <a:pPr marL="37942" defTabSz="642915" fontAlgn="base">
              <a:spcBef>
                <a:spcPts val="642"/>
              </a:spcBef>
              <a:spcAft>
                <a:spcPct val="0"/>
              </a:spcAft>
            </a:pPr>
            <a:r>
              <a:rPr lang="en-US" sz="3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 W3" charset="0"/>
                <a:cs typeface="Arial" charset="0"/>
                <a:sym typeface="Gill Sans" charset="0"/>
              </a:rPr>
              <a:t>Some more details…</a:t>
            </a:r>
            <a:endParaRPr lang="en-US" sz="3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neva" charset="0"/>
              <a:ea typeface="ヒラギノ角ゴ Pro W3" charset="0"/>
              <a:cs typeface="Arial" charset="0"/>
              <a:sym typeface="Gill Sans" charset="0"/>
            </a:endParaRPr>
          </a:p>
        </p:txBody>
      </p:sp>
      <p:sp>
        <p:nvSpPr>
          <p:cNvPr id="20" name="Rectangle 5"/>
          <p:cNvSpPr>
            <a:spLocks/>
          </p:cNvSpPr>
          <p:nvPr/>
        </p:nvSpPr>
        <p:spPr bwMode="auto">
          <a:xfrm>
            <a:off x="1625203" y="6107911"/>
            <a:ext cx="4232672" cy="589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lIns="0" tIns="0" rIns="45848" bIns="0"/>
          <a:lstStyle/>
          <a:p>
            <a:pPr marL="45751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dirty="0">
                <a:solidFill>
                  <a:srgbClr val="000000"/>
                </a:solidFill>
                <a:latin typeface="Georgia" pitchFamily="18" charset="0"/>
                <a:ea typeface="ヒラギノ角ゴ Pro W3" pitchFamily="80" charset="-128"/>
                <a:cs typeface="Arial" charset="0"/>
                <a:sym typeface="Arial" charset="0"/>
              </a:rPr>
              <a:t>David Wald, </a:t>
            </a:r>
            <a:r>
              <a:rPr lang="en-US" sz="1700" dirty="0" err="1">
                <a:solidFill>
                  <a:srgbClr val="000000"/>
                </a:solidFill>
                <a:latin typeface="Georgia" pitchFamily="18" charset="0"/>
                <a:ea typeface="ヒラギノ角ゴ Pro W3" pitchFamily="80" charset="-128"/>
                <a:cs typeface="Arial" charset="0"/>
                <a:sym typeface="Arial" charset="0"/>
              </a:rPr>
              <a:t>Kuo</a:t>
            </a:r>
            <a:r>
              <a:rPr lang="en-US" sz="1700" dirty="0">
                <a:solidFill>
                  <a:srgbClr val="000000"/>
                </a:solidFill>
                <a:latin typeface="Georgia" pitchFamily="18" charset="0"/>
                <a:ea typeface="ヒラギノ角ゴ Pro W3" pitchFamily="80" charset="-128"/>
                <a:cs typeface="Arial" charset="0"/>
                <a:sym typeface="Arial" charset="0"/>
              </a:rPr>
              <a:t>-Wan Lin, Bruce Worden</a:t>
            </a:r>
          </a:p>
          <a:p>
            <a:pPr marL="45751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dirty="0">
                <a:solidFill>
                  <a:srgbClr val="000000"/>
                </a:solidFill>
                <a:latin typeface="Georgia" pitchFamily="18" charset="0"/>
                <a:ea typeface="ヒラギノ角ゴ Pro W3" pitchFamily="80" charset="-128"/>
                <a:cs typeface="Arial" charset="0"/>
                <a:sym typeface="Arial" charset="0"/>
              </a:rPr>
              <a:t>U. S. Geological Survey, Golden, CO</a:t>
            </a:r>
          </a:p>
          <a:p>
            <a:pPr marL="45751" defTabSz="6429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>
              <a:solidFill>
                <a:srgbClr val="000000"/>
              </a:solidFill>
              <a:latin typeface="Georgia" pitchFamily="18" charset="0"/>
              <a:ea typeface="ヒラギノ角ゴ Pro W3" pitchFamily="80" charset="-128"/>
              <a:cs typeface="Arial" charset="0"/>
              <a:sym typeface="Arial" charset="0"/>
              <a:hlinkClick r:id="rId3"/>
            </a:endParaRPr>
          </a:p>
        </p:txBody>
      </p:sp>
      <p:pic>
        <p:nvPicPr>
          <p:cNvPr id="14345" name="Picture 11" descr="C:\ShakeCast\sc\docs\templates\subSilver\images\usg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3" y="6093396"/>
            <a:ext cx="1493490" cy="60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4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1"/>
          <p:cNvSpPr>
            <a:spLocks noGrp="1" noChangeArrowheads="1"/>
          </p:cNvSpPr>
          <p:nvPr>
            <p:ph type="title"/>
          </p:nvPr>
        </p:nvSpPr>
        <p:spPr>
          <a:xfrm>
            <a:off x="446484" y="7"/>
            <a:ext cx="8233172" cy="765721"/>
          </a:xfrm>
        </p:spPr>
        <p:txBody>
          <a:bodyPr/>
          <a:lstStyle/>
          <a:p>
            <a:pPr eaLnBrk="1" hangingPunct="1"/>
            <a:r>
              <a:rPr lang="en-US" sz="3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ea typeface="ヒラギノ角ゴ Pro W3" charset="0"/>
                <a:cs typeface="ヒラギノ角ゴ Pro W3" charset="0"/>
              </a:rPr>
              <a:t>ShakeMap New Zealand</a:t>
            </a:r>
            <a:endParaRPr lang="en-US" sz="3400" dirty="0">
              <a:effectLst>
                <a:outerShdw blurRad="38100" dist="38100" dir="2700000" algn="tl">
                  <a:srgbClr val="000000"/>
                </a:outerShdw>
              </a:effectLst>
              <a:latin typeface="Georgia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2200" y="6443845"/>
            <a:ext cx="2635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 smtClean="0">
                <a:latin typeface="Arial Narrow"/>
                <a:cs typeface="Arial Narrow"/>
              </a:rPr>
              <a:t>Courtesy</a:t>
            </a:r>
            <a:r>
              <a:rPr lang="de-CH" dirty="0" smtClean="0">
                <a:latin typeface="Arial Narrow"/>
                <a:cs typeface="Arial Narrow"/>
              </a:rPr>
              <a:t> GNS/Nick </a:t>
            </a:r>
            <a:r>
              <a:rPr lang="de-CH" dirty="0" err="1" smtClean="0">
                <a:latin typeface="Arial Narrow"/>
                <a:cs typeface="Arial Narrow"/>
              </a:rPr>
              <a:t>Horspool</a:t>
            </a:r>
            <a:endParaRPr lang="en-US" dirty="0"/>
          </a:p>
        </p:txBody>
      </p:sp>
      <p:pic>
        <p:nvPicPr>
          <p:cNvPr id="8" name="Picture 7" descr="Screen Shot 2015-05-10 at 1.53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62" y="1553882"/>
            <a:ext cx="4566407" cy="47362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941" y="71809"/>
            <a:ext cx="619429" cy="1020146"/>
          </a:xfrm>
          <a:prstGeom prst="rect">
            <a:avLst/>
          </a:prstGeom>
        </p:spPr>
      </p:pic>
      <p:pic>
        <p:nvPicPr>
          <p:cNvPr id="2" name="Picture 1" descr="Screen Shot 2015-05-24 at 5.27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9" y="1091955"/>
            <a:ext cx="4139587" cy="5721222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403762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1"/>
          <p:cNvSpPr>
            <a:spLocks noGrp="1" noChangeArrowheads="1"/>
          </p:cNvSpPr>
          <p:nvPr>
            <p:ph type="title"/>
          </p:nvPr>
        </p:nvSpPr>
        <p:spPr>
          <a:xfrm>
            <a:off x="446484" y="7"/>
            <a:ext cx="8233172" cy="765721"/>
          </a:xfrm>
        </p:spPr>
        <p:txBody>
          <a:bodyPr/>
          <a:lstStyle/>
          <a:p>
            <a:pPr eaLnBrk="1" hangingPunct="1"/>
            <a:r>
              <a:rPr lang="en-US" sz="3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ea typeface="ヒラギノ角ゴ Pro W3" charset="0"/>
                <a:cs typeface="ヒラギノ角ゴ Pro W3" charset="0"/>
              </a:rPr>
              <a:t>ShakeMap Switzerland</a:t>
            </a:r>
            <a:endParaRPr lang="en-US" sz="3400" dirty="0">
              <a:effectLst>
                <a:outerShdw blurRad="38100" dist="38100" dir="2700000" algn="tl">
                  <a:srgbClr val="000000"/>
                </a:outerShdw>
              </a:effectLst>
              <a:latin typeface="Georgia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36922" y="6488668"/>
            <a:ext cx="2624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 smtClean="0">
                <a:latin typeface="Arial Narrow"/>
                <a:cs typeface="Arial Narrow"/>
              </a:rPr>
              <a:t>Courtesy</a:t>
            </a:r>
            <a:r>
              <a:rPr lang="de-CH" dirty="0" smtClean="0">
                <a:latin typeface="Arial Narrow"/>
                <a:cs typeface="Arial Narrow"/>
              </a:rPr>
              <a:t> ETHZ/Carlo </a:t>
            </a:r>
            <a:r>
              <a:rPr lang="de-CH" dirty="0" err="1" smtClean="0">
                <a:latin typeface="Arial Narrow"/>
                <a:cs typeface="Arial Narrow"/>
              </a:rPr>
              <a:t>Cauzzi</a:t>
            </a:r>
            <a:endParaRPr lang="en-US" dirty="0"/>
          </a:p>
        </p:txBody>
      </p:sp>
      <p:pic>
        <p:nvPicPr>
          <p:cNvPr id="11" name="Picture 10" descr="Screen Shot 2015-05-08 at 12.32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461" y="1615105"/>
            <a:ext cx="6455580" cy="4674156"/>
          </a:xfrm>
          <a:prstGeom prst="rect">
            <a:avLst/>
          </a:prstGeom>
        </p:spPr>
      </p:pic>
      <p:pic>
        <p:nvPicPr>
          <p:cNvPr id="12" name="Picture 11" descr="Screen Shot 2015-05-08 at 12.39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852" y="765728"/>
            <a:ext cx="5965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459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1"/>
          <p:cNvSpPr>
            <a:spLocks noGrp="1" noChangeArrowheads="1"/>
          </p:cNvSpPr>
          <p:nvPr>
            <p:ph type="title"/>
          </p:nvPr>
        </p:nvSpPr>
        <p:spPr>
          <a:xfrm>
            <a:off x="446484" y="7"/>
            <a:ext cx="8233172" cy="765721"/>
          </a:xfrm>
        </p:spPr>
        <p:txBody>
          <a:bodyPr/>
          <a:lstStyle/>
          <a:p>
            <a:pPr eaLnBrk="1" hangingPunct="1"/>
            <a:r>
              <a:rPr lang="en-US" sz="3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ea typeface="ヒラギノ角ゴ Pro W3" charset="0"/>
                <a:cs typeface="ヒラギノ角ゴ Pro W3" charset="0"/>
              </a:rPr>
              <a:t>ShakeMap Switzerland</a:t>
            </a:r>
            <a:endParaRPr lang="en-US" sz="3400" dirty="0">
              <a:effectLst>
                <a:outerShdw blurRad="38100" dist="38100" dir="2700000" algn="tl">
                  <a:srgbClr val="000000"/>
                </a:outerShdw>
              </a:effectLst>
              <a:latin typeface="Georgia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36922" y="6488668"/>
            <a:ext cx="2624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 smtClean="0">
                <a:latin typeface="Arial Narrow"/>
                <a:cs typeface="Arial Narrow"/>
              </a:rPr>
              <a:t>Courtesy</a:t>
            </a:r>
            <a:r>
              <a:rPr lang="de-CH" dirty="0" smtClean="0">
                <a:latin typeface="Arial Narrow"/>
                <a:cs typeface="Arial Narrow"/>
              </a:rPr>
              <a:t> ETHZ/Carlo </a:t>
            </a:r>
            <a:r>
              <a:rPr lang="de-CH" dirty="0" err="1" smtClean="0">
                <a:latin typeface="Arial Narrow"/>
                <a:cs typeface="Arial Narrow"/>
              </a:rPr>
              <a:t>Cauzzi</a:t>
            </a:r>
            <a:endParaRPr lang="en-US" dirty="0"/>
          </a:p>
        </p:txBody>
      </p:sp>
      <p:pic>
        <p:nvPicPr>
          <p:cNvPr id="4" name="Picture 3" descr="Screen Shot 2015-05-25 at 11.34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51" y="1005465"/>
            <a:ext cx="5163436" cy="6858000"/>
          </a:xfrm>
          <a:prstGeom prst="rect">
            <a:avLst/>
          </a:prstGeom>
        </p:spPr>
      </p:pic>
      <p:pic>
        <p:nvPicPr>
          <p:cNvPr id="5" name="Picture 4" descr="Screen Shot 2015-05-25 at 11.34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42" y="1291971"/>
            <a:ext cx="4474442" cy="280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225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7294" y="0"/>
            <a:ext cx="8456706" cy="766764"/>
          </a:xfrm>
        </p:spPr>
        <p:txBody>
          <a:bodyPr>
            <a:normAutofit/>
          </a:bodyPr>
          <a:lstStyle/>
          <a:p>
            <a:pPr algn="ctr"/>
            <a:r>
              <a:rPr lang="de-CH" sz="3200" dirty="0" smtClean="0">
                <a:latin typeface="Arial Narrow"/>
                <a:cs typeface="Arial Narrow"/>
              </a:rPr>
              <a:t>Peak-motions through scwfparam</a:t>
            </a:r>
            <a:endParaRPr lang="de-CH" sz="3200" dirty="0">
              <a:latin typeface="Arial Narrow"/>
              <a:cs typeface="Arial Narro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04" y="764704"/>
            <a:ext cx="2960381" cy="642367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Narrow"/>
                <a:cs typeface="Arial Narrow"/>
              </a:rPr>
              <a:t>Waveform extraction for SM and BB data</a:t>
            </a:r>
            <a:endParaRPr lang="en-US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83909" y="764704"/>
            <a:ext cx="3024336" cy="642367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Narrow"/>
                <a:cs typeface="Arial Narrow"/>
              </a:rPr>
              <a:t>Processing scheme</a:t>
            </a:r>
            <a:endParaRPr lang="en-US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24269" y="764704"/>
            <a:ext cx="2484925" cy="626343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Narrow"/>
                <a:cs typeface="Arial Narrow"/>
              </a:rPr>
              <a:t>Computation of engineering parameters</a:t>
            </a:r>
            <a:endParaRPr lang="en-US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628800"/>
            <a:ext cx="341987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Scheduling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Real-time </a:t>
            </a:r>
            <a:r>
              <a:rPr lang="en-US" sz="1200" dirty="0" smtClean="0">
                <a:latin typeface="Arial Narrow"/>
                <a:cs typeface="Arial Narrow"/>
              </a:rPr>
              <a:t>(automatic start based on SeisComP3 locations)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Playback </a:t>
            </a:r>
            <a:r>
              <a:rPr lang="en-US" sz="1200" dirty="0" smtClean="0">
                <a:latin typeface="Arial Narrow"/>
                <a:cs typeface="Arial Narrow"/>
              </a:rPr>
              <a:t>(offline start, manual relocations, command line)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Real-time updates </a:t>
            </a:r>
            <a:r>
              <a:rPr lang="en-US" sz="1200" dirty="0" smtClean="0">
                <a:latin typeface="Arial Narrow"/>
                <a:cs typeface="Arial Narrow"/>
              </a:rPr>
              <a:t>(reprocessing and check on new waveforms, process scheduler)</a:t>
            </a:r>
          </a:p>
          <a:p>
            <a:r>
              <a:rPr lang="en-US" sz="1600" dirty="0" smtClean="0">
                <a:solidFill>
                  <a:srgbClr val="558ED5"/>
                </a:solidFill>
                <a:latin typeface="Arial Narrow"/>
                <a:cs typeface="Arial Narrow"/>
              </a:rPr>
              <a:t>Waveform query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err="1" smtClean="0">
                <a:latin typeface="Arial Narrow"/>
                <a:cs typeface="Arial Narrow"/>
              </a:rPr>
              <a:t>SeedLink</a:t>
            </a:r>
            <a:r>
              <a:rPr lang="en-US" sz="1200" b="1" dirty="0" smtClean="0">
                <a:latin typeface="Arial Narrow"/>
                <a:cs typeface="Arial Narrow"/>
              </a:rPr>
              <a:t> </a:t>
            </a:r>
            <a:r>
              <a:rPr lang="en-US" sz="1200" dirty="0">
                <a:latin typeface="Arial Narrow"/>
                <a:cs typeface="Arial Narrow"/>
              </a:rPr>
              <a:t>(real-time) </a:t>
            </a:r>
            <a:r>
              <a:rPr lang="en-US" sz="1200" b="1" dirty="0">
                <a:latin typeface="Arial Narrow"/>
                <a:cs typeface="Arial Narrow"/>
              </a:rPr>
              <a:t>/ ArcLink </a:t>
            </a:r>
            <a:r>
              <a:rPr lang="en-US" sz="1200" dirty="0">
                <a:latin typeface="Arial Narrow"/>
                <a:cs typeface="Arial Narrow"/>
              </a:rPr>
              <a:t>(offline</a:t>
            </a:r>
            <a:r>
              <a:rPr lang="en-US" sz="1200" dirty="0" smtClean="0">
                <a:latin typeface="Arial Narrow"/>
                <a:cs typeface="Arial Narrow"/>
              </a:rPr>
              <a:t>)</a:t>
            </a:r>
          </a:p>
          <a:p>
            <a:r>
              <a:rPr lang="en-US" sz="1600" dirty="0" smtClean="0">
                <a:solidFill>
                  <a:srgbClr val="558ED5"/>
                </a:solidFill>
                <a:latin typeface="Arial Narrow"/>
                <a:cs typeface="Arial Narrow"/>
              </a:rPr>
              <a:t>Extraction rules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Fixed </a:t>
            </a:r>
            <a:r>
              <a:rPr lang="en-US" sz="1200" b="1" dirty="0">
                <a:latin typeface="Arial Narrow"/>
                <a:cs typeface="Arial Narrow"/>
              </a:rPr>
              <a:t>max distance from </a:t>
            </a:r>
            <a:r>
              <a:rPr lang="en-US" sz="1200" b="1" dirty="0" err="1">
                <a:latin typeface="Arial Narrow"/>
                <a:cs typeface="Arial Narrow"/>
              </a:rPr>
              <a:t>epicentre</a:t>
            </a:r>
            <a:r>
              <a:rPr lang="en-US" sz="1200" b="1" dirty="0">
                <a:latin typeface="Arial Narrow"/>
                <a:cs typeface="Arial Narrow"/>
              </a:rPr>
              <a:t> or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>
                <a:latin typeface="Arial Narrow"/>
                <a:cs typeface="Arial Narrow"/>
              </a:rPr>
              <a:t>Max distance depending on magnitude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Fixed </a:t>
            </a:r>
            <a:r>
              <a:rPr lang="en-US" sz="1200" b="1" dirty="0">
                <a:latin typeface="Arial Narrow"/>
                <a:cs typeface="Arial Narrow"/>
              </a:rPr>
              <a:t>max length of time window or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>
                <a:latin typeface="Arial Narrow"/>
                <a:cs typeface="Arial Narrow"/>
              </a:rPr>
              <a:t>Max length of time window depending on magnitude</a:t>
            </a:r>
            <a:endParaRPr lang="en-US" sz="1200" dirty="0" smtClean="0">
              <a:solidFill>
                <a:srgbClr val="FF6600"/>
              </a:solidFill>
              <a:latin typeface="Arial Narrow"/>
              <a:cs typeface="Arial Narrow"/>
            </a:endParaRPr>
          </a:p>
          <a:p>
            <a:r>
              <a:rPr lang="en-US" sz="1600" dirty="0" smtClean="0">
                <a:solidFill>
                  <a:srgbClr val="558ED5"/>
                </a:solidFill>
                <a:latin typeface="Arial Narrow"/>
                <a:cs typeface="Arial Narrow"/>
              </a:rPr>
              <a:t>Selection of waveforms to be processed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White </a:t>
            </a:r>
            <a:r>
              <a:rPr lang="en-US" sz="1200" b="1" dirty="0">
                <a:latin typeface="Arial Narrow"/>
                <a:cs typeface="Arial Narrow"/>
              </a:rPr>
              <a:t>/ black list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Saturation </a:t>
            </a:r>
            <a:r>
              <a:rPr lang="en-US" sz="1200" b="1" dirty="0">
                <a:latin typeface="Arial Narrow"/>
                <a:cs typeface="Arial Narrow"/>
              </a:rPr>
              <a:t>(clip) check </a:t>
            </a:r>
            <a:r>
              <a:rPr lang="en-US" sz="1200" dirty="0">
                <a:latin typeface="Arial Narrow"/>
                <a:cs typeface="Arial Narrow"/>
              </a:rPr>
              <a:t>(% of full scale in raw counts)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STA</a:t>
            </a:r>
            <a:r>
              <a:rPr lang="en-US" sz="1200" b="1" dirty="0">
                <a:latin typeface="Arial Narrow"/>
                <a:cs typeface="Arial Narrow"/>
              </a:rPr>
              <a:t>/LTA check </a:t>
            </a:r>
            <a:r>
              <a:rPr lang="en-US" sz="1200" dirty="0">
                <a:latin typeface="Arial Narrow"/>
                <a:cs typeface="Arial Narrow"/>
              </a:rPr>
              <a:t>(around the estimated onset of P waves</a:t>
            </a:r>
            <a:r>
              <a:rPr lang="en-US" sz="1200" dirty="0" smtClean="0">
                <a:latin typeface="Arial Narrow"/>
                <a:cs typeface="Arial Narrow"/>
              </a:rPr>
              <a:t>)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Co</a:t>
            </a:r>
            <a:r>
              <a:rPr lang="en-US" sz="1200" b="1" dirty="0">
                <a:latin typeface="Arial Narrow"/>
                <a:cs typeface="Arial Narrow"/>
              </a:rPr>
              <a:t>-location check </a:t>
            </a:r>
            <a:r>
              <a:rPr lang="en-US" sz="1200" dirty="0">
                <a:latin typeface="Arial Narrow"/>
                <a:cs typeface="Arial Narrow"/>
              </a:rPr>
              <a:t>(BB preferred if not clipped)</a:t>
            </a:r>
            <a:r>
              <a:rPr lang="en-US" sz="1200" dirty="0" smtClean="0">
                <a:latin typeface="Arial Narrow"/>
                <a:cs typeface="Arial Narrow"/>
              </a:rPr>
              <a:t> </a:t>
            </a:r>
          </a:p>
          <a:p>
            <a:r>
              <a:rPr lang="en-US" sz="1600" dirty="0" smtClean="0">
                <a:solidFill>
                  <a:srgbClr val="558ED5"/>
                </a:solidFill>
                <a:latin typeface="Arial Narrow"/>
                <a:cs typeface="Arial Narrow"/>
              </a:rPr>
              <a:t>Differentiation of velocity traces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7864" y="1628800"/>
            <a:ext cx="309634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Waveform cut-off and 0</a:t>
            </a:r>
            <a:r>
              <a:rPr lang="en-US" sz="16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th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 order correction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Pre</a:t>
            </a:r>
            <a:r>
              <a:rPr lang="en-US" sz="1200" b="1" dirty="0">
                <a:latin typeface="Arial Narrow"/>
                <a:cs typeface="Arial Narrow"/>
              </a:rPr>
              <a:t>-event cut-off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Coda </a:t>
            </a:r>
            <a:r>
              <a:rPr lang="en-US" sz="1200" b="1" dirty="0">
                <a:latin typeface="Arial Narrow"/>
                <a:cs typeface="Arial Narrow"/>
              </a:rPr>
              <a:t>cut-off and aftershock removal </a:t>
            </a:r>
            <a:r>
              <a:rPr lang="en-US" sz="1200" dirty="0">
                <a:latin typeface="Arial Narrow"/>
                <a:cs typeface="Arial Narrow"/>
              </a:rPr>
              <a:t>(based on </a:t>
            </a:r>
            <a:r>
              <a:rPr lang="en-US" sz="1200" dirty="0" smtClean="0">
                <a:latin typeface="Arial Narrow"/>
                <a:cs typeface="Arial Narrow"/>
              </a:rPr>
              <a:t>normalized Arias </a:t>
            </a:r>
            <a:r>
              <a:rPr lang="en-US" sz="1200" dirty="0">
                <a:latin typeface="Arial Narrow"/>
                <a:cs typeface="Arial Narrow"/>
              </a:rPr>
              <a:t>intensity, Figini, 2006, Paolucci et al, 2008 EESD)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Pre</a:t>
            </a:r>
            <a:r>
              <a:rPr lang="en-US" sz="1200" b="1" dirty="0">
                <a:latin typeface="Arial Narrow"/>
                <a:cs typeface="Arial Narrow"/>
              </a:rPr>
              <a:t>-event baseline removal</a:t>
            </a:r>
            <a:endParaRPr lang="en-US" sz="1200" dirty="0" smtClean="0">
              <a:solidFill>
                <a:schemeClr val="tx2">
                  <a:lumMod val="60000"/>
                  <a:lumOff val="40000"/>
                </a:schemeClr>
              </a:solidFill>
              <a:latin typeface="Arial Narrow"/>
              <a:cs typeface="Arial Narrow"/>
            </a:endParaRPr>
          </a:p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From digital counts to ground-motion units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Bandpass </a:t>
            </a:r>
            <a:r>
              <a:rPr lang="en-US" sz="1200" b="1" dirty="0">
                <a:latin typeface="Arial Narrow"/>
                <a:cs typeface="Arial Narrow"/>
              </a:rPr>
              <a:t>gain correction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Restitution </a:t>
            </a:r>
            <a:r>
              <a:rPr lang="en-US" sz="1200" dirty="0">
                <a:latin typeface="Arial Narrow"/>
                <a:cs typeface="Arial Narrow"/>
              </a:rPr>
              <a:t>(full deconvolution of instr. response, if known)</a:t>
            </a:r>
            <a:endParaRPr lang="en-US" sz="1200" dirty="0" smtClean="0">
              <a:solidFill>
                <a:schemeClr val="tx2">
                  <a:lumMod val="60000"/>
                  <a:lumOff val="40000"/>
                </a:schemeClr>
              </a:solidFill>
              <a:latin typeface="Arial Narrow"/>
              <a:cs typeface="Arial Narrow"/>
            </a:endParaRPr>
          </a:p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Filter options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Butterworth </a:t>
            </a:r>
            <a:r>
              <a:rPr lang="en-US" sz="1200" b="1" dirty="0">
                <a:latin typeface="Arial Narrow"/>
                <a:cs typeface="Arial Narrow"/>
              </a:rPr>
              <a:t>is standard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Filter </a:t>
            </a:r>
            <a:r>
              <a:rPr lang="en-US" sz="1200" b="1" dirty="0">
                <a:latin typeface="Arial Narrow"/>
                <a:cs typeface="Arial Narrow"/>
              </a:rPr>
              <a:t>order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Bandpass</a:t>
            </a:r>
            <a:r>
              <a:rPr lang="en-US" sz="1200" b="1" dirty="0">
                <a:latin typeface="Arial Narrow"/>
                <a:cs typeface="Arial Narrow"/>
              </a:rPr>
              <a:t>, </a:t>
            </a:r>
            <a:r>
              <a:rPr lang="en-US" sz="1200" b="1" dirty="0" smtClean="0">
                <a:latin typeface="Arial Narrow"/>
                <a:cs typeface="Arial Narrow"/>
              </a:rPr>
              <a:t>high pass</a:t>
            </a:r>
            <a:r>
              <a:rPr lang="en-US" sz="1200" b="1" dirty="0">
                <a:latin typeface="Arial Narrow"/>
                <a:cs typeface="Arial Narrow"/>
              </a:rPr>
              <a:t>, </a:t>
            </a:r>
            <a:r>
              <a:rPr lang="en-US" sz="1200" b="1" dirty="0" smtClean="0">
                <a:latin typeface="Arial Narrow"/>
                <a:cs typeface="Arial Narrow"/>
              </a:rPr>
              <a:t>low pass</a:t>
            </a:r>
            <a:endParaRPr lang="en-US" sz="1200" b="1" dirty="0">
              <a:latin typeface="Arial Narrow"/>
              <a:cs typeface="Arial Narrow"/>
            </a:endParaRP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Causal</a:t>
            </a:r>
            <a:r>
              <a:rPr lang="en-US" sz="1200" b="1" dirty="0">
                <a:latin typeface="Arial Narrow"/>
                <a:cs typeface="Arial Narrow"/>
              </a:rPr>
              <a:t>, acausal </a:t>
            </a:r>
            <a:r>
              <a:rPr lang="en-US" sz="1200" dirty="0">
                <a:latin typeface="Arial Narrow"/>
                <a:cs typeface="Arial Narrow"/>
              </a:rPr>
              <a:t>(zero-phase)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Zero </a:t>
            </a:r>
            <a:r>
              <a:rPr lang="en-US" sz="1200" b="1" dirty="0">
                <a:latin typeface="Arial Narrow"/>
                <a:cs typeface="Arial Narrow"/>
              </a:rPr>
              <a:t>padding </a:t>
            </a:r>
            <a:r>
              <a:rPr lang="en-US" sz="1200" dirty="0">
                <a:latin typeface="Arial Narrow"/>
                <a:cs typeface="Arial Narrow"/>
              </a:rPr>
              <a:t>(Boore, 2005 BSSA)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Tapering </a:t>
            </a:r>
            <a:r>
              <a:rPr lang="en-US" sz="1200" dirty="0">
                <a:latin typeface="Arial Narrow"/>
                <a:cs typeface="Arial Narrow"/>
              </a:rPr>
              <a:t>(% of pre-event length)</a:t>
            </a:r>
            <a:endParaRPr lang="en-US" sz="1200" dirty="0" smtClean="0">
              <a:solidFill>
                <a:schemeClr val="tx2">
                  <a:lumMod val="60000"/>
                  <a:lumOff val="40000"/>
                </a:schemeClr>
              </a:solidFill>
              <a:latin typeface="Arial Narrow"/>
              <a:cs typeface="Arial Narrow"/>
            </a:endParaRPr>
          </a:p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Computation 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of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PGA and integration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latin typeface="Arial Narrow"/>
              <a:cs typeface="Arial Narrow"/>
            </a:endParaRPr>
          </a:p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C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omputation 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of PGV</a:t>
            </a:r>
          </a:p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Optional 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archival of processed waveforms (miniSEED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/>
                <a:cs typeface="Arial Narrow"/>
              </a:rPr>
              <a:t>)</a:t>
            </a:r>
          </a:p>
          <a:p>
            <a:pPr lvl="1"/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16216" y="1628800"/>
            <a:ext cx="2627784" cy="5262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558ED5"/>
                </a:solidFill>
                <a:latin typeface="Arial Narrow"/>
                <a:cs typeface="Arial Narrow"/>
              </a:rPr>
              <a:t>Response spectra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Newmark’s </a:t>
            </a:r>
            <a:r>
              <a:rPr lang="en-US" sz="1200" b="1" dirty="0">
                <a:latin typeface="Arial Narrow"/>
                <a:cs typeface="Arial Narrow"/>
              </a:rPr>
              <a:t>method </a:t>
            </a:r>
            <a:r>
              <a:rPr lang="en-US" sz="1200" dirty="0">
                <a:latin typeface="Arial Narrow"/>
                <a:cs typeface="Arial Narrow"/>
              </a:rPr>
              <a:t>β </a:t>
            </a:r>
            <a:r>
              <a:rPr lang="en-US" sz="1200" b="1" dirty="0">
                <a:latin typeface="Arial Narrow"/>
                <a:cs typeface="Arial Narrow"/>
              </a:rPr>
              <a:t>= 1/4 and </a:t>
            </a:r>
            <a:r>
              <a:rPr lang="en-US" sz="1200" dirty="0" err="1">
                <a:latin typeface="Arial Narrow"/>
                <a:cs typeface="Arial Narrow"/>
              </a:rPr>
              <a:t>γ</a:t>
            </a:r>
            <a:r>
              <a:rPr lang="en-US" sz="1200" dirty="0">
                <a:latin typeface="Arial Narrow"/>
                <a:cs typeface="Arial Narrow"/>
              </a:rPr>
              <a:t> </a:t>
            </a:r>
            <a:r>
              <a:rPr lang="en-US" sz="1200" b="1" dirty="0">
                <a:latin typeface="Arial Narrow"/>
                <a:cs typeface="Arial Narrow"/>
              </a:rPr>
              <a:t>= </a:t>
            </a:r>
            <a:r>
              <a:rPr lang="en-US" sz="1200" b="1" dirty="0" smtClean="0">
                <a:latin typeface="Arial Narrow"/>
                <a:cs typeface="Arial Narrow"/>
              </a:rPr>
              <a:t>½</a:t>
            </a:r>
            <a:endParaRPr lang="en-US" sz="1200" b="1" dirty="0">
              <a:latin typeface="Arial Narrow"/>
              <a:cs typeface="Arial Narrow"/>
            </a:endParaRP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Custom </a:t>
            </a:r>
            <a:r>
              <a:rPr lang="en-US" sz="1200" b="1" dirty="0">
                <a:latin typeface="Arial Narrow"/>
                <a:cs typeface="Arial Narrow"/>
              </a:rPr>
              <a:t>vibration period range </a:t>
            </a:r>
            <a:r>
              <a:rPr lang="en-US" sz="1200" dirty="0">
                <a:latin typeface="Arial Narrow"/>
                <a:cs typeface="Arial Narrow"/>
              </a:rPr>
              <a:t>(log. and lin. spacing, Caltech T)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Configurable </a:t>
            </a:r>
            <a:r>
              <a:rPr lang="en-US" sz="1200" b="1" dirty="0">
                <a:latin typeface="Arial Narrow"/>
                <a:cs typeface="Arial Narrow"/>
              </a:rPr>
              <a:t>set of damping </a:t>
            </a:r>
            <a:r>
              <a:rPr lang="en-US" sz="1200" b="1" dirty="0" smtClean="0">
                <a:latin typeface="Arial Narrow"/>
                <a:cs typeface="Arial Narrow"/>
              </a:rPr>
              <a:t>ratios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>
                <a:latin typeface="Arial Narrow"/>
                <a:cs typeface="Arial Narrow"/>
              </a:rPr>
              <a:t>Optional local archival of response spectra (db and ASCII format)</a:t>
            </a:r>
            <a:endParaRPr lang="en-US" sz="1200" b="1" dirty="0" smtClean="0">
              <a:latin typeface="Arial Narrow"/>
              <a:cs typeface="Arial Narrow"/>
            </a:endParaRPr>
          </a:p>
          <a:p>
            <a:pPr>
              <a:buClr>
                <a:schemeClr val="tx1"/>
              </a:buClr>
            </a:pPr>
            <a:r>
              <a:rPr lang="en-US" sz="1600" dirty="0" smtClean="0">
                <a:solidFill>
                  <a:srgbClr val="558ED5"/>
                </a:solidFill>
                <a:latin typeface="Arial Narrow"/>
                <a:cs typeface="Arial Narrow"/>
              </a:rPr>
              <a:t>Duration based on Arias intensity</a:t>
            </a:r>
          </a:p>
          <a:p>
            <a:pPr>
              <a:buClr>
                <a:schemeClr val="tx1"/>
              </a:buClr>
            </a:pPr>
            <a:r>
              <a:rPr lang="en-US" sz="1600" dirty="0" smtClean="0">
                <a:solidFill>
                  <a:srgbClr val="558ED5"/>
                </a:solidFill>
                <a:latin typeface="Arial Narrow"/>
                <a:cs typeface="Arial Narrow"/>
              </a:rPr>
              <a:t>USGS ShakeMap input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event.xml</a:t>
            </a:r>
            <a:endParaRPr lang="en-US" sz="1200" b="1" dirty="0">
              <a:latin typeface="Arial Narrow"/>
              <a:cs typeface="Arial Narrow"/>
            </a:endParaRP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event_dat.xml </a:t>
            </a:r>
            <a:r>
              <a:rPr lang="en-US" sz="1200" dirty="0">
                <a:latin typeface="Arial Narrow"/>
                <a:cs typeface="Arial Narrow"/>
              </a:rPr>
              <a:t>(all channels or max of horizontal)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>
                <a:latin typeface="Arial Narrow"/>
                <a:cs typeface="Arial Narrow"/>
              </a:rPr>
              <a:t>Call script for USGS-style ShakeMap generation</a:t>
            </a:r>
            <a:endParaRPr lang="en-US" sz="1200" dirty="0" smtClean="0">
              <a:solidFill>
                <a:srgbClr val="558ED5"/>
              </a:solidFill>
              <a:latin typeface="Arial Narrow"/>
              <a:cs typeface="Arial Narrow"/>
            </a:endParaRPr>
          </a:p>
          <a:p>
            <a:pPr>
              <a:buClr>
                <a:schemeClr val="tx1"/>
              </a:buClr>
            </a:pPr>
            <a:r>
              <a:rPr lang="en-US" sz="1600" dirty="0" smtClean="0">
                <a:solidFill>
                  <a:srgbClr val="558ED5"/>
                </a:solidFill>
                <a:latin typeface="Arial Narrow"/>
                <a:cs typeface="Arial Narrow"/>
              </a:rPr>
              <a:t>Rapid Raw Strong-Motion Database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Extension </a:t>
            </a:r>
            <a:r>
              <a:rPr lang="en-US" sz="1200" b="1" dirty="0">
                <a:latin typeface="Arial Narrow"/>
                <a:cs typeface="Arial Narrow"/>
              </a:rPr>
              <a:t>of the original </a:t>
            </a:r>
            <a:r>
              <a:rPr lang="en-US" sz="1200" b="1" dirty="0" smtClean="0">
                <a:latin typeface="Arial Narrow"/>
                <a:cs typeface="Arial Narrow"/>
              </a:rPr>
              <a:t>SC3 </a:t>
            </a:r>
            <a:r>
              <a:rPr lang="en-US" sz="1200" b="1" dirty="0">
                <a:latin typeface="Arial Narrow"/>
                <a:cs typeface="Arial Narrow"/>
              </a:rPr>
              <a:t>database for event-specific and waveform-</a:t>
            </a:r>
            <a:r>
              <a:rPr lang="en-US" sz="1200" b="1" dirty="0" smtClean="0">
                <a:latin typeface="Arial Narrow"/>
                <a:cs typeface="Arial Narrow"/>
              </a:rPr>
              <a:t>specific strong</a:t>
            </a:r>
            <a:r>
              <a:rPr lang="en-US" sz="1200" b="1" dirty="0">
                <a:latin typeface="Arial Narrow"/>
                <a:cs typeface="Arial Narrow"/>
              </a:rPr>
              <a:t>-motion data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Optional </a:t>
            </a:r>
            <a:r>
              <a:rPr lang="en-US" sz="1200" dirty="0">
                <a:latin typeface="Arial Narrow"/>
                <a:cs typeface="Arial Narrow"/>
              </a:rPr>
              <a:t>(user selects to enable messaging to database)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Rupture </a:t>
            </a:r>
            <a:r>
              <a:rPr lang="en-US" sz="1200" b="1" dirty="0">
                <a:latin typeface="Arial Narrow"/>
                <a:cs typeface="Arial Narrow"/>
              </a:rPr>
              <a:t>information </a:t>
            </a:r>
            <a:r>
              <a:rPr lang="en-US" sz="1200" dirty="0">
                <a:latin typeface="Arial Narrow"/>
                <a:cs typeface="Arial Narrow"/>
              </a:rPr>
              <a:t>(if available)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Peak </a:t>
            </a:r>
            <a:r>
              <a:rPr lang="en-US" sz="1200" b="1" dirty="0">
                <a:latin typeface="Arial Narrow"/>
                <a:cs typeface="Arial Narrow"/>
              </a:rPr>
              <a:t>motions and spectra</a:t>
            </a:r>
          </a:p>
          <a:p>
            <a:pPr marL="171450" indent="-171450">
              <a:buFont typeface="Wingdings" charset="2"/>
              <a:buChar char="ü"/>
            </a:pPr>
            <a:r>
              <a:rPr lang="en-US" sz="1200" b="1" dirty="0" smtClean="0">
                <a:latin typeface="Arial Narrow"/>
                <a:cs typeface="Arial Narrow"/>
              </a:rPr>
              <a:t>Processing </a:t>
            </a:r>
            <a:r>
              <a:rPr lang="en-US" sz="1200" b="1" dirty="0">
                <a:latin typeface="Arial Narrow"/>
                <a:cs typeface="Arial Narrow"/>
              </a:rPr>
              <a:t>chain</a:t>
            </a:r>
            <a:endParaRPr lang="en-US" sz="1200" dirty="0" smtClean="0">
              <a:solidFill>
                <a:srgbClr val="558ED5"/>
              </a:solidFill>
              <a:latin typeface="Arial Narrow"/>
              <a:cs typeface="Arial Narrow"/>
            </a:endParaRPr>
          </a:p>
          <a:p>
            <a:pPr lvl="1"/>
            <a:endParaRPr lang="en-US" sz="1600" dirty="0" smtClean="0">
              <a:solidFill>
                <a:srgbClr val="558ED5"/>
              </a:solidFill>
              <a:latin typeface="Arial Narrow"/>
              <a:cs typeface="Arial Narrow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309320"/>
            <a:ext cx="2699792" cy="3356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44208" y="3228072"/>
            <a:ext cx="2564986" cy="329422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462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4339" name="Rectangle 11"/>
          <p:cNvSpPr>
            <a:spLocks noChangeArrowheads="1"/>
          </p:cNvSpPr>
          <p:nvPr/>
        </p:nvSpPr>
        <p:spPr bwMode="auto">
          <a:xfrm>
            <a:off x="0" y="2357438"/>
            <a:ext cx="9144000" cy="1285875"/>
          </a:xfrm>
          <a:prstGeom prst="rect">
            <a:avLst/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Gill Sans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4340" name="Isosceles Triangle 12"/>
          <p:cNvSpPr>
            <a:spLocks noChangeArrowheads="1"/>
          </p:cNvSpPr>
          <p:nvPr/>
        </p:nvSpPr>
        <p:spPr bwMode="auto">
          <a:xfrm>
            <a:off x="3446860" y="2089551"/>
            <a:ext cx="535781" cy="267891"/>
          </a:xfrm>
          <a:prstGeom prst="triangle">
            <a:avLst>
              <a:gd name="adj" fmla="val 50000"/>
            </a:avLst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defTabSz="642915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4341" name="Rectangle 13"/>
          <p:cNvSpPr>
            <a:spLocks noChangeArrowheads="1"/>
          </p:cNvSpPr>
          <p:nvPr/>
        </p:nvSpPr>
        <p:spPr bwMode="auto">
          <a:xfrm>
            <a:off x="0" y="2089551"/>
            <a:ext cx="3714750" cy="267891"/>
          </a:xfrm>
          <a:prstGeom prst="rect">
            <a:avLst/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defTabSz="642915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50532" name="Rectangle 6"/>
          <p:cNvSpPr>
            <a:spLocks/>
          </p:cNvSpPr>
          <p:nvPr/>
        </p:nvSpPr>
        <p:spPr bwMode="auto">
          <a:xfrm>
            <a:off x="0" y="2571751"/>
            <a:ext cx="3607594" cy="6607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676" bIns="0" anchor="ctr"/>
          <a:lstStyle/>
          <a:p>
            <a:pPr marL="37942"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ShakeMap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21906" y="2685093"/>
            <a:ext cx="4814094" cy="541955"/>
          </a:xfrm>
          <a:prstGeom prst="rect">
            <a:avLst/>
          </a:prstGeom>
        </p:spPr>
        <p:txBody>
          <a:bodyPr wrap="square" lIns="64274" tIns="32137" rIns="64274" bIns="32137">
            <a:spAutoFit/>
          </a:bodyPr>
          <a:lstStyle/>
          <a:p>
            <a:pPr marL="37942" defTabSz="642915" fontAlgn="base">
              <a:spcBef>
                <a:spcPts val="642"/>
              </a:spcBef>
              <a:spcAft>
                <a:spcPct val="0"/>
              </a:spcAft>
            </a:pPr>
            <a:r>
              <a:rPr lang="en-US" sz="31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 W3" charset="0"/>
                <a:cs typeface="Arial" charset="0"/>
                <a:sym typeface="Gill Sans" charset="0"/>
              </a:rPr>
              <a:t>Site Corrections</a:t>
            </a:r>
            <a:endParaRPr lang="en-US" sz="3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neva" charset="0"/>
              <a:ea typeface="ヒラギノ角ゴ Pro W3" charset="0"/>
              <a:cs typeface="Arial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66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" t="12013" b="19281"/>
          <a:stretch/>
        </p:blipFill>
        <p:spPr bwMode="auto">
          <a:xfrm>
            <a:off x="1164082" y="224905"/>
            <a:ext cx="7087165" cy="62207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10"/>
          <p:cNvPicPr>
            <a:picLocks noChangeArrowheads="1"/>
          </p:cNvPicPr>
          <p:nvPr/>
        </p:nvPicPr>
        <p:blipFill rotWithShape="1">
          <a:blip r:embed="rId3"/>
          <a:srcRect r="49355"/>
          <a:stretch/>
        </p:blipFill>
        <p:spPr bwMode="auto">
          <a:xfrm>
            <a:off x="663672" y="3654515"/>
            <a:ext cx="1320560" cy="239427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22330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54" y="1262435"/>
            <a:ext cx="4955977" cy="4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406" y="1262435"/>
            <a:ext cx="3279428" cy="41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Rectangle 4"/>
          <p:cNvSpPr>
            <a:spLocks/>
          </p:cNvSpPr>
          <p:nvPr/>
        </p:nvSpPr>
        <p:spPr bwMode="auto">
          <a:xfrm>
            <a:off x="8527851" y="4271739"/>
            <a:ext cx="383977" cy="383977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2709" name="Rectangle 5"/>
          <p:cNvSpPr>
            <a:spLocks/>
          </p:cNvSpPr>
          <p:nvPr/>
        </p:nvSpPr>
        <p:spPr bwMode="auto">
          <a:xfrm>
            <a:off x="2589609" y="5947172"/>
            <a:ext cx="4631160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9000"/>
              </a:lnSpc>
              <a:tabLst>
                <a:tab pos="0" algn="l"/>
                <a:tab pos="909680" algn="l"/>
                <a:tab pos="1829405" algn="l"/>
                <a:tab pos="2740201" algn="l"/>
              </a:tabLst>
            </a:pPr>
            <a:r>
              <a:rPr lang="en-US" sz="2100">
                <a:latin typeface="Times" charset="0"/>
                <a:cs typeface="Times" charset="0"/>
                <a:sym typeface="Times" charset="0"/>
              </a:rPr>
              <a:t>[From Borcherdt, 1994 </a:t>
            </a:r>
            <a:r>
              <a:rPr lang="ja-JP" altLang="en-US" sz="2100">
                <a:latin typeface="Times" charset="0"/>
                <a:cs typeface="Times" charset="0"/>
                <a:sym typeface="Times" charset="0"/>
              </a:rPr>
              <a:t>“</a:t>
            </a:r>
            <a:r>
              <a:rPr lang="en-US" sz="2100">
                <a:latin typeface="Times" charset="0"/>
                <a:cs typeface="Times" charset="0"/>
                <a:sym typeface="Times" charset="0"/>
              </a:rPr>
              <a:t>NEHRP Factors</a:t>
            </a:r>
            <a:r>
              <a:rPr lang="ja-JP" altLang="en-US" sz="2100">
                <a:latin typeface="Times" charset="0"/>
                <a:cs typeface="Times" charset="0"/>
                <a:sym typeface="Times" charset="0"/>
              </a:rPr>
              <a:t>”</a:t>
            </a:r>
            <a:r>
              <a:rPr lang="en-US" sz="2100">
                <a:latin typeface="Times" charset="0"/>
                <a:cs typeface="Times" charset="0"/>
                <a:sym typeface="Times" charset="0"/>
              </a:rPr>
              <a:t>]</a:t>
            </a:r>
          </a:p>
        </p:txBody>
      </p:sp>
      <p:grpSp>
        <p:nvGrpSpPr>
          <p:cNvPr id="72710" name="Group 6"/>
          <p:cNvGrpSpPr>
            <a:grpSpLocks/>
          </p:cNvGrpSpPr>
          <p:nvPr/>
        </p:nvGrpSpPr>
        <p:grpSpPr bwMode="auto">
          <a:xfrm>
            <a:off x="857250" y="1253505"/>
            <a:ext cx="3571875" cy="482203"/>
            <a:chOff x="0" y="0"/>
            <a:chExt cx="3200" cy="432"/>
          </a:xfrm>
        </p:grpSpPr>
        <p:sp>
          <p:nvSpPr>
            <p:cNvPr id="72722" name="Rectangle 7"/>
            <p:cNvSpPr>
              <a:spLocks/>
            </p:cNvSpPr>
            <p:nvPr/>
          </p:nvSpPr>
          <p:spPr bwMode="auto">
            <a:xfrm>
              <a:off x="0" y="36"/>
              <a:ext cx="3200" cy="39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723" name="Rectangle 8"/>
            <p:cNvSpPr>
              <a:spLocks/>
            </p:cNvSpPr>
            <p:nvPr/>
          </p:nvSpPr>
          <p:spPr bwMode="auto">
            <a:xfrm>
              <a:off x="228" y="0"/>
              <a:ext cx="2868" cy="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tabLst>
                  <a:tab pos="356059" algn="l"/>
                  <a:tab pos="713234" algn="l"/>
                  <a:tab pos="1061479" algn="l"/>
                  <a:tab pos="1418654" algn="l"/>
                  <a:tab pos="1793688" algn="l"/>
                  <a:tab pos="2133004" algn="l"/>
                  <a:tab pos="2490178" algn="l"/>
                  <a:tab pos="2847353" algn="l"/>
                  <a:tab pos="3195599" algn="l"/>
                  <a:tab pos="3552773" algn="l"/>
                  <a:tab pos="3909948" algn="l"/>
                  <a:tab pos="4249264" algn="l"/>
                </a:tabLst>
              </a:pPr>
              <a:r>
                <a:rPr lang="en-US" sz="2100" dirty="0">
                  <a:latin typeface="Times" charset="0"/>
                  <a:cs typeface="Times" charset="0"/>
                  <a:sym typeface="Times" charset="0"/>
                </a:rPr>
                <a:t>Amplification (1 Hz)</a:t>
              </a:r>
            </a:p>
          </p:txBody>
        </p:sp>
      </p:grpSp>
      <p:grpSp>
        <p:nvGrpSpPr>
          <p:cNvPr id="72711" name="Group 9"/>
          <p:cNvGrpSpPr>
            <a:grpSpLocks/>
          </p:cNvGrpSpPr>
          <p:nvPr/>
        </p:nvGrpSpPr>
        <p:grpSpPr bwMode="auto">
          <a:xfrm>
            <a:off x="5188149" y="1262435"/>
            <a:ext cx="3509367" cy="473273"/>
            <a:chOff x="0" y="0"/>
            <a:chExt cx="3144" cy="424"/>
          </a:xfrm>
        </p:grpSpPr>
        <p:sp>
          <p:nvSpPr>
            <p:cNvPr id="72720" name="Rectangle 10"/>
            <p:cNvSpPr>
              <a:spLocks/>
            </p:cNvSpPr>
            <p:nvPr/>
          </p:nvSpPr>
          <p:spPr bwMode="auto">
            <a:xfrm>
              <a:off x="0" y="36"/>
              <a:ext cx="3144" cy="34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721" name="Rectangle 11"/>
            <p:cNvSpPr>
              <a:spLocks/>
            </p:cNvSpPr>
            <p:nvPr/>
          </p:nvSpPr>
          <p:spPr bwMode="auto">
            <a:xfrm>
              <a:off x="182" y="0"/>
              <a:ext cx="2875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tabLst>
                  <a:tab pos="356059" algn="l"/>
                  <a:tab pos="713234" algn="l"/>
                  <a:tab pos="1061479" algn="l"/>
                  <a:tab pos="1418654" algn="l"/>
                  <a:tab pos="1793688" algn="l"/>
                  <a:tab pos="2133004" algn="l"/>
                  <a:tab pos="2490178" algn="l"/>
                  <a:tab pos="2847353" algn="l"/>
                  <a:tab pos="3195599" algn="l"/>
                  <a:tab pos="3552773" algn="l"/>
                  <a:tab pos="3909948" algn="l"/>
                  <a:tab pos="4249264" algn="l"/>
                </a:tabLst>
              </a:pPr>
              <a:r>
                <a:rPr lang="en-US" sz="2100" dirty="0">
                  <a:latin typeface="Times" charset="0"/>
                  <a:cs typeface="Times" charset="0"/>
                  <a:sym typeface="Times" charset="0"/>
                </a:rPr>
                <a:t>Amplification (3 Hz)</a:t>
              </a:r>
            </a:p>
          </p:txBody>
        </p:sp>
      </p:grpSp>
      <p:grpSp>
        <p:nvGrpSpPr>
          <p:cNvPr id="72712" name="Group 12"/>
          <p:cNvGrpSpPr>
            <a:grpSpLocks/>
          </p:cNvGrpSpPr>
          <p:nvPr/>
        </p:nvGrpSpPr>
        <p:grpSpPr bwMode="auto">
          <a:xfrm>
            <a:off x="982266" y="5089922"/>
            <a:ext cx="3187898" cy="478855"/>
            <a:chOff x="0" y="0"/>
            <a:chExt cx="2856" cy="428"/>
          </a:xfrm>
        </p:grpSpPr>
        <p:sp>
          <p:nvSpPr>
            <p:cNvPr id="72718" name="Rectangle 13"/>
            <p:cNvSpPr>
              <a:spLocks/>
            </p:cNvSpPr>
            <p:nvPr/>
          </p:nvSpPr>
          <p:spPr bwMode="auto">
            <a:xfrm>
              <a:off x="0" y="32"/>
              <a:ext cx="2856" cy="39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719" name="Rectangle 14"/>
            <p:cNvSpPr>
              <a:spLocks/>
            </p:cNvSpPr>
            <p:nvPr/>
          </p:nvSpPr>
          <p:spPr bwMode="auto">
            <a:xfrm>
              <a:off x="114" y="0"/>
              <a:ext cx="2711" cy="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tabLst>
                  <a:tab pos="356059" algn="l"/>
                  <a:tab pos="713234" algn="l"/>
                  <a:tab pos="1061479" algn="l"/>
                  <a:tab pos="1418654" algn="l"/>
                  <a:tab pos="1793688" algn="l"/>
                  <a:tab pos="2133004" algn="l"/>
                  <a:tab pos="2490178" algn="l"/>
                  <a:tab pos="2847353" algn="l"/>
                  <a:tab pos="3195599" algn="l"/>
                  <a:tab pos="3552773" algn="l"/>
                  <a:tab pos="3909948" algn="l"/>
                  <a:tab pos="4249264" algn="l"/>
                </a:tabLst>
              </a:pPr>
              <a:r>
                <a:rPr lang="en-US" sz="2100" dirty="0">
                  <a:latin typeface="Times" charset="0"/>
                  <a:cs typeface="Times" charset="0"/>
                  <a:sym typeface="Times" charset="0"/>
                </a:rPr>
                <a:t>Input Acceleration (gal)</a:t>
              </a:r>
            </a:p>
          </p:txBody>
        </p:sp>
      </p:grpSp>
      <p:grpSp>
        <p:nvGrpSpPr>
          <p:cNvPr id="72713" name="Group 15"/>
          <p:cNvGrpSpPr>
            <a:grpSpLocks/>
          </p:cNvGrpSpPr>
          <p:nvPr/>
        </p:nvGrpSpPr>
        <p:grpSpPr bwMode="auto">
          <a:xfrm>
            <a:off x="5438180" y="5089922"/>
            <a:ext cx="3187898" cy="478855"/>
            <a:chOff x="0" y="0"/>
            <a:chExt cx="2856" cy="428"/>
          </a:xfrm>
        </p:grpSpPr>
        <p:sp>
          <p:nvSpPr>
            <p:cNvPr id="72716" name="Rectangle 16"/>
            <p:cNvSpPr>
              <a:spLocks/>
            </p:cNvSpPr>
            <p:nvPr/>
          </p:nvSpPr>
          <p:spPr bwMode="auto">
            <a:xfrm>
              <a:off x="0" y="32"/>
              <a:ext cx="2856" cy="39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717" name="Rectangle 17"/>
            <p:cNvSpPr>
              <a:spLocks/>
            </p:cNvSpPr>
            <p:nvPr/>
          </p:nvSpPr>
          <p:spPr bwMode="auto">
            <a:xfrm>
              <a:off x="115" y="0"/>
              <a:ext cx="2712" cy="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tabLst>
                  <a:tab pos="356059" algn="l"/>
                  <a:tab pos="713234" algn="l"/>
                  <a:tab pos="1061479" algn="l"/>
                  <a:tab pos="1418654" algn="l"/>
                  <a:tab pos="1793688" algn="l"/>
                  <a:tab pos="2133004" algn="l"/>
                  <a:tab pos="2490178" algn="l"/>
                  <a:tab pos="2847353" algn="l"/>
                  <a:tab pos="3195599" algn="l"/>
                  <a:tab pos="3552773" algn="l"/>
                  <a:tab pos="3909948" algn="l"/>
                  <a:tab pos="4249264" algn="l"/>
                </a:tabLst>
              </a:pPr>
              <a:r>
                <a:rPr lang="en-US" sz="2100" dirty="0">
                  <a:latin typeface="Times" charset="0"/>
                  <a:cs typeface="Times" charset="0"/>
                  <a:sym typeface="Times" charset="0"/>
                </a:rPr>
                <a:t>Input Acceleration (gal)</a:t>
              </a:r>
            </a:p>
          </p:txBody>
        </p:sp>
      </p:grpSp>
      <p:sp>
        <p:nvSpPr>
          <p:cNvPr id="72714" name="TextBox 21"/>
          <p:cNvSpPr txBox="1">
            <a:spLocks noChangeArrowheads="1"/>
          </p:cNvSpPr>
          <p:nvPr/>
        </p:nvSpPr>
        <p:spPr bwMode="auto">
          <a:xfrm>
            <a:off x="553641" y="160734"/>
            <a:ext cx="8439671" cy="54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88" tIns="32144" rIns="64288" bIns="32144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1pPr>
            <a:lvl2pPr marL="37931725" indent="-37474525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2pPr>
            <a:lvl3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3pPr>
            <a:lvl4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4pPr>
            <a:lvl5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9pPr>
          </a:lstStyle>
          <a:p>
            <a:pPr eaLnBrk="1" hangingPunct="1"/>
            <a:r>
              <a:rPr lang="en-US" sz="3100" dirty="0">
                <a:solidFill>
                  <a:srgbClr val="800000"/>
                </a:solidFill>
                <a:latin typeface="Times" charset="0"/>
                <a:cs typeface="Times" charset="0"/>
                <a:sym typeface="Times" charset="0"/>
              </a:rPr>
              <a:t>Nonlinear, Frequency-Dependent Site Amplification 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72715" name="TextBox 25"/>
          <p:cNvSpPr txBox="1">
            <a:spLocks noChangeArrowheads="1"/>
          </p:cNvSpPr>
          <p:nvPr/>
        </p:nvSpPr>
        <p:spPr bwMode="auto">
          <a:xfrm>
            <a:off x="37952" y="3375422"/>
            <a:ext cx="1212205" cy="28128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88" tIns="32144" rIns="64288" bIns="32144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1pPr>
            <a:lvl2pPr marL="37931725" indent="-37474525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2pPr>
            <a:lvl3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3pPr>
            <a:lvl4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4pPr>
            <a:lvl5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9pPr>
          </a:lstStyle>
          <a:p>
            <a:pPr eaLnBrk="1" hangingPunct="1"/>
            <a:r>
              <a:rPr lang="en-US" sz="1400"/>
              <a:t>AMP FACTOR</a:t>
            </a:r>
          </a:p>
        </p:txBody>
      </p:sp>
    </p:spTree>
    <p:extLst>
      <p:ext uri="{BB962C8B-B14F-4D97-AF65-F5344CB8AC3E}">
        <p14:creationId xmlns:p14="http://schemas.microsoft.com/office/powerpoint/2010/main" val="227857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57" y="1481599"/>
            <a:ext cx="2793772" cy="265532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6" descr="Screen Shot 2015-05-18 at 8.02.42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11595" r="7991" b="9282"/>
          <a:stretch/>
        </p:blipFill>
        <p:spPr>
          <a:xfrm>
            <a:off x="2270766" y="2074571"/>
            <a:ext cx="2646400" cy="2805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2" name="TextBox 11"/>
          <p:cNvSpPr txBox="1"/>
          <p:nvPr/>
        </p:nvSpPr>
        <p:spPr>
          <a:xfrm>
            <a:off x="115464" y="315350"/>
            <a:ext cx="9028536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/>
              <a:buChar char="•"/>
            </a:pPr>
            <a:r>
              <a:rPr lang="en-US" sz="1600" dirty="0" smtClean="0"/>
              <a:t>USGS Web-accessible Compilation of </a:t>
            </a:r>
            <a:r>
              <a:rPr lang="en-US" sz="1600" i="1" dirty="0" smtClean="0"/>
              <a:t>V</a:t>
            </a:r>
            <a:r>
              <a:rPr lang="en-US" sz="1600" i="1" baseline="-25000" dirty="0" smtClean="0"/>
              <a:t>S</a:t>
            </a:r>
            <a:r>
              <a:rPr lang="en-US" sz="1600" baseline="-25000" dirty="0" smtClean="0"/>
              <a:t>30</a:t>
            </a:r>
            <a:r>
              <a:rPr lang="en-US" sz="1600" dirty="0" smtClean="0"/>
              <a:t> in the U.S. (Yong et al.)</a:t>
            </a:r>
          </a:p>
          <a:p>
            <a:pPr marL="285750" indent="-285750">
              <a:spcAft>
                <a:spcPts val="200"/>
              </a:spcAft>
              <a:buFont typeface="Arial"/>
              <a:buChar char="•"/>
            </a:pPr>
            <a:r>
              <a:rPr lang="en-US" sz="1600" dirty="0" smtClean="0"/>
              <a:t>Vs30 Map for California with Geologic, Topographic &amp; Vs30 constraints via Kriging (Thompson et al)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cs typeface="Calibri"/>
              </a:rPr>
              <a:t>On the Accuracy of V</a:t>
            </a:r>
            <a:r>
              <a:rPr lang="en-US" sz="1600" baseline="-25000" dirty="0">
                <a:cs typeface="Calibri"/>
              </a:rPr>
              <a:t>S30</a:t>
            </a:r>
            <a:r>
              <a:rPr lang="en-US" sz="1600" dirty="0">
                <a:cs typeface="Calibri"/>
              </a:rPr>
              <a:t>-based Site Response Amplifications in California (</a:t>
            </a:r>
            <a:r>
              <a:rPr lang="en-US" sz="1600" dirty="0">
                <a:solidFill>
                  <a:srgbClr val="000000"/>
                </a:solidFill>
                <a:cs typeface="Calibri"/>
              </a:rPr>
              <a:t>Thompson &amp; </a:t>
            </a:r>
            <a:r>
              <a:rPr lang="en-US" sz="1600" dirty="0" smtClean="0">
                <a:solidFill>
                  <a:srgbClr val="000000"/>
                </a:solidFill>
                <a:cs typeface="Calibri"/>
              </a:rPr>
              <a:t>Wald)</a:t>
            </a:r>
            <a:endParaRPr lang="en-US" sz="1600" dirty="0">
              <a:solidFill>
                <a:srgbClr val="000000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Open</a:t>
            </a:r>
            <a:r>
              <a:rPr lang="en-US" sz="1600" dirty="0"/>
              <a:t>-Source Hybrid Global Vs30 </a:t>
            </a:r>
            <a:r>
              <a:rPr lang="en-US" sz="1600" dirty="0" smtClean="0"/>
              <a:t>Model (Worden et al, 2014; </a:t>
            </a:r>
            <a:r>
              <a:rPr lang="en-US" sz="1600" dirty="0" err="1" smtClean="0"/>
              <a:t>Github</a:t>
            </a:r>
            <a:r>
              <a:rPr lang="en-US" sz="1600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</p:txBody>
      </p:sp>
      <p:pic>
        <p:nvPicPr>
          <p:cNvPr id="13" name="Picture 12" descr="Screen Shot 2015-05-19 at 1.30.3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726" y="2680986"/>
            <a:ext cx="2808326" cy="25348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Picture 10" descr="wus.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41" r="8441" b="5290"/>
          <a:stretch/>
        </p:blipFill>
        <p:spPr>
          <a:xfrm rot="5400000">
            <a:off x="5963310" y="3547312"/>
            <a:ext cx="3264511" cy="289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6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50"/>
          <a:stretch/>
        </p:blipFill>
        <p:spPr>
          <a:xfrm>
            <a:off x="66140" y="859938"/>
            <a:ext cx="8963770" cy="47891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8331" y="304286"/>
            <a:ext cx="190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Site Correction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80215" y="304286"/>
            <a:ext cx="1577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Site Correction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12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175" y="476885"/>
            <a:ext cx="6089650" cy="590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53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4339" name="Rectangle 11"/>
          <p:cNvSpPr>
            <a:spLocks noChangeArrowheads="1"/>
          </p:cNvSpPr>
          <p:nvPr/>
        </p:nvSpPr>
        <p:spPr bwMode="auto">
          <a:xfrm>
            <a:off x="0" y="2357438"/>
            <a:ext cx="9144000" cy="1285875"/>
          </a:xfrm>
          <a:prstGeom prst="rect">
            <a:avLst/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Gill Sans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4340" name="Isosceles Triangle 12"/>
          <p:cNvSpPr>
            <a:spLocks noChangeArrowheads="1"/>
          </p:cNvSpPr>
          <p:nvPr/>
        </p:nvSpPr>
        <p:spPr bwMode="auto">
          <a:xfrm>
            <a:off x="3446860" y="2089551"/>
            <a:ext cx="535781" cy="267891"/>
          </a:xfrm>
          <a:prstGeom prst="triangle">
            <a:avLst>
              <a:gd name="adj" fmla="val 50000"/>
            </a:avLst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defTabSz="642915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4341" name="Rectangle 13"/>
          <p:cNvSpPr>
            <a:spLocks noChangeArrowheads="1"/>
          </p:cNvSpPr>
          <p:nvPr/>
        </p:nvSpPr>
        <p:spPr bwMode="auto">
          <a:xfrm>
            <a:off x="0" y="2089551"/>
            <a:ext cx="3714750" cy="267891"/>
          </a:xfrm>
          <a:prstGeom prst="rect">
            <a:avLst/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defTabSz="642915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50532" name="Rectangle 6"/>
          <p:cNvSpPr>
            <a:spLocks/>
          </p:cNvSpPr>
          <p:nvPr/>
        </p:nvSpPr>
        <p:spPr bwMode="auto">
          <a:xfrm>
            <a:off x="0" y="2571751"/>
            <a:ext cx="3607594" cy="6607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676" bIns="0" anchor="ctr"/>
          <a:lstStyle/>
          <a:p>
            <a:pPr marL="37942"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ShakeMap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105788" y="2736759"/>
            <a:ext cx="4814094" cy="495789"/>
          </a:xfrm>
          <a:prstGeom prst="rect">
            <a:avLst/>
          </a:prstGeom>
        </p:spPr>
        <p:txBody>
          <a:bodyPr wrap="square" lIns="64274" tIns="32137" rIns="64274" bIns="32137">
            <a:spAutoFit/>
          </a:bodyPr>
          <a:lstStyle/>
          <a:p>
            <a:pPr marL="37942" defTabSz="642915" fontAlgn="base">
              <a:spcBef>
                <a:spcPts val="642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 W3" charset="0"/>
                <a:cs typeface="Arial" charset="0"/>
                <a:sym typeface="Gill Sans" charset="0"/>
              </a:rPr>
              <a:t>New Web Pages &amp; Content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neva" charset="0"/>
              <a:ea typeface="ヒラギノ角ゴ Pro W3" charset="0"/>
              <a:cs typeface="Arial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59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45" y="226377"/>
            <a:ext cx="6036310" cy="640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7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15" y="227965"/>
            <a:ext cx="6033770" cy="640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58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4-14 at 6.16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618"/>
            <a:ext cx="9144000" cy="63591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6750" y="5843857"/>
            <a:ext cx="32115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US" sz="1600" b="1" dirty="0" smtClean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defTabSz="457200"/>
            <a:r>
              <a:rPr lang="en-US" sz="1600" b="1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[Thompson, Worden &amp; Wald, 2014]</a:t>
            </a:r>
            <a:endParaRPr lang="en-US" sz="1600" b="1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>
            <a:off x="5666233" y="452722"/>
            <a:ext cx="2938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453262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Gill Sans" charset="0"/>
              </a:rPr>
              <a:t>Refined Vs30 Maps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67345" y="1736768"/>
            <a:ext cx="5039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m/</a:t>
            </a:r>
          </a:p>
          <a:p>
            <a:r>
              <a:rPr lang="en-US" sz="1600" dirty="0" smtClean="0"/>
              <a:t>sec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3979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5-24 at 10.32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55600"/>
            <a:ext cx="87376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2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14" y="6098977"/>
            <a:ext cx="1143000" cy="41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7"/>
          <a:stretch>
            <a:fillRect/>
          </a:stretch>
        </p:blipFill>
        <p:spPr bwMode="auto">
          <a:xfrm>
            <a:off x="2233" y="0"/>
            <a:ext cx="9141768" cy="25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6805" name="Group 4"/>
          <p:cNvGrpSpPr>
            <a:grpSpLocks/>
          </p:cNvGrpSpPr>
          <p:nvPr/>
        </p:nvGrpSpPr>
        <p:grpSpPr bwMode="auto">
          <a:xfrm>
            <a:off x="0" y="1"/>
            <a:ext cx="9144000" cy="303609"/>
            <a:chOff x="0" y="0"/>
            <a:chExt cx="8192" cy="272"/>
          </a:xfrm>
        </p:grpSpPr>
        <p:sp>
          <p:nvSpPr>
            <p:cNvPr id="76812" name="Rectangle 5"/>
            <p:cNvSpPr>
              <a:spLocks/>
            </p:cNvSpPr>
            <p:nvPr/>
          </p:nvSpPr>
          <p:spPr bwMode="auto">
            <a:xfrm>
              <a:off x="0" y="0"/>
              <a:ext cx="8192" cy="27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813" name="Rectangle 6"/>
            <p:cNvSpPr>
              <a:spLocks/>
            </p:cNvSpPr>
            <p:nvPr/>
          </p:nvSpPr>
          <p:spPr bwMode="auto">
            <a:xfrm>
              <a:off x="0" y="0"/>
              <a:ext cx="0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pic>
        <p:nvPicPr>
          <p:cNvPr id="141319" name="Picture 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3610" y="940966"/>
            <a:ext cx="8472041" cy="47740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76200" dist="139699" dir="5400000" algn="ctr" rotWithShape="0">
              <a:schemeClr val="bg2">
                <a:alpha val="50000"/>
              </a:schemeClr>
            </a:outerShdw>
          </a:effectLst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85750" y="942082"/>
            <a:ext cx="8536781" cy="4772918"/>
            <a:chOff x="0" y="0"/>
            <a:chExt cx="7648" cy="4276"/>
          </a:xfrm>
          <a:effectLst/>
        </p:grpSpPr>
        <p:pic>
          <p:nvPicPr>
            <p:cNvPr id="141321" name="Picture 9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0"/>
              <a:ext cx="7648" cy="42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76200" dist="139699" dir="5400000" algn="ctr" rotWithShape="0">
                <a:schemeClr val="bg2">
                  <a:alpha val="50000"/>
                </a:schemeClr>
              </a:outerShdw>
            </a:effectLst>
          </p:spPr>
        </p:pic>
        <p:pic>
          <p:nvPicPr>
            <p:cNvPr id="141322" name="Picture 10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23" y="1773"/>
              <a:ext cx="2336" cy="21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76200" dist="139699" dir="5400000" algn="ctr" rotWithShape="0">
                <a:schemeClr val="bg2">
                  <a:alpha val="50000"/>
                </a:schemeClr>
              </a:outerShdw>
            </a:effectLst>
          </p:spPr>
        </p:pic>
      </p:grpSp>
      <p:sp>
        <p:nvSpPr>
          <p:cNvPr id="76808" name="Rectangle 11"/>
          <p:cNvSpPr>
            <a:spLocks/>
          </p:cNvSpPr>
          <p:nvPr/>
        </p:nvSpPr>
        <p:spPr bwMode="auto">
          <a:xfrm>
            <a:off x="3076278" y="331516"/>
            <a:ext cx="18067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1" bIns="0">
            <a:spAutoFit/>
          </a:bodyPr>
          <a:lstStyle/>
          <a:p>
            <a:pPr marL="39066"/>
            <a:r>
              <a:rPr lang="en-US">
                <a:solidFill>
                  <a:srgbClr val="FFFFFF"/>
                </a:solidFill>
                <a:cs typeface="Arial" charset="0"/>
              </a:rPr>
              <a:t>Global Vs30 Server</a:t>
            </a:r>
          </a:p>
        </p:txBody>
      </p:sp>
      <p:pic>
        <p:nvPicPr>
          <p:cNvPr id="76809" name="Picture 12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11" y="6094512"/>
            <a:ext cx="1125141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44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14" y="6098977"/>
            <a:ext cx="1143000" cy="41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7"/>
          <a:stretch>
            <a:fillRect/>
          </a:stretch>
        </p:blipFill>
        <p:spPr bwMode="auto">
          <a:xfrm>
            <a:off x="2233" y="0"/>
            <a:ext cx="9141768" cy="25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5781" name="Group 4"/>
          <p:cNvGrpSpPr>
            <a:grpSpLocks/>
          </p:cNvGrpSpPr>
          <p:nvPr/>
        </p:nvGrpSpPr>
        <p:grpSpPr bwMode="auto">
          <a:xfrm>
            <a:off x="0" y="1"/>
            <a:ext cx="9144000" cy="303609"/>
            <a:chOff x="0" y="0"/>
            <a:chExt cx="8192" cy="272"/>
          </a:xfrm>
        </p:grpSpPr>
        <p:sp>
          <p:nvSpPr>
            <p:cNvPr id="75788" name="Rectangle 5"/>
            <p:cNvSpPr>
              <a:spLocks/>
            </p:cNvSpPr>
            <p:nvPr/>
          </p:nvSpPr>
          <p:spPr bwMode="auto">
            <a:xfrm>
              <a:off x="0" y="0"/>
              <a:ext cx="8192" cy="27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5789" name="Rectangle 6"/>
            <p:cNvSpPr>
              <a:spLocks/>
            </p:cNvSpPr>
            <p:nvPr/>
          </p:nvSpPr>
          <p:spPr bwMode="auto">
            <a:xfrm>
              <a:off x="0" y="0"/>
              <a:ext cx="0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pic>
        <p:nvPicPr>
          <p:cNvPr id="75782" name="Picture 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569268"/>
            <a:ext cx="8848204" cy="613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8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88" b="13939"/>
          <a:stretch>
            <a:fillRect/>
          </a:stretch>
        </p:blipFill>
        <p:spPr bwMode="auto">
          <a:xfrm>
            <a:off x="3673451" y="3837533"/>
            <a:ext cx="1686594" cy="233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7" name="Rectangle 9"/>
          <p:cNvSpPr>
            <a:spLocks/>
          </p:cNvSpPr>
          <p:nvPr/>
        </p:nvSpPr>
        <p:spPr bwMode="auto">
          <a:xfrm>
            <a:off x="714375" y="756791"/>
            <a:ext cx="2196703" cy="401836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5855" bIns="0"/>
          <a:lstStyle/>
          <a:p>
            <a:pPr marL="42415"/>
            <a:r>
              <a:rPr lang="en-US" sz="140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Vs30 Derived From</a:t>
            </a:r>
          </a:p>
          <a:p>
            <a:pPr marL="42415"/>
            <a:r>
              <a:rPr lang="en-US" sz="140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Topographic Slope </a:t>
            </a:r>
          </a:p>
        </p:txBody>
      </p:sp>
      <p:sp>
        <p:nvSpPr>
          <p:cNvPr id="140298" name="Rectangle 10"/>
          <p:cNvSpPr>
            <a:spLocks/>
          </p:cNvSpPr>
          <p:nvPr/>
        </p:nvSpPr>
        <p:spPr bwMode="auto">
          <a:xfrm>
            <a:off x="5303119" y="756791"/>
            <a:ext cx="2196703" cy="401836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5855" bIns="0"/>
          <a:lstStyle/>
          <a:p>
            <a:pPr marL="42415"/>
            <a:r>
              <a:rPr lang="en-US" sz="140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Topography &amp; Vs30</a:t>
            </a:r>
          </a:p>
          <a:p>
            <a:pPr marL="42415"/>
            <a:r>
              <a:rPr lang="en-US" sz="140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Measurements</a:t>
            </a:r>
          </a:p>
        </p:txBody>
      </p:sp>
      <p:sp>
        <p:nvSpPr>
          <p:cNvPr id="75786" name="Rectangle 11"/>
          <p:cNvSpPr>
            <a:spLocks/>
          </p:cNvSpPr>
          <p:nvPr/>
        </p:nvSpPr>
        <p:spPr bwMode="auto">
          <a:xfrm>
            <a:off x="4051846" y="71438"/>
            <a:ext cx="7139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6" bIns="0">
            <a:spAutoFit/>
          </a:bodyPr>
          <a:lstStyle/>
          <a:p>
            <a:pPr marL="39066"/>
            <a:r>
              <a:rPr lang="en-US">
                <a:solidFill>
                  <a:srgbClr val="FFFFFF"/>
                </a:solidFill>
                <a:cs typeface="Arial" charset="0"/>
              </a:rPr>
              <a:t>Taiwan</a:t>
            </a:r>
          </a:p>
        </p:txBody>
      </p:sp>
      <p:sp>
        <p:nvSpPr>
          <p:cNvPr id="75787" name="TextBox 12"/>
          <p:cNvSpPr txBox="1">
            <a:spLocks noChangeArrowheads="1"/>
          </p:cNvSpPr>
          <p:nvPr/>
        </p:nvSpPr>
        <p:spPr bwMode="auto">
          <a:xfrm>
            <a:off x="6554391" y="5840016"/>
            <a:ext cx="2239916" cy="372696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64291" tIns="32146" rIns="64291" bIns="32146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1pPr>
            <a:lvl2pPr marL="37931725" indent="-37474525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2pPr>
            <a:lvl3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3pPr>
            <a:lvl4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4pPr>
            <a:lvl5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9pPr>
          </a:lstStyle>
          <a:p>
            <a:pPr eaLnBrk="1" hangingPunct="1"/>
            <a:r>
              <a:rPr lang="en-US" sz="2000"/>
              <a:t>Wald &amp; Allen (2007)</a:t>
            </a:r>
          </a:p>
        </p:txBody>
      </p:sp>
    </p:spTree>
    <p:extLst>
      <p:ext uri="{BB962C8B-B14F-4D97-AF65-F5344CB8AC3E}">
        <p14:creationId xmlns:p14="http://schemas.microsoft.com/office/powerpoint/2010/main" val="262413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14" y="6098977"/>
            <a:ext cx="1143000" cy="41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7"/>
          <a:stretch>
            <a:fillRect/>
          </a:stretch>
        </p:blipFill>
        <p:spPr bwMode="auto">
          <a:xfrm>
            <a:off x="2233" y="0"/>
            <a:ext cx="9141768" cy="25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7829" name="Group 4"/>
          <p:cNvGrpSpPr>
            <a:grpSpLocks/>
          </p:cNvGrpSpPr>
          <p:nvPr/>
        </p:nvGrpSpPr>
        <p:grpSpPr bwMode="auto">
          <a:xfrm>
            <a:off x="0" y="1"/>
            <a:ext cx="9144000" cy="303609"/>
            <a:chOff x="0" y="0"/>
            <a:chExt cx="8192" cy="272"/>
          </a:xfrm>
        </p:grpSpPr>
        <p:sp>
          <p:nvSpPr>
            <p:cNvPr id="77833" name="Rectangle 5"/>
            <p:cNvSpPr>
              <a:spLocks/>
            </p:cNvSpPr>
            <p:nvPr/>
          </p:nvSpPr>
          <p:spPr bwMode="auto">
            <a:xfrm>
              <a:off x="0" y="0"/>
              <a:ext cx="8192" cy="27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834" name="Rectangle 6"/>
            <p:cNvSpPr>
              <a:spLocks/>
            </p:cNvSpPr>
            <p:nvPr/>
          </p:nvSpPr>
          <p:spPr bwMode="auto">
            <a:xfrm>
              <a:off x="0" y="0"/>
              <a:ext cx="0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pic>
        <p:nvPicPr>
          <p:cNvPr id="142343" name="Picture 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5977" y="535781"/>
            <a:ext cx="4057427" cy="5259586"/>
          </a:xfrm>
          <a:prstGeom prst="rect">
            <a:avLst/>
          </a:prstGeom>
          <a:noFill/>
          <a:ln w="50800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</p:pic>
      <p:pic>
        <p:nvPicPr>
          <p:cNvPr id="77831" name="Picture 8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1" y="396255"/>
            <a:ext cx="4828729" cy="552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9"/>
          <p:cNvPicPr>
            <a:picLocks noChangeArrowheads="1"/>
          </p:cNvPicPr>
          <p:nvPr/>
        </p:nvPicPr>
        <p:blipFill>
          <a:blip r:embed="rId7"/>
          <a:srcRect b="7272"/>
          <a:stretch>
            <a:fillRect/>
          </a:stretch>
        </p:blipFill>
        <p:spPr bwMode="auto">
          <a:xfrm>
            <a:off x="455414" y="6018609"/>
            <a:ext cx="3964781" cy="455414"/>
          </a:xfrm>
          <a:prstGeom prst="rect">
            <a:avLst/>
          </a:prstGeom>
          <a:noFill/>
          <a:ln w="38100">
            <a:solidFill>
              <a:srgbClr val="0D0D0D"/>
            </a:solidFill>
            <a:prstDash val="solid"/>
            <a:miter lim="800000"/>
            <a:headEnd/>
            <a:tailEnd/>
          </a:ln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503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261" y="241102"/>
            <a:ext cx="6991945" cy="514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01600" dist="76199" dir="2700000" algn="ctr" rotWithShape="0">
              <a:schemeClr val="bg2">
                <a:alpha val="89655"/>
              </a:schemeClr>
            </a:outerShdw>
          </a:effectLst>
        </p:spPr>
      </p:pic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650" y="2893219"/>
            <a:ext cx="6172646" cy="367010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3" name="AutoShape 3"/>
          <p:cNvSpPr>
            <a:spLocks/>
          </p:cNvSpPr>
          <p:nvPr/>
        </p:nvSpPr>
        <p:spPr bwMode="auto">
          <a:xfrm>
            <a:off x="1437680" y="1616273"/>
            <a:ext cx="1616273" cy="267891"/>
          </a:xfrm>
          <a:prstGeom prst="roundRect">
            <a:avLst>
              <a:gd name="adj" fmla="val 50000"/>
            </a:avLst>
          </a:prstGeom>
          <a:noFill/>
          <a:ln w="50800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50799" dir="54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9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5-24 at 9.44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12747"/>
          </a:xfrm>
          <a:prstGeom prst="rect">
            <a:avLst/>
          </a:prstGeom>
        </p:spPr>
      </p:pic>
      <p:pic>
        <p:nvPicPr>
          <p:cNvPr id="4" name="Picture 3" descr="Screen Shot 2015-05-24 at 9.45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7" y="1468735"/>
            <a:ext cx="4880076" cy="5056571"/>
          </a:xfrm>
          <a:prstGeom prst="rect">
            <a:avLst/>
          </a:prstGeom>
        </p:spPr>
      </p:pic>
      <p:pic>
        <p:nvPicPr>
          <p:cNvPr id="5" name="Picture 4" descr="2012SAVS30_Kisho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02" y="2194063"/>
            <a:ext cx="3026593" cy="39167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41980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5-24 at 9.44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12747"/>
          </a:xfrm>
          <a:prstGeom prst="rect">
            <a:avLst/>
          </a:prstGeom>
        </p:spPr>
      </p:pic>
      <p:pic>
        <p:nvPicPr>
          <p:cNvPr id="7" name="Picture 6" descr="Screen Shot 2015-05-25 at 12.22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94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New Webpages/infrastructure </a:t>
            </a:r>
            <a:endParaRPr lang="en-US" sz="3600" dirty="0"/>
          </a:p>
        </p:txBody>
      </p:sp>
      <p:pic>
        <p:nvPicPr>
          <p:cNvPr id="3" name="Picture 2" descr="Screen Shot 2015-01-26 at 12.50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14400"/>
            <a:ext cx="8643038" cy="5791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096000" y="4874120"/>
            <a:ext cx="2731659" cy="92333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~30% mobile background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~60% phone + tablet following Napa earthquake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0782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8500" y="174687"/>
            <a:ext cx="7990467" cy="12557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ASSESSING THE SEISMIC RISK POTENTIAL OF SOUTH AMERCIA</a:t>
            </a:r>
            <a:endParaRPr lang="en-US" dirty="0" smtClean="0">
              <a:solidFill>
                <a:srgbClr val="000000"/>
              </a:solidFill>
            </a:endParaRPr>
          </a:p>
          <a:p>
            <a:pPr algn="r"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													</a:t>
            </a:r>
          </a:p>
          <a:p>
            <a:pPr algn="r"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										Kishor Jaiswal et al. (2014)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 descr="Screen Shot 2014-05-27 at 1.59.3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7843" r="4595" b="3413"/>
          <a:stretch/>
        </p:blipFill>
        <p:spPr>
          <a:xfrm>
            <a:off x="147632" y="601607"/>
            <a:ext cx="3144041" cy="40943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518"/>
          <a:stretch/>
        </p:blipFill>
        <p:spPr>
          <a:xfrm>
            <a:off x="1163016" y="1058869"/>
            <a:ext cx="3104186" cy="4354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1177" y="4739063"/>
            <a:ext cx="1250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Fault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Model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47133" y="6146462"/>
            <a:ext cx="147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Population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3016" y="5415167"/>
            <a:ext cx="1250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Hazard Model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72232" y="5385394"/>
            <a:ext cx="1476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Site (Vs30)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Model</a:t>
            </a:r>
          </a:p>
        </p:txBody>
      </p:sp>
      <p:pic>
        <p:nvPicPr>
          <p:cNvPr id="19" name="Picture 18" descr="2012SAVS30_Kisho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650" y="1479653"/>
            <a:ext cx="3026593" cy="3916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5786" y="1809581"/>
            <a:ext cx="3400974" cy="4400010"/>
          </a:xfrm>
          <a:prstGeom prst="rect">
            <a:avLst/>
          </a:prstGeom>
        </p:spPr>
      </p:pic>
      <p:pic>
        <p:nvPicPr>
          <p:cNvPr id="18" name="Picture 17" descr="2012SAVulnerability_Kishor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192" y="2121955"/>
            <a:ext cx="3184455" cy="4121060"/>
          </a:xfrm>
          <a:prstGeom prst="rect">
            <a:avLst/>
          </a:prstGeom>
        </p:spPr>
      </p:pic>
      <p:pic>
        <p:nvPicPr>
          <p:cNvPr id="6" name="Picture 5" descr="Screen Shot 2014-05-27 at 2.02.14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822" y="2403239"/>
            <a:ext cx="3213304" cy="41674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13365" y="6455244"/>
            <a:ext cx="132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Risk Model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93522" y="6259727"/>
            <a:ext cx="147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Vulnerability</a:t>
            </a:r>
          </a:p>
        </p:txBody>
      </p:sp>
    </p:spTree>
    <p:extLst>
      <p:ext uri="{BB962C8B-B14F-4D97-AF65-F5344CB8AC3E}">
        <p14:creationId xmlns:p14="http://schemas.microsoft.com/office/powerpoint/2010/main" val="2937876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4339" name="Rectangle 11"/>
          <p:cNvSpPr>
            <a:spLocks noChangeArrowheads="1"/>
          </p:cNvSpPr>
          <p:nvPr/>
        </p:nvSpPr>
        <p:spPr bwMode="auto">
          <a:xfrm>
            <a:off x="0" y="2357438"/>
            <a:ext cx="9144000" cy="1285875"/>
          </a:xfrm>
          <a:prstGeom prst="rect">
            <a:avLst/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Gill Sans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4340" name="Isosceles Triangle 12"/>
          <p:cNvSpPr>
            <a:spLocks noChangeArrowheads="1"/>
          </p:cNvSpPr>
          <p:nvPr/>
        </p:nvSpPr>
        <p:spPr bwMode="auto">
          <a:xfrm>
            <a:off x="3446860" y="2089551"/>
            <a:ext cx="535781" cy="267891"/>
          </a:xfrm>
          <a:prstGeom prst="triangle">
            <a:avLst>
              <a:gd name="adj" fmla="val 50000"/>
            </a:avLst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defTabSz="642915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4341" name="Rectangle 13"/>
          <p:cNvSpPr>
            <a:spLocks noChangeArrowheads="1"/>
          </p:cNvSpPr>
          <p:nvPr/>
        </p:nvSpPr>
        <p:spPr bwMode="auto">
          <a:xfrm>
            <a:off x="0" y="2089551"/>
            <a:ext cx="3714750" cy="267891"/>
          </a:xfrm>
          <a:prstGeom prst="rect">
            <a:avLst/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defTabSz="642915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50532" name="Rectangle 6"/>
          <p:cNvSpPr>
            <a:spLocks/>
          </p:cNvSpPr>
          <p:nvPr/>
        </p:nvSpPr>
        <p:spPr bwMode="auto">
          <a:xfrm>
            <a:off x="0" y="2571751"/>
            <a:ext cx="3607594" cy="6607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676" bIns="0" anchor="ctr"/>
          <a:lstStyle/>
          <a:p>
            <a:pPr marL="37942"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ShakeMap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21906" y="2505801"/>
            <a:ext cx="4814094" cy="926676"/>
          </a:xfrm>
          <a:prstGeom prst="rect">
            <a:avLst/>
          </a:prstGeom>
        </p:spPr>
        <p:txBody>
          <a:bodyPr wrap="square" lIns="64274" tIns="32137" rIns="64274" bIns="32137">
            <a:spAutoFit/>
          </a:bodyPr>
          <a:lstStyle/>
          <a:p>
            <a:pPr marL="37942" defTabSz="642915" fontAlgn="base">
              <a:spcBef>
                <a:spcPts val="642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 W3" charset="0"/>
                <a:cs typeface="Arial" charset="0"/>
                <a:sym typeface="Gill Sans" charset="0"/>
              </a:rPr>
              <a:t>Product Distribution Layer (PDL)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neva" charset="0"/>
              <a:ea typeface="ヒラギノ角ゴ Pro W3" charset="0"/>
              <a:cs typeface="Arial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74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4339" name="Rectangle 11"/>
          <p:cNvSpPr>
            <a:spLocks noChangeArrowheads="1"/>
          </p:cNvSpPr>
          <p:nvPr/>
        </p:nvSpPr>
        <p:spPr bwMode="auto">
          <a:xfrm>
            <a:off x="0" y="2357438"/>
            <a:ext cx="9144000" cy="1285875"/>
          </a:xfrm>
          <a:prstGeom prst="rect">
            <a:avLst/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Gill Sans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4340" name="Isosceles Triangle 12"/>
          <p:cNvSpPr>
            <a:spLocks noChangeArrowheads="1"/>
          </p:cNvSpPr>
          <p:nvPr/>
        </p:nvSpPr>
        <p:spPr bwMode="auto">
          <a:xfrm>
            <a:off x="3446860" y="2089551"/>
            <a:ext cx="535781" cy="267891"/>
          </a:xfrm>
          <a:prstGeom prst="triangle">
            <a:avLst>
              <a:gd name="adj" fmla="val 50000"/>
            </a:avLst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defTabSz="642915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4341" name="Rectangle 13"/>
          <p:cNvSpPr>
            <a:spLocks noChangeArrowheads="1"/>
          </p:cNvSpPr>
          <p:nvPr/>
        </p:nvSpPr>
        <p:spPr bwMode="auto">
          <a:xfrm>
            <a:off x="0" y="2089551"/>
            <a:ext cx="3714750" cy="267891"/>
          </a:xfrm>
          <a:prstGeom prst="rect">
            <a:avLst/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defTabSz="642915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50532" name="Rectangle 6"/>
          <p:cNvSpPr>
            <a:spLocks/>
          </p:cNvSpPr>
          <p:nvPr/>
        </p:nvSpPr>
        <p:spPr bwMode="auto">
          <a:xfrm>
            <a:off x="0" y="2571751"/>
            <a:ext cx="3607594" cy="6607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676" bIns="0" anchor="ctr"/>
          <a:lstStyle/>
          <a:p>
            <a:pPr marL="37942"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ShakeMap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21906" y="2685093"/>
            <a:ext cx="4814094" cy="495789"/>
          </a:xfrm>
          <a:prstGeom prst="rect">
            <a:avLst/>
          </a:prstGeom>
        </p:spPr>
        <p:txBody>
          <a:bodyPr wrap="square" lIns="64274" tIns="32137" rIns="64274" bIns="32137">
            <a:spAutoFit/>
          </a:bodyPr>
          <a:lstStyle/>
          <a:p>
            <a:pPr marL="37942" defTabSz="642915" fontAlgn="base">
              <a:spcBef>
                <a:spcPts val="642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 W3" charset="0"/>
                <a:cs typeface="Arial" charset="0"/>
                <a:sym typeface="Gill Sans" charset="0"/>
              </a:rPr>
              <a:t>Automatic GMPE Selector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neva" charset="0"/>
              <a:ea typeface="ヒラギノ角ゴ Pro W3" charset="0"/>
              <a:cs typeface="Arial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89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14" y="6098977"/>
            <a:ext cx="1143000" cy="41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7"/>
          <a:stretch>
            <a:fillRect/>
          </a:stretch>
        </p:blipFill>
        <p:spPr bwMode="auto">
          <a:xfrm>
            <a:off x="2233" y="0"/>
            <a:ext cx="9141768" cy="25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0" name="Group 6"/>
          <p:cNvGrpSpPr>
            <a:grpSpLocks/>
          </p:cNvGrpSpPr>
          <p:nvPr/>
        </p:nvGrpSpPr>
        <p:grpSpPr bwMode="auto">
          <a:xfrm>
            <a:off x="0" y="0"/>
            <a:ext cx="9144000" cy="462111"/>
            <a:chOff x="0" y="0"/>
            <a:chExt cx="8192" cy="414"/>
          </a:xfrm>
        </p:grpSpPr>
        <p:sp>
          <p:nvSpPr>
            <p:cNvPr id="39950" name="Rectangle 4"/>
            <p:cNvSpPr>
              <a:spLocks/>
            </p:cNvSpPr>
            <p:nvPr/>
          </p:nvSpPr>
          <p:spPr bwMode="auto">
            <a:xfrm>
              <a:off x="0" y="0"/>
              <a:ext cx="8192" cy="27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ctr" defTabSz="641958"/>
              <a:endParaRPr lang="en-US"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39951" name="Rectangle 5"/>
            <p:cNvSpPr>
              <a:spLocks/>
            </p:cNvSpPr>
            <p:nvPr/>
          </p:nvSpPr>
          <p:spPr bwMode="auto">
            <a:xfrm>
              <a:off x="4096" y="0"/>
              <a:ext cx="0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641958"/>
              <a:endParaRPr lang="en-US"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sp>
        <p:nvSpPr>
          <p:cNvPr id="39941" name="Rectangle 7"/>
          <p:cNvSpPr>
            <a:spLocks/>
          </p:cNvSpPr>
          <p:nvPr/>
        </p:nvSpPr>
        <p:spPr bwMode="auto">
          <a:xfrm>
            <a:off x="-473274" y="-1116200"/>
            <a:ext cx="9635133" cy="8304609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 defTabSz="641958"/>
            <a:endParaRPr lang="en-US" sz="30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3994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485" y="0"/>
            <a:ext cx="7099102" cy="621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994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7" t="49011" r="2585"/>
          <a:stretch>
            <a:fillRect/>
          </a:stretch>
        </p:blipFill>
        <p:spPr bwMode="auto">
          <a:xfrm>
            <a:off x="3527262" y="2713509"/>
            <a:ext cx="5527477" cy="402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955976" y="1982390"/>
            <a:ext cx="3607601" cy="2839641"/>
            <a:chOff x="4955976" y="1982390"/>
            <a:chExt cx="3607601" cy="2839641"/>
          </a:xfrm>
        </p:grpSpPr>
        <p:sp>
          <p:nvSpPr>
            <p:cNvPr id="40970" name="Freeform 10"/>
            <p:cNvSpPr>
              <a:spLocks/>
            </p:cNvSpPr>
            <p:nvPr/>
          </p:nvSpPr>
          <p:spPr bwMode="auto">
            <a:xfrm>
              <a:off x="4955976" y="3679031"/>
              <a:ext cx="2009180" cy="1143000"/>
            </a:xfrm>
            <a:custGeom>
              <a:avLst/>
              <a:gdLst>
                <a:gd name="T0" fmla="*/ 0 w 21600"/>
                <a:gd name="T1" fmla="*/ 0 h 21600"/>
                <a:gd name="T2" fmla="*/ 759619 w 21600"/>
                <a:gd name="T3" fmla="*/ 252871 h 21600"/>
                <a:gd name="T4" fmla="*/ 1428750 w 21600"/>
                <a:gd name="T5" fmla="*/ 577991 h 21600"/>
                <a:gd name="T6" fmla="*/ 2134129 w 21600"/>
                <a:gd name="T7" fmla="*/ 993422 h 21600"/>
                <a:gd name="T8" fmla="*/ 2640409 w 21600"/>
                <a:gd name="T9" fmla="*/ 1390791 h 21600"/>
                <a:gd name="T10" fmla="*/ 2857500 w 21600"/>
                <a:gd name="T11" fmla="*/ 162560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5742" y="3360"/>
                  </a:lnTo>
                  <a:lnTo>
                    <a:pt x="10800" y="7680"/>
                  </a:lnTo>
                  <a:lnTo>
                    <a:pt x="16132" y="13200"/>
                  </a:lnTo>
                  <a:lnTo>
                    <a:pt x="19959" y="18480"/>
                  </a:lnTo>
                  <a:lnTo>
                    <a:pt x="21600" y="21600"/>
                  </a:lnTo>
                </a:path>
              </a:pathLst>
            </a:custGeom>
            <a:noFill/>
            <a:ln w="50800" cap="flat">
              <a:solidFill>
                <a:srgbClr val="DD2067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defTabSz="641958"/>
              <a:endParaRPr lang="en-US"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40971" name="Rectangle 11"/>
            <p:cNvSpPr>
              <a:spLocks/>
            </p:cNvSpPr>
            <p:nvPr/>
          </p:nvSpPr>
          <p:spPr bwMode="auto">
            <a:xfrm>
              <a:off x="6366904" y="1982390"/>
              <a:ext cx="219667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566" bIns="0">
              <a:spAutoFit/>
            </a:bodyPr>
            <a:lstStyle/>
            <a:p>
              <a:pPr marL="40110" defTabSz="641958"/>
              <a:r>
                <a:rPr lang="en-US" sz="2400">
                  <a:solidFill>
                    <a:srgbClr val="DD2067"/>
                  </a:solidFill>
                  <a:latin typeface="Arial Bold" charset="0"/>
                  <a:cs typeface="ヒラギノ角ゴ ProN W3" charset="0"/>
                  <a:sym typeface="Arial Bold" charset="0"/>
                </a:rPr>
                <a:t>Hayes</a:t>
              </a:r>
              <a:r>
                <a:rPr lang="ja-JP" altLang="en-US" sz="2400">
                  <a:solidFill>
                    <a:srgbClr val="DD2067"/>
                  </a:solidFill>
                  <a:latin typeface="Calibri"/>
                  <a:ea typeface="ＭＳ Ｐゴシック"/>
                  <a:cs typeface="ヒラギノ角ゴ ProN W3" charset="0"/>
                  <a:sym typeface="Arial Bold" charset="0"/>
                </a:rPr>
                <a:t>’</a:t>
              </a:r>
              <a:r>
                <a:rPr lang="en-US" altLang="ja-JP" sz="2400">
                  <a:solidFill>
                    <a:srgbClr val="DD2067"/>
                  </a:solidFill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 Slab1.0</a:t>
              </a:r>
              <a:endParaRPr lang="en-US" sz="2400">
                <a:solidFill>
                  <a:srgbClr val="DD2067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endParaRPr>
            </a:p>
          </p:txBody>
        </p:sp>
      </p:grpSp>
      <p:grpSp>
        <p:nvGrpSpPr>
          <p:cNvPr id="40975" name="Group 15"/>
          <p:cNvGrpSpPr>
            <a:grpSpLocks/>
          </p:cNvGrpSpPr>
          <p:nvPr/>
        </p:nvGrpSpPr>
        <p:grpSpPr bwMode="auto">
          <a:xfrm>
            <a:off x="5929349" y="3634383"/>
            <a:ext cx="303609" cy="1062633"/>
            <a:chOff x="0" y="0"/>
            <a:chExt cx="272" cy="952"/>
          </a:xfrm>
        </p:grpSpPr>
        <p:sp>
          <p:nvSpPr>
            <p:cNvPr id="39947" name="AutoShape 12"/>
            <p:cNvSpPr>
              <a:spLocks/>
            </p:cNvSpPr>
            <p:nvPr/>
          </p:nvSpPr>
          <p:spPr bwMode="auto">
            <a:xfrm>
              <a:off x="0" y="632"/>
              <a:ext cx="272" cy="320"/>
            </a:xfrm>
            <a:custGeom>
              <a:avLst/>
              <a:gdLst>
                <a:gd name="T0" fmla="*/ 11356 w 22712"/>
                <a:gd name="T1" fmla="*/ 0 h 23880"/>
                <a:gd name="T2" fmla="*/ 14693 w 22712"/>
                <a:gd name="T3" fmla="*/ 7110 h 23880"/>
                <a:gd name="T4" fmla="*/ 22156 w 22712"/>
                <a:gd name="T5" fmla="*/ 8250 h 23880"/>
                <a:gd name="T6" fmla="*/ 16756 w 22712"/>
                <a:gd name="T7" fmla="*/ 13785 h 23880"/>
                <a:gd name="T8" fmla="*/ 18031 w 22712"/>
                <a:gd name="T9" fmla="*/ 21600 h 23880"/>
                <a:gd name="T10" fmla="*/ 11356 w 22712"/>
                <a:gd name="T11" fmla="*/ 17910 h 23880"/>
                <a:gd name="T12" fmla="*/ 4681 w 22712"/>
                <a:gd name="T13" fmla="*/ 21600 h 23880"/>
                <a:gd name="T14" fmla="*/ 5956 w 22712"/>
                <a:gd name="T15" fmla="*/ 13785 h 23880"/>
                <a:gd name="T16" fmla="*/ 556 w 22712"/>
                <a:gd name="T17" fmla="*/ 8250 h 23880"/>
                <a:gd name="T18" fmla="*/ 8019 w 22712"/>
                <a:gd name="T19" fmla="*/ 7110 h 23880"/>
                <a:gd name="T20" fmla="*/ 11356 w 22712"/>
                <a:gd name="T21" fmla="*/ 0 h 23880"/>
                <a:gd name="T22" fmla="*/ 11356 w 22712"/>
                <a:gd name="T23" fmla="*/ 0 h 23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712" h="23880">
                  <a:moveTo>
                    <a:pt x="11356" y="0"/>
                  </a:moveTo>
                  <a:lnTo>
                    <a:pt x="14693" y="7110"/>
                  </a:lnTo>
                  <a:lnTo>
                    <a:pt x="22156" y="8250"/>
                  </a:lnTo>
                  <a:lnTo>
                    <a:pt x="16756" y="13785"/>
                  </a:lnTo>
                  <a:lnTo>
                    <a:pt x="18031" y="21600"/>
                  </a:lnTo>
                  <a:lnTo>
                    <a:pt x="11356" y="17910"/>
                  </a:lnTo>
                  <a:lnTo>
                    <a:pt x="4681" y="21600"/>
                  </a:lnTo>
                  <a:lnTo>
                    <a:pt x="5956" y="13785"/>
                  </a:lnTo>
                  <a:lnTo>
                    <a:pt x="556" y="8250"/>
                  </a:lnTo>
                  <a:lnTo>
                    <a:pt x="8019" y="7110"/>
                  </a:lnTo>
                  <a:lnTo>
                    <a:pt x="11356" y="0"/>
                  </a:lnTo>
                  <a:close/>
                  <a:moveTo>
                    <a:pt x="11356" y="0"/>
                  </a:moveTo>
                </a:path>
              </a:pathLst>
            </a:custGeom>
            <a:solidFill>
              <a:srgbClr val="FF0000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 defTabSz="641958"/>
              <a:endParaRPr lang="en-US"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39948" name="AutoShape 13"/>
            <p:cNvSpPr>
              <a:spLocks/>
            </p:cNvSpPr>
            <p:nvPr/>
          </p:nvSpPr>
          <p:spPr bwMode="auto">
            <a:xfrm>
              <a:off x="0" y="320"/>
              <a:ext cx="272" cy="320"/>
            </a:xfrm>
            <a:custGeom>
              <a:avLst/>
              <a:gdLst>
                <a:gd name="T0" fmla="*/ 11356 w 22712"/>
                <a:gd name="T1" fmla="*/ 0 h 23880"/>
                <a:gd name="T2" fmla="*/ 14693 w 22712"/>
                <a:gd name="T3" fmla="*/ 7110 h 23880"/>
                <a:gd name="T4" fmla="*/ 22156 w 22712"/>
                <a:gd name="T5" fmla="*/ 8250 h 23880"/>
                <a:gd name="T6" fmla="*/ 16756 w 22712"/>
                <a:gd name="T7" fmla="*/ 13785 h 23880"/>
                <a:gd name="T8" fmla="*/ 18031 w 22712"/>
                <a:gd name="T9" fmla="*/ 21600 h 23880"/>
                <a:gd name="T10" fmla="*/ 11356 w 22712"/>
                <a:gd name="T11" fmla="*/ 17910 h 23880"/>
                <a:gd name="T12" fmla="*/ 4681 w 22712"/>
                <a:gd name="T13" fmla="*/ 21600 h 23880"/>
                <a:gd name="T14" fmla="*/ 5956 w 22712"/>
                <a:gd name="T15" fmla="*/ 13785 h 23880"/>
                <a:gd name="T16" fmla="*/ 556 w 22712"/>
                <a:gd name="T17" fmla="*/ 8250 h 23880"/>
                <a:gd name="T18" fmla="*/ 8019 w 22712"/>
                <a:gd name="T19" fmla="*/ 7110 h 23880"/>
                <a:gd name="T20" fmla="*/ 11356 w 22712"/>
                <a:gd name="T21" fmla="*/ 0 h 23880"/>
                <a:gd name="T22" fmla="*/ 11356 w 22712"/>
                <a:gd name="T23" fmla="*/ 0 h 23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712" h="23880">
                  <a:moveTo>
                    <a:pt x="11356" y="0"/>
                  </a:moveTo>
                  <a:lnTo>
                    <a:pt x="14693" y="7110"/>
                  </a:lnTo>
                  <a:lnTo>
                    <a:pt x="22156" y="8250"/>
                  </a:lnTo>
                  <a:lnTo>
                    <a:pt x="16756" y="13785"/>
                  </a:lnTo>
                  <a:lnTo>
                    <a:pt x="18031" y="21600"/>
                  </a:lnTo>
                  <a:lnTo>
                    <a:pt x="11356" y="17910"/>
                  </a:lnTo>
                  <a:lnTo>
                    <a:pt x="4681" y="21600"/>
                  </a:lnTo>
                  <a:lnTo>
                    <a:pt x="5956" y="13785"/>
                  </a:lnTo>
                  <a:lnTo>
                    <a:pt x="556" y="8250"/>
                  </a:lnTo>
                  <a:lnTo>
                    <a:pt x="8019" y="7110"/>
                  </a:lnTo>
                  <a:lnTo>
                    <a:pt x="11356" y="0"/>
                  </a:lnTo>
                  <a:close/>
                  <a:moveTo>
                    <a:pt x="11356" y="0"/>
                  </a:moveTo>
                </a:path>
              </a:pathLst>
            </a:custGeom>
            <a:solidFill>
              <a:srgbClr val="FF0000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 defTabSz="641958"/>
              <a:endParaRPr lang="en-US"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39949" name="AutoShape 14"/>
            <p:cNvSpPr>
              <a:spLocks/>
            </p:cNvSpPr>
            <p:nvPr/>
          </p:nvSpPr>
          <p:spPr bwMode="auto">
            <a:xfrm>
              <a:off x="0" y="0"/>
              <a:ext cx="272" cy="320"/>
            </a:xfrm>
            <a:custGeom>
              <a:avLst/>
              <a:gdLst>
                <a:gd name="T0" fmla="*/ 11356 w 22712"/>
                <a:gd name="T1" fmla="*/ 0 h 23880"/>
                <a:gd name="T2" fmla="*/ 14693 w 22712"/>
                <a:gd name="T3" fmla="*/ 7110 h 23880"/>
                <a:gd name="T4" fmla="*/ 22156 w 22712"/>
                <a:gd name="T5" fmla="*/ 8250 h 23880"/>
                <a:gd name="T6" fmla="*/ 16756 w 22712"/>
                <a:gd name="T7" fmla="*/ 13785 h 23880"/>
                <a:gd name="T8" fmla="*/ 18031 w 22712"/>
                <a:gd name="T9" fmla="*/ 21600 h 23880"/>
                <a:gd name="T10" fmla="*/ 11356 w 22712"/>
                <a:gd name="T11" fmla="*/ 17910 h 23880"/>
                <a:gd name="T12" fmla="*/ 4681 w 22712"/>
                <a:gd name="T13" fmla="*/ 21600 h 23880"/>
                <a:gd name="T14" fmla="*/ 5956 w 22712"/>
                <a:gd name="T15" fmla="*/ 13785 h 23880"/>
                <a:gd name="T16" fmla="*/ 556 w 22712"/>
                <a:gd name="T17" fmla="*/ 8250 h 23880"/>
                <a:gd name="T18" fmla="*/ 8019 w 22712"/>
                <a:gd name="T19" fmla="*/ 7110 h 23880"/>
                <a:gd name="T20" fmla="*/ 11356 w 22712"/>
                <a:gd name="T21" fmla="*/ 0 h 23880"/>
                <a:gd name="T22" fmla="*/ 11356 w 22712"/>
                <a:gd name="T23" fmla="*/ 0 h 23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712" h="23880">
                  <a:moveTo>
                    <a:pt x="11356" y="0"/>
                  </a:moveTo>
                  <a:lnTo>
                    <a:pt x="14693" y="7110"/>
                  </a:lnTo>
                  <a:lnTo>
                    <a:pt x="22156" y="8250"/>
                  </a:lnTo>
                  <a:lnTo>
                    <a:pt x="16756" y="13785"/>
                  </a:lnTo>
                  <a:lnTo>
                    <a:pt x="18031" y="21600"/>
                  </a:lnTo>
                  <a:lnTo>
                    <a:pt x="11356" y="17910"/>
                  </a:lnTo>
                  <a:lnTo>
                    <a:pt x="4681" y="21600"/>
                  </a:lnTo>
                  <a:lnTo>
                    <a:pt x="5956" y="13785"/>
                  </a:lnTo>
                  <a:lnTo>
                    <a:pt x="556" y="8250"/>
                  </a:lnTo>
                  <a:lnTo>
                    <a:pt x="8019" y="7110"/>
                  </a:lnTo>
                  <a:lnTo>
                    <a:pt x="11356" y="0"/>
                  </a:lnTo>
                  <a:close/>
                  <a:moveTo>
                    <a:pt x="11356" y="0"/>
                  </a:moveTo>
                </a:path>
              </a:pathLst>
            </a:custGeom>
            <a:solidFill>
              <a:srgbClr val="FF0000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 defTabSz="641958"/>
              <a:endParaRPr lang="en-US"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149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538163"/>
            <a:ext cx="9144000" cy="6269037"/>
            <a:chOff x="0" y="292100"/>
            <a:chExt cx="9144000" cy="6268675"/>
          </a:xfrm>
        </p:grpSpPr>
        <p:pic>
          <p:nvPicPr>
            <p:cNvPr id="22532" name="Picture 1" descr="Screen shot 2011-10-19 at 11.08.15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2100"/>
              <a:ext cx="9144000" cy="626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3" name="TextBox 2"/>
            <p:cNvSpPr txBox="1">
              <a:spLocks noChangeArrowheads="1"/>
            </p:cNvSpPr>
            <p:nvPr/>
          </p:nvSpPr>
          <p:spPr bwMode="auto">
            <a:xfrm>
              <a:off x="123298" y="3261383"/>
              <a:ext cx="2675540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prstClr val="black"/>
                  </a:solidFill>
                  <a:latin typeface="Garamond" charset="0"/>
                  <a:cs typeface="Garamond" charset="0"/>
                </a:rPr>
                <a:t>Youngs </a:t>
              </a:r>
              <a:r>
                <a:rPr lang="en-US" sz="1400" b="1" i="1">
                  <a:solidFill>
                    <a:prstClr val="black"/>
                  </a:solidFill>
                  <a:latin typeface="Garamond" charset="0"/>
                  <a:cs typeface="Garamond" charset="0"/>
                </a:rPr>
                <a:t>et al</a:t>
              </a:r>
              <a:r>
                <a:rPr lang="en-US" sz="1400" b="1">
                  <a:solidFill>
                    <a:prstClr val="black"/>
                  </a:solidFill>
                  <a:latin typeface="Garamond" charset="0"/>
                  <a:cs typeface="Garamond" charset="0"/>
                </a:rPr>
                <a:t>. (1997) INTERFACE</a:t>
              </a:r>
            </a:p>
          </p:txBody>
        </p:sp>
        <p:sp>
          <p:nvSpPr>
            <p:cNvPr id="22534" name="TextBox 3"/>
            <p:cNvSpPr txBox="1">
              <a:spLocks noChangeArrowheads="1"/>
            </p:cNvSpPr>
            <p:nvPr/>
          </p:nvSpPr>
          <p:spPr bwMode="auto">
            <a:xfrm>
              <a:off x="5330869" y="3290485"/>
              <a:ext cx="2658765" cy="307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prstClr val="black"/>
                  </a:solidFill>
                  <a:latin typeface="Garamond" charset="0"/>
                  <a:cs typeface="Garamond" charset="0"/>
                </a:rPr>
                <a:t>Youngs </a:t>
              </a:r>
              <a:r>
                <a:rPr lang="en-US" sz="1400" b="1" i="1">
                  <a:solidFill>
                    <a:prstClr val="black"/>
                  </a:solidFill>
                  <a:latin typeface="Garamond" charset="0"/>
                  <a:cs typeface="Garamond" charset="0"/>
                </a:rPr>
                <a:t>et al</a:t>
              </a:r>
              <a:r>
                <a:rPr lang="en-US" sz="1400" b="1">
                  <a:solidFill>
                    <a:prstClr val="black"/>
                  </a:solidFill>
                  <a:latin typeface="Garamond" charset="0"/>
                  <a:cs typeface="Garamond" charset="0"/>
                </a:rPr>
                <a:t>. (1997) INTRASLAB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74613" y="-79375"/>
            <a:ext cx="4062412" cy="8064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800" b="1" dirty="0" smtClean="0">
                <a:solidFill>
                  <a:prstClr val="white">
                    <a:lumMod val="50000"/>
                  </a:prstClr>
                </a:solidFill>
                <a:latin typeface="Garamond"/>
                <a:cs typeface="Garamond"/>
              </a:rPr>
              <a:t>Motivation</a:t>
            </a:r>
            <a:endParaRPr lang="en-US" sz="2800" b="1" dirty="0">
              <a:solidFill>
                <a:prstClr val="white">
                  <a:lumMod val="50000"/>
                </a:prstClr>
              </a:solidFill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8"/>
          <p:cNvGrpSpPr>
            <a:grpSpLocks/>
          </p:cNvGrpSpPr>
          <p:nvPr/>
        </p:nvGrpSpPr>
        <p:grpSpPr bwMode="auto">
          <a:xfrm>
            <a:off x="5362575" y="1227138"/>
            <a:ext cx="1949450" cy="1654175"/>
            <a:chOff x="6832913" y="2463318"/>
            <a:chExt cx="1950166" cy="1654343"/>
          </a:xfrm>
        </p:grpSpPr>
        <p:pic>
          <p:nvPicPr>
            <p:cNvPr id="25635" name="Picture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2913" y="2463318"/>
              <a:ext cx="1950166" cy="113275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636" name="TextBox 25"/>
            <p:cNvSpPr txBox="1">
              <a:spLocks noChangeArrowheads="1"/>
            </p:cNvSpPr>
            <p:nvPr/>
          </p:nvSpPr>
          <p:spPr bwMode="auto">
            <a:xfrm>
              <a:off x="6832913" y="3538165"/>
              <a:ext cx="1950166" cy="579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200">
                  <a:solidFill>
                    <a:srgbClr val="000000"/>
                  </a:solidFill>
                  <a:latin typeface="Garamond" charset="0"/>
                </a:rPr>
                <a:t>SCR Seismicity Catalogues</a:t>
              </a:r>
              <a:endParaRPr lang="en-GB" sz="1000">
                <a:solidFill>
                  <a:srgbClr val="000000"/>
                </a:solidFill>
                <a:latin typeface="Garamond" charset="0"/>
              </a:endParaRPr>
            </a:p>
            <a:p>
              <a:pPr algn="ctr" eaLnBrk="1" hangingPunct="1"/>
              <a:r>
                <a:rPr lang="en-GB" sz="1000">
                  <a:solidFill>
                    <a:srgbClr val="000000"/>
                  </a:solidFill>
                  <a:latin typeface="Garamond" charset="0"/>
                </a:rPr>
                <a:t>(Johnston </a:t>
              </a:r>
              <a:r>
                <a:rPr lang="en-GB" sz="1000" i="1">
                  <a:solidFill>
                    <a:srgbClr val="000000"/>
                  </a:solidFill>
                  <a:latin typeface="Garamond" charset="0"/>
                </a:rPr>
                <a:t>et al</a:t>
              </a:r>
              <a:r>
                <a:rPr lang="en-GB" sz="1000">
                  <a:solidFill>
                    <a:srgbClr val="000000"/>
                  </a:solidFill>
                  <a:latin typeface="Garamond" charset="0"/>
                </a:rPr>
                <a:t>., 1994; Triep&amp;Sykes, 1996; Schulte&amp;Mooney, 2005)</a:t>
              </a:r>
            </a:p>
          </p:txBody>
        </p:sp>
      </p:grpSp>
      <p:sp>
        <p:nvSpPr>
          <p:cNvPr id="4" name="Process 3"/>
          <p:cNvSpPr/>
          <p:nvPr/>
        </p:nvSpPr>
        <p:spPr>
          <a:xfrm>
            <a:off x="203200" y="3189288"/>
            <a:ext cx="1817688" cy="974725"/>
          </a:xfrm>
          <a:prstGeom prst="flowChartProcess">
            <a:avLst/>
          </a:prstGeom>
          <a:solidFill>
            <a:srgbClr val="02B2D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b="1">
                <a:solidFill>
                  <a:prstClr val="black"/>
                </a:solidFill>
                <a:latin typeface="Garamond" charset="0"/>
                <a:ea typeface="ＭＳ Ｐゴシック" charset="0"/>
                <a:cs typeface="ＭＳ Ｐゴシック" charset="0"/>
              </a:rPr>
              <a:t>Flinn-Engdahl Geographical Regions</a:t>
            </a:r>
          </a:p>
          <a:p>
            <a:pPr algn="ctr">
              <a:defRPr/>
            </a:pPr>
            <a:r>
              <a:rPr lang="en-GB" sz="1400" b="1">
                <a:solidFill>
                  <a:prstClr val="black"/>
                </a:solidFill>
                <a:latin typeface="Garamond" charset="0"/>
                <a:ea typeface="ＭＳ Ｐゴシック" charset="0"/>
                <a:cs typeface="ＭＳ Ｐゴシック" charset="0"/>
              </a:rPr>
              <a:t>(FEGR)</a:t>
            </a:r>
          </a:p>
        </p:txBody>
      </p:sp>
      <p:grpSp>
        <p:nvGrpSpPr>
          <p:cNvPr id="27653" name="Group 12"/>
          <p:cNvGrpSpPr>
            <a:grpSpLocks/>
          </p:cNvGrpSpPr>
          <p:nvPr/>
        </p:nvGrpSpPr>
        <p:grpSpPr bwMode="auto">
          <a:xfrm>
            <a:off x="3362325" y="1074738"/>
            <a:ext cx="2122488" cy="1731962"/>
            <a:chOff x="3316557" y="1714634"/>
            <a:chExt cx="2122680" cy="1731353"/>
          </a:xfrm>
        </p:grpSpPr>
        <p:pic>
          <p:nvPicPr>
            <p:cNvPr id="25633" name="Picture 8" descr="WorldPDECatalog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72"/>
            <a:stretch>
              <a:fillRect/>
            </a:stretch>
          </p:blipFill>
          <p:spPr bwMode="auto">
            <a:xfrm>
              <a:off x="3316557" y="1714634"/>
              <a:ext cx="2122680" cy="119769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5634" name="TextBox 9"/>
            <p:cNvSpPr txBox="1">
              <a:spLocks noChangeArrowheads="1"/>
            </p:cNvSpPr>
            <p:nvPr/>
          </p:nvSpPr>
          <p:spPr bwMode="auto">
            <a:xfrm>
              <a:off x="3515012" y="2866754"/>
              <a:ext cx="1660676" cy="579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200">
                  <a:solidFill>
                    <a:srgbClr val="000000"/>
                  </a:solidFill>
                  <a:latin typeface="Garamond" charset="0"/>
                </a:rPr>
                <a:t>Seismicity catalogues</a:t>
              </a:r>
            </a:p>
            <a:p>
              <a:pPr algn="ctr" eaLnBrk="1" hangingPunct="1"/>
              <a:r>
                <a:rPr lang="en-GB" sz="1000">
                  <a:solidFill>
                    <a:srgbClr val="000000"/>
                  </a:solidFill>
                  <a:latin typeface="Garamond" charset="0"/>
                </a:rPr>
                <a:t>(PDE, gCMT, and Centennial</a:t>
              </a:r>
            </a:p>
            <a:p>
              <a:pPr algn="ctr" eaLnBrk="1" hangingPunct="1"/>
              <a:r>
                <a:rPr lang="en-GB" sz="1000">
                  <a:solidFill>
                    <a:srgbClr val="000000"/>
                  </a:solidFill>
                  <a:latin typeface="Garamond" charset="0"/>
                </a:rPr>
                <a:t> -Engdahl&amp;Villaseñor, 2002-)</a:t>
              </a:r>
            </a:p>
          </p:txBody>
        </p:sp>
      </p:grpSp>
      <p:grpSp>
        <p:nvGrpSpPr>
          <p:cNvPr id="27654" name="Group 18"/>
          <p:cNvGrpSpPr>
            <a:grpSpLocks/>
          </p:cNvGrpSpPr>
          <p:nvPr/>
        </p:nvGrpSpPr>
        <p:grpSpPr bwMode="auto">
          <a:xfrm>
            <a:off x="5032375" y="4879975"/>
            <a:ext cx="1905000" cy="1517650"/>
            <a:chOff x="3943122" y="3183930"/>
            <a:chExt cx="1904618" cy="1518064"/>
          </a:xfrm>
        </p:grpSpPr>
        <p:pic>
          <p:nvPicPr>
            <p:cNvPr id="25631" name="Picture 10" descr="WorldStressMap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3122" y="3183930"/>
              <a:ext cx="1904618" cy="115297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5632" name="TextBox 15"/>
            <p:cNvSpPr txBox="1">
              <a:spLocks noChangeArrowheads="1"/>
            </p:cNvSpPr>
            <p:nvPr/>
          </p:nvSpPr>
          <p:spPr bwMode="auto">
            <a:xfrm>
              <a:off x="4231989" y="4274840"/>
              <a:ext cx="1326884" cy="427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200">
                  <a:solidFill>
                    <a:srgbClr val="000000"/>
                  </a:solidFill>
                  <a:latin typeface="Garamond" charset="0"/>
                </a:rPr>
                <a:t>World Stress Map</a:t>
              </a:r>
              <a:endParaRPr lang="en-GB" sz="1000">
                <a:solidFill>
                  <a:srgbClr val="000000"/>
                </a:solidFill>
                <a:latin typeface="Garamond" charset="0"/>
              </a:endParaRPr>
            </a:p>
            <a:p>
              <a:pPr algn="ctr" eaLnBrk="1" hangingPunct="1"/>
              <a:r>
                <a:rPr lang="en-GB" sz="1000">
                  <a:solidFill>
                    <a:srgbClr val="000000"/>
                  </a:solidFill>
                  <a:latin typeface="Garamond" charset="0"/>
                </a:rPr>
                <a:t>(Heidbach </a:t>
              </a:r>
              <a:r>
                <a:rPr lang="en-GB" sz="1000" i="1">
                  <a:solidFill>
                    <a:srgbClr val="000000"/>
                  </a:solidFill>
                  <a:latin typeface="Garamond" charset="0"/>
                </a:rPr>
                <a:t>et al</a:t>
              </a:r>
              <a:r>
                <a:rPr lang="en-GB" sz="1000">
                  <a:solidFill>
                    <a:srgbClr val="000000"/>
                  </a:solidFill>
                  <a:latin typeface="Garamond" charset="0"/>
                </a:rPr>
                <a:t>., 2009)</a:t>
              </a:r>
            </a:p>
          </p:txBody>
        </p:sp>
      </p:grpSp>
      <p:grpSp>
        <p:nvGrpSpPr>
          <p:cNvPr id="27655" name="Group 19"/>
          <p:cNvGrpSpPr>
            <a:grpSpLocks/>
          </p:cNvGrpSpPr>
          <p:nvPr/>
        </p:nvGrpSpPr>
        <p:grpSpPr bwMode="auto">
          <a:xfrm>
            <a:off x="3328988" y="5334000"/>
            <a:ext cx="1960562" cy="1493838"/>
            <a:chOff x="5860897" y="3141715"/>
            <a:chExt cx="1961657" cy="1493306"/>
          </a:xfrm>
        </p:grpSpPr>
        <p:pic>
          <p:nvPicPr>
            <p:cNvPr id="25629" name="Picture 11" descr="GeologicalWorldMap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0897" y="3141715"/>
              <a:ext cx="1961657" cy="11413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630" name="TextBox 14"/>
            <p:cNvSpPr txBox="1">
              <a:spLocks noChangeArrowheads="1"/>
            </p:cNvSpPr>
            <p:nvPr/>
          </p:nvSpPr>
          <p:spPr bwMode="auto">
            <a:xfrm>
              <a:off x="5878766" y="4208136"/>
              <a:ext cx="1925923" cy="426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200">
                  <a:solidFill>
                    <a:srgbClr val="000000"/>
                  </a:solidFill>
                  <a:latin typeface="Garamond" charset="0"/>
                </a:rPr>
                <a:t>Geological Map of the World</a:t>
              </a:r>
              <a:endParaRPr lang="en-GB" sz="1000">
                <a:solidFill>
                  <a:srgbClr val="000000"/>
                </a:solidFill>
                <a:latin typeface="Garamond" charset="0"/>
              </a:endParaRPr>
            </a:p>
            <a:p>
              <a:pPr algn="ctr" eaLnBrk="1" hangingPunct="1"/>
              <a:r>
                <a:rPr lang="en-GB" sz="1000">
                  <a:solidFill>
                    <a:srgbClr val="000000"/>
                  </a:solidFill>
                  <a:latin typeface="Garamond" charset="0"/>
                </a:rPr>
                <a:t>(Bouysee, 2009)</a:t>
              </a:r>
            </a:p>
          </p:txBody>
        </p:sp>
      </p:grpSp>
      <p:grpSp>
        <p:nvGrpSpPr>
          <p:cNvPr id="27656" name="Group 23"/>
          <p:cNvGrpSpPr>
            <a:grpSpLocks/>
          </p:cNvGrpSpPr>
          <p:nvPr/>
        </p:nvGrpSpPr>
        <p:grpSpPr bwMode="auto">
          <a:xfrm>
            <a:off x="1428750" y="4418013"/>
            <a:ext cx="1982788" cy="1504950"/>
            <a:chOff x="1724976" y="4362054"/>
            <a:chExt cx="1983814" cy="1504838"/>
          </a:xfrm>
        </p:grpSpPr>
        <p:sp>
          <p:nvSpPr>
            <p:cNvPr id="25627" name="TextBox 7"/>
            <p:cNvSpPr txBox="1">
              <a:spLocks noChangeArrowheads="1"/>
            </p:cNvSpPr>
            <p:nvPr/>
          </p:nvSpPr>
          <p:spPr bwMode="auto">
            <a:xfrm>
              <a:off x="1863160" y="5439886"/>
              <a:ext cx="1704269" cy="427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200">
                  <a:solidFill>
                    <a:srgbClr val="000000"/>
                  </a:solidFill>
                  <a:latin typeface="Garamond" charset="0"/>
                </a:rPr>
                <a:t>Stable continental regions</a:t>
              </a:r>
              <a:endParaRPr lang="en-GB" sz="1000">
                <a:solidFill>
                  <a:srgbClr val="000000"/>
                </a:solidFill>
                <a:latin typeface="Garamond" charset="0"/>
              </a:endParaRPr>
            </a:p>
            <a:p>
              <a:pPr algn="ctr" eaLnBrk="1" hangingPunct="1"/>
              <a:r>
                <a:rPr lang="en-GB" sz="1000">
                  <a:solidFill>
                    <a:srgbClr val="000000"/>
                  </a:solidFill>
                  <a:latin typeface="Garamond" charset="0"/>
                </a:rPr>
                <a:t>(Johnston </a:t>
              </a:r>
              <a:r>
                <a:rPr lang="en-GB" sz="1000" i="1">
                  <a:solidFill>
                    <a:srgbClr val="000000"/>
                  </a:solidFill>
                  <a:latin typeface="Garamond" charset="0"/>
                </a:rPr>
                <a:t>et al</a:t>
              </a:r>
              <a:r>
                <a:rPr lang="en-GB" sz="1000">
                  <a:solidFill>
                    <a:srgbClr val="000000"/>
                  </a:solidFill>
                  <a:latin typeface="Garamond" charset="0"/>
                </a:rPr>
                <a:t>., 1994)</a:t>
              </a:r>
            </a:p>
          </p:txBody>
        </p:sp>
        <p:pic>
          <p:nvPicPr>
            <p:cNvPr id="25628" name="Picture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4976" y="4362054"/>
              <a:ext cx="1983814" cy="113275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657" name="TextBox 26"/>
          <p:cNvSpPr txBox="1">
            <a:spLocks noChangeArrowheads="1"/>
          </p:cNvSpPr>
          <p:nvPr/>
        </p:nvSpPr>
        <p:spPr bwMode="auto">
          <a:xfrm>
            <a:off x="7173913" y="1765300"/>
            <a:ext cx="1666875" cy="4699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200">
                <a:solidFill>
                  <a:srgbClr val="000000"/>
                </a:solidFill>
                <a:latin typeface="Garamond" charset="0"/>
              </a:rPr>
              <a:t>Local and regional studies</a:t>
            </a:r>
            <a:endParaRPr lang="en-GB" sz="1000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27658" name="Group 13"/>
          <p:cNvGrpSpPr>
            <a:grpSpLocks/>
          </p:cNvGrpSpPr>
          <p:nvPr/>
        </p:nvGrpSpPr>
        <p:grpSpPr bwMode="auto">
          <a:xfrm>
            <a:off x="1150938" y="1465263"/>
            <a:ext cx="2390775" cy="1519237"/>
            <a:chOff x="1987796" y="4283063"/>
            <a:chExt cx="2391012" cy="1519430"/>
          </a:xfrm>
        </p:grpSpPr>
        <p:pic>
          <p:nvPicPr>
            <p:cNvPr id="2562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523" y="4283063"/>
              <a:ext cx="2031599" cy="11413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626" name="TextBox 5"/>
            <p:cNvSpPr txBox="1">
              <a:spLocks noChangeArrowheads="1"/>
            </p:cNvSpPr>
            <p:nvPr/>
          </p:nvSpPr>
          <p:spPr bwMode="auto">
            <a:xfrm>
              <a:off x="1987796" y="5375401"/>
              <a:ext cx="2391012" cy="427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200">
                  <a:solidFill>
                    <a:srgbClr val="000000"/>
                  </a:solidFill>
                  <a:latin typeface="Garamond" charset="0"/>
                </a:rPr>
                <a:t>Plate boundaries</a:t>
              </a:r>
              <a:endParaRPr lang="en-GB" sz="1000">
                <a:solidFill>
                  <a:srgbClr val="000000"/>
                </a:solidFill>
                <a:latin typeface="Garamond" charset="0"/>
              </a:endParaRPr>
            </a:p>
            <a:p>
              <a:pPr algn="ctr" eaLnBrk="1" hangingPunct="1"/>
              <a:r>
                <a:rPr lang="en-GB" sz="1000">
                  <a:solidFill>
                    <a:srgbClr val="000000"/>
                  </a:solidFill>
                  <a:latin typeface="Garamond" charset="0"/>
                </a:rPr>
                <a:t>(Lowman, 1999; Bird, 2003; Tarr </a:t>
              </a:r>
              <a:r>
                <a:rPr lang="en-GB" sz="1000" i="1">
                  <a:solidFill>
                    <a:srgbClr val="000000"/>
                  </a:solidFill>
                  <a:latin typeface="Garamond" charset="0"/>
                </a:rPr>
                <a:t>et al</a:t>
              </a:r>
              <a:r>
                <a:rPr lang="en-GB" sz="1000">
                  <a:solidFill>
                    <a:srgbClr val="000000"/>
                  </a:solidFill>
                  <a:latin typeface="Garamond" charset="0"/>
                </a:rPr>
                <a:t>., 2010)</a:t>
              </a:r>
            </a:p>
          </p:txBody>
        </p:sp>
      </p:grpSp>
      <p:grpSp>
        <p:nvGrpSpPr>
          <p:cNvPr id="27659" name="Group 30"/>
          <p:cNvGrpSpPr>
            <a:grpSpLocks/>
          </p:cNvGrpSpPr>
          <p:nvPr/>
        </p:nvGrpSpPr>
        <p:grpSpPr bwMode="auto">
          <a:xfrm>
            <a:off x="6684963" y="4357688"/>
            <a:ext cx="2016125" cy="1409700"/>
            <a:chOff x="7028910" y="3040800"/>
            <a:chExt cx="2015316" cy="1409501"/>
          </a:xfrm>
        </p:grpSpPr>
        <p:sp>
          <p:nvSpPr>
            <p:cNvPr id="25623" name="TextBox 27"/>
            <p:cNvSpPr txBox="1">
              <a:spLocks noChangeArrowheads="1"/>
            </p:cNvSpPr>
            <p:nvPr/>
          </p:nvSpPr>
          <p:spPr bwMode="auto">
            <a:xfrm>
              <a:off x="7065408" y="4023324"/>
              <a:ext cx="1950254" cy="426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200">
                  <a:solidFill>
                    <a:srgbClr val="000000"/>
                  </a:solidFill>
                  <a:latin typeface="Garamond" charset="0"/>
                </a:rPr>
                <a:t>Hotspot Catalogue</a:t>
              </a:r>
              <a:endParaRPr lang="en-GB" sz="1000">
                <a:solidFill>
                  <a:srgbClr val="000000"/>
                </a:solidFill>
                <a:latin typeface="Garamond" charset="0"/>
              </a:endParaRPr>
            </a:p>
            <a:p>
              <a:pPr algn="ctr" eaLnBrk="1" hangingPunct="1"/>
              <a:r>
                <a:rPr lang="en-GB" sz="1000">
                  <a:solidFill>
                    <a:srgbClr val="000000"/>
                  </a:solidFill>
                  <a:latin typeface="Garamond" charset="0"/>
                </a:rPr>
                <a:t>(Anderson&amp;Schramm, 2005)</a:t>
              </a:r>
            </a:p>
          </p:txBody>
        </p:sp>
        <p:pic>
          <p:nvPicPr>
            <p:cNvPr id="25624" name="Picture 2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8910" y="3040800"/>
              <a:ext cx="2015316" cy="104668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ight Arrow 31"/>
          <p:cNvSpPr/>
          <p:nvPr/>
        </p:nvSpPr>
        <p:spPr>
          <a:xfrm rot="2400000">
            <a:off x="2773363" y="3167063"/>
            <a:ext cx="577850" cy="9207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ight Arrow 32"/>
          <p:cNvSpPr>
            <a:spLocks noChangeArrowheads="1"/>
          </p:cNvSpPr>
          <p:nvPr/>
        </p:nvSpPr>
        <p:spPr bwMode="auto">
          <a:xfrm rot="5400000">
            <a:off x="4153694" y="3086894"/>
            <a:ext cx="590550" cy="103188"/>
          </a:xfrm>
          <a:prstGeom prst="rightArrow">
            <a:avLst>
              <a:gd name="adj1" fmla="val 50000"/>
              <a:gd name="adj2" fmla="val 49335"/>
            </a:avLst>
          </a:prstGeom>
          <a:solidFill>
            <a:schemeClr val="tx1"/>
          </a:solidFill>
          <a:ln>
            <a:noFill/>
          </a:ln>
          <a:effectLst>
            <a:outerShdw blurRad="101600" dist="38100" dir="5400000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ight Arrow 34"/>
          <p:cNvSpPr/>
          <p:nvPr/>
        </p:nvSpPr>
        <p:spPr>
          <a:xfrm rot="7800000">
            <a:off x="6952456" y="2751932"/>
            <a:ext cx="1284287" cy="1016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ight Arrow 35"/>
          <p:cNvSpPr/>
          <p:nvPr/>
        </p:nvSpPr>
        <p:spPr>
          <a:xfrm rot="20400000">
            <a:off x="2762250" y="4040188"/>
            <a:ext cx="781050" cy="10318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ight Arrow 36"/>
          <p:cNvSpPr/>
          <p:nvPr/>
        </p:nvSpPr>
        <p:spPr>
          <a:xfrm rot="16800000">
            <a:off x="3632200" y="4589463"/>
            <a:ext cx="1171575" cy="1016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ight Arrow 38"/>
          <p:cNvSpPr>
            <a:spLocks noChangeArrowheads="1"/>
          </p:cNvSpPr>
          <p:nvPr/>
        </p:nvSpPr>
        <p:spPr bwMode="auto">
          <a:xfrm rot="-9000000">
            <a:off x="7127875" y="4068763"/>
            <a:ext cx="550863" cy="103187"/>
          </a:xfrm>
          <a:prstGeom prst="rightArrow">
            <a:avLst>
              <a:gd name="adj1" fmla="val 50000"/>
              <a:gd name="adj2" fmla="val 49505"/>
            </a:avLst>
          </a:prstGeom>
          <a:solidFill>
            <a:schemeClr val="tx1"/>
          </a:solidFill>
          <a:ln>
            <a:noFill/>
          </a:ln>
          <a:effectLst>
            <a:outerShdw blurRad="101600" dist="38100" dir="5400000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ight Arrow 39"/>
          <p:cNvSpPr>
            <a:spLocks noChangeArrowheads="1"/>
          </p:cNvSpPr>
          <p:nvPr/>
        </p:nvSpPr>
        <p:spPr bwMode="auto">
          <a:xfrm rot="5400000">
            <a:off x="6068219" y="3128169"/>
            <a:ext cx="508000" cy="103188"/>
          </a:xfrm>
          <a:prstGeom prst="rightArrow">
            <a:avLst>
              <a:gd name="adj1" fmla="val 50000"/>
              <a:gd name="adj2" fmla="val 71931"/>
            </a:avLst>
          </a:prstGeom>
          <a:solidFill>
            <a:schemeClr val="tx1"/>
          </a:solidFill>
          <a:ln>
            <a:noFill/>
          </a:ln>
          <a:effectLst>
            <a:outerShdw blurRad="101600" dist="38100" dir="5400000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>
            <a:spLocks noChangeArrowheads="1"/>
          </p:cNvSpPr>
          <p:nvPr/>
        </p:nvSpPr>
        <p:spPr bwMode="auto">
          <a:xfrm rot="-5400000">
            <a:off x="5602288" y="4249738"/>
            <a:ext cx="781050" cy="101600"/>
          </a:xfrm>
          <a:prstGeom prst="rightArrow">
            <a:avLst>
              <a:gd name="adj1" fmla="val 50000"/>
              <a:gd name="adj2" fmla="val 50147"/>
            </a:avLst>
          </a:prstGeom>
          <a:solidFill>
            <a:schemeClr val="tx1"/>
          </a:solidFill>
          <a:ln>
            <a:noFill/>
          </a:ln>
          <a:effectLst>
            <a:outerShdw blurRad="101600" dist="38100" dir="5400000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2346325" y="3517900"/>
            <a:ext cx="5162550" cy="355600"/>
          </a:xfrm>
          <a:prstGeom prst="rightArrow">
            <a:avLst/>
          </a:prstGeom>
          <a:solidFill>
            <a:srgbClr val="02B2D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Process 3"/>
          <p:cNvSpPr/>
          <p:nvPr/>
        </p:nvSpPr>
        <p:spPr>
          <a:xfrm>
            <a:off x="7623175" y="3333750"/>
            <a:ext cx="1344613" cy="708025"/>
          </a:xfrm>
          <a:prstGeom prst="flowChartProcess">
            <a:avLst/>
          </a:prstGeom>
          <a:solidFill>
            <a:srgbClr val="02B2D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b="1" dirty="0" err="1">
                <a:solidFill>
                  <a:prstClr val="black"/>
                </a:solidFill>
                <a:latin typeface="Garamond" charset="0"/>
                <a:ea typeface="ＭＳ Ｐゴシック" charset="0"/>
                <a:cs typeface="ＭＳ Ｐゴシック" charset="0"/>
              </a:rPr>
              <a:t>SeismotectonicDomain</a:t>
            </a:r>
            <a:endParaRPr lang="en-GB" sz="1400" b="1" dirty="0">
              <a:solidFill>
                <a:prstClr val="black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203200" y="0"/>
            <a:ext cx="4543425" cy="8064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800" b="1" dirty="0" smtClean="0">
                <a:solidFill>
                  <a:prstClr val="white">
                    <a:lumMod val="50000"/>
                  </a:prstClr>
                </a:solidFill>
                <a:latin typeface="Garamond"/>
                <a:cs typeface="Garamond"/>
              </a:rPr>
              <a:t>How it works</a:t>
            </a:r>
            <a:endParaRPr lang="en-US" sz="2800" b="1" dirty="0">
              <a:solidFill>
                <a:prstClr val="white">
                  <a:lumMod val="50000"/>
                </a:prstClr>
              </a:solidFill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CascadiaDetai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0"/>
            <a:ext cx="5203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Box 5"/>
          <p:cNvSpPr txBox="1">
            <a:spLocks noChangeArrowheads="1"/>
          </p:cNvSpPr>
          <p:nvPr/>
        </p:nvSpPr>
        <p:spPr bwMode="auto">
          <a:xfrm>
            <a:off x="7296150" y="3394075"/>
            <a:ext cx="1755775" cy="739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prstClr val="black"/>
                </a:solidFill>
                <a:latin typeface="Garamond" charset="0"/>
                <a:cs typeface="Garamond" charset="0"/>
              </a:rPr>
              <a:t>Active Continental Regions</a:t>
            </a:r>
          </a:p>
          <a:p>
            <a:pPr algn="ctr" eaLnBrk="1" hangingPunct="1"/>
            <a:r>
              <a:rPr lang="en-US" sz="1400" b="1">
                <a:solidFill>
                  <a:prstClr val="black"/>
                </a:solidFill>
                <a:latin typeface="Garamond" charset="0"/>
                <a:cs typeface="Garamond" charset="0"/>
              </a:rPr>
              <a:t>-ACRs-</a:t>
            </a:r>
          </a:p>
        </p:txBody>
      </p:sp>
      <p:cxnSp>
        <p:nvCxnSpPr>
          <p:cNvPr id="8" name="Straight Arrow Connector 7"/>
          <p:cNvCxnSpPr>
            <a:stCxn id="27650" idx="1"/>
          </p:cNvCxnSpPr>
          <p:nvPr/>
        </p:nvCxnSpPr>
        <p:spPr>
          <a:xfrm flipH="1" flipV="1">
            <a:off x="6956425" y="2763838"/>
            <a:ext cx="339725" cy="100012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7650" idx="1"/>
          </p:cNvCxnSpPr>
          <p:nvPr/>
        </p:nvCxnSpPr>
        <p:spPr>
          <a:xfrm flipH="1">
            <a:off x="6540500" y="3763963"/>
            <a:ext cx="755650" cy="160655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27650" idx="1"/>
          </p:cNvCxnSpPr>
          <p:nvPr/>
        </p:nvCxnSpPr>
        <p:spPr>
          <a:xfrm flipH="1">
            <a:off x="6497638" y="3763963"/>
            <a:ext cx="798512" cy="51435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7650" idx="1"/>
          </p:cNvCxnSpPr>
          <p:nvPr/>
        </p:nvCxnSpPr>
        <p:spPr>
          <a:xfrm flipH="1">
            <a:off x="6910388" y="3763963"/>
            <a:ext cx="385762" cy="246221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55" name="TextBox 20"/>
          <p:cNvSpPr txBox="1">
            <a:spLocks noChangeArrowheads="1"/>
          </p:cNvSpPr>
          <p:nvPr/>
        </p:nvSpPr>
        <p:spPr bwMode="auto">
          <a:xfrm>
            <a:off x="549275" y="2025650"/>
            <a:ext cx="1925638" cy="7381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prstClr val="black"/>
                </a:solidFill>
                <a:latin typeface="Garamond" charset="0"/>
                <a:cs typeface="Garamond" charset="0"/>
              </a:rPr>
              <a:t>Oceanic Boundary Region -OBR-</a:t>
            </a:r>
          </a:p>
          <a:p>
            <a:pPr algn="ctr" eaLnBrk="1" hangingPunct="1"/>
            <a:r>
              <a:rPr lang="en-US" sz="1400" b="1">
                <a:solidFill>
                  <a:prstClr val="black"/>
                </a:solidFill>
                <a:latin typeface="Garamond" charset="0"/>
                <a:cs typeface="Garamond" charset="0"/>
              </a:rPr>
              <a:t>(ANSR)</a:t>
            </a:r>
          </a:p>
        </p:txBody>
      </p:sp>
      <p:sp>
        <p:nvSpPr>
          <p:cNvPr id="27656" name="TextBox 21"/>
          <p:cNvSpPr txBox="1">
            <a:spLocks noChangeArrowheads="1"/>
          </p:cNvSpPr>
          <p:nvPr/>
        </p:nvSpPr>
        <p:spPr bwMode="auto">
          <a:xfrm>
            <a:off x="6910388" y="557213"/>
            <a:ext cx="1573212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prstClr val="black"/>
                </a:solidFill>
                <a:latin typeface="Garamond" charset="0"/>
                <a:cs typeface="Garamond" charset="0"/>
              </a:rPr>
              <a:t>Subduction Zones -SZs-</a:t>
            </a:r>
          </a:p>
        </p:txBody>
      </p:sp>
      <p:cxnSp>
        <p:nvCxnSpPr>
          <p:cNvPr id="27" name="Straight Arrow Connector 26"/>
          <p:cNvCxnSpPr>
            <a:stCxn id="27655" idx="3"/>
          </p:cNvCxnSpPr>
          <p:nvPr/>
        </p:nvCxnSpPr>
        <p:spPr>
          <a:xfrm flipV="1">
            <a:off x="2474913" y="2025650"/>
            <a:ext cx="1089025" cy="369888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7655" idx="3"/>
          </p:cNvCxnSpPr>
          <p:nvPr/>
        </p:nvCxnSpPr>
        <p:spPr>
          <a:xfrm>
            <a:off x="2474913" y="2395538"/>
            <a:ext cx="1724025" cy="213042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7656" idx="2"/>
          </p:cNvCxnSpPr>
          <p:nvPr/>
        </p:nvCxnSpPr>
        <p:spPr>
          <a:xfrm flipH="1">
            <a:off x="5092700" y="1081088"/>
            <a:ext cx="2605088" cy="231298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7656" idx="2"/>
          </p:cNvCxnSpPr>
          <p:nvPr/>
        </p:nvCxnSpPr>
        <p:spPr>
          <a:xfrm flipH="1">
            <a:off x="4729163" y="1081088"/>
            <a:ext cx="2968625" cy="153352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7656" idx="2"/>
          </p:cNvCxnSpPr>
          <p:nvPr/>
        </p:nvCxnSpPr>
        <p:spPr>
          <a:xfrm flipH="1">
            <a:off x="5608638" y="1081088"/>
            <a:ext cx="2089150" cy="342582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27655" idx="3"/>
          </p:cNvCxnSpPr>
          <p:nvPr/>
        </p:nvCxnSpPr>
        <p:spPr>
          <a:xfrm>
            <a:off x="2474913" y="2395538"/>
            <a:ext cx="1328737" cy="21907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27655" idx="3"/>
          </p:cNvCxnSpPr>
          <p:nvPr/>
        </p:nvCxnSpPr>
        <p:spPr>
          <a:xfrm>
            <a:off x="2474913" y="2395538"/>
            <a:ext cx="1089025" cy="1074737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27656" idx="2"/>
          </p:cNvCxnSpPr>
          <p:nvPr/>
        </p:nvCxnSpPr>
        <p:spPr>
          <a:xfrm flipH="1">
            <a:off x="4467225" y="1081088"/>
            <a:ext cx="3230563" cy="7143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sia&amp;Pacific_GEart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719138"/>
            <a:ext cx="7599363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shot 2011-11-07 at 3.57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7172325" y="514350"/>
            <a:ext cx="2012950" cy="2609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557963" y="3543300"/>
            <a:ext cx="1755775" cy="7381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prstClr val="black"/>
                </a:solidFill>
                <a:latin typeface="Garamond" charset="0"/>
                <a:cs typeface="Garamond" charset="0"/>
              </a:rPr>
              <a:t>Subduction interface </a:t>
            </a:r>
            <a:r>
              <a:rPr lang="en-US" sz="1400">
                <a:solidFill>
                  <a:prstClr val="black"/>
                </a:solidFill>
                <a:latin typeface="Garamond" charset="0"/>
                <a:cs typeface="Garamond" charset="0"/>
              </a:rPr>
              <a:t>models</a:t>
            </a:r>
          </a:p>
          <a:p>
            <a:pPr algn="ctr" eaLnBrk="1" hangingPunct="1"/>
            <a:r>
              <a:rPr lang="en-US" sz="1400">
                <a:solidFill>
                  <a:prstClr val="black"/>
                </a:solidFill>
                <a:latin typeface="Garamond" charset="0"/>
                <a:cs typeface="Garamond" charset="0"/>
              </a:rPr>
              <a:t>(Hayes </a:t>
            </a:r>
            <a:r>
              <a:rPr lang="en-US" sz="1400" i="1">
                <a:solidFill>
                  <a:prstClr val="black"/>
                </a:solidFill>
                <a:latin typeface="Garamond" charset="0"/>
                <a:cs typeface="Garamond" charset="0"/>
              </a:rPr>
              <a:t>et al</a:t>
            </a:r>
            <a:r>
              <a:rPr lang="en-US" sz="1400">
                <a:solidFill>
                  <a:prstClr val="black"/>
                </a:solidFill>
                <a:latin typeface="Garamond" charset="0"/>
                <a:cs typeface="Garamond" charset="0"/>
              </a:rPr>
              <a:t>., 2011)</a:t>
            </a: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 flipV="1">
            <a:off x="4842183" y="1169848"/>
            <a:ext cx="1715345" cy="2742149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FF6600"/>
                </a:gs>
                <a:gs pos="100000">
                  <a:srgbClr val="FFFFFF"/>
                </a:gs>
              </a:gsLst>
              <a:lin ang="0" scaled="1"/>
              <a:tileRect/>
            </a:gra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1"/>
          </p:cNvCxnSpPr>
          <p:nvPr/>
        </p:nvCxnSpPr>
        <p:spPr>
          <a:xfrm flipH="1" flipV="1">
            <a:off x="3364106" y="3542665"/>
            <a:ext cx="3193422" cy="369332"/>
          </a:xfrm>
          <a:prstGeom prst="straightConnector1">
            <a:avLst/>
          </a:prstGeom>
          <a:ln>
            <a:gradFill>
              <a:gsLst>
                <a:gs pos="0">
                  <a:srgbClr val="FF6600"/>
                </a:gs>
                <a:gs pos="100000">
                  <a:srgbClr val="FFFFFF"/>
                </a:gs>
              </a:gsLst>
            </a:gra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1"/>
          </p:cNvCxnSpPr>
          <p:nvPr/>
        </p:nvCxnSpPr>
        <p:spPr>
          <a:xfrm flipH="1" flipV="1">
            <a:off x="4973560" y="2858934"/>
            <a:ext cx="1583968" cy="1053063"/>
          </a:xfrm>
          <a:prstGeom prst="straightConnector1">
            <a:avLst/>
          </a:prstGeom>
          <a:ln>
            <a:gradFill>
              <a:gsLst>
                <a:gs pos="0">
                  <a:srgbClr val="FF6600"/>
                </a:gs>
                <a:gs pos="100000">
                  <a:srgbClr val="FFFFFF"/>
                </a:gs>
              </a:gsLst>
            </a:gra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1"/>
          </p:cNvCxnSpPr>
          <p:nvPr/>
        </p:nvCxnSpPr>
        <p:spPr>
          <a:xfrm flipH="1">
            <a:off x="5636702" y="3911997"/>
            <a:ext cx="920826" cy="892513"/>
          </a:xfrm>
          <a:prstGeom prst="straightConnector1">
            <a:avLst/>
          </a:prstGeom>
          <a:ln>
            <a:gradFill>
              <a:gsLst>
                <a:gs pos="0">
                  <a:srgbClr val="FF6600"/>
                </a:gs>
                <a:gs pos="100000">
                  <a:srgbClr val="FFFFFF"/>
                </a:gs>
              </a:gsLst>
            </a:gra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9213" y="5556250"/>
            <a:ext cx="1512887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prstClr val="black"/>
                </a:solidFill>
                <a:latin typeface="Garamond" charset="0"/>
                <a:cs typeface="Garamond" charset="0"/>
              </a:rPr>
              <a:t>Plate Boundaries</a:t>
            </a:r>
            <a:r>
              <a:rPr lang="en-US" sz="1400" dirty="0">
                <a:solidFill>
                  <a:prstClr val="black"/>
                </a:solidFill>
                <a:latin typeface="Garamond" charset="0"/>
                <a:cs typeface="Garamond" charset="0"/>
              </a:rPr>
              <a:t>(Coffin </a:t>
            </a:r>
            <a:r>
              <a:rPr lang="en-US" sz="1400" i="1" dirty="0">
                <a:solidFill>
                  <a:prstClr val="black"/>
                </a:solidFill>
                <a:latin typeface="Garamond" charset="0"/>
                <a:cs typeface="Garamond" charset="0"/>
              </a:rPr>
              <a:t>et al</a:t>
            </a:r>
            <a:r>
              <a:rPr lang="en-US" sz="1400" dirty="0">
                <a:solidFill>
                  <a:prstClr val="black"/>
                </a:solidFill>
                <a:latin typeface="Garamond" charset="0"/>
                <a:cs typeface="Garamond" charset="0"/>
              </a:rPr>
              <a:t>., 1998; Bird</a:t>
            </a:r>
            <a:r>
              <a:rPr lang="en-US" sz="1400" dirty="0" smtClean="0">
                <a:solidFill>
                  <a:prstClr val="black"/>
                </a:solidFill>
                <a:latin typeface="Garamond" charset="0"/>
                <a:cs typeface="Garamond" charset="0"/>
              </a:rPr>
              <a:t>,</a:t>
            </a:r>
          </a:p>
          <a:p>
            <a:pPr algn="ctr" eaLnBrk="1" hangingPunct="1"/>
            <a:r>
              <a:rPr lang="en-US" sz="1400" dirty="0" smtClean="0">
                <a:solidFill>
                  <a:prstClr val="black"/>
                </a:solidFill>
                <a:latin typeface="Garamond" charset="0"/>
                <a:cs typeface="Garamond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Garamond" charset="0"/>
                <a:cs typeface="Garamond" charset="0"/>
              </a:rPr>
              <a:t>2003)</a:t>
            </a:r>
          </a:p>
        </p:txBody>
      </p:sp>
      <p:cxnSp>
        <p:nvCxnSpPr>
          <p:cNvPr id="47" name="Straight Arrow Connector 46"/>
          <p:cNvCxnSpPr>
            <a:stCxn id="22" idx="0"/>
          </p:cNvCxnSpPr>
          <p:nvPr/>
        </p:nvCxnSpPr>
        <p:spPr>
          <a:xfrm flipV="1">
            <a:off x="805657" y="4522788"/>
            <a:ext cx="970756" cy="103346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2" idx="0"/>
          </p:cNvCxnSpPr>
          <p:nvPr/>
        </p:nvCxnSpPr>
        <p:spPr>
          <a:xfrm flipV="1">
            <a:off x="805657" y="4281488"/>
            <a:ext cx="526256" cy="1274762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2" idx="0"/>
          </p:cNvCxnSpPr>
          <p:nvPr/>
        </p:nvCxnSpPr>
        <p:spPr>
          <a:xfrm flipV="1">
            <a:off x="805657" y="4597400"/>
            <a:ext cx="2097881" cy="95885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6356350" y="68263"/>
            <a:ext cx="2695575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prstClr val="black"/>
                </a:solidFill>
                <a:latin typeface="Garamond" charset="0"/>
                <a:cs typeface="Garamond" charset="0"/>
              </a:rPr>
              <a:t>Refined FEGRs&amp;SCR borders</a:t>
            </a:r>
          </a:p>
          <a:p>
            <a:pPr algn="ctr" eaLnBrk="1" hangingPunct="1"/>
            <a:r>
              <a:rPr lang="en-US" sz="1400">
                <a:solidFill>
                  <a:prstClr val="black"/>
                </a:solidFill>
                <a:latin typeface="Garamond" charset="0"/>
                <a:cs typeface="Garamond" charset="0"/>
              </a:rPr>
              <a:t>(Wheeler, 2011; García </a:t>
            </a:r>
            <a:r>
              <a:rPr lang="en-US" sz="1400" i="1">
                <a:solidFill>
                  <a:prstClr val="black"/>
                </a:solidFill>
                <a:latin typeface="Garamond" charset="0"/>
                <a:cs typeface="Garamond" charset="0"/>
              </a:rPr>
              <a:t>et al</a:t>
            </a:r>
            <a:r>
              <a:rPr lang="en-US" sz="1400">
                <a:solidFill>
                  <a:prstClr val="black"/>
                </a:solidFill>
                <a:latin typeface="Garamond" charset="0"/>
                <a:cs typeface="Garamond" charset="0"/>
              </a:rPr>
              <a:t>., 2012)</a:t>
            </a:r>
          </a:p>
        </p:txBody>
      </p:sp>
      <p:cxnSp>
        <p:nvCxnSpPr>
          <p:cNvPr id="58" name="Straight Arrow Connector 57"/>
          <p:cNvCxnSpPr>
            <a:stCxn id="57" idx="1"/>
          </p:cNvCxnSpPr>
          <p:nvPr/>
        </p:nvCxnSpPr>
        <p:spPr>
          <a:xfrm flipH="1">
            <a:off x="2633663" y="330200"/>
            <a:ext cx="3722687" cy="1828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57" idx="1"/>
          </p:cNvCxnSpPr>
          <p:nvPr/>
        </p:nvCxnSpPr>
        <p:spPr>
          <a:xfrm flipH="1">
            <a:off x="3641725" y="330200"/>
            <a:ext cx="2714625" cy="6889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 rot="20400000">
            <a:off x="2119313" y="3540125"/>
            <a:ext cx="1176337" cy="1390650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 descr="Figure4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7" t="2274" r="13559" b="6026"/>
          <a:stretch>
            <a:fillRect/>
          </a:stretch>
        </p:blipFill>
        <p:spPr bwMode="auto">
          <a:xfrm>
            <a:off x="0" y="711200"/>
            <a:ext cx="576103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itle 1"/>
          <p:cNvSpPr>
            <a:spLocks/>
          </p:cNvSpPr>
          <p:nvPr/>
        </p:nvSpPr>
        <p:spPr bwMode="auto">
          <a:xfrm>
            <a:off x="328706" y="0"/>
            <a:ext cx="698490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914400">
              <a:defRPr/>
            </a:pPr>
            <a:r>
              <a:rPr lang="en-GB" b="1" dirty="0">
                <a:solidFill>
                  <a:prstClr val="white">
                    <a:lumMod val="50000"/>
                  </a:prstClr>
                </a:solidFill>
                <a:latin typeface="Garamond" charset="0"/>
              </a:rPr>
              <a:t>How it works</a:t>
            </a:r>
          </a:p>
        </p:txBody>
      </p:sp>
      <p:pic>
        <p:nvPicPr>
          <p:cNvPr id="29699" name="Picture 6" descr="Figure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998538"/>
            <a:ext cx="3305175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>
          <a:xfrm>
            <a:off x="74613" y="-79375"/>
            <a:ext cx="7935912" cy="8064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800" b="1" dirty="0" smtClean="0">
                <a:solidFill>
                  <a:prstClr val="white">
                    <a:lumMod val="50000"/>
                  </a:prstClr>
                </a:solidFill>
                <a:latin typeface="Garamond"/>
                <a:cs typeface="Garamond"/>
              </a:rPr>
              <a:t>Caveats: lack of interface models in some SZs</a:t>
            </a:r>
            <a:endParaRPr lang="en-US" sz="2800" b="1" dirty="0">
              <a:solidFill>
                <a:prstClr val="white">
                  <a:lumMod val="50000"/>
                </a:prstClr>
              </a:solidFill>
              <a:latin typeface="Garamond"/>
              <a:cs typeface="Garamond"/>
            </a:endParaRPr>
          </a:p>
        </p:txBody>
      </p:sp>
      <p:pic>
        <p:nvPicPr>
          <p:cNvPr id="30722" name="Picture 1" descr="SlabGridGlobalM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" t="56717" r="9998" b="13098"/>
          <a:stretch>
            <a:fillRect/>
          </a:stretch>
        </p:blipFill>
        <p:spPr bwMode="auto">
          <a:xfrm>
            <a:off x="74613" y="1092200"/>
            <a:ext cx="8999537" cy="451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1284288" y="2382838"/>
            <a:ext cx="788987" cy="396875"/>
          </a:xfrm>
          <a:prstGeom prst="ellipse">
            <a:avLst/>
          </a:prstGeom>
          <a:noFill/>
          <a:ln w="31750"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935413" y="3398838"/>
            <a:ext cx="788987" cy="398462"/>
          </a:xfrm>
          <a:prstGeom prst="ellipse">
            <a:avLst/>
          </a:prstGeom>
          <a:noFill/>
          <a:ln w="31750"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Oval 19"/>
          <p:cNvSpPr/>
          <p:nvPr/>
        </p:nvSpPr>
        <p:spPr>
          <a:xfrm rot="18000000">
            <a:off x="5086350" y="4591050"/>
            <a:ext cx="620713" cy="398463"/>
          </a:xfrm>
          <a:prstGeom prst="ellipse">
            <a:avLst/>
          </a:prstGeom>
          <a:noFill/>
          <a:ln w="31750"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Oval 21"/>
          <p:cNvSpPr/>
          <p:nvPr/>
        </p:nvSpPr>
        <p:spPr>
          <a:xfrm rot="14400000">
            <a:off x="6641307" y="1996281"/>
            <a:ext cx="635000" cy="398463"/>
          </a:xfrm>
          <a:prstGeom prst="ellipse">
            <a:avLst/>
          </a:prstGeom>
          <a:noFill/>
          <a:ln w="31750"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355013" y="2932113"/>
            <a:ext cx="425450" cy="398462"/>
          </a:xfrm>
          <a:prstGeom prst="ellipse">
            <a:avLst/>
          </a:prstGeom>
          <a:noFill/>
          <a:ln w="31750"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New Webpages/infrastructure </a:t>
            </a:r>
            <a:endParaRPr lang="en-US" sz="3600" dirty="0"/>
          </a:p>
        </p:txBody>
      </p:sp>
      <p:pic>
        <p:nvPicPr>
          <p:cNvPr id="4" name="Picture 3" descr="Screen Shot 2015-05-03 at 3.55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883" y="937122"/>
            <a:ext cx="9652000" cy="6405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94306" y="683696"/>
            <a:ext cx="426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Deliver content/products, not maps &amp; plots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1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222250" y="150813"/>
            <a:ext cx="8693150" cy="509587"/>
          </a:xfrm>
        </p:spPr>
        <p:txBody>
          <a:bodyPr rtlCol="0" anchor="t">
            <a:noAutofit/>
          </a:bodyPr>
          <a:lstStyle/>
          <a:p>
            <a:pPr marL="285750" indent="-285750" algn="l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Garamond"/>
                <a:ea typeface="+mj-ea"/>
                <a:cs typeface="Garamond"/>
                <a:sym typeface="Helvetica Neue" charset="0"/>
              </a:rPr>
              <a:t>3D interface surfaces vs. ‘default’ ones </a:t>
            </a:r>
            <a:endParaRPr lang="en-US" sz="2800" dirty="0" smtClean="0">
              <a:solidFill>
                <a:schemeClr val="bg1">
                  <a:lumMod val="50000"/>
                </a:schemeClr>
              </a:solidFill>
              <a:latin typeface="Garamond"/>
              <a:ea typeface="ヒラギノ角ゴ ProN W6" charset="0"/>
              <a:cs typeface="Garamond"/>
              <a:sym typeface="Helvetica Neue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771525"/>
            <a:ext cx="315595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771525"/>
            <a:ext cx="315595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creen shot 2010-12-06 at 2.06.36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t="3448" r="3448" b="9706"/>
          <a:stretch/>
        </p:blipFill>
        <p:spPr bwMode="auto">
          <a:xfrm>
            <a:off x="2946400" y="2374900"/>
            <a:ext cx="5969000" cy="431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TextBox 1"/>
          <p:cNvSpPr txBox="1">
            <a:spLocks noChangeArrowheads="1"/>
          </p:cNvSpPr>
          <p:nvPr/>
        </p:nvSpPr>
        <p:spPr bwMode="auto">
          <a:xfrm>
            <a:off x="4203700" y="3022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prstClr val="black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rot="1020000">
            <a:off x="3997325" y="5576888"/>
            <a:ext cx="3430588" cy="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762875" y="5481638"/>
            <a:ext cx="955675" cy="738187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F79646"/>
                </a:solidFill>
                <a:latin typeface="Garamond"/>
                <a:cs typeface="Garamond"/>
              </a:rPr>
              <a:t>Average interface dip: 17°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5" descr="OpenQuak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1475"/>
            <a:ext cx="3719513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Box 7"/>
          <p:cNvSpPr txBox="1">
            <a:spLocks noChangeArrowheads="1"/>
          </p:cNvSpPr>
          <p:nvPr/>
        </p:nvSpPr>
        <p:spPr bwMode="auto">
          <a:xfrm>
            <a:off x="7599363" y="2354263"/>
            <a:ext cx="1441450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prstClr val="black"/>
                </a:solidFill>
                <a:latin typeface="Garamond" charset="0"/>
                <a:cs typeface="Garamond" charset="0"/>
              </a:rPr>
              <a:t>openquake.org</a:t>
            </a:r>
          </a:p>
        </p:txBody>
      </p:sp>
      <p:pic>
        <p:nvPicPr>
          <p:cNvPr id="37891" name="Picture 8" descr="OpenQuake-Sche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5" y="2794000"/>
            <a:ext cx="5902325" cy="406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6804" name="Title 1"/>
          <p:cNvSpPr txBox="1">
            <a:spLocks/>
          </p:cNvSpPr>
          <p:nvPr/>
        </p:nvSpPr>
        <p:spPr bwMode="auto">
          <a:xfrm>
            <a:off x="147638" y="-79375"/>
            <a:ext cx="539432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prstClr val="black"/>
                </a:solidFill>
                <a:latin typeface="Garamond" charset="0"/>
                <a:cs typeface="Garamond" charset="0"/>
              </a:rPr>
              <a:t> Putting </a:t>
            </a:r>
            <a:r>
              <a:rPr lang="en-US" sz="3200" b="1" dirty="0">
                <a:solidFill>
                  <a:prstClr val="black"/>
                </a:solidFill>
                <a:latin typeface="Garamond" charset="0"/>
                <a:cs typeface="Garamond" charset="0"/>
              </a:rPr>
              <a:t>everything together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30188" y="727075"/>
            <a:ext cx="7424737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7F7F7F"/>
                </a:solidFill>
                <a:latin typeface="Garamond" charset="0"/>
                <a:cs typeface="Garamond" charset="0"/>
              </a:rPr>
              <a:t>STREC: SeismoTectonic Regionalization of Earthquake Catalogs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794500" y="1847850"/>
            <a:ext cx="22463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7F7F7F"/>
                </a:solidFill>
                <a:latin typeface="Garamond" charset="0"/>
                <a:cs typeface="Garamond" charset="0"/>
              </a:rPr>
              <a:t>Stand-alone code (Python)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" y="1050469"/>
            <a:ext cx="9079260" cy="498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72630" y="364769"/>
            <a:ext cx="4750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Automatic Global GMPE Selector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445050" y="6313631"/>
            <a:ext cx="236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Daniel Garcia, USGS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11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4339" name="Rectangle 11"/>
          <p:cNvSpPr>
            <a:spLocks noChangeArrowheads="1"/>
          </p:cNvSpPr>
          <p:nvPr/>
        </p:nvSpPr>
        <p:spPr bwMode="auto">
          <a:xfrm>
            <a:off x="0" y="2357438"/>
            <a:ext cx="9144000" cy="1285875"/>
          </a:xfrm>
          <a:prstGeom prst="rect">
            <a:avLst/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Gill Sans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4340" name="Isosceles Triangle 12"/>
          <p:cNvSpPr>
            <a:spLocks noChangeArrowheads="1"/>
          </p:cNvSpPr>
          <p:nvPr/>
        </p:nvSpPr>
        <p:spPr bwMode="auto">
          <a:xfrm>
            <a:off x="3446860" y="2089551"/>
            <a:ext cx="535781" cy="267891"/>
          </a:xfrm>
          <a:prstGeom prst="triangle">
            <a:avLst>
              <a:gd name="adj" fmla="val 50000"/>
            </a:avLst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defTabSz="642915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4341" name="Rectangle 13"/>
          <p:cNvSpPr>
            <a:spLocks noChangeArrowheads="1"/>
          </p:cNvSpPr>
          <p:nvPr/>
        </p:nvSpPr>
        <p:spPr bwMode="auto">
          <a:xfrm>
            <a:off x="0" y="2089551"/>
            <a:ext cx="3714750" cy="267891"/>
          </a:xfrm>
          <a:prstGeom prst="rect">
            <a:avLst/>
          </a:prstGeom>
          <a:solidFill>
            <a:srgbClr val="003D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74" tIns="32137" rIns="64274" bIns="32137"/>
          <a:lstStyle/>
          <a:p>
            <a:pPr defTabSz="642915" fontAlgn="base" latinLnBrk="1">
              <a:spcBef>
                <a:spcPct val="0"/>
              </a:spcBef>
              <a:spcAft>
                <a:spcPct val="0"/>
              </a:spcAft>
            </a:pPr>
            <a:endParaRPr kumimoji="1" lang="en-US" sz="170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150532" name="Rectangle 6"/>
          <p:cNvSpPr>
            <a:spLocks/>
          </p:cNvSpPr>
          <p:nvPr/>
        </p:nvSpPr>
        <p:spPr bwMode="auto">
          <a:xfrm>
            <a:off x="0" y="2571751"/>
            <a:ext cx="3607594" cy="6607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9676" bIns="0" anchor="ctr"/>
          <a:lstStyle/>
          <a:p>
            <a:pPr marL="37942"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N W3" charset="0"/>
                <a:cs typeface="ヒラギノ角ゴ Pro W3" charset="0"/>
                <a:sym typeface="Gill Sans" charset="0"/>
              </a:rPr>
              <a:t>ShakeMap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105788" y="2736759"/>
            <a:ext cx="4814094" cy="495789"/>
          </a:xfrm>
          <a:prstGeom prst="rect">
            <a:avLst/>
          </a:prstGeom>
        </p:spPr>
        <p:txBody>
          <a:bodyPr wrap="square" lIns="64274" tIns="32137" rIns="64274" bIns="32137">
            <a:spAutoFit/>
          </a:bodyPr>
          <a:lstStyle/>
          <a:p>
            <a:pPr marL="37942" defTabSz="642915" fontAlgn="base">
              <a:spcBef>
                <a:spcPts val="642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neva" charset="0"/>
                <a:ea typeface="ヒラギノ角ゴ Pro W3" charset="0"/>
                <a:cs typeface="Arial" charset="0"/>
                <a:sym typeface="Gill Sans" charset="0"/>
              </a:rPr>
              <a:t>US &amp; National Systems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neva" charset="0"/>
              <a:ea typeface="ヒラギノ角ゴ Pro W3" charset="0"/>
              <a:cs typeface="Arial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81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berian.ShakeMap.intensit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" t="2015" r="4117" b="3038"/>
          <a:stretch/>
        </p:blipFill>
        <p:spPr>
          <a:xfrm>
            <a:off x="6606157" y="229432"/>
            <a:ext cx="2384207" cy="34444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7" descr="Iran.ShakeMap.V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23" y="228413"/>
            <a:ext cx="2769112" cy="31480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188420" name="Straight Connector 9"/>
          <p:cNvCxnSpPr>
            <a:cxnSpLocks noChangeShapeType="1"/>
          </p:cNvCxnSpPr>
          <p:nvPr/>
        </p:nvCxnSpPr>
        <p:spPr bwMode="auto">
          <a:xfrm>
            <a:off x="2459044" y="5376869"/>
            <a:ext cx="923925" cy="1587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Picture 6" descr="Screen shot 2010-01-25 at 10.11.35 PM.png"/>
          <p:cNvPicPr>
            <a:picLocks noChangeAspect="1"/>
          </p:cNvPicPr>
          <p:nvPr/>
        </p:nvPicPr>
        <p:blipFill rotWithShape="1">
          <a:blip r:embed="rId4"/>
          <a:srcRect t="2239" r="2430" b="1890"/>
          <a:stretch/>
        </p:blipFill>
        <p:spPr>
          <a:xfrm>
            <a:off x="237298" y="1260821"/>
            <a:ext cx="3910973" cy="4568193"/>
          </a:xfrm>
          <a:prstGeom prst="rect">
            <a:avLst/>
          </a:prstGeom>
          <a:solidFill>
            <a:srgbClr val="FFFFFF"/>
          </a:solidFill>
          <a:ln w="222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88422" name="TextBox 9"/>
          <p:cNvSpPr txBox="1">
            <a:spLocks noChangeArrowheads="1"/>
          </p:cNvSpPr>
          <p:nvPr/>
        </p:nvSpPr>
        <p:spPr bwMode="auto">
          <a:xfrm>
            <a:off x="640828" y="1668953"/>
            <a:ext cx="1122322" cy="307777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11" tIns="45706" rIns="91411" bIns="457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59" eaLnBrk="1" hangingPunct="1"/>
            <a:r>
              <a:rPr lang="en-US" sz="1400" dirty="0">
                <a:solidFill>
                  <a:srgbClr val="000000"/>
                </a:solidFill>
              </a:rPr>
              <a:t>Italy (INGV)</a:t>
            </a:r>
          </a:p>
        </p:txBody>
      </p:sp>
      <p:pic>
        <p:nvPicPr>
          <p:cNvPr id="9" name="Picture 8" descr="Swiss.ShakeMap.jpg"/>
          <p:cNvPicPr>
            <a:picLocks noChangeAspect="1"/>
          </p:cNvPicPr>
          <p:nvPr/>
        </p:nvPicPr>
        <p:blipFill rotWithShape="1">
          <a:blip r:embed="rId5"/>
          <a:srcRect l="5882" t="5019" r="5884" b="34790"/>
          <a:stretch/>
        </p:blipFill>
        <p:spPr>
          <a:xfrm>
            <a:off x="237294" y="4258064"/>
            <a:ext cx="4064833" cy="2438335"/>
          </a:xfrm>
          <a:prstGeom prst="rect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88424" name="Picture 9" descr="fetch-1.ph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65" y="6075685"/>
            <a:ext cx="2146300" cy="620712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88425" name="TextBox 9"/>
          <p:cNvSpPr txBox="1">
            <a:spLocks noChangeArrowheads="1"/>
          </p:cNvSpPr>
          <p:nvPr/>
        </p:nvSpPr>
        <p:spPr bwMode="auto">
          <a:xfrm>
            <a:off x="2459038" y="6075691"/>
            <a:ext cx="1182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1" tIns="45706" rIns="91411" bIns="457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59" eaLnBrk="1" hangingPunct="1"/>
            <a:r>
              <a:rPr lang="en-US" sz="1400" b="1" dirty="0">
                <a:solidFill>
                  <a:srgbClr val="000000"/>
                </a:solidFill>
              </a:rPr>
              <a:t>Switzerland</a:t>
            </a:r>
            <a:endParaRPr lang="en-US" sz="1600" b="1" dirty="0">
              <a:solidFill>
                <a:srgbClr val="000000"/>
              </a:solidFill>
            </a:endParaRPr>
          </a:p>
        </p:txBody>
      </p:sp>
      <p:pic>
        <p:nvPicPr>
          <p:cNvPr id="5" name="Picture 4" descr="Iceland.ShakeMa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116802" y="3259548"/>
            <a:ext cx="3874798" cy="1920789"/>
          </a:xfrm>
          <a:prstGeom prst="rect">
            <a:avLst/>
          </a:prstGeom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BMG.ShakeMap.png"/>
          <p:cNvPicPr>
            <a:picLocks noChangeAspect="1"/>
          </p:cNvPicPr>
          <p:nvPr/>
        </p:nvPicPr>
        <p:blipFill rotWithShape="1">
          <a:blip r:embed="rId8"/>
          <a:srcRect b="39320"/>
          <a:stretch/>
        </p:blipFill>
        <p:spPr>
          <a:xfrm>
            <a:off x="5548725" y="4613708"/>
            <a:ext cx="3471527" cy="2082692"/>
          </a:xfrm>
          <a:prstGeom prst="rect">
            <a:avLst/>
          </a:prstGeom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88428" name="TextBox 9"/>
          <p:cNvSpPr txBox="1">
            <a:spLocks noChangeArrowheads="1"/>
          </p:cNvSpPr>
          <p:nvPr/>
        </p:nvSpPr>
        <p:spPr bwMode="auto">
          <a:xfrm>
            <a:off x="7668344" y="5570076"/>
            <a:ext cx="963300" cy="52322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11" tIns="45706" rIns="91411" bIns="457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059" eaLnBrk="1" hangingPunct="1"/>
            <a:r>
              <a:rPr lang="en-US" sz="1400" dirty="0">
                <a:solidFill>
                  <a:srgbClr val="000000"/>
                </a:solidFill>
              </a:rPr>
              <a:t>Indonesia </a:t>
            </a:r>
          </a:p>
          <a:p>
            <a:pPr algn="ctr" defTabSz="457059" eaLnBrk="1" hangingPunct="1"/>
            <a:r>
              <a:rPr lang="en-US" sz="1400" dirty="0">
                <a:solidFill>
                  <a:srgbClr val="000000"/>
                </a:solidFill>
              </a:rPr>
              <a:t>(BKMG)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48580"/>
            <a:ext cx="2179728" cy="1076164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1800" dirty="0">
                <a:solidFill>
                  <a:srgbClr val="FFFFFF"/>
                </a:solidFill>
              </a:rPr>
              <a:t>National/</a:t>
            </a: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dirty="0">
                <a:solidFill>
                  <a:srgbClr val="FFFFFF"/>
                </a:solidFill>
              </a:rPr>
              <a:t>Regional </a:t>
            </a:r>
            <a:br>
              <a:rPr lang="en-US" sz="1800" dirty="0">
                <a:solidFill>
                  <a:srgbClr val="FFFFFF"/>
                </a:solidFill>
              </a:rPr>
            </a:br>
            <a:r>
              <a:rPr lang="en-US" sz="1800" dirty="0">
                <a:solidFill>
                  <a:srgbClr val="FFFFFF"/>
                </a:solidFill>
              </a:rPr>
              <a:t>ShakeMap Implementations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1575" y="526600"/>
            <a:ext cx="1076757" cy="6225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11" tIns="45706" rIns="91411" bIns="45706" rtlCol="0">
            <a:spAutoFit/>
          </a:bodyPr>
          <a:lstStyle/>
          <a:p>
            <a:pPr defTabSz="457059"/>
            <a:r>
              <a:rPr lang="en-US" sz="1200" dirty="0">
                <a:solidFill>
                  <a:prstClr val="black"/>
                </a:solidFill>
                <a:latin typeface="Calibri"/>
              </a:rPr>
              <a:t>Portugal (IM)</a:t>
            </a:r>
          </a:p>
          <a:p>
            <a:pPr defTabSz="457059"/>
            <a:r>
              <a:rPr lang="en-US" sz="1100" dirty="0" err="1">
                <a:solidFill>
                  <a:prstClr val="black"/>
                </a:solidFill>
                <a:latin typeface="Calibri"/>
              </a:rPr>
              <a:t>Instituto</a:t>
            </a:r>
            <a:r>
              <a:rPr lang="en-US" sz="1100" dirty="0">
                <a:solidFill>
                  <a:prstClr val="black"/>
                </a:solidFill>
                <a:latin typeface="Calibri"/>
              </a:rPr>
              <a:t> de </a:t>
            </a:r>
            <a:r>
              <a:rPr lang="en-US" sz="1100" dirty="0" err="1">
                <a:solidFill>
                  <a:prstClr val="black"/>
                </a:solidFill>
                <a:latin typeface="Calibri"/>
              </a:rPr>
              <a:t>Meteorologia</a:t>
            </a:r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5999223" y="891124"/>
            <a:ext cx="1122498" cy="307777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11" tIns="45706" rIns="91411" bIns="457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59" eaLnBrk="1" hangingPunct="1"/>
            <a:r>
              <a:rPr lang="en-US" sz="1400" dirty="0">
                <a:solidFill>
                  <a:srgbClr val="000000"/>
                </a:solidFill>
              </a:rPr>
              <a:t>Iran (IIEES)</a:t>
            </a:r>
          </a:p>
        </p:txBody>
      </p:sp>
      <p:pic>
        <p:nvPicPr>
          <p:cNvPr id="11" name="Picture 10" descr="Screen shot 2012-10-01 at 2.29.29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37" y="220472"/>
            <a:ext cx="2562808" cy="26483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4" name="TextBox 9"/>
          <p:cNvSpPr txBox="1">
            <a:spLocks noChangeArrowheads="1"/>
          </p:cNvSpPr>
          <p:nvPr/>
        </p:nvSpPr>
        <p:spPr bwMode="auto">
          <a:xfrm>
            <a:off x="2391713" y="557373"/>
            <a:ext cx="2023210" cy="276999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11" tIns="45706" rIns="91411" bIns="457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59" eaLnBrk="1" hangingPunct="1"/>
            <a:r>
              <a:rPr lang="en-US" sz="1200" dirty="0">
                <a:solidFill>
                  <a:srgbClr val="000000"/>
                </a:solidFill>
              </a:rPr>
              <a:t>France/Spain (BRGM/IGC)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b="4207"/>
          <a:stretch/>
        </p:blipFill>
        <p:spPr>
          <a:xfrm>
            <a:off x="3833471" y="4597744"/>
            <a:ext cx="2536053" cy="2098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6" name="TextBox 9"/>
          <p:cNvSpPr txBox="1">
            <a:spLocks noChangeArrowheads="1"/>
          </p:cNvSpPr>
          <p:nvPr/>
        </p:nvSpPr>
        <p:spPr bwMode="auto">
          <a:xfrm>
            <a:off x="4772781" y="6106463"/>
            <a:ext cx="1304940" cy="276999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11" tIns="45706" rIns="91411" bIns="457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59" eaLnBrk="1" hangingPunct="1"/>
            <a:r>
              <a:rPr lang="en-US" sz="1200" dirty="0">
                <a:solidFill>
                  <a:srgbClr val="000000"/>
                </a:solidFill>
              </a:rPr>
              <a:t>Romania (NIEP)</a:t>
            </a:r>
          </a:p>
        </p:txBody>
      </p:sp>
      <p:pic>
        <p:nvPicPr>
          <p:cNvPr id="2" name="Picture 1" descr="Screen shot 2012-10-01 at 6.25.10 PM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57"/>
          <a:stretch/>
        </p:blipFill>
        <p:spPr>
          <a:xfrm>
            <a:off x="5001620" y="3271858"/>
            <a:ext cx="1990501" cy="20893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5" name="TextBox 7"/>
          <p:cNvSpPr txBox="1">
            <a:spLocks noChangeArrowheads="1"/>
          </p:cNvSpPr>
          <p:nvPr/>
        </p:nvSpPr>
        <p:spPr bwMode="auto">
          <a:xfrm>
            <a:off x="6009878" y="4344680"/>
            <a:ext cx="763600" cy="307777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11" tIns="45706" rIns="91411" bIns="457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59" eaLnBrk="1" hangingPunct="1"/>
            <a:r>
              <a:rPr lang="en-US" sz="1400" dirty="0">
                <a:solidFill>
                  <a:srgbClr val="000000"/>
                </a:solidFill>
              </a:rPr>
              <a:t>Iceland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8" name="Picture 27" descr="200235995-001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295" y="2727574"/>
            <a:ext cx="1964766" cy="1964766"/>
          </a:xfrm>
          <a:prstGeom prst="rect">
            <a:avLst/>
          </a:prstGeom>
        </p:spPr>
      </p:pic>
      <p:sp>
        <p:nvSpPr>
          <p:cNvPr id="27" name="Rectangle 4"/>
          <p:cNvSpPr>
            <a:spLocks/>
          </p:cNvSpPr>
          <p:nvPr/>
        </p:nvSpPr>
        <p:spPr bwMode="auto">
          <a:xfrm>
            <a:off x="3964161" y="3349301"/>
            <a:ext cx="1125306" cy="646331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anchor="ctr">
            <a:spAutoFit/>
          </a:bodyPr>
          <a:lstStyle/>
          <a:p>
            <a:pPr algn="ctr" defTabSz="455451"/>
            <a:r>
              <a:rPr lang="en-US" sz="1400" dirty="0">
                <a:solidFill>
                  <a:prstClr val="black"/>
                </a:solidFill>
                <a:latin typeface="Georgia" charset="0"/>
              </a:rPr>
              <a:t>Global </a:t>
            </a:r>
          </a:p>
          <a:p>
            <a:pPr algn="ctr" defTabSz="455451"/>
            <a:r>
              <a:rPr lang="en-US" sz="1400" dirty="0">
                <a:solidFill>
                  <a:prstClr val="black"/>
                </a:solidFill>
                <a:latin typeface="Georgia" charset="0"/>
              </a:rPr>
              <a:t>ShakeMap</a:t>
            </a:r>
          </a:p>
          <a:p>
            <a:pPr algn="ctr" defTabSz="455451"/>
            <a:r>
              <a:rPr lang="en-US" sz="1400" dirty="0">
                <a:solidFill>
                  <a:prstClr val="black"/>
                </a:solidFill>
                <a:latin typeface="Georgia" charset="0"/>
              </a:rPr>
              <a:t>(USGS)</a:t>
            </a:r>
          </a:p>
        </p:txBody>
      </p:sp>
      <p:pic>
        <p:nvPicPr>
          <p:cNvPr id="10" name="Picture 9" descr="Screen Shot 2015-05-10 at 1.53.33 P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121" y="3283324"/>
            <a:ext cx="2028405" cy="21038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9" name="TextBox 9"/>
          <p:cNvSpPr txBox="1">
            <a:spLocks noChangeArrowheads="1"/>
          </p:cNvSpPr>
          <p:nvPr/>
        </p:nvSpPr>
        <p:spPr bwMode="auto">
          <a:xfrm>
            <a:off x="7092280" y="3573018"/>
            <a:ext cx="1783382" cy="276999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11" tIns="45706" rIns="91411" bIns="457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59" eaLnBrk="1" hangingPunct="1"/>
            <a:r>
              <a:rPr lang="en-US" sz="1200" dirty="0">
                <a:solidFill>
                  <a:srgbClr val="000000"/>
                </a:solidFill>
              </a:rPr>
              <a:t>New Zealand (GNS)</a:t>
            </a:r>
          </a:p>
        </p:txBody>
      </p:sp>
    </p:spTree>
    <p:extLst>
      <p:ext uri="{BB962C8B-B14F-4D97-AF65-F5344CB8AC3E}">
        <p14:creationId xmlns:p14="http://schemas.microsoft.com/office/powerpoint/2010/main" val="185378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43" y="51353"/>
            <a:ext cx="4518422" cy="403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2"/>
          <p:cNvSpPr>
            <a:spLocks/>
          </p:cNvSpPr>
          <p:nvPr/>
        </p:nvSpPr>
        <p:spPr bwMode="auto">
          <a:xfrm>
            <a:off x="2355979" y="1523853"/>
            <a:ext cx="994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717" fontAlgn="base">
              <a:spcBef>
                <a:spcPct val="0"/>
              </a:spcBef>
              <a:spcAft>
                <a:spcPct val="0"/>
              </a:spcAft>
            </a:pPr>
            <a:r>
              <a:rPr lang="en-US" sz="3000">
                <a:solidFill>
                  <a:srgbClr val="000000"/>
                </a:solidFill>
                <a:latin typeface="Gill Sans" charset="0"/>
                <a:ea typeface="ヒラギノ角ゴ Pro W3" charset="0"/>
                <a:cs typeface="Gill Sans" charset="0"/>
                <a:sym typeface="Gill Sans" charset="0"/>
              </a:rPr>
              <a:t>M&gt;4.0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2" y="3732617"/>
            <a:ext cx="4057427" cy="3616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4"/>
          <p:cNvSpPr>
            <a:spLocks/>
          </p:cNvSpPr>
          <p:nvPr/>
        </p:nvSpPr>
        <p:spPr bwMode="auto">
          <a:xfrm>
            <a:off x="989737" y="5470772"/>
            <a:ext cx="994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717" fontAlgn="base">
              <a:spcBef>
                <a:spcPct val="0"/>
              </a:spcBef>
              <a:spcAft>
                <a:spcPct val="0"/>
              </a:spcAft>
            </a:pPr>
            <a:r>
              <a:rPr lang="en-US" sz="3000">
                <a:solidFill>
                  <a:srgbClr val="000000"/>
                </a:solidFill>
                <a:latin typeface="Gill Sans" charset="0"/>
                <a:ea typeface="ヒラギノ角ゴ Pro W3" charset="0"/>
                <a:cs typeface="Gill Sans" charset="0"/>
                <a:sym typeface="Gill Sans" charset="0"/>
              </a:rPr>
              <a:t>M&gt;3.5</a:t>
            </a:r>
          </a:p>
        </p:txBody>
      </p:sp>
      <p:pic>
        <p:nvPicPr>
          <p:cNvPr id="3994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617" y="2308324"/>
            <a:ext cx="4482703" cy="396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6"/>
          <p:cNvSpPr>
            <a:spLocks/>
          </p:cNvSpPr>
          <p:nvPr/>
        </p:nvSpPr>
        <p:spPr bwMode="auto">
          <a:xfrm>
            <a:off x="5514386" y="4274544"/>
            <a:ext cx="838782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717" fontAlgn="base">
              <a:spcBef>
                <a:spcPct val="0"/>
              </a:spcBef>
              <a:spcAft>
                <a:spcPct val="0"/>
              </a:spcAft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ヒラギノ角ゴ Pro W3" charset="0"/>
                <a:cs typeface="Gill Sans" charset="0"/>
                <a:sym typeface="Gill Sans" charset="0"/>
              </a:rPr>
              <a:t>M&gt;3.5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228" y="-107156"/>
            <a:ext cx="4635624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984" y="-81484"/>
            <a:ext cx="3786188" cy="339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891" y="-74779"/>
            <a:ext cx="3777258" cy="336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104" y="3303984"/>
            <a:ext cx="4074170" cy="362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58" y="3679031"/>
            <a:ext cx="3716982" cy="332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Rectangle 7"/>
          <p:cNvSpPr>
            <a:spLocks/>
          </p:cNvSpPr>
          <p:nvPr/>
        </p:nvSpPr>
        <p:spPr bwMode="auto">
          <a:xfrm>
            <a:off x="2852192" y="5587208"/>
            <a:ext cx="1092224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717" fontAlgn="base">
              <a:spcBef>
                <a:spcPct val="0"/>
              </a:spcBef>
              <a:spcAft>
                <a:spcPct val="0"/>
              </a:spcAft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ヒラギノ角ゴ Pro W3" charset="0"/>
                <a:cs typeface="Gill Sans" charset="0"/>
                <a:sym typeface="Gill Sans" charset="0"/>
              </a:rPr>
              <a:t>M&gt;3.5/4</a:t>
            </a:r>
          </a:p>
        </p:txBody>
      </p:sp>
      <p:sp>
        <p:nvSpPr>
          <p:cNvPr id="38920" name="Rectangle 8"/>
          <p:cNvSpPr>
            <a:spLocks/>
          </p:cNvSpPr>
          <p:nvPr/>
        </p:nvSpPr>
        <p:spPr bwMode="auto">
          <a:xfrm>
            <a:off x="200077" y="5310388"/>
            <a:ext cx="1092224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717" fontAlgn="base">
              <a:spcBef>
                <a:spcPct val="0"/>
              </a:spcBef>
              <a:spcAft>
                <a:spcPct val="0"/>
              </a:spcAft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ヒラギノ角ゴ Pro W3" charset="0"/>
                <a:cs typeface="Gill Sans" charset="0"/>
                <a:sym typeface="Gill Sans" charset="0"/>
              </a:rPr>
              <a:t>M&gt;3.5/4</a:t>
            </a:r>
          </a:p>
        </p:txBody>
      </p:sp>
      <p:sp>
        <p:nvSpPr>
          <p:cNvPr id="38921" name="Rectangle 9"/>
          <p:cNvSpPr>
            <a:spLocks/>
          </p:cNvSpPr>
          <p:nvPr/>
        </p:nvSpPr>
        <p:spPr bwMode="auto">
          <a:xfrm>
            <a:off x="691301" y="1684936"/>
            <a:ext cx="858753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717" fontAlgn="base">
              <a:spcBef>
                <a:spcPct val="0"/>
              </a:spcBef>
              <a:spcAft>
                <a:spcPct val="0"/>
              </a:spcAft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ヒラギノ角ゴ Pro W3" charset="0"/>
                <a:cs typeface="Gill Sans" charset="0"/>
                <a:sym typeface="Gill Sans" charset="0"/>
              </a:rPr>
              <a:t>M&gt;3/4</a:t>
            </a:r>
          </a:p>
        </p:txBody>
      </p:sp>
      <p:sp>
        <p:nvSpPr>
          <p:cNvPr id="38922" name="Rectangle 10"/>
          <p:cNvSpPr>
            <a:spLocks/>
          </p:cNvSpPr>
          <p:nvPr/>
        </p:nvSpPr>
        <p:spPr bwMode="auto">
          <a:xfrm>
            <a:off x="1798990" y="130821"/>
            <a:ext cx="994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717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srgbClr val="000000"/>
                </a:solidFill>
                <a:latin typeface="Gill Sans" charset="0"/>
                <a:ea typeface="ヒラギノ角ゴ Pro W3" charset="0"/>
                <a:cs typeface="Gill Sans" charset="0"/>
                <a:sym typeface="Gill Sans" charset="0"/>
              </a:rPr>
              <a:t>M&gt;</a:t>
            </a:r>
            <a:r>
              <a:rPr lang="en-US" sz="3000" dirty="0" smtClean="0">
                <a:solidFill>
                  <a:srgbClr val="000000"/>
                </a:solidFill>
                <a:latin typeface="Gill Sans" charset="0"/>
                <a:ea typeface="ヒラギノ角ゴ Pro W3" charset="0"/>
                <a:cs typeface="Gill Sans" charset="0"/>
                <a:sym typeface="Gill Sans" charset="0"/>
              </a:rPr>
              <a:t>3.5</a:t>
            </a:r>
            <a:endParaRPr lang="en-US" sz="3000" dirty="0">
              <a:solidFill>
                <a:srgbClr val="000000"/>
              </a:solidFill>
              <a:latin typeface="Gill Sans" charset="0"/>
              <a:ea typeface="ヒラギノ角ゴ Pro W3" charset="0"/>
              <a:cs typeface="Gill Sans" charset="0"/>
              <a:sym typeface="Gill Sans" charset="0"/>
            </a:endParaRPr>
          </a:p>
        </p:txBody>
      </p:sp>
      <p:sp>
        <p:nvSpPr>
          <p:cNvPr id="38923" name="Rectangle 12"/>
          <p:cNvSpPr>
            <a:spLocks/>
          </p:cNvSpPr>
          <p:nvPr/>
        </p:nvSpPr>
        <p:spPr bwMode="auto">
          <a:xfrm>
            <a:off x="4058847" y="1926036"/>
            <a:ext cx="838782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717" fontAlgn="base">
              <a:spcBef>
                <a:spcPct val="0"/>
              </a:spcBef>
              <a:spcAft>
                <a:spcPct val="0"/>
              </a:spcAft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ヒラギノ角ゴ Pro W3" charset="0"/>
                <a:cs typeface="Gill Sans" charset="0"/>
                <a:sym typeface="Gill Sans" charset="0"/>
              </a:rPr>
              <a:t>M&gt;3.5</a:t>
            </a:r>
          </a:p>
        </p:txBody>
      </p:sp>
      <p:sp>
        <p:nvSpPr>
          <p:cNvPr id="38924" name="Rectangle 13"/>
          <p:cNvSpPr>
            <a:spLocks/>
          </p:cNvSpPr>
          <p:nvPr/>
        </p:nvSpPr>
        <p:spPr bwMode="auto">
          <a:xfrm>
            <a:off x="6270006" y="1765302"/>
            <a:ext cx="1345665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717" fontAlgn="base">
              <a:spcBef>
                <a:spcPct val="0"/>
              </a:spcBef>
              <a:spcAft>
                <a:spcPct val="0"/>
              </a:spcAft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ヒラギノ角ゴ Pro W3" charset="0"/>
                <a:cs typeface="Gill Sans" charset="0"/>
                <a:sym typeface="Gill Sans" charset="0"/>
              </a:rPr>
              <a:t>M&gt;3/3.5/4</a:t>
            </a:r>
          </a:p>
        </p:txBody>
      </p:sp>
      <p:sp>
        <p:nvSpPr>
          <p:cNvPr id="38925" name="Rectangle 14"/>
          <p:cNvSpPr>
            <a:spLocks/>
          </p:cNvSpPr>
          <p:nvPr/>
        </p:nvSpPr>
        <p:spPr bwMode="auto">
          <a:xfrm>
            <a:off x="1812328" y="1684936"/>
            <a:ext cx="1474209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717" fontAlgn="base">
              <a:spcBef>
                <a:spcPct val="0"/>
              </a:spcBef>
              <a:spcAft>
                <a:spcPct val="0"/>
              </a:spcAft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ヒラギノ角ゴ Pro W3" charset="0"/>
                <a:cs typeface="Gill Sans" charset="0"/>
                <a:sym typeface="Gill Sans" charset="0"/>
              </a:rPr>
              <a:t>urban/rural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1"/>
          <p:cNvSpPr>
            <a:spLocks noGrp="1" noChangeArrowheads="1"/>
          </p:cNvSpPr>
          <p:nvPr>
            <p:ph type="title"/>
          </p:nvPr>
        </p:nvSpPr>
        <p:spPr>
          <a:xfrm>
            <a:off x="446484" y="7"/>
            <a:ext cx="8233172" cy="765721"/>
          </a:xfrm>
        </p:spPr>
        <p:txBody>
          <a:bodyPr/>
          <a:lstStyle/>
          <a:p>
            <a:pPr eaLnBrk="1" hangingPunct="1"/>
            <a:r>
              <a:rPr lang="en-US" sz="3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ea typeface="ヒラギノ角ゴ Pro W3" charset="0"/>
                <a:cs typeface="ヒラギノ角ゴ Pro W3" charset="0"/>
              </a:rPr>
              <a:t>ShakeMap Italy</a:t>
            </a:r>
            <a:endParaRPr lang="en-US" sz="3400" dirty="0">
              <a:effectLst>
                <a:outerShdw blurRad="38100" dist="38100" dir="2700000" algn="tl">
                  <a:srgbClr val="000000"/>
                </a:outerShdw>
              </a:effectLst>
              <a:latin typeface="Georgia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92162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5998" y="1643528"/>
            <a:ext cx="4119153" cy="49175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6" name="Picture 5" descr="Picture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2" y="1090043"/>
            <a:ext cx="4387610" cy="5738075"/>
          </a:xfrm>
          <a:prstGeom prst="rect">
            <a:avLst/>
          </a:prstGeom>
          <a:ln w="50800" cap="sq" cmpd="thickThin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hakeCast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 copy 1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pitchFamily="80" charset="0"/>
            <a:ea typeface="ヒラギノ角ゴ Pro W3" pitchFamily="80" charset="-128"/>
            <a:sym typeface="Gill Sans" pitchFamily="8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pitchFamily="80" charset="0"/>
            <a:ea typeface="ヒラギノ角ゴ Pro W3" pitchFamily="80" charset="-128"/>
            <a:sym typeface="Gill Sans" pitchFamily="80" charset="0"/>
          </a:defRPr>
        </a:defPPr>
      </a:lstStyle>
    </a:lnDef>
  </a:objectDefaults>
  <a:extraClrSchemeLst>
    <a:extraClrScheme>
      <a:clrScheme name="Custom Design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1838</TotalTime>
  <Words>1005</Words>
  <Application>Microsoft Macintosh PowerPoint</Application>
  <PresentationFormat>On-screen Show (4:3)</PresentationFormat>
  <Paragraphs>190</Paragraphs>
  <Slides>42</Slides>
  <Notes>4</Notes>
  <HiddenSlides>5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Office Theme</vt:lpstr>
      <vt:lpstr>ShakeCast</vt:lpstr>
      <vt:lpstr>1_Office Theme</vt:lpstr>
      <vt:lpstr>2_Office Theme</vt:lpstr>
      <vt:lpstr>PowerPoint Presentation</vt:lpstr>
      <vt:lpstr>PowerPoint Presentation</vt:lpstr>
      <vt:lpstr>New Webpages/infrastructure </vt:lpstr>
      <vt:lpstr>New Webpages/infrastructure </vt:lpstr>
      <vt:lpstr>PowerPoint Presentation</vt:lpstr>
      <vt:lpstr>National/ Regional  ShakeMap Implementations</vt:lpstr>
      <vt:lpstr>PowerPoint Presentation</vt:lpstr>
      <vt:lpstr>PowerPoint Presentation</vt:lpstr>
      <vt:lpstr>ShakeMap Italy</vt:lpstr>
      <vt:lpstr>ShakeMap New Zealand</vt:lpstr>
      <vt:lpstr>ShakeMap Switzerland</vt:lpstr>
      <vt:lpstr>ShakeMap Switzerland</vt:lpstr>
      <vt:lpstr>Peak-motions through scwfparam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3D interface surfaces vs. ‘default’ ones </vt:lpstr>
      <vt:lpstr>PowerPoint Presentation</vt:lpstr>
      <vt:lpstr>PowerPoint Presentation</vt:lpstr>
    </vt:vector>
  </TitlesOfParts>
  <Company>U.S. Geological Survey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ShakeMap-Related Resources</dc:title>
  <dc:creator>David Wald</dc:creator>
  <cp:lastModifiedBy>David Wald</cp:lastModifiedBy>
  <cp:revision>59</cp:revision>
  <dcterms:created xsi:type="dcterms:W3CDTF">2015-05-24T17:18:33Z</dcterms:created>
  <dcterms:modified xsi:type="dcterms:W3CDTF">2015-05-26T20:51:35Z</dcterms:modified>
</cp:coreProperties>
</file>