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sldIdLst>
    <p:sldId id="257" r:id="rId2"/>
    <p:sldId id="258" r:id="rId3"/>
    <p:sldId id="289" r:id="rId4"/>
    <p:sldId id="260" r:id="rId5"/>
    <p:sldId id="290" r:id="rId6"/>
    <p:sldId id="261" r:id="rId7"/>
    <p:sldId id="265" r:id="rId8"/>
    <p:sldId id="297" r:id="rId9"/>
    <p:sldId id="371" r:id="rId10"/>
    <p:sldId id="284" r:id="rId11"/>
    <p:sldId id="295" r:id="rId12"/>
    <p:sldId id="285" r:id="rId13"/>
    <p:sldId id="324" r:id="rId14"/>
    <p:sldId id="325" r:id="rId15"/>
    <p:sldId id="294" r:id="rId16"/>
    <p:sldId id="276" r:id="rId17"/>
    <p:sldId id="267" r:id="rId18"/>
    <p:sldId id="268" r:id="rId19"/>
    <p:sldId id="384" r:id="rId20"/>
    <p:sldId id="393" r:id="rId21"/>
    <p:sldId id="372" r:id="rId22"/>
    <p:sldId id="318" r:id="rId23"/>
    <p:sldId id="317" r:id="rId24"/>
    <p:sldId id="323" r:id="rId25"/>
    <p:sldId id="329" r:id="rId26"/>
    <p:sldId id="315" r:id="rId27"/>
    <p:sldId id="336" r:id="rId28"/>
    <p:sldId id="332" r:id="rId29"/>
    <p:sldId id="375" r:id="rId30"/>
    <p:sldId id="333" r:id="rId31"/>
    <p:sldId id="328" r:id="rId32"/>
    <p:sldId id="326" r:id="rId33"/>
    <p:sldId id="330" r:id="rId34"/>
    <p:sldId id="376" r:id="rId35"/>
    <p:sldId id="334" r:id="rId36"/>
    <p:sldId id="335" r:id="rId37"/>
    <p:sldId id="377" r:id="rId38"/>
    <p:sldId id="302" r:id="rId39"/>
    <p:sldId id="301" r:id="rId40"/>
    <p:sldId id="303" r:id="rId41"/>
    <p:sldId id="316" r:id="rId42"/>
    <p:sldId id="292" r:id="rId43"/>
    <p:sldId id="314" r:id="rId44"/>
    <p:sldId id="390" r:id="rId45"/>
    <p:sldId id="274" r:id="rId46"/>
    <p:sldId id="394" r:id="rId47"/>
    <p:sldId id="339" r:id="rId48"/>
    <p:sldId id="266" r:id="rId49"/>
    <p:sldId id="341" r:id="rId50"/>
    <p:sldId id="342" r:id="rId51"/>
    <p:sldId id="363" r:id="rId52"/>
    <p:sldId id="352" r:id="rId53"/>
    <p:sldId id="343" r:id="rId54"/>
    <p:sldId id="344" r:id="rId55"/>
    <p:sldId id="345" r:id="rId56"/>
    <p:sldId id="378" r:id="rId57"/>
    <p:sldId id="373" r:id="rId58"/>
    <p:sldId id="347" r:id="rId59"/>
    <p:sldId id="391" r:id="rId60"/>
    <p:sldId id="395" r:id="rId61"/>
    <p:sldId id="349" r:id="rId62"/>
    <p:sldId id="366" r:id="rId63"/>
    <p:sldId id="262" r:id="rId64"/>
    <p:sldId id="259" r:id="rId65"/>
    <p:sldId id="350" r:id="rId66"/>
    <p:sldId id="351" r:id="rId67"/>
    <p:sldId id="348" r:id="rId68"/>
    <p:sldId id="379" r:id="rId69"/>
    <p:sldId id="367" r:id="rId70"/>
    <p:sldId id="382" r:id="rId71"/>
    <p:sldId id="369" r:id="rId72"/>
    <p:sldId id="277" r:id="rId73"/>
    <p:sldId id="392" r:id="rId74"/>
    <p:sldId id="383" r:id="rId75"/>
    <p:sldId id="380" r:id="rId76"/>
    <p:sldId id="387" r:id="rId77"/>
    <p:sldId id="388" r:id="rId78"/>
  </p:sldIdLst>
  <p:sldSz cx="12192000" cy="6858000"/>
  <p:notesSz cx="7077075" cy="9363075"/>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FFFFF"/>
    <a:srgbClr val="336600"/>
    <a:srgbClr val="006600"/>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97" autoAdjust="0"/>
    <p:restoredTop sz="94660"/>
  </p:normalViewPr>
  <p:slideViewPr>
    <p:cSldViewPr snapToGrid="0">
      <p:cViewPr>
        <p:scale>
          <a:sx n="78" d="100"/>
          <a:sy n="78" d="100"/>
        </p:scale>
        <p:origin x="-163" y="-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x-none"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D3A601FA-43D3-4D87-867A-A611417EDCEB}" type="datetimeFigureOut">
              <a:rPr lang="x-none" smtClean="0"/>
              <a:t>5/24/2016</a:t>
            </a:fld>
            <a:endParaRPr lang="x-none"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x-none"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x-none"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3EB9D9BD-3729-41F7-ABC5-2FBE05F18712}" type="slidenum">
              <a:rPr lang="x-none" smtClean="0"/>
              <a:t>‹#›</a:t>
            </a:fld>
            <a:endParaRPr lang="x-none" dirty="0"/>
          </a:p>
        </p:txBody>
      </p:sp>
    </p:spTree>
    <p:extLst>
      <p:ext uri="{BB962C8B-B14F-4D97-AF65-F5344CB8AC3E}">
        <p14:creationId xmlns:p14="http://schemas.microsoft.com/office/powerpoint/2010/main" val="3510609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EB1F32-7E54-4652-965D-4609C201141E}"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54983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EB1F32-7E54-4652-965D-4609C201141E}" type="slidenum">
              <a:rPr lang="en-US" smtClean="0"/>
              <a:pPr/>
              <a:t>2</a:t>
            </a:fld>
            <a:endParaRPr lang="en-US" dirty="0"/>
          </a:p>
        </p:txBody>
      </p:sp>
    </p:spTree>
    <p:extLst>
      <p:ext uri="{BB962C8B-B14F-4D97-AF65-F5344CB8AC3E}">
        <p14:creationId xmlns:p14="http://schemas.microsoft.com/office/powerpoint/2010/main" val="397925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endParaRPr lang="en-US" dirty="0" smtClean="0">
              <a:latin typeface="Arial" pitchFamily="34" charset="0"/>
              <a:ea typeface="ＭＳ Ｐゴシック" pitchFamily="34" charset="-128"/>
            </a:endParaRPr>
          </a:p>
        </p:txBody>
      </p:sp>
      <p:sp>
        <p:nvSpPr>
          <p:cNvPr id="18436" name="Slide Number Placeholder 3"/>
          <p:cNvSpPr>
            <a:spLocks noGrp="1"/>
          </p:cNvSpPr>
          <p:nvPr>
            <p:ph type="sldNum" sz="quarter" idx="5"/>
          </p:nvPr>
        </p:nvSpPr>
        <p:spPr>
          <a:noFill/>
        </p:spPr>
        <p:txBody>
          <a:bodyPr/>
          <a:lstStyle/>
          <a:p>
            <a:fld id="{6D8DD2E6-8D47-43DC-8696-8E2A9239CD34}" type="slidenum">
              <a:rPr lang="en-US" smtClean="0">
                <a:latin typeface="Arial" pitchFamily="34" charset="0"/>
                <a:ea typeface="ＭＳ Ｐゴシック" pitchFamily="34" charset="-128"/>
              </a:rPr>
              <a:pPr/>
              <a:t>3</a:t>
            </a:fld>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56452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endParaRPr lang="en-US" dirty="0" smtClean="0">
              <a:latin typeface="Arial" pitchFamily="34" charset="0"/>
              <a:ea typeface="ＭＳ Ｐゴシック" pitchFamily="34" charset="-128"/>
            </a:endParaRPr>
          </a:p>
        </p:txBody>
      </p:sp>
      <p:sp>
        <p:nvSpPr>
          <p:cNvPr id="18436" name="Slide Number Placeholder 3"/>
          <p:cNvSpPr>
            <a:spLocks noGrp="1"/>
          </p:cNvSpPr>
          <p:nvPr>
            <p:ph type="sldNum" sz="quarter" idx="5"/>
          </p:nvPr>
        </p:nvSpPr>
        <p:spPr>
          <a:noFill/>
        </p:spPr>
        <p:txBody>
          <a:bodyPr/>
          <a:lstStyle/>
          <a:p>
            <a:fld id="{6D8DD2E6-8D47-43DC-8696-8E2A9239CD34}" type="slidenum">
              <a:rPr lang="en-US" smtClean="0">
                <a:latin typeface="Arial" pitchFamily="34" charset="0"/>
                <a:ea typeface="ＭＳ Ｐゴシック" pitchFamily="34" charset="-128"/>
              </a:rPr>
              <a:pPr/>
              <a:t>7</a:t>
            </a:fld>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631457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endParaRPr lang="en-US" dirty="0" smtClean="0">
              <a:latin typeface="Arial" pitchFamily="34" charset="0"/>
              <a:ea typeface="ＭＳ Ｐゴシック" pitchFamily="34" charset="-128"/>
            </a:endParaRPr>
          </a:p>
        </p:txBody>
      </p:sp>
      <p:sp>
        <p:nvSpPr>
          <p:cNvPr id="18436" name="Slide Number Placeholder 3"/>
          <p:cNvSpPr>
            <a:spLocks noGrp="1"/>
          </p:cNvSpPr>
          <p:nvPr>
            <p:ph type="sldNum" sz="quarter" idx="5"/>
          </p:nvPr>
        </p:nvSpPr>
        <p:spPr>
          <a:noFill/>
        </p:spPr>
        <p:txBody>
          <a:bodyPr/>
          <a:lstStyle/>
          <a:p>
            <a:fld id="{6D8DD2E6-8D47-43DC-8696-8E2A9239CD34}" type="slidenum">
              <a:rPr lang="en-US" smtClean="0">
                <a:latin typeface="Arial" pitchFamily="34" charset="0"/>
                <a:ea typeface="ＭＳ Ｐゴシック" pitchFamily="34" charset="-128"/>
              </a:rPr>
              <a:pPr/>
              <a:t>8</a:t>
            </a:fld>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508521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endParaRPr lang="en-US" dirty="0" smtClean="0">
              <a:latin typeface="Arial" pitchFamily="34" charset="0"/>
              <a:ea typeface="ＭＳ Ｐゴシック" pitchFamily="34" charset="-128"/>
            </a:endParaRPr>
          </a:p>
        </p:txBody>
      </p:sp>
      <p:sp>
        <p:nvSpPr>
          <p:cNvPr id="18436" name="Slide Number Placeholder 3"/>
          <p:cNvSpPr>
            <a:spLocks noGrp="1"/>
          </p:cNvSpPr>
          <p:nvPr>
            <p:ph type="sldNum" sz="quarter" idx="5"/>
          </p:nvPr>
        </p:nvSpPr>
        <p:spPr>
          <a:noFill/>
        </p:spPr>
        <p:txBody>
          <a:bodyPr/>
          <a:lstStyle/>
          <a:p>
            <a:fld id="{6D8DD2E6-8D47-43DC-8696-8E2A9239CD34}" type="slidenum">
              <a:rPr lang="en-US" smtClean="0">
                <a:latin typeface="Arial" pitchFamily="34" charset="0"/>
                <a:ea typeface="ＭＳ Ｐゴシック" pitchFamily="34" charset="-128"/>
              </a:rPr>
              <a:pPr/>
              <a:t>42</a:t>
            </a:fld>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437435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endParaRPr lang="en-US" dirty="0" smtClean="0">
              <a:latin typeface="Arial" pitchFamily="34" charset="0"/>
              <a:ea typeface="ＭＳ Ｐゴシック" pitchFamily="34" charset="-128"/>
            </a:endParaRPr>
          </a:p>
        </p:txBody>
      </p:sp>
      <p:sp>
        <p:nvSpPr>
          <p:cNvPr id="18436" name="Slide Number Placeholder 3"/>
          <p:cNvSpPr>
            <a:spLocks noGrp="1"/>
          </p:cNvSpPr>
          <p:nvPr>
            <p:ph type="sldNum" sz="quarter" idx="5"/>
          </p:nvPr>
        </p:nvSpPr>
        <p:spPr>
          <a:noFill/>
        </p:spPr>
        <p:txBody>
          <a:bodyPr/>
          <a:lstStyle/>
          <a:p>
            <a:fld id="{6D8DD2E6-8D47-43DC-8696-8E2A9239CD34}" type="slidenum">
              <a:rPr lang="en-US" smtClean="0">
                <a:latin typeface="Arial" pitchFamily="34" charset="0"/>
                <a:ea typeface="ＭＳ Ｐゴシック" pitchFamily="34" charset="-128"/>
              </a:rPr>
              <a:pPr/>
              <a:t>43</a:t>
            </a:fld>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090923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endParaRPr lang="en-US" dirty="0" smtClean="0">
              <a:latin typeface="Arial" pitchFamily="34" charset="0"/>
              <a:ea typeface="ＭＳ Ｐゴシック" pitchFamily="34" charset="-128"/>
            </a:endParaRPr>
          </a:p>
        </p:txBody>
      </p:sp>
      <p:sp>
        <p:nvSpPr>
          <p:cNvPr id="18436" name="Slide Number Placeholder 3"/>
          <p:cNvSpPr>
            <a:spLocks noGrp="1"/>
          </p:cNvSpPr>
          <p:nvPr>
            <p:ph type="sldNum" sz="quarter" idx="5"/>
          </p:nvPr>
        </p:nvSpPr>
        <p:spPr>
          <a:noFill/>
        </p:spPr>
        <p:txBody>
          <a:bodyPr/>
          <a:lstStyle/>
          <a:p>
            <a:fld id="{6D8DD2E6-8D47-43DC-8696-8E2A9239CD34}" type="slidenum">
              <a:rPr lang="en-US" smtClean="0">
                <a:latin typeface="Arial" pitchFamily="34" charset="0"/>
                <a:ea typeface="ＭＳ Ｐゴシック" pitchFamily="34" charset="-128"/>
              </a:rPr>
              <a:pPr/>
              <a:t>44</a:t>
            </a:fld>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411893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endParaRPr lang="en-US" dirty="0" smtClean="0">
              <a:latin typeface="Arial" pitchFamily="34" charset="0"/>
              <a:ea typeface="ＭＳ Ｐゴシック" pitchFamily="34" charset="-128"/>
            </a:endParaRPr>
          </a:p>
        </p:txBody>
      </p:sp>
      <p:sp>
        <p:nvSpPr>
          <p:cNvPr id="18436" name="Slide Number Placeholder 3"/>
          <p:cNvSpPr>
            <a:spLocks noGrp="1"/>
          </p:cNvSpPr>
          <p:nvPr>
            <p:ph type="sldNum" sz="quarter" idx="5"/>
          </p:nvPr>
        </p:nvSpPr>
        <p:spPr>
          <a:noFill/>
        </p:spPr>
        <p:txBody>
          <a:bodyPr/>
          <a:lstStyle/>
          <a:p>
            <a:fld id="{6D8DD2E6-8D47-43DC-8696-8E2A9239CD34}" type="slidenum">
              <a:rPr lang="en-US" smtClean="0">
                <a:latin typeface="Arial" pitchFamily="34" charset="0"/>
                <a:ea typeface="ＭＳ Ｐゴシック" pitchFamily="34" charset="-128"/>
              </a:rPr>
              <a:pPr/>
              <a:t>46</a:t>
            </a:fld>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16581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D509E68-5653-4C2E-8FEC-A6AD685B53CD}" type="datetimeFigureOut">
              <a:rPr lang="en-US">
                <a:solidFill>
                  <a:prstClr val="white">
                    <a:tint val="75000"/>
                  </a:prstClr>
                </a:solidFill>
              </a:rPr>
              <a:pPr>
                <a:defRPr/>
              </a:pPr>
              <a:t>5/24/2016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58855F-7F6C-4E45-8E39-8B3349E0AC27}"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63024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141DB8-50E7-45DE-9006-1079EB2159B0}" type="datetimeFigureOut">
              <a:rPr lang="en-US">
                <a:solidFill>
                  <a:prstClr val="white">
                    <a:tint val="75000"/>
                  </a:prstClr>
                </a:solidFill>
              </a:rPr>
              <a:pPr>
                <a:defRPr/>
              </a:pPr>
              <a:t>5/24/2016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C287B77-C126-4E1D-881B-6B1B1A9F93B3}"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818442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5B44C5-01BC-4B79-8F43-5CB528B64DF3}" type="datetimeFigureOut">
              <a:rPr lang="en-US">
                <a:solidFill>
                  <a:prstClr val="white">
                    <a:tint val="75000"/>
                  </a:prstClr>
                </a:solidFill>
              </a:rPr>
              <a:pPr>
                <a:defRPr/>
              </a:pPr>
              <a:t>5/24/2016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D29E54-D010-4FFD-816D-8A99FB297BE1}"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89194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AE6EE4-9060-4D0B-A849-92EE3FC7619E}" type="datetimeFigureOut">
              <a:rPr lang="en-US">
                <a:solidFill>
                  <a:prstClr val="white">
                    <a:tint val="75000"/>
                  </a:prstClr>
                </a:solidFill>
              </a:rPr>
              <a:pPr>
                <a:defRPr/>
              </a:pPr>
              <a:t>5/24/2016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8E6285-92B9-4F0C-BEDC-B8D810616E67}"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602827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9FE5289-7958-443B-8094-F7AE8D7B679F}" type="datetimeFigureOut">
              <a:rPr lang="en-US">
                <a:solidFill>
                  <a:prstClr val="white">
                    <a:tint val="75000"/>
                  </a:prstClr>
                </a:solidFill>
              </a:rPr>
              <a:pPr>
                <a:defRPr/>
              </a:pPr>
              <a:t>5/24/2016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86D435-741C-4B81-AEBD-0EF1E321C10D}"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00779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FDC01E1-E3B0-4F5C-A0B1-787AB1ED496B}" type="datetimeFigureOut">
              <a:rPr lang="en-US">
                <a:solidFill>
                  <a:prstClr val="white">
                    <a:tint val="75000"/>
                  </a:prstClr>
                </a:solidFill>
              </a:rPr>
              <a:pPr>
                <a:defRPr/>
              </a:pPr>
              <a:t>5/24/2016</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BEA2903-234F-4F29-B7B3-679D43A5F01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3469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D5D7D3B-C8E1-4A3D-B85A-599CB6FEB4A3}" type="datetimeFigureOut">
              <a:rPr lang="en-US">
                <a:solidFill>
                  <a:prstClr val="white">
                    <a:tint val="75000"/>
                  </a:prstClr>
                </a:solidFill>
              </a:rPr>
              <a:pPr>
                <a:defRPr/>
              </a:pPr>
              <a:t>5/24/2016</a:t>
            </a:fld>
            <a:endParaRPr lang="en-US" dirty="0">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F9492ED-A7B6-4EFD-86CE-EBD9387C431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049435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E7721AF-99F2-4D3C-8D8E-7645DD6DF048}" type="datetimeFigureOut">
              <a:rPr lang="en-US">
                <a:solidFill>
                  <a:prstClr val="white">
                    <a:tint val="75000"/>
                  </a:prstClr>
                </a:solidFill>
              </a:rPr>
              <a:pPr>
                <a:defRPr/>
              </a:pPr>
              <a:t>5/24/2016</a:t>
            </a:fld>
            <a:endParaRPr lang="en-US" dirty="0">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83EBB9C-96CF-44AA-9D93-5E6A5EE02ED2}"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202770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FB22930-A069-4A16-B33B-7976280917C4}" type="datetimeFigureOut">
              <a:rPr lang="en-US">
                <a:solidFill>
                  <a:prstClr val="white">
                    <a:tint val="75000"/>
                  </a:prstClr>
                </a:solidFill>
              </a:rPr>
              <a:pPr>
                <a:defRPr/>
              </a:pPr>
              <a:t>5/24/2016</a:t>
            </a:fld>
            <a:endParaRPr lang="en-US" dirty="0">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E823705-6034-488A-A635-70B7AF9278B3}"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160436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D6B203-77DE-4DC7-9D9C-DF0E67A6545D}" type="datetimeFigureOut">
              <a:rPr lang="en-US">
                <a:solidFill>
                  <a:prstClr val="white">
                    <a:tint val="75000"/>
                  </a:prstClr>
                </a:solidFill>
              </a:rPr>
              <a:pPr>
                <a:defRPr/>
              </a:pPr>
              <a:t>5/24/2016</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95C042B-63B1-4EF8-AE22-903556C74AE7}"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69258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1412B1-2570-4962-876D-B64C05A6DC65}" type="datetimeFigureOut">
              <a:rPr lang="en-US">
                <a:solidFill>
                  <a:prstClr val="white">
                    <a:tint val="75000"/>
                  </a:prstClr>
                </a:solidFill>
              </a:rPr>
              <a:pPr>
                <a:defRPr/>
              </a:pPr>
              <a:t>5/24/2016</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A399EC-DCF0-4BF4-8B15-F632D6A91564}"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02684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99FB6EE-AEE8-441A-9E3F-28E12487827D}" type="datetimeFigureOut">
              <a:rPr lang="en-US">
                <a:solidFill>
                  <a:prstClr val="white">
                    <a:tint val="75000"/>
                  </a:prstClr>
                </a:solidFill>
              </a:rPr>
              <a:pPr>
                <a:defRPr/>
              </a:pPr>
              <a:t>5/24/2016</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13F9206-9293-466A-8B18-2B096AA8F839}"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709299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www.inovageo.com/products/hawk.html" TargetMode="External"/><Relationship Id="rId13" Type="http://schemas.openxmlformats.org/officeDocument/2006/relationships/hyperlink" Target="http://www.wirelessseismic.com/technology/technical-overview" TargetMode="External"/><Relationship Id="rId3" Type="http://schemas.openxmlformats.org/officeDocument/2006/relationships/hyperlink" Target="http://www.geospace.com/product-listings/geophysical-products/" TargetMode="External"/><Relationship Id="rId7" Type="http://schemas.openxmlformats.org/officeDocument/2006/relationships/hyperlink" Target="http://www.inovageo.com/images/stories/resources/Hawk-Datasheet.pdf" TargetMode="External"/><Relationship Id="rId12" Type="http://schemas.openxmlformats.org/officeDocument/2006/relationships/hyperlink" Target="http://www.wirelessseismic.com/" TargetMode="External"/><Relationship Id="rId2" Type="http://schemas.openxmlformats.org/officeDocument/2006/relationships/hyperlink" Target="http://iseis.com/documents.html" TargetMode="External"/><Relationship Id="rId1" Type="http://schemas.openxmlformats.org/officeDocument/2006/relationships/slideLayout" Target="../slideLayouts/slideLayout2.xml"/><Relationship Id="rId6" Type="http://schemas.openxmlformats.org/officeDocument/2006/relationships/hyperlink" Target="http://http/www.innoseis.com/" TargetMode="External"/><Relationship Id="rId11" Type="http://schemas.openxmlformats.org/officeDocument/2006/relationships/hyperlink" Target="http://www.sercel.com/products/Lists/ProductSpecification/Unite_brochure_Sercel.pdfhttp:/www.sercel.com/products/Lists/ProductSpecification/Unite_Specifications_Sercel_EN.pdf" TargetMode="External"/><Relationship Id="rId5" Type="http://schemas.openxmlformats.org/officeDocument/2006/relationships/hyperlink" Target="http://www.globalgeophysical.com/content.aspx?cid=282" TargetMode="External"/><Relationship Id="rId15" Type="http://schemas.openxmlformats.org/officeDocument/2006/relationships/image" Target="../media/image22.jpeg"/><Relationship Id="rId10" Type="http://schemas.openxmlformats.org/officeDocument/2006/relationships/hyperlink" Target="http://www.sercel.com/products/Pages/land.aspx" TargetMode="External"/><Relationship Id="rId4" Type="http://schemas.openxmlformats.org/officeDocument/2006/relationships/hyperlink" Target="http://www.geoseis.tn/en/equipments/cableless-seismic-data-acquisition-system-scout/" TargetMode="External"/><Relationship Id="rId9" Type="http://schemas.openxmlformats.org/officeDocument/2006/relationships/hyperlink" Target="http://www.seismicinstruments.com/downloads/brochures/UNodalFlyer.pdf" TargetMode="External"/><Relationship Id="rId14" Type="http://schemas.openxmlformats.org/officeDocument/2006/relationships/hyperlink" Target="http://www.worldsensing.com/ftp/Products/Sn_Brochure_A4_EN_140228.pdf"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www.sercel.com/products/Lists/ProductPublication/Current-cabled-and-cable-free-seismic-acquisition-systems.pdf" TargetMode="External"/><Relationship Id="rId13" Type="http://schemas.openxmlformats.org/officeDocument/2006/relationships/hyperlink" Target="http://www.trimble.com/Infrastructure/Trimble-REF-TEK-130S-01.aspx" TargetMode="External"/><Relationship Id="rId3" Type="http://schemas.openxmlformats.org/officeDocument/2006/relationships/hyperlink" Target="http://www.geotecspa.com/documents/NEWS/Wireless_vs._Wireline_Land_3D_Seismic_in_North_Italy.pdf" TargetMode="External"/><Relationship Id="rId7" Type="http://schemas.openxmlformats.org/officeDocument/2006/relationships/hyperlink" Target="https://www.iris.edu/hq/files/publications/brochures_onepagers/doc/NewTechReport-plus-summary.pdf" TargetMode="External"/><Relationship Id="rId12" Type="http://schemas.openxmlformats.org/officeDocument/2006/relationships/hyperlink" Target="http://www.wirelessseismic.com/news/articles/item/330-cabled-versus-cableless-seismic-recording-systems" TargetMode="External"/><Relationship Id="rId2" Type="http://schemas.openxmlformats.org/officeDocument/2006/relationships/hyperlink" Target="http://assets.geoexpro.com/legacy-files/articles/Cable-free%20Freedom.pdf" TargetMode="External"/><Relationship Id="rId1" Type="http://schemas.openxmlformats.org/officeDocument/2006/relationships/slideLayout" Target="../slideLayouts/slideLayout2.xml"/><Relationship Id="rId6" Type="http://schemas.openxmlformats.org/officeDocument/2006/relationships/hyperlink" Target="http://www.geoexpro.com/articles/2012/10/cableless-confusion" TargetMode="External"/><Relationship Id="rId11" Type="http://schemas.openxmlformats.org/officeDocument/2006/relationships/hyperlink" Target="http://www.geoconvention.com/archives/2015/309_GC2015_Cableless_Seismic_Acquisition.pdf" TargetMode="External"/><Relationship Id="rId5" Type="http://schemas.openxmlformats.org/officeDocument/2006/relationships/hyperlink" Target="http://www.geoexpro.com/articles/2011/10/seismic-surveys-without-cables" TargetMode="External"/><Relationship Id="rId15" Type="http://schemas.openxmlformats.org/officeDocument/2006/relationships/image" Target="../media/image22.jpeg"/><Relationship Id="rId10" Type="http://schemas.openxmlformats.org/officeDocument/2006/relationships/hyperlink" Target="http://www.publish.csiro.au/?act=view_file&amp;file_id=PVv2012n157p38.pdf" TargetMode="External"/><Relationship Id="rId4" Type="http://schemas.openxmlformats.org/officeDocument/2006/relationships/hyperlink" Target="http://www.spgindia.org/geohorizon/dec_2007/whatsnew.pdf" TargetMode="External"/><Relationship Id="rId9" Type="http://schemas.openxmlformats.org/officeDocument/2006/relationships/hyperlink" Target="http://www.sercel.com/products/Lists/ProductPublication/Equipment_QC_approaches_in_land_seismic_Jun15.pdf" TargetMode="External"/><Relationship Id="rId14" Type="http://schemas.openxmlformats.org/officeDocument/2006/relationships/hyperlink" Target="http://www.spgindia.org/geohorizons_vol_20_january_2015/technical_articles3_january_2015_30_12_14.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269" y="152400"/>
            <a:ext cx="11966713" cy="6553200"/>
          </a:xfrm>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l="100000" t="100000"/>
            </a:path>
            <a:tileRect r="-100000" b="-100000"/>
          </a:gradFill>
        </p:spPr>
        <p:txBody>
          <a:bodyPr/>
          <a:lstStyle/>
          <a:p>
            <a:pPr>
              <a:buNone/>
            </a:pPr>
            <a:r>
              <a:rPr lang="en-US" sz="4800" dirty="0"/>
              <a:t>  </a:t>
            </a:r>
          </a:p>
          <a:p>
            <a:pPr>
              <a:buNone/>
            </a:pPr>
            <a:r>
              <a:rPr lang="en-US" sz="4800" dirty="0"/>
              <a:t>  </a:t>
            </a:r>
          </a:p>
          <a:p>
            <a:pPr>
              <a:buNone/>
            </a:pPr>
            <a:r>
              <a:rPr lang="en-US" sz="4800" dirty="0"/>
              <a:t>         </a:t>
            </a:r>
          </a:p>
          <a:p>
            <a:pPr algn="ctr">
              <a:buNone/>
            </a:pPr>
            <a:endParaRPr lang="en-US" sz="3600" b="1" dirty="0">
              <a:solidFill>
                <a:srgbClr val="0000FF"/>
              </a:solidFill>
            </a:endParaRPr>
          </a:p>
          <a:p>
            <a:pPr algn="ctr">
              <a:buNone/>
            </a:pPr>
            <a:endParaRPr lang="en-US" sz="3600" b="1" dirty="0">
              <a:solidFill>
                <a:srgbClr val="0000FF"/>
              </a:solidFill>
            </a:endParaRPr>
          </a:p>
          <a:p>
            <a:pPr algn="ctr">
              <a:buNone/>
            </a:pPr>
            <a:endParaRPr lang="en-US" sz="3600" b="1" dirty="0">
              <a:solidFill>
                <a:srgbClr val="0000FF"/>
              </a:solidFill>
            </a:endParaRPr>
          </a:p>
          <a:p>
            <a:pPr lvl="3">
              <a:buNone/>
            </a:pPr>
            <a:r>
              <a:rPr lang="en-US" sz="2400" dirty="0"/>
              <a:t>							</a:t>
            </a:r>
            <a:endParaRPr lang="en-US" sz="3200" dirty="0"/>
          </a:p>
          <a:p>
            <a:pPr lvl="3">
              <a:buNone/>
            </a:pPr>
            <a:endParaRPr lang="en-US" sz="3200" dirty="0"/>
          </a:p>
          <a:p>
            <a:pPr lvl="3">
              <a:buNone/>
            </a:pPr>
            <a:endParaRPr lang="en-US" sz="48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371600"/>
            <a:ext cx="741241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211748"/>
      </p:ext>
    </p:extLst>
  </p:cSld>
  <p:clrMapOvr>
    <a:masterClrMapping/>
  </p:clrMapOvr>
  <mc:AlternateContent xmlns:mc="http://schemas.openxmlformats.org/markup-compatibility/2006" xmlns:p14="http://schemas.microsoft.com/office/powerpoint/2010/main">
    <mc:Choice Requires="p14">
      <p:transition spd="slow" p14:dur="2000" advTm="3736"/>
    </mc:Choice>
    <mc:Fallback xmlns="">
      <p:transition spd="slow" advTm="373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498" y="832194"/>
            <a:ext cx="8749902" cy="1143000"/>
          </a:xfrm>
        </p:spPr>
        <p:txBody>
          <a:bodyPr/>
          <a:lstStyle/>
          <a:p>
            <a:r>
              <a:rPr lang="en-US" sz="3600" b="1" dirty="0" smtClean="0">
                <a:solidFill>
                  <a:schemeClr val="accent6">
                    <a:lumMod val="20000"/>
                    <a:lumOff val="80000"/>
                  </a:schemeClr>
                </a:solidFill>
              </a:rPr>
              <a:t>Seismic </a:t>
            </a:r>
            <a:r>
              <a:rPr lang="en-US" sz="3600" b="1" dirty="0">
                <a:solidFill>
                  <a:schemeClr val="accent6">
                    <a:lumMod val="20000"/>
                    <a:lumOff val="80000"/>
                  </a:schemeClr>
                </a:solidFill>
              </a:rPr>
              <a:t>Acquisition </a:t>
            </a:r>
            <a:r>
              <a:rPr lang="en-US" sz="3600" b="1" dirty="0" smtClean="0">
                <a:solidFill>
                  <a:schemeClr val="accent6">
                    <a:lumMod val="20000"/>
                    <a:lumOff val="80000"/>
                  </a:schemeClr>
                </a:solidFill>
              </a:rPr>
              <a:t>Cable Systems</a:t>
            </a:r>
            <a:br>
              <a:rPr lang="en-US" sz="3600" b="1" dirty="0" smtClean="0">
                <a:solidFill>
                  <a:schemeClr val="accent6">
                    <a:lumMod val="20000"/>
                    <a:lumOff val="80000"/>
                  </a:schemeClr>
                </a:solidFill>
              </a:rPr>
            </a:br>
            <a:r>
              <a:rPr lang="en-US" sz="3600" b="1" dirty="0" smtClean="0">
                <a:solidFill>
                  <a:schemeClr val="accent6">
                    <a:lumMod val="20000"/>
                    <a:lumOff val="80000"/>
                  </a:schemeClr>
                </a:solidFill>
              </a:rPr>
              <a:t>Today</a:t>
            </a:r>
            <a:endParaRPr lang="x-none" sz="2400" b="1" dirty="0">
              <a:solidFill>
                <a:schemeClr val="accent6">
                  <a:lumMod val="20000"/>
                  <a:lumOff val="80000"/>
                </a:schemeClr>
              </a:solidFill>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329459665"/>
              </p:ext>
            </p:extLst>
          </p:nvPr>
        </p:nvGraphicFramePr>
        <p:xfrm>
          <a:off x="609600" y="3314700"/>
          <a:ext cx="10972801" cy="1638300"/>
        </p:xfrm>
        <a:graphic>
          <a:graphicData uri="http://schemas.openxmlformats.org/drawingml/2006/table">
            <a:tbl>
              <a:tblPr firstRow="1" bandRow="1">
                <a:tableStyleId>{5C22544A-7EE6-4342-B048-85BDC9FD1C3A}</a:tableStyleId>
              </a:tblPr>
              <a:tblGrid>
                <a:gridCol w="1567543"/>
                <a:gridCol w="1567543"/>
                <a:gridCol w="1567543"/>
                <a:gridCol w="1567543"/>
                <a:gridCol w="1567543"/>
                <a:gridCol w="1567543"/>
                <a:gridCol w="1567543"/>
              </a:tblGrid>
              <a:tr h="819150">
                <a:tc>
                  <a:txBody>
                    <a:bodyPr/>
                    <a:lstStyle/>
                    <a:p>
                      <a:pPr algn="ctr" fontAlgn="b"/>
                      <a:r>
                        <a:rPr lang="en-US" sz="2000" b="1" i="0" u="none" strike="noStrike" noProof="0" dirty="0" smtClean="0">
                          <a:solidFill>
                            <a:srgbClr val="000000"/>
                          </a:solidFill>
                          <a:effectLst/>
                          <a:latin typeface="Calibri" panose="020F0502020204030204" pitchFamily="34" charset="0"/>
                        </a:rPr>
                        <a:t>SYSTEM</a:t>
                      </a:r>
                      <a:endParaRPr lang="en-US" sz="20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b"/>
                      <a:r>
                        <a:rPr lang="en-US" sz="2400" b="0" i="0" u="none" strike="noStrike" noProof="0" dirty="0" smtClean="0">
                          <a:solidFill>
                            <a:srgbClr val="003300"/>
                          </a:solidFill>
                          <a:effectLst/>
                          <a:latin typeface="Calibri" panose="020F0502020204030204" pitchFamily="34" charset="0"/>
                        </a:rPr>
                        <a:t>G3i HD</a:t>
                      </a:r>
                      <a:endParaRPr lang="en-US" sz="2400" b="0" i="0" u="none" strike="noStrike" noProof="0" dirty="0">
                        <a:solidFill>
                          <a:srgbClr val="003300"/>
                        </a:solidFill>
                        <a:effectLst/>
                        <a:latin typeface="Calibri" panose="020F0502020204030204" pitchFamily="34" charset="0"/>
                      </a:endParaRPr>
                    </a:p>
                  </a:txBody>
                  <a:tcPr marL="9525" marR="9525" marT="9525" marB="0" anchor="ct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tc>
                  <a:txBody>
                    <a:bodyPr/>
                    <a:lstStyle/>
                    <a:p>
                      <a:pPr algn="ctr" fontAlgn="b"/>
                      <a:r>
                        <a:rPr lang="en-US" sz="2400" b="0" i="0" u="none" strike="noStrike" noProof="0" dirty="0" smtClean="0">
                          <a:solidFill>
                            <a:srgbClr val="003300"/>
                          </a:solidFill>
                          <a:effectLst/>
                          <a:latin typeface="Calibri" panose="020F0502020204030204" pitchFamily="34" charset="0"/>
                        </a:rPr>
                        <a:t>Aries II</a:t>
                      </a:r>
                      <a:endParaRPr lang="en-US" sz="2400" b="0" i="0" u="none" strike="noStrike" noProof="0" dirty="0">
                        <a:solidFill>
                          <a:srgbClr val="003300"/>
                        </a:solidFill>
                        <a:effectLst/>
                        <a:latin typeface="Calibri" panose="020F0502020204030204" pitchFamily="34" charset="0"/>
                      </a:endParaRPr>
                    </a:p>
                  </a:txBody>
                  <a:tcPr marL="9525" marR="9525" marT="9525" marB="0" anchor="ct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tc>
                  <a:txBody>
                    <a:bodyPr/>
                    <a:lstStyle/>
                    <a:p>
                      <a:pPr algn="ctr" fontAlgn="b"/>
                      <a:r>
                        <a:rPr lang="en-US" sz="2400" b="0" i="0" u="none" strike="noStrike" noProof="0" dirty="0" smtClean="0">
                          <a:solidFill>
                            <a:srgbClr val="003300"/>
                          </a:solidFill>
                          <a:effectLst/>
                          <a:latin typeface="Calibri" panose="020F0502020204030204" pitchFamily="34" charset="0"/>
                        </a:rPr>
                        <a:t>UniQ</a:t>
                      </a:r>
                      <a:endParaRPr lang="en-US" sz="2400" b="0" i="0" u="none" strike="noStrike" noProof="0" dirty="0">
                        <a:solidFill>
                          <a:srgbClr val="003300"/>
                        </a:solidFill>
                        <a:effectLst/>
                        <a:latin typeface="Calibri" panose="020F0502020204030204" pitchFamily="34" charset="0"/>
                      </a:endParaRPr>
                    </a:p>
                  </a:txBody>
                  <a:tcPr marL="9525" marR="9525" marT="9525" marB="0" anchor="ct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tc>
                  <a:txBody>
                    <a:bodyPr/>
                    <a:lstStyle/>
                    <a:p>
                      <a:pPr algn="ctr" fontAlgn="b"/>
                      <a:r>
                        <a:rPr lang="en-US" sz="2400" b="0" i="0" u="none" strike="noStrike" noProof="0" dirty="0" smtClean="0">
                          <a:solidFill>
                            <a:srgbClr val="003300"/>
                          </a:solidFill>
                          <a:effectLst/>
                          <a:latin typeface="Calibri" panose="020F0502020204030204" pitchFamily="34" charset="0"/>
                        </a:rPr>
                        <a:t>508</a:t>
                      </a:r>
                      <a:endParaRPr lang="en-US" sz="2400" b="0" i="0" u="none" strike="noStrike" noProof="0" dirty="0">
                        <a:solidFill>
                          <a:srgbClr val="003300"/>
                        </a:solidFill>
                        <a:effectLst/>
                        <a:latin typeface="Calibri" panose="020F0502020204030204" pitchFamily="34" charset="0"/>
                      </a:endParaRPr>
                    </a:p>
                  </a:txBody>
                  <a:tcPr marL="9525" marR="9525" marT="9525" marB="0" anchor="ct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tc>
                  <a:txBody>
                    <a:bodyPr/>
                    <a:lstStyle/>
                    <a:p>
                      <a:pPr algn="ctr" fontAlgn="b"/>
                      <a:r>
                        <a:rPr lang="en-US" sz="2400" b="0" i="0" u="none" strike="noStrike" noProof="0" dirty="0" smtClean="0">
                          <a:solidFill>
                            <a:srgbClr val="003300"/>
                          </a:solidFill>
                          <a:effectLst/>
                          <a:latin typeface="Calibri" panose="020F0502020204030204" pitchFamily="34" charset="0"/>
                        </a:rPr>
                        <a:t>428 XL</a:t>
                      </a:r>
                      <a:endParaRPr lang="en-US" sz="2400" b="0" i="0" u="none" strike="noStrike" noProof="0" dirty="0">
                        <a:solidFill>
                          <a:srgbClr val="003300"/>
                        </a:solidFill>
                        <a:effectLst/>
                        <a:latin typeface="Calibri" panose="020F0502020204030204" pitchFamily="34" charset="0"/>
                      </a:endParaRPr>
                    </a:p>
                  </a:txBody>
                  <a:tcPr marL="9525" marR="9525" marT="9525" marB="0" anchor="ct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tc>
                  <a:txBody>
                    <a:bodyPr/>
                    <a:lstStyle/>
                    <a:p>
                      <a:pPr algn="ctr" fontAlgn="b"/>
                      <a:r>
                        <a:rPr lang="en-US" sz="2400" b="0" i="0" u="none" strike="noStrike" noProof="0" dirty="0" smtClean="0">
                          <a:solidFill>
                            <a:srgbClr val="003300"/>
                          </a:solidFill>
                          <a:effectLst/>
                          <a:latin typeface="Calibri" panose="020F0502020204030204" pitchFamily="34" charset="0"/>
                        </a:rPr>
                        <a:t>Summit II Plus</a:t>
                      </a:r>
                      <a:endParaRPr lang="en-US" sz="2400" b="0" i="0" u="none" strike="noStrike" noProof="0" dirty="0">
                        <a:solidFill>
                          <a:srgbClr val="003300"/>
                        </a:solidFill>
                        <a:effectLst/>
                        <a:latin typeface="Calibri" panose="020F0502020204030204" pitchFamily="34" charset="0"/>
                      </a:endParaRPr>
                    </a:p>
                  </a:txBody>
                  <a:tcPr marL="9525" marR="9525" marT="9525" marB="0" anchor="ct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tr>
              <a:tr h="819150">
                <a:tc>
                  <a:txBody>
                    <a:bodyPr/>
                    <a:lstStyle/>
                    <a:p>
                      <a:pPr algn="ctr" fontAlgn="b"/>
                      <a:r>
                        <a:rPr lang="en-US" sz="1600" b="1" i="0" u="none" strike="noStrike" noProof="0" dirty="0" smtClean="0">
                          <a:solidFill>
                            <a:srgbClr val="000000"/>
                          </a:solidFill>
                          <a:effectLst/>
                          <a:latin typeface="Calibri" panose="020F0502020204030204" pitchFamily="34" charset="0"/>
                        </a:rPr>
                        <a:t>MANUFACTURER</a:t>
                      </a:r>
                      <a:endParaRPr lang="en-US" sz="16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b"/>
                      <a:r>
                        <a:rPr lang="en-US" sz="2400" b="0" i="0" u="none" strike="noStrike" noProof="0" dirty="0" smtClean="0">
                          <a:solidFill>
                            <a:srgbClr val="003300"/>
                          </a:solidFill>
                          <a:effectLst/>
                          <a:latin typeface="Calibri" panose="020F0502020204030204" pitchFamily="34" charset="0"/>
                        </a:rPr>
                        <a:t>INOVA</a:t>
                      </a:r>
                      <a:endParaRPr lang="en-US" sz="2400" b="0" i="0" u="none" strike="noStrike" noProof="0" dirty="0">
                        <a:solidFill>
                          <a:srgbClr val="003300"/>
                        </a:solidFill>
                        <a:effectLst/>
                        <a:latin typeface="Calibri" panose="020F0502020204030204" pitchFamily="34" charset="0"/>
                      </a:endParaRPr>
                    </a:p>
                  </a:txBody>
                  <a:tcPr marL="9525" marR="9525" marT="9525" marB="0" anchor="ct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tc>
                  <a:txBody>
                    <a:bodyPr/>
                    <a:lstStyle/>
                    <a:p>
                      <a:pPr algn="ctr" fontAlgn="b"/>
                      <a:r>
                        <a:rPr lang="en-US" sz="2400" b="0" i="0" u="none" strike="noStrike" noProof="0" dirty="0" smtClean="0">
                          <a:solidFill>
                            <a:srgbClr val="003300"/>
                          </a:solidFill>
                          <a:effectLst/>
                          <a:latin typeface="Calibri" panose="020F0502020204030204" pitchFamily="34" charset="0"/>
                        </a:rPr>
                        <a:t>INOVA</a:t>
                      </a:r>
                      <a:endParaRPr lang="en-US" sz="2400" b="0" i="0" u="none" strike="noStrike" noProof="0" dirty="0">
                        <a:solidFill>
                          <a:srgbClr val="003300"/>
                        </a:solidFill>
                        <a:effectLst/>
                        <a:latin typeface="Calibri" panose="020F0502020204030204" pitchFamily="34" charset="0"/>
                      </a:endParaRPr>
                    </a:p>
                  </a:txBody>
                  <a:tcPr marL="9525" marR="9525" marT="9525" marB="0" anchor="ct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tc>
                  <a:txBody>
                    <a:bodyPr/>
                    <a:lstStyle/>
                    <a:p>
                      <a:pPr algn="ctr" fontAlgn="b"/>
                      <a:r>
                        <a:rPr lang="en-US" sz="2000" b="0" i="0" u="none" strike="noStrike" noProof="0" dirty="0" smtClean="0">
                          <a:solidFill>
                            <a:srgbClr val="003300"/>
                          </a:solidFill>
                          <a:effectLst/>
                          <a:latin typeface="Calibri" panose="020F0502020204030204" pitchFamily="34" charset="0"/>
                        </a:rPr>
                        <a:t>Schlumberger</a:t>
                      </a:r>
                      <a:endParaRPr lang="en-US" sz="2000" b="0" i="0" u="none" strike="noStrike" noProof="0" dirty="0">
                        <a:solidFill>
                          <a:srgbClr val="003300"/>
                        </a:solidFill>
                        <a:effectLst/>
                        <a:latin typeface="Calibri" panose="020F0502020204030204" pitchFamily="34" charset="0"/>
                      </a:endParaRPr>
                    </a:p>
                  </a:txBody>
                  <a:tcPr marL="9525" marR="9525" marT="9525" marB="0" anchor="ct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tc>
                  <a:txBody>
                    <a:bodyPr/>
                    <a:lstStyle/>
                    <a:p>
                      <a:pPr algn="ctr" fontAlgn="b"/>
                      <a:r>
                        <a:rPr lang="en-US" sz="2400" b="0" i="0" u="none" strike="noStrike" noProof="0" dirty="0" smtClean="0">
                          <a:solidFill>
                            <a:srgbClr val="003300"/>
                          </a:solidFill>
                          <a:effectLst/>
                          <a:latin typeface="Calibri" panose="020F0502020204030204" pitchFamily="34" charset="0"/>
                        </a:rPr>
                        <a:t>Sercel</a:t>
                      </a:r>
                      <a:endParaRPr lang="en-US" sz="2400" b="0" i="0" u="none" strike="noStrike" noProof="0" dirty="0">
                        <a:solidFill>
                          <a:srgbClr val="003300"/>
                        </a:solidFill>
                        <a:effectLst/>
                        <a:latin typeface="Calibri" panose="020F0502020204030204" pitchFamily="34" charset="0"/>
                      </a:endParaRPr>
                    </a:p>
                  </a:txBody>
                  <a:tcPr marL="9525" marR="9525" marT="9525" marB="0" anchor="ct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tc>
                  <a:txBody>
                    <a:bodyPr/>
                    <a:lstStyle/>
                    <a:p>
                      <a:pPr algn="ctr" fontAlgn="b"/>
                      <a:r>
                        <a:rPr lang="en-US" sz="2400" b="0" i="0" u="none" strike="noStrike" noProof="0" dirty="0" smtClean="0">
                          <a:solidFill>
                            <a:srgbClr val="003300"/>
                          </a:solidFill>
                          <a:effectLst/>
                          <a:latin typeface="Calibri" panose="020F0502020204030204" pitchFamily="34" charset="0"/>
                        </a:rPr>
                        <a:t>Sercel</a:t>
                      </a:r>
                      <a:endParaRPr lang="en-US" sz="2400" b="0" i="0" u="none" strike="noStrike" noProof="0" dirty="0">
                        <a:solidFill>
                          <a:srgbClr val="003300"/>
                        </a:solidFill>
                        <a:effectLst/>
                        <a:latin typeface="Calibri" panose="020F0502020204030204" pitchFamily="34" charset="0"/>
                      </a:endParaRPr>
                    </a:p>
                  </a:txBody>
                  <a:tcPr marL="9525" marR="9525" marT="9525" marB="0" anchor="ct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tc>
                  <a:txBody>
                    <a:bodyPr/>
                    <a:lstStyle/>
                    <a:p>
                      <a:pPr algn="ctr" fontAlgn="b"/>
                      <a:r>
                        <a:rPr lang="en-US" sz="2400" b="0" i="0" u="none" strike="noStrike" noProof="0" dirty="0" smtClean="0">
                          <a:solidFill>
                            <a:srgbClr val="003300"/>
                          </a:solidFill>
                          <a:effectLst/>
                          <a:latin typeface="Calibri" panose="020F0502020204030204" pitchFamily="34" charset="0"/>
                        </a:rPr>
                        <a:t>DMT</a:t>
                      </a:r>
                      <a:endParaRPr lang="en-US" sz="2400" b="0" i="0" u="none" strike="noStrike" noProof="0" dirty="0">
                        <a:solidFill>
                          <a:srgbClr val="003300"/>
                        </a:solidFill>
                        <a:effectLst/>
                        <a:latin typeface="Calibri" panose="020F0502020204030204" pitchFamily="34" charset="0"/>
                      </a:endParaRPr>
                    </a:p>
                  </a:txBody>
                  <a:tcPr marL="9525" marR="9525" marT="9525" marB="0" anchor="ct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tr>
            </a:tbl>
          </a:graphicData>
        </a:graphic>
      </p:graphicFrame>
      <p:sp>
        <p:nvSpPr>
          <p:cNvPr id="3" name="Rectangle 2"/>
          <p:cNvSpPr/>
          <p:nvPr/>
        </p:nvSpPr>
        <p:spPr>
          <a:xfrm>
            <a:off x="9990297" y="5958925"/>
            <a:ext cx="1592103" cy="461665"/>
          </a:xfrm>
          <a:prstGeom prst="rect">
            <a:avLst/>
          </a:prstGeom>
        </p:spPr>
        <p:txBody>
          <a:bodyPr wrap="none">
            <a:spAutoFit/>
          </a:bodyPr>
          <a:lstStyle/>
          <a:p>
            <a:pPr algn="r"/>
            <a:r>
              <a:rPr lang="x-none" sz="2400" b="1" dirty="0" smtClean="0"/>
              <a:t>2016.01.13</a:t>
            </a:r>
            <a:endParaRPr lang="en-US" sz="24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930" y="512416"/>
            <a:ext cx="2194568" cy="44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872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2013" y="343853"/>
            <a:ext cx="8670387" cy="1143000"/>
          </a:xfrm>
        </p:spPr>
        <p:txBody>
          <a:bodyPr/>
          <a:lstStyle/>
          <a:p>
            <a:r>
              <a:rPr lang="en-US" sz="3200" b="1" dirty="0" smtClean="0"/>
              <a:t>Why choose</a:t>
            </a:r>
            <a:br>
              <a:rPr lang="en-US" sz="3200" b="1" dirty="0" smtClean="0"/>
            </a:br>
            <a:r>
              <a:rPr lang="en-US" sz="3200" b="1" dirty="0" smtClean="0"/>
              <a:t>Cable over  Nodal ?</a:t>
            </a:r>
            <a:endParaRPr lang="x-none" sz="3200" b="1" dirty="0"/>
          </a:p>
        </p:txBody>
      </p:sp>
      <p:sp>
        <p:nvSpPr>
          <p:cNvPr id="3" name="Content Placeholder 2"/>
          <p:cNvSpPr>
            <a:spLocks noGrp="1"/>
          </p:cNvSpPr>
          <p:nvPr>
            <p:ph idx="1"/>
          </p:nvPr>
        </p:nvSpPr>
        <p:spPr>
          <a:xfrm>
            <a:off x="440788" y="1739901"/>
            <a:ext cx="11261696" cy="4813300"/>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pPr marL="0" indent="0">
              <a:buNone/>
            </a:pPr>
            <a:endParaRPr lang="en-US" sz="1000" dirty="0" smtClean="0">
              <a:solidFill>
                <a:srgbClr val="0000FF"/>
              </a:solidFill>
            </a:endParaRPr>
          </a:p>
          <a:p>
            <a:pPr lvl="1">
              <a:buFont typeface="Wingdings" panose="05000000000000000000" pitchFamily="2" charset="2"/>
              <a:buChar char="ü"/>
            </a:pPr>
            <a:r>
              <a:rPr lang="en-US" sz="2400" dirty="0" smtClean="0">
                <a:solidFill>
                  <a:srgbClr val="003300"/>
                </a:solidFill>
              </a:rPr>
              <a:t>Rapid assessment of the quality of all the deployed spread *</a:t>
            </a:r>
          </a:p>
          <a:p>
            <a:pPr lvl="1">
              <a:buFont typeface="Wingdings" panose="05000000000000000000" pitchFamily="2" charset="2"/>
              <a:buChar char="ü"/>
            </a:pPr>
            <a:r>
              <a:rPr lang="en-US" sz="2400" dirty="0" smtClean="0">
                <a:solidFill>
                  <a:srgbClr val="003300"/>
                </a:solidFill>
              </a:rPr>
              <a:t>Ability </a:t>
            </a:r>
            <a:r>
              <a:rPr lang="en-US" sz="2400" dirty="0">
                <a:solidFill>
                  <a:srgbClr val="003300"/>
                </a:solidFill>
              </a:rPr>
              <a:t>to monitor </a:t>
            </a:r>
            <a:r>
              <a:rPr lang="en-US" sz="2400" dirty="0" smtClean="0">
                <a:solidFill>
                  <a:srgbClr val="003300"/>
                </a:solidFill>
              </a:rPr>
              <a:t>spread noise of the active spread in </a:t>
            </a:r>
            <a:r>
              <a:rPr lang="en-US" sz="2400" dirty="0">
                <a:solidFill>
                  <a:srgbClr val="003300"/>
                </a:solidFill>
              </a:rPr>
              <a:t>real-time **</a:t>
            </a:r>
          </a:p>
          <a:p>
            <a:pPr lvl="1">
              <a:buFont typeface="Wingdings" panose="05000000000000000000" pitchFamily="2" charset="2"/>
              <a:buChar char="ü"/>
            </a:pPr>
            <a:r>
              <a:rPr lang="en-US" sz="2400" dirty="0">
                <a:solidFill>
                  <a:srgbClr val="003300"/>
                </a:solidFill>
              </a:rPr>
              <a:t>Recording data as </a:t>
            </a:r>
            <a:r>
              <a:rPr lang="en-US" sz="2400" dirty="0" smtClean="0">
                <a:solidFill>
                  <a:srgbClr val="003300"/>
                </a:solidFill>
              </a:rPr>
              <a:t>well as processing reports in permissible time </a:t>
            </a:r>
            <a:r>
              <a:rPr lang="en-US" sz="2400" dirty="0">
                <a:solidFill>
                  <a:srgbClr val="003300"/>
                </a:solidFill>
              </a:rPr>
              <a:t>**</a:t>
            </a:r>
          </a:p>
          <a:p>
            <a:pPr lvl="1">
              <a:buFont typeface="Wingdings" panose="05000000000000000000" pitchFamily="2" charset="2"/>
              <a:buChar char="ü"/>
            </a:pPr>
            <a:r>
              <a:rPr lang="en-US" sz="2400" dirty="0">
                <a:solidFill>
                  <a:srgbClr val="003300"/>
                </a:solidFill>
              </a:rPr>
              <a:t>Easy to analyze acquisitions immediately and change </a:t>
            </a:r>
            <a:r>
              <a:rPr lang="en-US" sz="2400" dirty="0" smtClean="0">
                <a:solidFill>
                  <a:srgbClr val="003300"/>
                </a:solidFill>
              </a:rPr>
              <a:t>system parameters </a:t>
            </a:r>
            <a:r>
              <a:rPr lang="en-US" sz="2400" dirty="0">
                <a:solidFill>
                  <a:srgbClr val="003300"/>
                </a:solidFill>
              </a:rPr>
              <a:t>if </a:t>
            </a:r>
            <a:r>
              <a:rPr lang="en-US" sz="2400" dirty="0" smtClean="0">
                <a:solidFill>
                  <a:srgbClr val="003300"/>
                </a:solidFill>
              </a:rPr>
              <a:t>necessary *</a:t>
            </a:r>
            <a:endParaRPr lang="en-US" sz="2400" dirty="0">
              <a:solidFill>
                <a:srgbClr val="003300"/>
              </a:solidFill>
            </a:endParaRPr>
          </a:p>
          <a:p>
            <a:pPr lvl="1">
              <a:buFont typeface="Wingdings" panose="05000000000000000000" pitchFamily="2" charset="2"/>
              <a:buChar char="ü"/>
            </a:pPr>
            <a:r>
              <a:rPr lang="en-US" sz="2400" dirty="0">
                <a:solidFill>
                  <a:srgbClr val="003300"/>
                </a:solidFill>
              </a:rPr>
              <a:t>No </a:t>
            </a:r>
            <a:r>
              <a:rPr lang="en-US" sz="2400" dirty="0" smtClean="0">
                <a:solidFill>
                  <a:srgbClr val="003300"/>
                </a:solidFill>
              </a:rPr>
              <a:t>need for radio </a:t>
            </a:r>
            <a:r>
              <a:rPr lang="en-US" sz="2400" dirty="0">
                <a:solidFill>
                  <a:srgbClr val="003300"/>
                </a:solidFill>
              </a:rPr>
              <a:t>transmission for data management and </a:t>
            </a:r>
            <a:r>
              <a:rPr lang="en-US" sz="2400" dirty="0" smtClean="0">
                <a:solidFill>
                  <a:srgbClr val="003300"/>
                </a:solidFill>
              </a:rPr>
              <a:t>status</a:t>
            </a:r>
            <a:endParaRPr lang="en-US" sz="2400" dirty="0">
              <a:solidFill>
                <a:srgbClr val="003300"/>
              </a:solidFill>
            </a:endParaRPr>
          </a:p>
          <a:p>
            <a:pPr lvl="1">
              <a:buFont typeface="Wingdings" panose="05000000000000000000" pitchFamily="2" charset="2"/>
              <a:buChar char="ü"/>
            </a:pPr>
            <a:r>
              <a:rPr lang="en-US" sz="2400" dirty="0">
                <a:solidFill>
                  <a:srgbClr val="003300"/>
                </a:solidFill>
              </a:rPr>
              <a:t>Synchronization with GPS is not </a:t>
            </a:r>
            <a:r>
              <a:rPr lang="en-US" sz="2400" dirty="0" smtClean="0">
                <a:solidFill>
                  <a:srgbClr val="003300"/>
                </a:solidFill>
              </a:rPr>
              <a:t>essential</a:t>
            </a:r>
            <a:endParaRPr lang="en-US" sz="2400" dirty="0">
              <a:solidFill>
                <a:srgbClr val="003300"/>
              </a:solidFill>
            </a:endParaRPr>
          </a:p>
          <a:p>
            <a:pPr lvl="1">
              <a:buFont typeface="Wingdings" panose="05000000000000000000" pitchFamily="2" charset="2"/>
              <a:buChar char="ü"/>
            </a:pPr>
            <a:r>
              <a:rPr lang="en-US" sz="2400" dirty="0">
                <a:solidFill>
                  <a:srgbClr val="003300"/>
                </a:solidFill>
              </a:rPr>
              <a:t>Continuous monitoring of the power </a:t>
            </a:r>
            <a:r>
              <a:rPr lang="en-US" sz="2400" dirty="0" smtClean="0">
                <a:solidFill>
                  <a:srgbClr val="003300"/>
                </a:solidFill>
              </a:rPr>
              <a:t>consumption </a:t>
            </a:r>
            <a:r>
              <a:rPr lang="en-US" sz="2400" dirty="0">
                <a:solidFill>
                  <a:srgbClr val="003300"/>
                </a:solidFill>
              </a:rPr>
              <a:t>and measured </a:t>
            </a:r>
            <a:r>
              <a:rPr lang="en-US" sz="2400" dirty="0" smtClean="0">
                <a:solidFill>
                  <a:srgbClr val="003300"/>
                </a:solidFill>
              </a:rPr>
              <a:t>handling</a:t>
            </a:r>
          </a:p>
          <a:p>
            <a:pPr lvl="1"/>
            <a:endParaRPr lang="en-US" sz="1200" dirty="0" smtClean="0">
              <a:solidFill>
                <a:srgbClr val="003300"/>
              </a:solidFill>
            </a:endParaRPr>
          </a:p>
          <a:p>
            <a:pPr marL="400050" lvl="1" indent="0">
              <a:buNone/>
            </a:pPr>
            <a:r>
              <a:rPr lang="en-US" sz="2000" dirty="0">
                <a:solidFill>
                  <a:srgbClr val="003300"/>
                </a:solidFill>
              </a:rPr>
              <a:t>* Not always the case with cable systems.</a:t>
            </a:r>
          </a:p>
          <a:p>
            <a:pPr marL="400050" lvl="1" indent="0">
              <a:buNone/>
            </a:pPr>
            <a:r>
              <a:rPr lang="en-US" sz="2000" dirty="0" smtClean="0">
                <a:solidFill>
                  <a:srgbClr val="003300"/>
                </a:solidFill>
              </a:rPr>
              <a:t>** Not applicable for all nodal systems.</a:t>
            </a:r>
            <a:endParaRPr lang="x-none" sz="2000" dirty="0">
              <a:solidFill>
                <a:srgbClr val="003300"/>
              </a:solidFill>
            </a:endParaRPr>
          </a:p>
        </p:txBody>
      </p:sp>
      <p:pic>
        <p:nvPicPr>
          <p:cNvPr id="6" name="Picture 5"/>
          <p:cNvPicPr>
            <a:picLocks noChangeAspect="1"/>
          </p:cNvPicPr>
          <p:nvPr/>
        </p:nvPicPr>
        <p:blipFill>
          <a:blip r:embed="rId2"/>
          <a:stretch>
            <a:fillRect/>
          </a:stretch>
        </p:blipFill>
        <p:spPr>
          <a:xfrm>
            <a:off x="440788" y="476403"/>
            <a:ext cx="2194750" cy="438950"/>
          </a:xfrm>
          <a:prstGeom prst="rect">
            <a:avLst/>
          </a:prstGeom>
        </p:spPr>
      </p:pic>
    </p:spTree>
    <p:extLst>
      <p:ext uri="{BB962C8B-B14F-4D97-AF65-F5344CB8AC3E}">
        <p14:creationId xmlns:p14="http://schemas.microsoft.com/office/powerpoint/2010/main" val="2006725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098" y="330385"/>
            <a:ext cx="8797968" cy="1143000"/>
          </a:xfrm>
        </p:spPr>
        <p:txBody>
          <a:bodyPr/>
          <a:lstStyle/>
          <a:p>
            <a:r>
              <a:rPr lang="en-US" sz="3600" dirty="0" smtClean="0">
                <a:solidFill>
                  <a:schemeClr val="accent6">
                    <a:lumMod val="20000"/>
                    <a:lumOff val="80000"/>
                  </a:schemeClr>
                </a:solidFill>
              </a:rPr>
              <a:t>New Age of Nodal Systems*</a:t>
            </a:r>
            <a:endParaRPr lang="x-none" sz="3600" dirty="0">
              <a:solidFill>
                <a:schemeClr val="accent6">
                  <a:lumMod val="20000"/>
                  <a:lumOff val="80000"/>
                </a:schemeClr>
              </a:solidFill>
            </a:endParaRPr>
          </a:p>
        </p:txBody>
      </p:sp>
      <p:graphicFrame>
        <p:nvGraphicFramePr>
          <p:cNvPr id="14" name="Content Placeholder 11"/>
          <p:cNvGraphicFramePr>
            <a:graphicFrameLocks/>
          </p:cNvGraphicFramePr>
          <p:nvPr>
            <p:extLst>
              <p:ext uri="{D42A27DB-BD31-4B8C-83A1-F6EECF244321}">
                <p14:modId xmlns:p14="http://schemas.microsoft.com/office/powerpoint/2010/main" val="1925932679"/>
              </p:ext>
            </p:extLst>
          </p:nvPr>
        </p:nvGraphicFramePr>
        <p:xfrm>
          <a:off x="474786" y="1655416"/>
          <a:ext cx="11218984" cy="1745673"/>
        </p:xfrm>
        <a:graphic>
          <a:graphicData uri="http://schemas.openxmlformats.org/drawingml/2006/table">
            <a:tbl>
              <a:tblPr firstRow="1" bandRow="1">
                <a:tableStyleId>{5C22544A-7EE6-4342-B048-85BDC9FD1C3A}</a:tableStyleId>
              </a:tblPr>
              <a:tblGrid>
                <a:gridCol w="1402373"/>
                <a:gridCol w="1402373"/>
                <a:gridCol w="1402373"/>
                <a:gridCol w="1402373"/>
                <a:gridCol w="1230958"/>
                <a:gridCol w="1573788"/>
                <a:gridCol w="1402373"/>
                <a:gridCol w="1402373"/>
              </a:tblGrid>
              <a:tr h="1036131">
                <a:tc>
                  <a:txBody>
                    <a:bodyPr/>
                    <a:lstStyle/>
                    <a:p>
                      <a:pPr algn="ctr" fontAlgn="b"/>
                      <a:r>
                        <a:rPr lang="en-US" sz="2000" b="1" i="0" u="none" strike="noStrike" noProof="0" dirty="0" smtClean="0">
                          <a:solidFill>
                            <a:srgbClr val="000000"/>
                          </a:solidFill>
                          <a:effectLst/>
                          <a:latin typeface="Calibri" panose="020F0502020204030204" pitchFamily="34" charset="0"/>
                        </a:rPr>
                        <a:t>SYSTEM</a:t>
                      </a:r>
                      <a:endParaRPr lang="en-US" sz="20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2400" b="0" i="0" u="none" strike="noStrike" noProof="0" dirty="0" smtClean="0">
                          <a:solidFill>
                            <a:srgbClr val="003300"/>
                          </a:solidFill>
                          <a:effectLst/>
                          <a:latin typeface="+mn-lt"/>
                        </a:rPr>
                        <a:t>HDR</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Z Land </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GSR</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GCX</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NuSeis</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b"/>
                      <a:r>
                        <a:rPr lang="en-US" sz="2000" b="0" i="0" u="none" strike="noStrike" noProof="0" dirty="0" smtClean="0">
                          <a:solidFill>
                            <a:srgbClr val="003300"/>
                          </a:solidFill>
                          <a:effectLst/>
                          <a:latin typeface="+mn-lt"/>
                        </a:rPr>
                        <a:t>TremorNet High DR</a:t>
                      </a:r>
                      <a:endParaRPr lang="en-US" sz="20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b"/>
                      <a:r>
                        <a:rPr lang="en-US" sz="2000" b="0" i="0" u="none" strike="noStrike" noProof="0" dirty="0" smtClean="0">
                          <a:solidFill>
                            <a:srgbClr val="003300"/>
                          </a:solidFill>
                          <a:effectLst/>
                          <a:latin typeface="+mn-lt"/>
                        </a:rPr>
                        <a:t>TremorNet Low Power</a:t>
                      </a:r>
                      <a:endParaRPr lang="en-US" sz="20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r>
              <a:tr h="709542">
                <a:tc>
                  <a:txBody>
                    <a:bodyPr/>
                    <a:lstStyle/>
                    <a:p>
                      <a:pPr algn="ctr" fontAlgn="b"/>
                      <a:r>
                        <a:rPr lang="en-US" sz="1400" b="1" i="0" u="none" strike="noStrike" noProof="0" dirty="0" smtClean="0">
                          <a:solidFill>
                            <a:srgbClr val="000000"/>
                          </a:solidFill>
                          <a:effectLst/>
                          <a:latin typeface="Calibri" panose="020F0502020204030204" pitchFamily="34" charset="0"/>
                        </a:rPr>
                        <a:t>MANUFACTURER</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b"/>
                      <a:r>
                        <a:rPr lang="en-US" sz="2000" b="0" i="0" u="none" strike="noStrike" noProof="0" dirty="0" smtClean="0">
                          <a:solidFill>
                            <a:srgbClr val="003300"/>
                          </a:solidFill>
                          <a:effectLst/>
                          <a:latin typeface="+mn-lt"/>
                        </a:rPr>
                        <a:t>AutoSeis</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Fairfield Nodal</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gridSpan="2">
                  <a:txBody>
                    <a:bodyPr/>
                    <a:lstStyle/>
                    <a:p>
                      <a:pPr algn="ctr" fontAlgn="b"/>
                      <a:r>
                        <a:rPr lang="en-US" sz="2000" b="0" i="0" u="none" strike="noStrike" noProof="0" dirty="0" smtClean="0">
                          <a:solidFill>
                            <a:srgbClr val="003300"/>
                          </a:solidFill>
                          <a:effectLst/>
                          <a:latin typeface="+mn-lt"/>
                        </a:rPr>
                        <a:t>Geospace Tech.</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hMerge="1">
                  <a:txBody>
                    <a:bodyPr/>
                    <a:lstStyle/>
                    <a:p>
                      <a:endParaRPr lang="x-none"/>
                    </a:p>
                  </a:txBody>
                  <a:tcPr/>
                </a:tc>
                <a:tc>
                  <a:txBody>
                    <a:bodyPr/>
                    <a:lstStyle/>
                    <a:p>
                      <a:pPr algn="ctr" fontAlgn="b"/>
                      <a:r>
                        <a:rPr lang="en-US" sz="2000" b="0" i="0" u="none" strike="noStrike" noProof="0" dirty="0" smtClean="0">
                          <a:solidFill>
                            <a:srgbClr val="003300"/>
                          </a:solidFill>
                          <a:effectLst/>
                          <a:latin typeface="+mn-lt"/>
                        </a:rPr>
                        <a:t>GTI</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gridSpan="2">
                  <a:txBody>
                    <a:bodyPr/>
                    <a:lstStyle/>
                    <a:p>
                      <a:pPr algn="ctr" fontAlgn="b"/>
                      <a:r>
                        <a:rPr lang="en-US" sz="2000" b="0" i="0" u="none" strike="noStrike" noProof="0" dirty="0" smtClean="0">
                          <a:solidFill>
                            <a:srgbClr val="003300"/>
                          </a:solidFill>
                          <a:effectLst/>
                          <a:latin typeface="+mn-lt"/>
                        </a:rPr>
                        <a:t>INNOSEIS</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hMerge="1">
                  <a:txBody>
                    <a:bodyPr/>
                    <a:lstStyle/>
                    <a:p>
                      <a:endParaRPr lang="x-none"/>
                    </a:p>
                  </a:txBody>
                  <a:tcPr/>
                </a:tc>
              </a:tr>
            </a:tbl>
          </a:graphicData>
        </a:graphic>
      </p:graphicFrame>
      <p:graphicFrame>
        <p:nvGraphicFramePr>
          <p:cNvPr id="15" name="Content Placeholder 11"/>
          <p:cNvGraphicFramePr>
            <a:graphicFrameLocks/>
          </p:cNvGraphicFramePr>
          <p:nvPr>
            <p:extLst>
              <p:ext uri="{D42A27DB-BD31-4B8C-83A1-F6EECF244321}">
                <p14:modId xmlns:p14="http://schemas.microsoft.com/office/powerpoint/2010/main" val="1232009949"/>
              </p:ext>
            </p:extLst>
          </p:nvPr>
        </p:nvGraphicFramePr>
        <p:xfrm>
          <a:off x="474786" y="4526269"/>
          <a:ext cx="11218984" cy="1842655"/>
        </p:xfrm>
        <a:graphic>
          <a:graphicData uri="http://schemas.openxmlformats.org/drawingml/2006/table">
            <a:tbl>
              <a:tblPr firstRow="1" bandRow="1">
                <a:tableStyleId>{5C22544A-7EE6-4342-B048-85BDC9FD1C3A}</a:tableStyleId>
              </a:tblPr>
              <a:tblGrid>
                <a:gridCol w="1402373"/>
                <a:gridCol w="1402373"/>
                <a:gridCol w="1402373"/>
                <a:gridCol w="1402373"/>
                <a:gridCol w="1402373"/>
                <a:gridCol w="1402373"/>
                <a:gridCol w="1402373"/>
                <a:gridCol w="1402373"/>
              </a:tblGrid>
              <a:tr h="1003912">
                <a:tc>
                  <a:txBody>
                    <a:bodyPr/>
                    <a:lstStyle/>
                    <a:p>
                      <a:pPr algn="ctr" fontAlgn="b"/>
                      <a:r>
                        <a:rPr lang="en-US" sz="2000" b="1" i="0" u="none" strike="noStrike" noProof="0" dirty="0" smtClean="0">
                          <a:solidFill>
                            <a:srgbClr val="000000"/>
                          </a:solidFill>
                          <a:effectLst/>
                          <a:latin typeface="Calibri" panose="020F0502020204030204" pitchFamily="34" charset="0"/>
                        </a:rPr>
                        <a:t>SYSTEM</a:t>
                      </a:r>
                      <a:endParaRPr lang="en-US" sz="20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2400" b="0" i="0" u="none" strike="noStrike" noProof="0" dirty="0" smtClean="0">
                          <a:solidFill>
                            <a:srgbClr val="003300"/>
                          </a:solidFill>
                          <a:effectLst/>
                          <a:latin typeface="+mn-lt"/>
                        </a:rPr>
                        <a:t>Hawk SN11</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Sigma</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Scout</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U Nodal</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Unite</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RT2</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000" b="0" i="0" u="none" strike="noStrike" noProof="0" dirty="0" smtClean="0">
                          <a:solidFill>
                            <a:srgbClr val="003300"/>
                          </a:solidFill>
                          <a:effectLst/>
                          <a:latin typeface="+mn-lt"/>
                        </a:rPr>
                        <a:t>Spidernano</a:t>
                      </a:r>
                      <a:endParaRPr lang="en-US" sz="20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r>
              <a:tr h="838743">
                <a:tc>
                  <a:txBody>
                    <a:bodyPr/>
                    <a:lstStyle/>
                    <a:p>
                      <a:pPr algn="ctr" fontAlgn="b"/>
                      <a:r>
                        <a:rPr lang="en-US" sz="1400" b="1" i="0" u="none" strike="noStrike" noProof="0" dirty="0" smtClean="0">
                          <a:solidFill>
                            <a:srgbClr val="000000"/>
                          </a:solidFill>
                          <a:effectLst/>
                          <a:latin typeface="Calibri" panose="020F0502020204030204" pitchFamily="34" charset="0"/>
                        </a:rPr>
                        <a:t>MANUFACTURER</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b"/>
                      <a:r>
                        <a:rPr lang="en-US" sz="2000" b="0" i="0" u="none" strike="noStrike" noProof="0" dirty="0" smtClean="0">
                          <a:solidFill>
                            <a:srgbClr val="003300"/>
                          </a:solidFill>
                          <a:effectLst/>
                          <a:latin typeface="+mn-lt"/>
                        </a:rPr>
                        <a:t>INOVA</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I-Seis</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Geoseis Services</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Seismic Instruments</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Sercel</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Wireless Seismic</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World Sensing</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r>
            </a:tbl>
          </a:graphicData>
        </a:graphic>
      </p:graphicFrame>
    </p:spTree>
    <p:extLst>
      <p:ext uri="{BB962C8B-B14F-4D97-AF65-F5344CB8AC3E}">
        <p14:creationId xmlns:p14="http://schemas.microsoft.com/office/powerpoint/2010/main" val="3478573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498" y="172014"/>
            <a:ext cx="8801682" cy="1143000"/>
          </a:xfrm>
        </p:spPr>
        <p:txBody>
          <a:bodyPr/>
          <a:lstStyle/>
          <a:p>
            <a:r>
              <a:rPr lang="en-US" sz="3600" dirty="0">
                <a:solidFill>
                  <a:schemeClr val="accent6">
                    <a:lumMod val="20000"/>
                    <a:lumOff val="80000"/>
                  </a:schemeClr>
                </a:solidFill>
              </a:rPr>
              <a:t>New Age of Nodal Systems </a:t>
            </a:r>
            <a:r>
              <a:rPr lang="en-US" sz="3600" dirty="0" smtClean="0">
                <a:solidFill>
                  <a:schemeClr val="accent6">
                    <a:lumMod val="20000"/>
                    <a:lumOff val="80000"/>
                  </a:schemeClr>
                </a:solidFill>
              </a:rPr>
              <a:t>in Pictures</a:t>
            </a:r>
            <a:endParaRPr lang="x-none" sz="3600" dirty="0">
              <a:solidFill>
                <a:schemeClr val="accent6">
                  <a:lumMod val="20000"/>
                  <a:lumOff val="80000"/>
                </a:schemeClr>
              </a:solidFill>
            </a:endParaRP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2519870318"/>
              </p:ext>
            </p:extLst>
          </p:nvPr>
        </p:nvGraphicFramePr>
        <p:xfrm>
          <a:off x="538090" y="1394648"/>
          <a:ext cx="11092376" cy="1238250"/>
        </p:xfrm>
        <a:graphic>
          <a:graphicData uri="http://schemas.openxmlformats.org/drawingml/2006/table">
            <a:tbl>
              <a:tblPr firstRow="1" bandRow="1">
                <a:tableStyleId>{5C22544A-7EE6-4342-B048-85BDC9FD1C3A}</a:tableStyleId>
              </a:tblPr>
              <a:tblGrid>
                <a:gridCol w="1386547"/>
                <a:gridCol w="1386547"/>
                <a:gridCol w="1386547"/>
                <a:gridCol w="1386547"/>
                <a:gridCol w="1386547"/>
                <a:gridCol w="1386547"/>
                <a:gridCol w="1386547"/>
                <a:gridCol w="1386547"/>
              </a:tblGrid>
              <a:tr h="301430">
                <a:tc>
                  <a:txBody>
                    <a:bodyPr/>
                    <a:lstStyle/>
                    <a:p>
                      <a:pPr algn="ctr" fontAlgn="b"/>
                      <a:r>
                        <a:rPr lang="en-US" sz="2000" b="1" i="0" u="none" strike="noStrike" noProof="0" dirty="0" smtClean="0">
                          <a:solidFill>
                            <a:srgbClr val="000000"/>
                          </a:solidFill>
                          <a:effectLst/>
                          <a:latin typeface="Calibri" panose="020F0502020204030204" pitchFamily="34" charset="0"/>
                        </a:rPr>
                        <a:t>SYSTEM</a:t>
                      </a:r>
                      <a:endParaRPr lang="en-US" sz="20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2400" b="0" i="0" u="none" strike="noStrike" noProof="0" dirty="0" smtClean="0">
                          <a:solidFill>
                            <a:srgbClr val="003300"/>
                          </a:solidFill>
                          <a:effectLst/>
                          <a:latin typeface="+mn-lt"/>
                        </a:rPr>
                        <a:t>HDR</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Z Land </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GSR</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GCX</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NuSeis</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b"/>
                      <a:r>
                        <a:rPr lang="en-US" sz="2000" b="0" i="0" u="none" strike="noStrike" noProof="0" dirty="0" smtClean="0">
                          <a:solidFill>
                            <a:srgbClr val="003300"/>
                          </a:solidFill>
                          <a:effectLst/>
                          <a:latin typeface="+mn-lt"/>
                        </a:rPr>
                        <a:t>TremorNet High DR</a:t>
                      </a:r>
                      <a:endParaRPr lang="en-US" sz="20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b"/>
                      <a:r>
                        <a:rPr lang="en-US" sz="2000" b="0" i="0" u="none" strike="noStrike" noProof="0" dirty="0" smtClean="0">
                          <a:solidFill>
                            <a:srgbClr val="003300"/>
                          </a:solidFill>
                          <a:effectLst/>
                          <a:latin typeface="+mn-lt"/>
                        </a:rPr>
                        <a:t>TremorNet Low Power</a:t>
                      </a:r>
                      <a:endParaRPr lang="en-US" sz="20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r>
              <a:tr h="370840">
                <a:tc>
                  <a:txBody>
                    <a:bodyPr/>
                    <a:lstStyle/>
                    <a:p>
                      <a:pPr algn="ctr" fontAlgn="b"/>
                      <a:r>
                        <a:rPr lang="en-US" sz="1400" b="1" i="0" u="none" strike="noStrike" noProof="0" dirty="0" smtClean="0">
                          <a:solidFill>
                            <a:srgbClr val="000000"/>
                          </a:solidFill>
                          <a:effectLst/>
                          <a:latin typeface="Calibri" panose="020F0502020204030204" pitchFamily="34" charset="0"/>
                        </a:rPr>
                        <a:t>MANUFACTURER</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b"/>
                      <a:r>
                        <a:rPr lang="en-US" sz="2000" b="0" i="0" u="none" strike="noStrike" noProof="0" dirty="0" smtClean="0">
                          <a:solidFill>
                            <a:srgbClr val="003300"/>
                          </a:solidFill>
                          <a:effectLst/>
                          <a:latin typeface="+mn-lt"/>
                        </a:rPr>
                        <a:t>AutoSeis</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Fairfield Nodal</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gridSpan="2">
                  <a:txBody>
                    <a:bodyPr/>
                    <a:lstStyle/>
                    <a:p>
                      <a:pPr algn="ctr" fontAlgn="b"/>
                      <a:r>
                        <a:rPr lang="en-US" sz="2000" b="0" i="0" u="none" strike="noStrike" noProof="0" dirty="0" smtClean="0">
                          <a:solidFill>
                            <a:srgbClr val="003300"/>
                          </a:solidFill>
                          <a:effectLst/>
                          <a:latin typeface="+mn-lt"/>
                        </a:rPr>
                        <a:t>Geospace Tech.</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hMerge="1">
                  <a:txBody>
                    <a:bodyPr/>
                    <a:lstStyle/>
                    <a:p>
                      <a:endParaRPr lang="x-none"/>
                    </a:p>
                  </a:txBody>
                  <a:tcPr/>
                </a:tc>
                <a:tc>
                  <a:txBody>
                    <a:bodyPr/>
                    <a:lstStyle/>
                    <a:p>
                      <a:pPr algn="ctr" fontAlgn="b"/>
                      <a:r>
                        <a:rPr lang="en-US" sz="2000" b="0" i="0" u="none" strike="noStrike" noProof="0" dirty="0" smtClean="0">
                          <a:solidFill>
                            <a:srgbClr val="003300"/>
                          </a:solidFill>
                          <a:effectLst/>
                          <a:latin typeface="+mn-lt"/>
                        </a:rPr>
                        <a:t>GTI</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gridSpan="2">
                  <a:txBody>
                    <a:bodyPr/>
                    <a:lstStyle/>
                    <a:p>
                      <a:pPr algn="ctr" fontAlgn="b"/>
                      <a:r>
                        <a:rPr lang="en-US" sz="2000" b="0" i="0" u="none" strike="noStrike" noProof="0" dirty="0" smtClean="0">
                          <a:solidFill>
                            <a:srgbClr val="003300"/>
                          </a:solidFill>
                          <a:effectLst/>
                          <a:latin typeface="+mn-lt"/>
                        </a:rPr>
                        <a:t>INNOSEIS</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hMerge="1">
                  <a:txBody>
                    <a:bodyPr/>
                    <a:lstStyle/>
                    <a:p>
                      <a:endParaRPr lang="x-none"/>
                    </a:p>
                  </a:txBody>
                  <a:tcPr/>
                </a:tc>
              </a:tr>
            </a:tbl>
          </a:graphicData>
        </a:graphic>
      </p:graphicFrame>
      <p:pic>
        <p:nvPicPr>
          <p:cNvPr id="3" name="Picture 2"/>
          <p:cNvPicPr>
            <a:picLocks noChangeAspect="1"/>
          </p:cNvPicPr>
          <p:nvPr/>
        </p:nvPicPr>
        <p:blipFill>
          <a:blip r:embed="rId2"/>
          <a:stretch>
            <a:fillRect/>
          </a:stretch>
        </p:blipFill>
        <p:spPr>
          <a:xfrm>
            <a:off x="1930498" y="2852336"/>
            <a:ext cx="1409429" cy="1804069"/>
          </a:xfrm>
          <a:prstGeom prst="rect">
            <a:avLst/>
          </a:prstGeom>
        </p:spPr>
      </p:pic>
      <p:pic>
        <p:nvPicPr>
          <p:cNvPr id="5" name="Picture 4"/>
          <p:cNvPicPr>
            <a:picLocks noChangeAspect="1"/>
          </p:cNvPicPr>
          <p:nvPr/>
        </p:nvPicPr>
        <p:blipFill>
          <a:blip r:embed="rId3"/>
          <a:stretch>
            <a:fillRect/>
          </a:stretch>
        </p:blipFill>
        <p:spPr>
          <a:xfrm>
            <a:off x="3242615" y="3372113"/>
            <a:ext cx="1723280" cy="1588508"/>
          </a:xfrm>
          <a:prstGeom prst="rect">
            <a:avLst/>
          </a:prstGeom>
        </p:spPr>
      </p:pic>
      <p:pic>
        <p:nvPicPr>
          <p:cNvPr id="6" name="Picture 5"/>
          <p:cNvPicPr>
            <a:picLocks noChangeAspect="1"/>
          </p:cNvPicPr>
          <p:nvPr/>
        </p:nvPicPr>
        <p:blipFill>
          <a:blip r:embed="rId4"/>
          <a:stretch>
            <a:fillRect/>
          </a:stretch>
        </p:blipFill>
        <p:spPr>
          <a:xfrm>
            <a:off x="3232495" y="5276176"/>
            <a:ext cx="1587135" cy="1324178"/>
          </a:xfrm>
          <a:prstGeom prst="rect">
            <a:avLst/>
          </a:prstGeom>
        </p:spPr>
      </p:pic>
      <p:pic>
        <p:nvPicPr>
          <p:cNvPr id="4" name="Picture 3"/>
          <p:cNvPicPr>
            <a:picLocks noChangeAspect="1"/>
          </p:cNvPicPr>
          <p:nvPr/>
        </p:nvPicPr>
        <p:blipFill>
          <a:blip r:embed="rId5"/>
          <a:stretch>
            <a:fillRect/>
          </a:stretch>
        </p:blipFill>
        <p:spPr>
          <a:xfrm>
            <a:off x="4650340" y="3212844"/>
            <a:ext cx="1517371" cy="1083051"/>
          </a:xfrm>
          <a:prstGeom prst="rect">
            <a:avLst/>
          </a:prstGeom>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2157" y="4656405"/>
            <a:ext cx="1517371" cy="1576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www.geophysicaltechnology.com/wpimages/wp0cab5299_05_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9528" y="2852337"/>
            <a:ext cx="1599579" cy="20603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8969107" y="4804919"/>
            <a:ext cx="2661359" cy="1782160"/>
          </a:xfrm>
          <a:prstGeom prst="rect">
            <a:avLst/>
          </a:prstGeom>
        </p:spPr>
      </p:pic>
    </p:spTree>
    <p:extLst>
      <p:ext uri="{BB962C8B-B14F-4D97-AF65-F5344CB8AC3E}">
        <p14:creationId xmlns:p14="http://schemas.microsoft.com/office/powerpoint/2010/main" val="520640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431" y="211860"/>
            <a:ext cx="8976449" cy="1143000"/>
          </a:xfrm>
        </p:spPr>
        <p:txBody>
          <a:bodyPr/>
          <a:lstStyle/>
          <a:p>
            <a:r>
              <a:rPr lang="en-US" sz="3600" dirty="0">
                <a:solidFill>
                  <a:schemeClr val="accent6">
                    <a:lumMod val="20000"/>
                    <a:lumOff val="80000"/>
                  </a:schemeClr>
                </a:solidFill>
              </a:rPr>
              <a:t>New Age of Nodal </a:t>
            </a:r>
            <a:r>
              <a:rPr lang="en-US" sz="3600" dirty="0" smtClean="0">
                <a:solidFill>
                  <a:schemeClr val="accent6">
                    <a:lumMod val="20000"/>
                    <a:lumOff val="80000"/>
                  </a:schemeClr>
                </a:solidFill>
              </a:rPr>
              <a:t>Systems in Pictures </a:t>
            </a:r>
            <a:endParaRPr lang="x-none" sz="3600" dirty="0">
              <a:solidFill>
                <a:schemeClr val="accent6">
                  <a:lumMod val="20000"/>
                  <a:lumOff val="80000"/>
                </a:schemeClr>
              </a:solidFill>
            </a:endParaRP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3495086575"/>
              </p:ext>
            </p:extLst>
          </p:nvPr>
        </p:nvGraphicFramePr>
        <p:xfrm>
          <a:off x="492371" y="1436851"/>
          <a:ext cx="11218984" cy="1360170"/>
        </p:xfrm>
        <a:graphic>
          <a:graphicData uri="http://schemas.openxmlformats.org/drawingml/2006/table">
            <a:tbl>
              <a:tblPr firstRow="1" bandRow="1">
                <a:tableStyleId>{5C22544A-7EE6-4342-B048-85BDC9FD1C3A}</a:tableStyleId>
              </a:tblPr>
              <a:tblGrid>
                <a:gridCol w="1402373"/>
                <a:gridCol w="1402373"/>
                <a:gridCol w="1402373"/>
                <a:gridCol w="1402373"/>
                <a:gridCol w="1402373"/>
                <a:gridCol w="1402373"/>
                <a:gridCol w="1402373"/>
                <a:gridCol w="1402373"/>
              </a:tblGrid>
              <a:tr h="370840">
                <a:tc>
                  <a:txBody>
                    <a:bodyPr/>
                    <a:lstStyle/>
                    <a:p>
                      <a:pPr algn="ctr" fontAlgn="b"/>
                      <a:r>
                        <a:rPr lang="en-US" sz="2000" b="1" i="0" u="none" strike="noStrike" noProof="0" dirty="0" smtClean="0">
                          <a:solidFill>
                            <a:srgbClr val="000000"/>
                          </a:solidFill>
                          <a:effectLst/>
                          <a:latin typeface="Calibri" panose="020F0502020204030204" pitchFamily="34" charset="0"/>
                        </a:rPr>
                        <a:t>SYSTEM</a:t>
                      </a:r>
                      <a:endParaRPr lang="en-US" sz="20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2400" b="0" i="0" u="none" strike="noStrike" noProof="0" dirty="0" smtClean="0">
                          <a:solidFill>
                            <a:srgbClr val="003300"/>
                          </a:solidFill>
                          <a:effectLst/>
                          <a:latin typeface="+mn-lt"/>
                        </a:rPr>
                        <a:t>Hawk SN11</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Sigma</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Scout</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U Nodal</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Unite</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400" b="0" i="0" u="none" strike="noStrike" noProof="0" dirty="0" smtClean="0">
                          <a:solidFill>
                            <a:srgbClr val="003300"/>
                          </a:solidFill>
                          <a:effectLst/>
                          <a:latin typeface="+mn-lt"/>
                        </a:rPr>
                        <a:t>RT2</a:t>
                      </a:r>
                      <a:endParaRPr lang="en-US" sz="24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c>
                  <a:txBody>
                    <a:bodyPr/>
                    <a:lstStyle/>
                    <a:p>
                      <a:pPr algn="ctr" fontAlgn="ctr"/>
                      <a:r>
                        <a:rPr lang="en-US" sz="2000" b="0" i="0" u="none" strike="noStrike" noProof="0" dirty="0" smtClean="0">
                          <a:solidFill>
                            <a:srgbClr val="003300"/>
                          </a:solidFill>
                          <a:effectLst/>
                          <a:latin typeface="+mn-lt"/>
                        </a:rPr>
                        <a:t>Spidernano</a:t>
                      </a:r>
                      <a:endParaRPr lang="en-US" sz="2000" b="0"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tcPr>
                </a:tc>
              </a:tr>
              <a:tr h="370840">
                <a:tc>
                  <a:txBody>
                    <a:bodyPr/>
                    <a:lstStyle/>
                    <a:p>
                      <a:pPr algn="ctr" fontAlgn="b"/>
                      <a:r>
                        <a:rPr lang="en-US" sz="1400" b="1" i="0" u="none" strike="noStrike" noProof="0" dirty="0" smtClean="0">
                          <a:solidFill>
                            <a:srgbClr val="000000"/>
                          </a:solidFill>
                          <a:effectLst/>
                          <a:latin typeface="Calibri" panose="020F0502020204030204" pitchFamily="34" charset="0"/>
                        </a:rPr>
                        <a:t>MANUFACTURER</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b"/>
                      <a:r>
                        <a:rPr lang="en-US" sz="2000" b="0" i="0" u="none" strike="noStrike" noProof="0" dirty="0" smtClean="0">
                          <a:solidFill>
                            <a:srgbClr val="003300"/>
                          </a:solidFill>
                          <a:effectLst/>
                          <a:latin typeface="+mn-lt"/>
                        </a:rPr>
                        <a:t>INOVA</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I-Seis</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Geoseis Services</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Seismic Instruments</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Sercel</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Wireless Seismic</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c>
                  <a:txBody>
                    <a:bodyPr/>
                    <a:lstStyle/>
                    <a:p>
                      <a:pPr algn="ctr" fontAlgn="b"/>
                      <a:r>
                        <a:rPr lang="en-US" sz="2000" b="0" i="0" u="none" strike="noStrike" noProof="0" dirty="0" smtClean="0">
                          <a:solidFill>
                            <a:srgbClr val="003300"/>
                          </a:solidFill>
                          <a:effectLst/>
                          <a:latin typeface="+mn-lt"/>
                        </a:rPr>
                        <a:t>World Sensing</a:t>
                      </a:r>
                      <a:endParaRPr lang="en-US" sz="2000" b="0" i="0" u="none" strike="noStrike" noProof="0" dirty="0">
                        <a:solidFill>
                          <a:srgbClr val="003300"/>
                        </a:solidFill>
                        <a:effectLst/>
                        <a:latin typeface="+mn-lt"/>
                      </a:endParaRPr>
                    </a:p>
                  </a:txBody>
                  <a:tcPr marL="9525" marR="9525" marT="9525" marB="0" anchor="ctr">
                    <a:solidFill>
                      <a:schemeClr val="accent6">
                        <a:lumMod val="20000"/>
                        <a:lumOff val="80000"/>
                      </a:schemeClr>
                    </a:solidFill>
                  </a:tcPr>
                </a:tc>
              </a:tr>
            </a:tbl>
          </a:graphicData>
        </a:graphic>
      </p:graphicFrame>
      <p:pic>
        <p:nvPicPr>
          <p:cNvPr id="4" name="Picture 14"/>
          <p:cNvPicPr>
            <a:picLocks noChangeAspect="1" noChangeArrowheads="1"/>
          </p:cNvPicPr>
          <p:nvPr/>
        </p:nvPicPr>
        <p:blipFill>
          <a:blip r:embed="rId2" cstate="print"/>
          <a:srcRect/>
          <a:stretch>
            <a:fillRect/>
          </a:stretch>
        </p:blipFill>
        <p:spPr bwMode="auto">
          <a:xfrm>
            <a:off x="1863431" y="3066755"/>
            <a:ext cx="1449528" cy="1171270"/>
          </a:xfrm>
          <a:prstGeom prst="rect">
            <a:avLst/>
          </a:prstGeom>
          <a:noFill/>
          <a:ln w="9525">
            <a:noFill/>
            <a:miter lim="800000"/>
            <a:headEnd/>
            <a:tailEnd/>
          </a:ln>
          <a:effectLst/>
        </p:spPr>
      </p:pic>
      <p:pic>
        <p:nvPicPr>
          <p:cNvPr id="5" name="Picture 2" descr="C:\MY WORK FILES\SES\JLM\Pictures\Sigma\2-84444802-1238006-800.jpg"/>
          <p:cNvPicPr>
            <a:picLocks noChangeAspect="1" noChangeArrowheads="1"/>
          </p:cNvPicPr>
          <p:nvPr/>
        </p:nvPicPr>
        <p:blipFill>
          <a:blip r:embed="rId3" cstate="print"/>
          <a:srcRect/>
          <a:stretch>
            <a:fillRect/>
          </a:stretch>
        </p:blipFill>
        <p:spPr bwMode="auto">
          <a:xfrm>
            <a:off x="3225746" y="4848118"/>
            <a:ext cx="1543202" cy="1543202"/>
          </a:xfrm>
          <a:prstGeom prst="rect">
            <a:avLst/>
          </a:prstGeom>
          <a:noFill/>
        </p:spPr>
      </p:pic>
      <p:pic>
        <p:nvPicPr>
          <p:cNvPr id="6" name="Picture 5"/>
          <p:cNvPicPr>
            <a:picLocks noChangeAspect="1"/>
          </p:cNvPicPr>
          <p:nvPr/>
        </p:nvPicPr>
        <p:blipFill>
          <a:blip r:embed="rId4"/>
          <a:stretch>
            <a:fillRect/>
          </a:stretch>
        </p:blipFill>
        <p:spPr>
          <a:xfrm>
            <a:off x="4551599" y="3022784"/>
            <a:ext cx="1888602" cy="1261747"/>
          </a:xfrm>
          <a:prstGeom prst="rect">
            <a:avLst/>
          </a:prstGeom>
        </p:spPr>
      </p:pic>
      <p:pic>
        <p:nvPicPr>
          <p:cNvPr id="7" name="Picture 6"/>
          <p:cNvPicPr>
            <a:picLocks noChangeAspect="1"/>
          </p:cNvPicPr>
          <p:nvPr/>
        </p:nvPicPr>
        <p:blipFill>
          <a:blip r:embed="rId5"/>
          <a:stretch>
            <a:fillRect/>
          </a:stretch>
        </p:blipFill>
        <p:spPr>
          <a:xfrm>
            <a:off x="6024491" y="4472393"/>
            <a:ext cx="1464024" cy="2083738"/>
          </a:xfrm>
          <a:prstGeom prst="rect">
            <a:avLst/>
          </a:prstGeom>
        </p:spPr>
      </p:pic>
      <p:pic>
        <p:nvPicPr>
          <p:cNvPr id="9" name="Picture 8" descr="http://images.angelpub.com/2011/03/7130/wireless-seismic.png"/>
          <p:cNvPicPr>
            <a:picLocks noChangeAspect="1" noChangeArrowheads="1"/>
          </p:cNvPicPr>
          <p:nvPr/>
        </p:nvPicPr>
        <p:blipFill>
          <a:blip r:embed="rId6" cstate="print"/>
          <a:srcRect/>
          <a:stretch>
            <a:fillRect/>
          </a:stretch>
        </p:blipFill>
        <p:spPr bwMode="auto">
          <a:xfrm>
            <a:off x="8758126" y="4772156"/>
            <a:ext cx="1828800" cy="1847956"/>
          </a:xfrm>
          <a:prstGeom prst="rect">
            <a:avLst/>
          </a:prstGeom>
          <a:noFill/>
        </p:spPr>
      </p:pic>
      <p:pic>
        <p:nvPicPr>
          <p:cNvPr id="10" name="Picture 9"/>
          <p:cNvPicPr>
            <a:picLocks noChangeAspect="1"/>
          </p:cNvPicPr>
          <p:nvPr/>
        </p:nvPicPr>
        <p:blipFill>
          <a:blip r:embed="rId7"/>
          <a:stretch>
            <a:fillRect/>
          </a:stretch>
        </p:blipFill>
        <p:spPr>
          <a:xfrm>
            <a:off x="10201548" y="3285377"/>
            <a:ext cx="1507558" cy="1089673"/>
          </a:xfrm>
          <a:prstGeom prst="rect">
            <a:avLst/>
          </a:prstGeom>
        </p:spPr>
      </p:pic>
      <p:pic>
        <p:nvPicPr>
          <p:cNvPr id="3" name="Picture 2"/>
          <p:cNvPicPr>
            <a:picLocks noChangeAspect="1"/>
          </p:cNvPicPr>
          <p:nvPr/>
        </p:nvPicPr>
        <p:blipFill>
          <a:blip r:embed="rId8"/>
          <a:stretch>
            <a:fillRect/>
          </a:stretch>
        </p:blipFill>
        <p:spPr>
          <a:xfrm>
            <a:off x="7269459" y="2994013"/>
            <a:ext cx="1962150" cy="1581150"/>
          </a:xfrm>
          <a:prstGeom prst="rect">
            <a:avLst/>
          </a:prstGeom>
        </p:spPr>
      </p:pic>
    </p:spTree>
    <p:extLst>
      <p:ext uri="{BB962C8B-B14F-4D97-AF65-F5344CB8AC3E}">
        <p14:creationId xmlns:p14="http://schemas.microsoft.com/office/powerpoint/2010/main" val="32088977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784" y="576030"/>
            <a:ext cx="8753615" cy="1143000"/>
          </a:xfrm>
        </p:spPr>
        <p:txBody>
          <a:bodyPr/>
          <a:lstStyle/>
          <a:p>
            <a:r>
              <a:rPr lang="en-US" sz="3600" b="1" dirty="0" smtClean="0">
                <a:solidFill>
                  <a:schemeClr val="accent6">
                    <a:lumMod val="20000"/>
                    <a:lumOff val="80000"/>
                  </a:schemeClr>
                </a:solidFill>
              </a:rPr>
              <a:t>Second Generation</a:t>
            </a:r>
            <a:br>
              <a:rPr lang="en-US" sz="3600" b="1" dirty="0" smtClean="0">
                <a:solidFill>
                  <a:schemeClr val="accent6">
                    <a:lumMod val="20000"/>
                    <a:lumOff val="80000"/>
                  </a:schemeClr>
                </a:solidFill>
              </a:rPr>
            </a:br>
            <a:r>
              <a:rPr lang="en-US" sz="3600" b="1" dirty="0" smtClean="0">
                <a:solidFill>
                  <a:schemeClr val="accent6">
                    <a:lumMod val="20000"/>
                    <a:lumOff val="80000"/>
                  </a:schemeClr>
                </a:solidFill>
              </a:rPr>
              <a:t> Nodal  Systems</a:t>
            </a:r>
            <a:endParaRPr lang="en-US" sz="3600" b="1" dirty="0">
              <a:solidFill>
                <a:schemeClr val="accent6">
                  <a:lumMod val="20000"/>
                  <a:lumOff val="80000"/>
                </a:schemeClr>
              </a:solidFill>
            </a:endParaRPr>
          </a:p>
        </p:txBody>
      </p:sp>
      <p:sp>
        <p:nvSpPr>
          <p:cNvPr id="3" name="Content Placeholder 2"/>
          <p:cNvSpPr>
            <a:spLocks noGrp="1"/>
          </p:cNvSpPr>
          <p:nvPr>
            <p:ph idx="1"/>
          </p:nvPr>
        </p:nvSpPr>
        <p:spPr>
          <a:xfrm>
            <a:off x="634217" y="2230582"/>
            <a:ext cx="10948182" cy="3796146"/>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pPr marL="0" indent="0" algn="just">
              <a:lnSpc>
                <a:spcPct val="150000"/>
              </a:lnSpc>
              <a:buNone/>
            </a:pPr>
            <a:endParaRPr lang="en-US" sz="1000" dirty="0" smtClean="0">
              <a:solidFill>
                <a:srgbClr val="003300"/>
              </a:solidFill>
              <a:latin typeface="Arial" panose="020B0604020202020204" pitchFamily="34" charset="0"/>
              <a:cs typeface="Arial" panose="020B0604020202020204" pitchFamily="34" charset="0"/>
            </a:endParaRPr>
          </a:p>
          <a:p>
            <a:pPr marL="0" indent="0" algn="just">
              <a:lnSpc>
                <a:spcPct val="150000"/>
              </a:lnSpc>
              <a:buNone/>
            </a:pPr>
            <a:r>
              <a:rPr lang="en-US" sz="2200" dirty="0" smtClean="0">
                <a:solidFill>
                  <a:srgbClr val="003300"/>
                </a:solidFill>
                <a:latin typeface="Arial" panose="020B0604020202020204" pitchFamily="34" charset="0"/>
                <a:cs typeface="Arial" panose="020B0604020202020204" pitchFamily="34" charset="0"/>
              </a:rPr>
              <a:t>With </a:t>
            </a:r>
            <a:r>
              <a:rPr lang="en-US" sz="2200" dirty="0">
                <a:solidFill>
                  <a:srgbClr val="003300"/>
                </a:solidFill>
                <a:latin typeface="Arial" panose="020B0604020202020204" pitchFamily="34" charset="0"/>
                <a:cs typeface="Arial" panose="020B0604020202020204" pitchFamily="34" charset="0"/>
              </a:rPr>
              <a:t>an influx of improved Nodal systems hitting the market between ‘04 and ‘06, experienced users took lessons learned from the previous generations and worked around those systems labeled as blind ("shooting-blind") for </a:t>
            </a:r>
            <a:r>
              <a:rPr lang="en-US" sz="2200" dirty="0" smtClean="0">
                <a:solidFill>
                  <a:srgbClr val="003300"/>
                </a:solidFill>
                <a:latin typeface="Arial" panose="020B0604020202020204" pitchFamily="34" charset="0"/>
                <a:cs typeface="Arial" panose="020B0604020202020204" pitchFamily="34" charset="0"/>
              </a:rPr>
              <a:t>failing </a:t>
            </a:r>
            <a:r>
              <a:rPr lang="en-US" sz="2200" dirty="0">
                <a:solidFill>
                  <a:srgbClr val="003300"/>
                </a:solidFill>
                <a:latin typeface="Arial" panose="020B0604020202020204" pitchFamily="34" charset="0"/>
                <a:cs typeface="Arial" panose="020B0604020202020204" pitchFamily="34" charset="0"/>
              </a:rPr>
              <a:t>to assess the </a:t>
            </a:r>
            <a:r>
              <a:rPr lang="en-US" sz="2200" dirty="0" smtClean="0">
                <a:solidFill>
                  <a:srgbClr val="003300"/>
                </a:solidFill>
                <a:latin typeface="Arial" panose="020B0604020202020204" pitchFamily="34" charset="0"/>
                <a:cs typeface="Arial" panose="020B0604020202020204" pitchFamily="34" charset="0"/>
              </a:rPr>
              <a:t>level of spread </a:t>
            </a:r>
            <a:r>
              <a:rPr lang="en-US" sz="2200" dirty="0">
                <a:solidFill>
                  <a:srgbClr val="003300"/>
                </a:solidFill>
                <a:latin typeface="Arial" panose="020B0604020202020204" pitchFamily="34" charset="0"/>
                <a:cs typeface="Arial" panose="020B0604020202020204" pitchFamily="34" charset="0"/>
              </a:rPr>
              <a:t>noise prior to acquisition. This blind shooting became a trusted method of exploration. Conversely, new buyers coming to the nodal market (i</a:t>
            </a:r>
            <a:r>
              <a:rPr lang="en-US" sz="2200" dirty="0" smtClean="0">
                <a:solidFill>
                  <a:srgbClr val="003300"/>
                </a:solidFill>
                <a:latin typeface="Arial" panose="020B0604020202020204" pitchFamily="34" charset="0"/>
                <a:cs typeface="Arial" panose="020B0604020202020204" pitchFamily="34" charset="0"/>
              </a:rPr>
              <a:t>. e. </a:t>
            </a:r>
            <a:r>
              <a:rPr lang="en-US" sz="2200" dirty="0">
                <a:solidFill>
                  <a:srgbClr val="003300"/>
                </a:solidFill>
                <a:latin typeface="Arial" panose="020B0604020202020204" pitchFamily="34" charset="0"/>
                <a:cs typeface="Arial" panose="020B0604020202020204" pitchFamily="34" charset="0"/>
              </a:rPr>
              <a:t>cable users) were looking for the benefits of a cable system in a node format (“real-time”).</a:t>
            </a:r>
            <a:endParaRPr lang="en-US" sz="2200" dirty="0" smtClean="0">
              <a:solidFill>
                <a:srgbClr val="00330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217" y="614290"/>
            <a:ext cx="2194568" cy="44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9981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596900"/>
            <a:ext cx="10960100" cy="5715000"/>
          </a:xfrm>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r="100000" b="100000"/>
            </a:path>
            <a:tileRect l="-100000" t="-100000"/>
          </a:gradFill>
        </p:spPr>
        <p:txBody>
          <a:bodyPr/>
          <a:lstStyle/>
          <a:p>
            <a:pPr algn="ctr">
              <a:buNone/>
            </a:pPr>
            <a:endParaRPr lang="en-US" dirty="0" smtClean="0"/>
          </a:p>
          <a:p>
            <a:pPr algn="ctr">
              <a:buNone/>
            </a:pPr>
            <a:endParaRPr lang="en-US" dirty="0" smtClean="0"/>
          </a:p>
          <a:p>
            <a:pPr algn="ctr">
              <a:buNone/>
            </a:pPr>
            <a:endParaRPr lang="en-US" dirty="0"/>
          </a:p>
          <a:p>
            <a:pPr algn="ctr">
              <a:buNone/>
            </a:pPr>
            <a:endParaRPr lang="en-US" sz="1000" dirty="0" smtClean="0"/>
          </a:p>
          <a:p>
            <a:pPr algn="ctr">
              <a:buNone/>
            </a:pPr>
            <a:endParaRPr lang="en-US" sz="1000" dirty="0"/>
          </a:p>
          <a:p>
            <a:pPr algn="ctr">
              <a:buNone/>
            </a:pPr>
            <a:r>
              <a:rPr lang="x-none" dirty="0" smtClean="0">
                <a:solidFill>
                  <a:srgbClr val="003300"/>
                </a:solidFill>
              </a:rPr>
              <a:t>“</a:t>
            </a:r>
            <a:r>
              <a:rPr lang="en-US" dirty="0">
                <a:solidFill>
                  <a:srgbClr val="003300"/>
                </a:solidFill>
              </a:rPr>
              <a:t>We can not generalize about all nodal systems,</a:t>
            </a:r>
          </a:p>
          <a:p>
            <a:pPr algn="ctr">
              <a:buNone/>
            </a:pPr>
            <a:r>
              <a:rPr lang="en-US" dirty="0">
                <a:solidFill>
                  <a:srgbClr val="003300"/>
                </a:solidFill>
              </a:rPr>
              <a:t> as each has its own personality</a:t>
            </a:r>
            <a:r>
              <a:rPr lang="x-none" dirty="0" smtClean="0">
                <a:solidFill>
                  <a:srgbClr val="003300"/>
                </a:solidFill>
              </a:rPr>
              <a:t>”</a:t>
            </a:r>
            <a:endParaRPr lang="x-none" dirty="0">
              <a:solidFill>
                <a:srgbClr val="00330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840" y="954727"/>
            <a:ext cx="2700024" cy="5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8909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136" y="129553"/>
            <a:ext cx="9021160" cy="944562"/>
          </a:xfrm>
        </p:spPr>
        <p:txBody>
          <a:bodyPr/>
          <a:lstStyle/>
          <a:p>
            <a:r>
              <a:rPr lang="en-US" sz="3200" b="1" dirty="0" smtClean="0">
                <a:solidFill>
                  <a:schemeClr val="accent3">
                    <a:lumMod val="20000"/>
                    <a:lumOff val="80000"/>
                  </a:schemeClr>
                </a:solidFill>
              </a:rPr>
              <a:t>Physical Differences between Nodal Systems</a:t>
            </a:r>
            <a:endParaRPr lang="es-ES" sz="3200" b="1" dirty="0">
              <a:solidFill>
                <a:schemeClr val="accent3">
                  <a:lumMod val="20000"/>
                  <a:lumOff val="80000"/>
                </a:schemeClr>
              </a:solidFill>
            </a:endParaRPr>
          </a:p>
        </p:txBody>
      </p:sp>
      <p:sp>
        <p:nvSpPr>
          <p:cNvPr id="8" name="Rectangle 7"/>
          <p:cNvSpPr/>
          <p:nvPr/>
        </p:nvSpPr>
        <p:spPr>
          <a:xfrm>
            <a:off x="5722018" y="3289299"/>
            <a:ext cx="1696298" cy="369332"/>
          </a:xfrm>
          <a:prstGeom prst="rect">
            <a:avLst/>
          </a:prstGeom>
        </p:spPr>
        <p:txBody>
          <a:bodyPr wrap="none">
            <a:spAutoFit/>
          </a:bodyPr>
          <a:lstStyle/>
          <a:p>
            <a:r>
              <a:rPr lang="en-US" dirty="0" smtClean="0">
                <a:solidFill>
                  <a:srgbClr val="0000FF"/>
                </a:solidFill>
              </a:rPr>
              <a:t>  </a:t>
            </a:r>
            <a:r>
              <a:rPr lang="en-US" dirty="0" smtClean="0">
                <a:solidFill>
                  <a:schemeClr val="accent6">
                    <a:lumMod val="75000"/>
                  </a:schemeClr>
                </a:solidFill>
              </a:rPr>
              <a:t>Geospace. </a:t>
            </a:r>
            <a:r>
              <a:rPr lang="en-US" dirty="0">
                <a:solidFill>
                  <a:schemeClr val="accent6">
                    <a:lumMod val="75000"/>
                  </a:schemeClr>
                </a:solidFill>
              </a:rPr>
              <a:t>GSR</a:t>
            </a:r>
          </a:p>
        </p:txBody>
      </p:sp>
      <p:sp>
        <p:nvSpPr>
          <p:cNvPr id="10" name="Rectangle 9"/>
          <p:cNvSpPr/>
          <p:nvPr/>
        </p:nvSpPr>
        <p:spPr>
          <a:xfrm>
            <a:off x="825559" y="4367122"/>
            <a:ext cx="2356113" cy="646331"/>
          </a:xfrm>
          <a:prstGeom prst="rect">
            <a:avLst/>
          </a:prstGeom>
        </p:spPr>
        <p:txBody>
          <a:bodyPr wrap="square">
            <a:spAutoFit/>
          </a:bodyPr>
          <a:lstStyle/>
          <a:p>
            <a:r>
              <a:rPr lang="en-US" dirty="0"/>
              <a:t> </a:t>
            </a:r>
            <a:r>
              <a:rPr lang="en-US" dirty="0">
                <a:solidFill>
                  <a:schemeClr val="accent6">
                    <a:lumMod val="75000"/>
                  </a:schemeClr>
                </a:solidFill>
              </a:rPr>
              <a:t>Fairfield </a:t>
            </a:r>
            <a:r>
              <a:rPr lang="en-US" dirty="0" smtClean="0">
                <a:solidFill>
                  <a:schemeClr val="accent6">
                    <a:lumMod val="75000"/>
                  </a:schemeClr>
                </a:solidFill>
              </a:rPr>
              <a:t>Nodal. Z Land</a:t>
            </a:r>
          </a:p>
          <a:p>
            <a:endParaRPr lang="en-US" dirty="0">
              <a:solidFill>
                <a:srgbClr val="0000FF"/>
              </a:solidFill>
            </a:endParaRPr>
          </a:p>
        </p:txBody>
      </p:sp>
      <p:pic>
        <p:nvPicPr>
          <p:cNvPr id="18" name="Picture 2" descr="http://www.geophysicaltechnology.com/wpimages/wp0cab5299_05_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4375" y="4472300"/>
            <a:ext cx="1471571" cy="189543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335908" y="3854103"/>
            <a:ext cx="499304" cy="369332"/>
          </a:xfrm>
          <a:prstGeom prst="rect">
            <a:avLst/>
          </a:prstGeom>
        </p:spPr>
        <p:txBody>
          <a:bodyPr wrap="none">
            <a:spAutoFit/>
          </a:bodyPr>
          <a:lstStyle/>
          <a:p>
            <a:r>
              <a:rPr lang="en-US" dirty="0" smtClean="0">
                <a:solidFill>
                  <a:schemeClr val="accent6">
                    <a:lumMod val="75000"/>
                  </a:schemeClr>
                </a:solidFill>
              </a:rPr>
              <a:t>GTI</a:t>
            </a:r>
            <a:endParaRPr lang="en-US" dirty="0">
              <a:solidFill>
                <a:schemeClr val="accent6">
                  <a:lumMod val="75000"/>
                </a:schemeClr>
              </a:solidFill>
            </a:endParaRPr>
          </a:p>
        </p:txBody>
      </p:sp>
      <p:sp>
        <p:nvSpPr>
          <p:cNvPr id="15" name="Rectangle 14"/>
          <p:cNvSpPr/>
          <p:nvPr/>
        </p:nvSpPr>
        <p:spPr>
          <a:xfrm>
            <a:off x="1532158" y="3289299"/>
            <a:ext cx="1370055" cy="369332"/>
          </a:xfrm>
          <a:prstGeom prst="rect">
            <a:avLst/>
          </a:prstGeom>
        </p:spPr>
        <p:txBody>
          <a:bodyPr wrap="none">
            <a:spAutoFit/>
          </a:bodyPr>
          <a:lstStyle/>
          <a:p>
            <a:r>
              <a:rPr lang="en-US" dirty="0">
                <a:solidFill>
                  <a:schemeClr val="accent6">
                    <a:lumMod val="75000"/>
                  </a:schemeClr>
                </a:solidFill>
              </a:rPr>
              <a:t>INOVA Hawk</a:t>
            </a:r>
          </a:p>
        </p:txBody>
      </p:sp>
      <p:pic>
        <p:nvPicPr>
          <p:cNvPr id="2052" name="Picture 4" descr="http://www.globalses.com/images/Hawk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25" y="1138970"/>
            <a:ext cx="3511487" cy="20858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4783202" y="1108872"/>
            <a:ext cx="3516223" cy="2115957"/>
          </a:xfrm>
          <a:prstGeom prst="rect">
            <a:avLst/>
          </a:prstGeom>
        </p:spPr>
      </p:pic>
      <p:pic>
        <p:nvPicPr>
          <p:cNvPr id="2056" name="Picture 8" descr="http://www.geospace.com/wp-content/uploads/2013/01/gc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122" y="4965904"/>
            <a:ext cx="1344531" cy="13960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504026" y="4965904"/>
            <a:ext cx="1292930" cy="1396047"/>
          </a:xfrm>
          <a:prstGeom prst="rect">
            <a:avLst/>
          </a:prstGeom>
        </p:spPr>
      </p:pic>
      <p:sp>
        <p:nvSpPr>
          <p:cNvPr id="21" name="Rectangle 20"/>
          <p:cNvSpPr/>
          <p:nvPr/>
        </p:nvSpPr>
        <p:spPr>
          <a:xfrm>
            <a:off x="9794865" y="3972236"/>
            <a:ext cx="1464825" cy="369332"/>
          </a:xfrm>
          <a:prstGeom prst="rect">
            <a:avLst/>
          </a:prstGeom>
        </p:spPr>
        <p:txBody>
          <a:bodyPr wrap="none">
            <a:spAutoFit/>
          </a:bodyPr>
          <a:lstStyle/>
          <a:p>
            <a:r>
              <a:rPr lang="en-US" dirty="0" smtClean="0">
                <a:solidFill>
                  <a:schemeClr val="accent6">
                    <a:lumMod val="75000"/>
                  </a:schemeClr>
                </a:solidFill>
              </a:rPr>
              <a:t>AutoSeis </a:t>
            </a:r>
            <a:r>
              <a:rPr lang="en-US" dirty="0">
                <a:solidFill>
                  <a:schemeClr val="accent6">
                    <a:lumMod val="75000"/>
                  </a:schemeClr>
                </a:solidFill>
              </a:rPr>
              <a:t>HDR</a:t>
            </a:r>
            <a:endParaRPr lang="x-none" dirty="0">
              <a:solidFill>
                <a:schemeClr val="accent6">
                  <a:lumMod val="75000"/>
                </a:schemeClr>
              </a:solidFill>
            </a:endParaRPr>
          </a:p>
        </p:txBody>
      </p:sp>
      <p:pic>
        <p:nvPicPr>
          <p:cNvPr id="24" name="Picture 23"/>
          <p:cNvPicPr>
            <a:picLocks noChangeAspect="1"/>
          </p:cNvPicPr>
          <p:nvPr/>
        </p:nvPicPr>
        <p:blipFill>
          <a:blip r:embed="rId7"/>
          <a:stretch>
            <a:fillRect/>
          </a:stretch>
        </p:blipFill>
        <p:spPr>
          <a:xfrm>
            <a:off x="5480275" y="4991304"/>
            <a:ext cx="2036885" cy="1354608"/>
          </a:xfrm>
          <a:prstGeom prst="rect">
            <a:avLst/>
          </a:prstGeom>
        </p:spPr>
      </p:pic>
      <p:pic>
        <p:nvPicPr>
          <p:cNvPr id="30" name="Picture 29"/>
          <p:cNvPicPr>
            <a:picLocks noChangeAspect="1"/>
          </p:cNvPicPr>
          <p:nvPr/>
        </p:nvPicPr>
        <p:blipFill>
          <a:blip r:embed="rId8"/>
          <a:stretch>
            <a:fillRect/>
          </a:stretch>
        </p:blipFill>
        <p:spPr>
          <a:xfrm>
            <a:off x="9658465" y="5048780"/>
            <a:ext cx="1965573" cy="1313170"/>
          </a:xfrm>
          <a:prstGeom prst="rect">
            <a:avLst/>
          </a:prstGeom>
        </p:spPr>
      </p:pic>
      <p:pic>
        <p:nvPicPr>
          <p:cNvPr id="27" name="Picture 26"/>
          <p:cNvPicPr>
            <a:picLocks noChangeAspect="1"/>
          </p:cNvPicPr>
          <p:nvPr/>
        </p:nvPicPr>
        <p:blipFill>
          <a:blip r:embed="rId9"/>
          <a:stretch>
            <a:fillRect/>
          </a:stretch>
        </p:blipFill>
        <p:spPr>
          <a:xfrm>
            <a:off x="2166962" y="4965904"/>
            <a:ext cx="1356254" cy="1440816"/>
          </a:xfrm>
          <a:prstGeom prst="rect">
            <a:avLst/>
          </a:prstGeom>
        </p:spPr>
      </p:pic>
      <p:sp>
        <p:nvSpPr>
          <p:cNvPr id="34" name="Rectangle 33"/>
          <p:cNvSpPr/>
          <p:nvPr/>
        </p:nvSpPr>
        <p:spPr>
          <a:xfrm>
            <a:off x="3773691" y="4341568"/>
            <a:ext cx="1603324" cy="369332"/>
          </a:xfrm>
          <a:prstGeom prst="rect">
            <a:avLst/>
          </a:prstGeom>
        </p:spPr>
        <p:txBody>
          <a:bodyPr wrap="none">
            <a:spAutoFit/>
          </a:bodyPr>
          <a:lstStyle/>
          <a:p>
            <a:r>
              <a:rPr lang="en-US" dirty="0" smtClean="0">
                <a:solidFill>
                  <a:schemeClr val="accent6">
                    <a:lumMod val="75000"/>
                  </a:schemeClr>
                </a:solidFill>
              </a:rPr>
              <a:t>Geospace. GCX</a:t>
            </a:r>
            <a:endParaRPr lang="en-US" dirty="0">
              <a:solidFill>
                <a:schemeClr val="accent6">
                  <a:lumMod val="75000"/>
                </a:schemeClr>
              </a:solidFill>
            </a:endParaRPr>
          </a:p>
        </p:txBody>
      </p:sp>
      <p:sp>
        <p:nvSpPr>
          <p:cNvPr id="35" name="Rectangle 34"/>
          <p:cNvSpPr/>
          <p:nvPr/>
        </p:nvSpPr>
        <p:spPr>
          <a:xfrm>
            <a:off x="5457053" y="4367122"/>
            <a:ext cx="2083327" cy="369332"/>
          </a:xfrm>
          <a:prstGeom prst="rect">
            <a:avLst/>
          </a:prstGeom>
        </p:spPr>
        <p:txBody>
          <a:bodyPr wrap="none">
            <a:spAutoFit/>
          </a:bodyPr>
          <a:lstStyle/>
          <a:p>
            <a:r>
              <a:rPr lang="en-US" dirty="0" smtClean="0">
                <a:solidFill>
                  <a:schemeClr val="accent6">
                    <a:lumMod val="75000"/>
                  </a:schemeClr>
                </a:solidFill>
              </a:rPr>
              <a:t>Innoseis. TremorNet</a:t>
            </a:r>
            <a:endParaRPr lang="en-US" dirty="0">
              <a:solidFill>
                <a:schemeClr val="accent6">
                  <a:lumMod val="75000"/>
                </a:schemeClr>
              </a:solidFill>
            </a:endParaRPr>
          </a:p>
        </p:txBody>
      </p:sp>
      <p:sp>
        <p:nvSpPr>
          <p:cNvPr id="36" name="Rectangle 35"/>
          <p:cNvSpPr/>
          <p:nvPr/>
        </p:nvSpPr>
        <p:spPr>
          <a:xfrm>
            <a:off x="9293463" y="4653869"/>
            <a:ext cx="2417841" cy="369332"/>
          </a:xfrm>
          <a:prstGeom prst="rect">
            <a:avLst/>
          </a:prstGeom>
        </p:spPr>
        <p:txBody>
          <a:bodyPr wrap="none">
            <a:spAutoFit/>
          </a:bodyPr>
          <a:lstStyle/>
          <a:p>
            <a:r>
              <a:rPr lang="en-US" dirty="0" smtClean="0">
                <a:solidFill>
                  <a:schemeClr val="accent6">
                    <a:lumMod val="75000"/>
                  </a:schemeClr>
                </a:solidFill>
              </a:rPr>
              <a:t> Geoseis Services. Scout</a:t>
            </a:r>
            <a:endParaRPr lang="en-US" dirty="0">
              <a:solidFill>
                <a:schemeClr val="accent6">
                  <a:lumMod val="75000"/>
                </a:schemeClr>
              </a:solidFill>
            </a:endParaRPr>
          </a:p>
        </p:txBody>
      </p:sp>
      <p:pic>
        <p:nvPicPr>
          <p:cNvPr id="28" name="Picture 27"/>
          <p:cNvPicPr>
            <a:picLocks noChangeAspect="1"/>
          </p:cNvPicPr>
          <p:nvPr/>
        </p:nvPicPr>
        <p:blipFill>
          <a:blip r:embed="rId10"/>
          <a:stretch>
            <a:fillRect/>
          </a:stretch>
        </p:blipFill>
        <p:spPr>
          <a:xfrm>
            <a:off x="9357153" y="1043165"/>
            <a:ext cx="2266885" cy="2810938"/>
          </a:xfrm>
          <a:prstGeom prst="rect">
            <a:avLst/>
          </a:prstGeom>
        </p:spPr>
      </p:pic>
    </p:spTree>
    <p:extLst>
      <p:ext uri="{BB962C8B-B14F-4D97-AF65-F5344CB8AC3E}">
        <p14:creationId xmlns:p14="http://schemas.microsoft.com/office/powerpoint/2010/main" val="21327175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480" y="56797"/>
            <a:ext cx="8582346" cy="944562"/>
          </a:xfrm>
        </p:spPr>
        <p:txBody>
          <a:bodyPr/>
          <a:lstStyle/>
          <a:p>
            <a:r>
              <a:rPr lang="en-US" sz="3200" b="1" dirty="0" smtClean="0">
                <a:solidFill>
                  <a:schemeClr val="accent3">
                    <a:lumMod val="20000"/>
                    <a:lumOff val="80000"/>
                  </a:schemeClr>
                </a:solidFill>
              </a:rPr>
              <a:t>Physical Differences </a:t>
            </a:r>
            <a:r>
              <a:rPr lang="en-US" sz="3200" b="1" dirty="0">
                <a:solidFill>
                  <a:schemeClr val="accent3">
                    <a:lumMod val="20000"/>
                    <a:lumOff val="80000"/>
                  </a:schemeClr>
                </a:solidFill>
              </a:rPr>
              <a:t>between Nodal Systems</a:t>
            </a:r>
            <a:endParaRPr lang="x-none" sz="3200" b="1" dirty="0">
              <a:solidFill>
                <a:schemeClr val="accent3">
                  <a:lumMod val="20000"/>
                  <a:lumOff val="80000"/>
                </a:schemeClr>
              </a:solidFill>
            </a:endParaRPr>
          </a:p>
        </p:txBody>
      </p:sp>
      <p:sp>
        <p:nvSpPr>
          <p:cNvPr id="13" name="Rectangle 12"/>
          <p:cNvSpPr/>
          <p:nvPr/>
        </p:nvSpPr>
        <p:spPr>
          <a:xfrm>
            <a:off x="7658100" y="5596868"/>
            <a:ext cx="1098895" cy="646331"/>
          </a:xfrm>
          <a:prstGeom prst="rect">
            <a:avLst/>
          </a:prstGeom>
        </p:spPr>
        <p:txBody>
          <a:bodyPr wrap="square">
            <a:spAutoFit/>
          </a:bodyPr>
          <a:lstStyle/>
          <a:p>
            <a:r>
              <a:rPr lang="en-US" dirty="0" smtClean="0">
                <a:solidFill>
                  <a:srgbClr val="0000FF"/>
                </a:solidFill>
              </a:rPr>
              <a:t>    </a:t>
            </a:r>
            <a:r>
              <a:rPr lang="en-US" dirty="0" smtClean="0">
                <a:solidFill>
                  <a:schemeClr val="accent6">
                    <a:lumMod val="75000"/>
                  </a:schemeClr>
                </a:solidFill>
              </a:rPr>
              <a:t> I-Seis</a:t>
            </a:r>
          </a:p>
          <a:p>
            <a:r>
              <a:rPr lang="en-US" dirty="0">
                <a:solidFill>
                  <a:schemeClr val="accent6">
                    <a:lumMod val="75000"/>
                  </a:schemeClr>
                </a:solidFill>
              </a:rPr>
              <a:t> </a:t>
            </a:r>
            <a:r>
              <a:rPr lang="en-US" dirty="0" smtClean="0">
                <a:solidFill>
                  <a:schemeClr val="accent6">
                    <a:lumMod val="75000"/>
                  </a:schemeClr>
                </a:solidFill>
              </a:rPr>
              <a:t>    Sigma</a:t>
            </a:r>
            <a:endParaRPr lang="en-US" dirty="0">
              <a:solidFill>
                <a:schemeClr val="accent6">
                  <a:lumMod val="75000"/>
                </a:schemeClr>
              </a:solidFill>
            </a:endParaRPr>
          </a:p>
        </p:txBody>
      </p:sp>
      <p:sp>
        <p:nvSpPr>
          <p:cNvPr id="7" name="TextBox 6"/>
          <p:cNvSpPr txBox="1"/>
          <p:nvPr/>
        </p:nvSpPr>
        <p:spPr>
          <a:xfrm>
            <a:off x="7260395" y="1421940"/>
            <a:ext cx="1333500" cy="923330"/>
          </a:xfrm>
          <a:prstGeom prst="rect">
            <a:avLst/>
          </a:prstGeom>
          <a:noFill/>
        </p:spPr>
        <p:txBody>
          <a:bodyPr wrap="square" rtlCol="0">
            <a:spAutoFit/>
          </a:bodyPr>
          <a:lstStyle/>
          <a:p>
            <a:r>
              <a:rPr lang="en-US" dirty="0" smtClean="0">
                <a:solidFill>
                  <a:srgbClr val="0000FF"/>
                </a:solidFill>
              </a:rPr>
              <a:t>     </a:t>
            </a:r>
            <a:r>
              <a:rPr lang="en-US" dirty="0" smtClean="0">
                <a:solidFill>
                  <a:schemeClr val="accent6">
                    <a:lumMod val="75000"/>
                  </a:schemeClr>
                </a:solidFill>
              </a:rPr>
              <a:t>Seismic Instruments</a:t>
            </a:r>
          </a:p>
          <a:p>
            <a:r>
              <a:rPr lang="en-US" dirty="0" smtClean="0">
                <a:solidFill>
                  <a:schemeClr val="accent6">
                    <a:lumMod val="75000"/>
                  </a:schemeClr>
                </a:solidFill>
              </a:rPr>
              <a:t>       ARN</a:t>
            </a:r>
            <a:endParaRPr lang="en-US" dirty="0">
              <a:solidFill>
                <a:schemeClr val="accent6">
                  <a:lumMod val="75000"/>
                </a:schemeClr>
              </a:solidFill>
            </a:endParaRPr>
          </a:p>
        </p:txBody>
      </p:sp>
      <p:sp>
        <p:nvSpPr>
          <p:cNvPr id="22" name="TextBox 21"/>
          <p:cNvSpPr txBox="1"/>
          <p:nvPr/>
        </p:nvSpPr>
        <p:spPr>
          <a:xfrm>
            <a:off x="3032148" y="5319868"/>
            <a:ext cx="1039807" cy="1200329"/>
          </a:xfrm>
          <a:prstGeom prst="rect">
            <a:avLst/>
          </a:prstGeom>
          <a:noFill/>
        </p:spPr>
        <p:txBody>
          <a:bodyPr wrap="square" rtlCol="0">
            <a:spAutoFit/>
          </a:bodyPr>
          <a:lstStyle/>
          <a:p>
            <a:r>
              <a:rPr lang="en-US" dirty="0" smtClean="0">
                <a:solidFill>
                  <a:schemeClr val="accent6">
                    <a:lumMod val="75000"/>
                  </a:schemeClr>
                </a:solidFill>
              </a:rPr>
              <a:t>Wireless</a:t>
            </a:r>
          </a:p>
          <a:p>
            <a:r>
              <a:rPr lang="en-US" dirty="0" smtClean="0">
                <a:solidFill>
                  <a:schemeClr val="accent6">
                    <a:lumMod val="75000"/>
                  </a:schemeClr>
                </a:solidFill>
              </a:rPr>
              <a:t> </a:t>
            </a:r>
            <a:r>
              <a:rPr lang="en-US" dirty="0">
                <a:solidFill>
                  <a:schemeClr val="accent6">
                    <a:lumMod val="75000"/>
                  </a:schemeClr>
                </a:solidFill>
              </a:rPr>
              <a:t>Seismic </a:t>
            </a:r>
            <a:endParaRPr lang="en-US" dirty="0" smtClean="0">
              <a:solidFill>
                <a:schemeClr val="accent6">
                  <a:lumMod val="75000"/>
                </a:schemeClr>
              </a:solidFill>
            </a:endParaRPr>
          </a:p>
          <a:p>
            <a:r>
              <a:rPr lang="en-US" dirty="0" smtClean="0">
                <a:solidFill>
                  <a:schemeClr val="accent6">
                    <a:lumMod val="75000"/>
                  </a:schemeClr>
                </a:solidFill>
              </a:rPr>
              <a:t>   WRU</a:t>
            </a:r>
            <a:endParaRPr lang="en-US" dirty="0">
              <a:solidFill>
                <a:schemeClr val="accent6">
                  <a:lumMod val="75000"/>
                </a:schemeClr>
              </a:solidFill>
            </a:endParaRPr>
          </a:p>
          <a:p>
            <a:endParaRPr lang="en-US" dirty="0">
              <a:solidFill>
                <a:schemeClr val="accent6">
                  <a:lumMod val="75000"/>
                </a:schemeClr>
              </a:solidFill>
            </a:endParaRPr>
          </a:p>
        </p:txBody>
      </p:sp>
      <p:pic>
        <p:nvPicPr>
          <p:cNvPr id="16" name="Picture 2"/>
          <p:cNvPicPr>
            <a:picLocks noGrp="1" noChangeAspect="1" noChangeArrowheads="1"/>
          </p:cNvPicPr>
          <p:nvPr>
            <p:ph idx="1"/>
          </p:nvPr>
        </p:nvPicPr>
        <p:blipFill>
          <a:blip r:embed="rId2" cstate="print"/>
          <a:srcRect/>
          <a:stretch>
            <a:fillRect/>
          </a:stretch>
        </p:blipFill>
        <p:spPr bwMode="auto">
          <a:xfrm>
            <a:off x="4665186" y="3339983"/>
            <a:ext cx="2739056" cy="3154065"/>
          </a:xfrm>
          <a:prstGeom prst="rect">
            <a:avLst/>
          </a:prstGeom>
          <a:noFill/>
          <a:ln w="9525">
            <a:noFill/>
            <a:miter lim="800000"/>
            <a:headEnd/>
            <a:tailEnd/>
          </a:ln>
        </p:spPr>
      </p:pic>
      <p:sp>
        <p:nvSpPr>
          <p:cNvPr id="17" name="Rectangle 16"/>
          <p:cNvSpPr/>
          <p:nvPr/>
        </p:nvSpPr>
        <p:spPr>
          <a:xfrm>
            <a:off x="4665186" y="2193437"/>
            <a:ext cx="2710935" cy="369332"/>
          </a:xfrm>
          <a:prstGeom prst="rect">
            <a:avLst/>
          </a:prstGeom>
        </p:spPr>
        <p:txBody>
          <a:bodyPr wrap="none">
            <a:spAutoFit/>
          </a:bodyPr>
          <a:lstStyle/>
          <a:p>
            <a:r>
              <a:rPr lang="en-US" dirty="0" smtClean="0">
                <a:solidFill>
                  <a:schemeClr val="accent6">
                    <a:lumMod val="75000"/>
                  </a:schemeClr>
                </a:solidFill>
              </a:rPr>
              <a:t>World Sensing. Spidernano</a:t>
            </a:r>
            <a:endParaRPr lang="en-US" dirty="0">
              <a:solidFill>
                <a:schemeClr val="accent6">
                  <a:lumMod val="75000"/>
                </a:schemeClr>
              </a:solidFill>
            </a:endParaRPr>
          </a:p>
        </p:txBody>
      </p:sp>
      <p:pic>
        <p:nvPicPr>
          <p:cNvPr id="5" name="Picture 2" descr="https://farm4.staticflickr.com/3889/14579833129_6372a486f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994" y="3730707"/>
            <a:ext cx="285750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552901" y="3781507"/>
            <a:ext cx="2398313" cy="2538565"/>
          </a:xfrm>
          <a:prstGeom prst="rect">
            <a:avLst/>
          </a:prstGeom>
        </p:spPr>
      </p:pic>
      <p:pic>
        <p:nvPicPr>
          <p:cNvPr id="11" name="Picture 10"/>
          <p:cNvPicPr>
            <a:picLocks noChangeAspect="1"/>
          </p:cNvPicPr>
          <p:nvPr/>
        </p:nvPicPr>
        <p:blipFill>
          <a:blip r:embed="rId5"/>
          <a:stretch>
            <a:fillRect/>
          </a:stretch>
        </p:blipFill>
        <p:spPr>
          <a:xfrm>
            <a:off x="609600" y="1071984"/>
            <a:ext cx="2356653" cy="1912515"/>
          </a:xfrm>
          <a:prstGeom prst="rect">
            <a:avLst/>
          </a:prstGeom>
        </p:spPr>
      </p:pic>
      <p:pic>
        <p:nvPicPr>
          <p:cNvPr id="21" name="Picture 20"/>
          <p:cNvPicPr>
            <a:picLocks noChangeAspect="1"/>
          </p:cNvPicPr>
          <p:nvPr/>
        </p:nvPicPr>
        <p:blipFill>
          <a:blip r:embed="rId6"/>
          <a:stretch>
            <a:fillRect/>
          </a:stretch>
        </p:blipFill>
        <p:spPr>
          <a:xfrm>
            <a:off x="8593895" y="1015538"/>
            <a:ext cx="3020599" cy="2324445"/>
          </a:xfrm>
          <a:prstGeom prst="rect">
            <a:avLst/>
          </a:prstGeom>
        </p:spPr>
      </p:pic>
      <p:sp>
        <p:nvSpPr>
          <p:cNvPr id="29" name="Rectangle 28"/>
          <p:cNvSpPr/>
          <p:nvPr/>
        </p:nvSpPr>
        <p:spPr>
          <a:xfrm>
            <a:off x="2951214" y="1331807"/>
            <a:ext cx="1201676" cy="646331"/>
          </a:xfrm>
          <a:prstGeom prst="rect">
            <a:avLst/>
          </a:prstGeom>
        </p:spPr>
        <p:txBody>
          <a:bodyPr wrap="none">
            <a:spAutoFit/>
          </a:bodyPr>
          <a:lstStyle/>
          <a:p>
            <a:r>
              <a:rPr lang="en-US" dirty="0" smtClean="0">
                <a:solidFill>
                  <a:schemeClr val="accent6">
                    <a:lumMod val="75000"/>
                  </a:schemeClr>
                </a:solidFill>
              </a:rPr>
              <a:t>  Innoseis</a:t>
            </a:r>
          </a:p>
          <a:p>
            <a:r>
              <a:rPr lang="en-US" dirty="0">
                <a:solidFill>
                  <a:schemeClr val="accent6">
                    <a:lumMod val="75000"/>
                  </a:schemeClr>
                </a:solidFill>
              </a:rPr>
              <a:t>T</a:t>
            </a:r>
            <a:r>
              <a:rPr lang="en-US" dirty="0" smtClean="0">
                <a:solidFill>
                  <a:schemeClr val="accent6">
                    <a:lumMod val="75000"/>
                  </a:schemeClr>
                </a:solidFill>
              </a:rPr>
              <a:t>remorNet</a:t>
            </a:r>
            <a:endParaRPr lang="en-US" dirty="0">
              <a:solidFill>
                <a:schemeClr val="accent6">
                  <a:lumMod val="75000"/>
                </a:schemeClr>
              </a:solidFill>
            </a:endParaRPr>
          </a:p>
        </p:txBody>
      </p:sp>
      <p:pic>
        <p:nvPicPr>
          <p:cNvPr id="23" name="Picture 22"/>
          <p:cNvPicPr>
            <a:picLocks noChangeAspect="1"/>
          </p:cNvPicPr>
          <p:nvPr/>
        </p:nvPicPr>
        <p:blipFill>
          <a:blip r:embed="rId7"/>
          <a:stretch>
            <a:fillRect/>
          </a:stretch>
        </p:blipFill>
        <p:spPr>
          <a:xfrm>
            <a:off x="5209733" y="1155056"/>
            <a:ext cx="1383912" cy="999831"/>
          </a:xfrm>
          <a:prstGeom prst="rect">
            <a:avLst/>
          </a:prstGeom>
        </p:spPr>
      </p:pic>
      <p:sp>
        <p:nvSpPr>
          <p:cNvPr id="31" name="Rectangle 30"/>
          <p:cNvSpPr/>
          <p:nvPr/>
        </p:nvSpPr>
        <p:spPr>
          <a:xfrm>
            <a:off x="5349013" y="2983350"/>
            <a:ext cx="1371401" cy="369332"/>
          </a:xfrm>
          <a:prstGeom prst="rect">
            <a:avLst/>
          </a:prstGeom>
        </p:spPr>
        <p:txBody>
          <a:bodyPr wrap="none">
            <a:spAutoFit/>
          </a:bodyPr>
          <a:lstStyle/>
          <a:p>
            <a:r>
              <a:rPr lang="en-US" dirty="0" smtClean="0">
                <a:solidFill>
                  <a:schemeClr val="accent6">
                    <a:lumMod val="75000"/>
                  </a:schemeClr>
                </a:solidFill>
              </a:rPr>
              <a:t>Sercel</a:t>
            </a:r>
            <a:r>
              <a:rPr lang="en-US" dirty="0">
                <a:solidFill>
                  <a:schemeClr val="accent6">
                    <a:lumMod val="75000"/>
                  </a:schemeClr>
                </a:solidFill>
              </a:rPr>
              <a:t>.</a:t>
            </a:r>
            <a:r>
              <a:rPr lang="en-US" dirty="0" smtClean="0">
                <a:solidFill>
                  <a:schemeClr val="accent6">
                    <a:lumMod val="75000"/>
                  </a:schemeClr>
                </a:solidFill>
              </a:rPr>
              <a:t> </a:t>
            </a:r>
            <a:r>
              <a:rPr lang="en-US" dirty="0">
                <a:solidFill>
                  <a:schemeClr val="accent6">
                    <a:lumMod val="75000"/>
                  </a:schemeClr>
                </a:solidFill>
              </a:rPr>
              <a:t>Unite</a:t>
            </a:r>
          </a:p>
        </p:txBody>
      </p:sp>
    </p:spTree>
    <p:extLst>
      <p:ext uri="{BB962C8B-B14F-4D97-AF65-F5344CB8AC3E}">
        <p14:creationId xmlns:p14="http://schemas.microsoft.com/office/powerpoint/2010/main" val="13470222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596900"/>
            <a:ext cx="10960100" cy="5715000"/>
          </a:xfrm>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r="100000" b="100000"/>
            </a:path>
            <a:tileRect l="-100000" t="-100000"/>
          </a:gradFill>
        </p:spPr>
        <p:txBody>
          <a:bodyPr/>
          <a:lstStyle/>
          <a:p>
            <a:pPr algn="ctr">
              <a:buNone/>
            </a:pPr>
            <a:endParaRPr lang="en-US" dirty="0" smtClean="0"/>
          </a:p>
          <a:p>
            <a:pPr algn="ctr">
              <a:buNone/>
            </a:pPr>
            <a:endParaRPr lang="en-US" dirty="0" smtClean="0"/>
          </a:p>
          <a:p>
            <a:pPr algn="ctr">
              <a:buNone/>
            </a:pPr>
            <a:endParaRPr lang="en-US" dirty="0"/>
          </a:p>
          <a:p>
            <a:pPr algn="ctr">
              <a:buNone/>
            </a:pPr>
            <a:r>
              <a:rPr lang="en-US" sz="4000" b="1" dirty="0" smtClean="0">
                <a:solidFill>
                  <a:srgbClr val="003300"/>
                </a:solidFill>
              </a:rPr>
              <a:t>CONSIDERING</a:t>
            </a:r>
          </a:p>
          <a:p>
            <a:pPr algn="ctr">
              <a:buNone/>
            </a:pPr>
            <a:r>
              <a:rPr lang="en-US" sz="4000" b="1" dirty="0" smtClean="0">
                <a:solidFill>
                  <a:srgbClr val="003300"/>
                </a:solidFill>
              </a:rPr>
              <a:t>A NODAL SYSTEM</a:t>
            </a:r>
            <a:endParaRPr lang="x-none" sz="4000" b="1" dirty="0">
              <a:solidFill>
                <a:srgbClr val="0033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1" y="1099291"/>
            <a:ext cx="1533070" cy="69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513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2860" y="672860"/>
            <a:ext cx="10972800" cy="5516925"/>
          </a:xfrm>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l="50000" t="50000" r="50000" b="50000"/>
            </a:path>
            <a:tileRect/>
          </a:gradFill>
        </p:spPr>
        <p:txBody>
          <a:bodyPr/>
          <a:lstStyle/>
          <a:p>
            <a:pPr>
              <a:buNone/>
            </a:pPr>
            <a:r>
              <a:rPr lang="en-US" sz="4800" dirty="0"/>
              <a:t>  </a:t>
            </a:r>
            <a:r>
              <a:rPr lang="en-US" sz="4800" dirty="0" smtClean="0"/>
              <a:t>           </a:t>
            </a:r>
          </a:p>
          <a:p>
            <a:pPr>
              <a:buNone/>
            </a:pPr>
            <a:r>
              <a:rPr lang="en-US" sz="4800" dirty="0">
                <a:solidFill>
                  <a:srgbClr val="003300"/>
                </a:solidFill>
              </a:rPr>
              <a:t> </a:t>
            </a:r>
            <a:r>
              <a:rPr lang="en-US" sz="4800" dirty="0" smtClean="0">
                <a:solidFill>
                  <a:srgbClr val="003300"/>
                </a:solidFill>
              </a:rPr>
              <a:t>        </a:t>
            </a:r>
          </a:p>
          <a:p>
            <a:pPr>
              <a:buNone/>
            </a:pPr>
            <a:endParaRPr lang="en-US" sz="1200" dirty="0" smtClean="0">
              <a:solidFill>
                <a:srgbClr val="003300"/>
              </a:solidFill>
            </a:endParaRPr>
          </a:p>
          <a:p>
            <a:pPr>
              <a:buNone/>
            </a:pPr>
            <a:r>
              <a:rPr lang="en-US" sz="4400" dirty="0" smtClean="0">
                <a:solidFill>
                  <a:srgbClr val="003300"/>
                </a:solidFill>
              </a:rPr>
              <a:t>		  Node</a:t>
            </a:r>
            <a:r>
              <a:rPr lang="en-US" sz="4400" dirty="0">
                <a:solidFill>
                  <a:srgbClr val="003300"/>
                </a:solidFill>
              </a:rPr>
              <a:t>, cable-less, cable free, </a:t>
            </a:r>
            <a:r>
              <a:rPr lang="en-US" sz="4400" dirty="0" smtClean="0">
                <a:solidFill>
                  <a:srgbClr val="003300"/>
                </a:solidFill>
              </a:rPr>
              <a:t>wire-less,                     </a:t>
            </a:r>
          </a:p>
          <a:p>
            <a:pPr>
              <a:buNone/>
            </a:pPr>
            <a:r>
              <a:rPr lang="en-US" sz="4400" dirty="0">
                <a:solidFill>
                  <a:srgbClr val="003300"/>
                </a:solidFill>
              </a:rPr>
              <a:t> </a:t>
            </a:r>
            <a:r>
              <a:rPr lang="en-US" sz="4400" dirty="0" smtClean="0">
                <a:solidFill>
                  <a:srgbClr val="003300"/>
                </a:solidFill>
              </a:rPr>
              <a:t>         autonomous and standalone systems</a:t>
            </a:r>
            <a:r>
              <a:rPr lang="en-US" dirty="0">
                <a:solidFill>
                  <a:srgbClr val="003300"/>
                </a:solidFill>
              </a:rPr>
              <a:t>			</a:t>
            </a:r>
            <a:r>
              <a:rPr lang="en-US" dirty="0" smtClean="0">
                <a:solidFill>
                  <a:srgbClr val="003300"/>
                </a:solidFill>
              </a:rPr>
              <a:t> </a:t>
            </a:r>
          </a:p>
          <a:p>
            <a:pPr lvl="3">
              <a:buNone/>
            </a:pPr>
            <a:endParaRPr lang="en-US" sz="3200" dirty="0"/>
          </a:p>
          <a:p>
            <a:pPr lvl="3" algn="r">
              <a:buNone/>
            </a:pPr>
            <a:r>
              <a:rPr lang="en-US" dirty="0" smtClean="0">
                <a:solidFill>
                  <a:schemeClr val="accent6">
                    <a:lumMod val="40000"/>
                    <a:lumOff val="60000"/>
                  </a:schemeClr>
                </a:solidFill>
              </a:rPr>
              <a:t>2016.01.13</a:t>
            </a:r>
            <a:endParaRPr lang="en-US" dirty="0">
              <a:solidFill>
                <a:schemeClr val="accent6">
                  <a:lumMod val="40000"/>
                  <a:lumOff val="60000"/>
                </a:schemeClr>
              </a:solidFill>
            </a:endParaRPr>
          </a:p>
          <a:p>
            <a:pPr lvl="3">
              <a:buNone/>
            </a:pPr>
            <a:endParaRPr lang="en-US" sz="48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9973" y="1129307"/>
            <a:ext cx="1790981" cy="782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487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70477" y="687971"/>
            <a:ext cx="8462723" cy="533400"/>
          </a:xfrm>
        </p:spPr>
        <p:txBody>
          <a:bodyPr/>
          <a:lstStyle/>
          <a:p>
            <a:r>
              <a:rPr lang="en-US" sz="3200" b="1" dirty="0" smtClean="0">
                <a:solidFill>
                  <a:schemeClr val="accent3">
                    <a:lumMod val="60000"/>
                    <a:lumOff val="40000"/>
                  </a:schemeClr>
                </a:solidFill>
              </a:rPr>
              <a:t>Check List</a:t>
            </a:r>
            <a:br>
              <a:rPr lang="en-US" sz="3200" b="1" dirty="0" smtClean="0">
                <a:solidFill>
                  <a:schemeClr val="accent3">
                    <a:lumMod val="60000"/>
                    <a:lumOff val="40000"/>
                  </a:schemeClr>
                </a:solidFill>
              </a:rPr>
            </a:br>
            <a:r>
              <a:rPr lang="en-US" sz="3200" b="1" i="1" dirty="0" smtClean="0">
                <a:solidFill>
                  <a:schemeClr val="accent3">
                    <a:lumMod val="60000"/>
                    <a:lumOff val="40000"/>
                  </a:schemeClr>
                </a:solidFill>
              </a:rPr>
              <a:t>Is a Nodal System for Me?</a:t>
            </a:r>
            <a:endParaRPr lang="en-US" sz="3200" b="1" i="1" dirty="0">
              <a:solidFill>
                <a:schemeClr val="accent3">
                  <a:lumMod val="60000"/>
                  <a:lumOff val="40000"/>
                </a:schemeClr>
              </a:solidFill>
            </a:endParaRPr>
          </a:p>
        </p:txBody>
      </p:sp>
      <p:sp>
        <p:nvSpPr>
          <p:cNvPr id="3" name="Content Placeholder 2"/>
          <p:cNvSpPr>
            <a:spLocks noGrp="1"/>
          </p:cNvSpPr>
          <p:nvPr>
            <p:ph idx="1"/>
          </p:nvPr>
        </p:nvSpPr>
        <p:spPr>
          <a:xfrm>
            <a:off x="569843" y="1902087"/>
            <a:ext cx="11063357" cy="4498713"/>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scene3d>
            <a:camera prst="orthographicFront"/>
            <a:lightRig rig="threePt" dir="t"/>
          </a:scene3d>
          <a:sp3d>
            <a:bevelT w="114300" prst="artDeco"/>
          </a:sp3d>
        </p:spPr>
        <p:txBody>
          <a:bodyPr/>
          <a:lstStyle/>
          <a:p>
            <a:pPr marL="0" indent="0">
              <a:buNone/>
            </a:pPr>
            <a:r>
              <a:rPr lang="en-US" dirty="0" smtClean="0">
                <a:solidFill>
                  <a:srgbClr val="003300"/>
                </a:solidFill>
              </a:rPr>
              <a:t>What to Consider:</a:t>
            </a:r>
          </a:p>
          <a:p>
            <a:pPr marL="0" indent="0">
              <a:buNone/>
            </a:pPr>
            <a:endParaRPr lang="en-US" sz="1000" dirty="0">
              <a:solidFill>
                <a:srgbClr val="003300"/>
              </a:solidFill>
            </a:endParaRPr>
          </a:p>
          <a:p>
            <a:pPr lvl="1">
              <a:buFont typeface="Wingdings" panose="05000000000000000000" pitchFamily="2" charset="2"/>
              <a:buChar char="ü"/>
            </a:pPr>
            <a:r>
              <a:rPr lang="en-US" dirty="0">
                <a:solidFill>
                  <a:srgbClr val="003300"/>
                </a:solidFill>
              </a:rPr>
              <a:t>Technical </a:t>
            </a:r>
            <a:r>
              <a:rPr lang="en-US" dirty="0" smtClean="0">
                <a:solidFill>
                  <a:srgbClr val="003300"/>
                </a:solidFill>
              </a:rPr>
              <a:t>Characteristics</a:t>
            </a:r>
            <a:endParaRPr lang="en-US" dirty="0">
              <a:solidFill>
                <a:srgbClr val="003300"/>
              </a:solidFill>
            </a:endParaRPr>
          </a:p>
          <a:p>
            <a:pPr lvl="1">
              <a:buFont typeface="Wingdings" panose="05000000000000000000" pitchFamily="2" charset="2"/>
              <a:buChar char="ü"/>
            </a:pPr>
            <a:r>
              <a:rPr lang="en-US" dirty="0">
                <a:solidFill>
                  <a:srgbClr val="003300"/>
                </a:solidFill>
              </a:rPr>
              <a:t>Acquisition capability in days</a:t>
            </a:r>
          </a:p>
          <a:p>
            <a:pPr lvl="1">
              <a:buFont typeface="Wingdings" panose="05000000000000000000" pitchFamily="2" charset="2"/>
              <a:buChar char="ü"/>
            </a:pPr>
            <a:r>
              <a:rPr lang="en-US" dirty="0" smtClean="0">
                <a:solidFill>
                  <a:srgbClr val="003300"/>
                </a:solidFill>
              </a:rPr>
              <a:t>Mechanical </a:t>
            </a:r>
            <a:r>
              <a:rPr lang="en-US" dirty="0">
                <a:solidFill>
                  <a:srgbClr val="003300"/>
                </a:solidFill>
              </a:rPr>
              <a:t>characteristics</a:t>
            </a:r>
          </a:p>
          <a:p>
            <a:pPr lvl="1">
              <a:buFont typeface="Wingdings" panose="05000000000000000000" pitchFamily="2" charset="2"/>
              <a:buChar char="ü"/>
            </a:pPr>
            <a:r>
              <a:rPr lang="en-US" dirty="0">
                <a:solidFill>
                  <a:srgbClr val="003300"/>
                </a:solidFill>
              </a:rPr>
              <a:t>Technical specifications</a:t>
            </a:r>
          </a:p>
          <a:p>
            <a:pPr lvl="1">
              <a:buFont typeface="Wingdings" panose="05000000000000000000" pitchFamily="2" charset="2"/>
              <a:buChar char="ü"/>
            </a:pPr>
            <a:r>
              <a:rPr lang="en-US" dirty="0" smtClean="0">
                <a:solidFill>
                  <a:srgbClr val="003300"/>
                </a:solidFill>
              </a:rPr>
              <a:t>Internal Testing</a:t>
            </a:r>
            <a:endParaRPr lang="en-US" dirty="0">
              <a:solidFill>
                <a:srgbClr val="003300"/>
              </a:solidFill>
            </a:endParaRPr>
          </a:p>
          <a:p>
            <a:pPr lvl="1">
              <a:buFont typeface="Wingdings" panose="05000000000000000000" pitchFamily="2" charset="2"/>
              <a:buChar char="ü"/>
            </a:pPr>
            <a:r>
              <a:rPr lang="en-US" dirty="0" smtClean="0">
                <a:solidFill>
                  <a:srgbClr val="003300"/>
                </a:solidFill>
              </a:rPr>
              <a:t>External testing</a:t>
            </a:r>
            <a:endParaRPr lang="en-US" dirty="0">
              <a:solidFill>
                <a:srgbClr val="003300"/>
              </a:solidFill>
            </a:endParaRPr>
          </a:p>
          <a:p>
            <a:pPr lvl="1">
              <a:buFont typeface="Wingdings" panose="05000000000000000000" pitchFamily="2" charset="2"/>
              <a:buChar char="ü"/>
            </a:pPr>
            <a:r>
              <a:rPr lang="en-US" dirty="0" smtClean="0">
                <a:solidFill>
                  <a:srgbClr val="003300"/>
                </a:solidFill>
              </a:rPr>
              <a:t>Advantages related to workspace</a:t>
            </a:r>
            <a:r>
              <a:rPr lang="en-US" dirty="0">
                <a:solidFill>
                  <a:srgbClr val="003300"/>
                </a:solidFill>
              </a:rPr>
              <a:t>, </a:t>
            </a:r>
            <a:r>
              <a:rPr lang="en-US" dirty="0" smtClean="0">
                <a:solidFill>
                  <a:srgbClr val="003300"/>
                </a:solidFill>
              </a:rPr>
              <a:t>design </a:t>
            </a:r>
            <a:r>
              <a:rPr lang="en-US" dirty="0">
                <a:solidFill>
                  <a:srgbClr val="003300"/>
                </a:solidFill>
              </a:rPr>
              <a:t>and </a:t>
            </a:r>
            <a:r>
              <a:rPr lang="en-US" dirty="0" smtClean="0">
                <a:solidFill>
                  <a:srgbClr val="003300"/>
                </a:solidFill>
              </a:rPr>
              <a:t>savings </a:t>
            </a:r>
            <a:r>
              <a:rPr lang="en-US" dirty="0">
                <a:solidFill>
                  <a:srgbClr val="003300"/>
                </a:solidFill>
              </a:rPr>
              <a:t>in cost and </a:t>
            </a:r>
            <a:r>
              <a:rPr lang="en-US" dirty="0" smtClean="0">
                <a:solidFill>
                  <a:srgbClr val="003300"/>
                </a:solidFill>
              </a:rPr>
              <a:t>time</a:t>
            </a:r>
          </a:p>
          <a:p>
            <a:pPr marL="0" indent="0">
              <a:buNone/>
            </a:pPr>
            <a:endParaRPr lang="x-none" sz="2800" b="1" dirty="0" smtClean="0">
              <a:solidFill>
                <a:srgbClr val="0000FF"/>
              </a:solidFill>
            </a:endParaRPr>
          </a:p>
          <a:p>
            <a:pPr indent="-285750">
              <a:buFont typeface="Wingdings" panose="05000000000000000000" pitchFamily="2" charset="2"/>
              <a:buChar char="ü"/>
            </a:pPr>
            <a:endParaRPr lang="x-none" sz="1800" dirty="0" smtClean="0">
              <a:solidFill>
                <a:srgbClr val="0000FF"/>
              </a:solidFill>
            </a:endParaRPr>
          </a:p>
          <a:p>
            <a:pPr marL="57150" indent="0">
              <a:buNone/>
            </a:pPr>
            <a:endParaRPr lang="x-none" sz="2000" dirty="0" smtClean="0">
              <a:solidFill>
                <a:srgbClr val="0000FF"/>
              </a:solidFill>
            </a:endParaRPr>
          </a:p>
          <a:p>
            <a:pPr marL="57150" indent="0">
              <a:buNone/>
            </a:pPr>
            <a:endParaRPr lang="es-ES" sz="1800" dirty="0">
              <a:solidFill>
                <a:srgbClr val="0000FF"/>
              </a:solidFill>
            </a:endParaRPr>
          </a:p>
          <a:p>
            <a:pPr marL="0" indent="0">
              <a:buNone/>
            </a:pPr>
            <a:endParaRPr lang="x-none" sz="1600" dirty="0" smtClean="0">
              <a:solidFill>
                <a:srgbClr val="0000FF"/>
              </a:solidFill>
            </a:endParaRPr>
          </a:p>
          <a:p>
            <a:pPr marL="0" indent="0">
              <a:buNone/>
            </a:pPr>
            <a:endParaRPr lang="x-none" sz="1600" dirty="0">
              <a:solidFill>
                <a:srgbClr val="0000FF"/>
              </a:solidFill>
            </a:endParaRPr>
          </a:p>
          <a:p>
            <a:pPr indent="-285750"/>
            <a:endParaRPr lang="es-ES" sz="1400" dirty="0" smtClean="0">
              <a:solidFill>
                <a:srgbClr val="0000FF"/>
              </a:solidFill>
            </a:endParaRPr>
          </a:p>
          <a:p>
            <a:pPr indent="-285750"/>
            <a:endParaRPr lang="es-ES" sz="1400" dirty="0">
              <a:solidFill>
                <a:srgbClr val="0000FF"/>
              </a:solidFill>
            </a:endParaRPr>
          </a:p>
          <a:p>
            <a:pPr indent="-285750"/>
            <a:endParaRPr lang="x-none" sz="1400" dirty="0" smtClean="0">
              <a:solidFill>
                <a:srgbClr val="0000FF"/>
              </a:solidFill>
            </a:endParaRPr>
          </a:p>
          <a:p>
            <a:pPr marL="57150" indent="0">
              <a:buNone/>
            </a:pPr>
            <a:endParaRPr lang="en-US" sz="1400" b="1" dirty="0" smtClean="0">
              <a:solidFill>
                <a:srgbClr val="0000FF"/>
              </a:solidFill>
            </a:endParaRPr>
          </a:p>
          <a:p>
            <a:endParaRPr lang="en-US" sz="1400" dirty="0">
              <a:solidFill>
                <a:srgbClr val="0000FF"/>
              </a:solidFill>
            </a:endParaRPr>
          </a:p>
          <a:p>
            <a:endParaRPr lang="en-US" sz="1400" dirty="0">
              <a:solidFill>
                <a:srgbClr val="0000FF"/>
              </a:solidFill>
            </a:endParaRPr>
          </a:p>
          <a:p>
            <a:pPr marL="0" indent="0">
              <a:buNone/>
            </a:pPr>
            <a:endParaRPr lang="x-none" sz="1400" dirty="0">
              <a:solidFill>
                <a:srgbClr val="0000FF"/>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843" y="416816"/>
            <a:ext cx="2700024" cy="5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89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70477" y="457200"/>
            <a:ext cx="8462723" cy="533400"/>
          </a:xfrm>
        </p:spPr>
        <p:txBody>
          <a:bodyPr/>
          <a:lstStyle/>
          <a:p>
            <a:r>
              <a:rPr lang="en-US" sz="3200" b="1" dirty="0" smtClean="0">
                <a:solidFill>
                  <a:schemeClr val="accent3">
                    <a:lumMod val="60000"/>
                    <a:lumOff val="40000"/>
                  </a:schemeClr>
                </a:solidFill>
              </a:rPr>
              <a:t>Check List</a:t>
            </a:r>
            <a:br>
              <a:rPr lang="en-US" sz="3200" b="1" dirty="0" smtClean="0">
                <a:solidFill>
                  <a:schemeClr val="accent3">
                    <a:lumMod val="60000"/>
                    <a:lumOff val="40000"/>
                  </a:schemeClr>
                </a:solidFill>
              </a:rPr>
            </a:br>
            <a:r>
              <a:rPr lang="en-US" sz="3200" b="1" i="1" dirty="0" smtClean="0">
                <a:solidFill>
                  <a:schemeClr val="accent3">
                    <a:lumMod val="60000"/>
                    <a:lumOff val="40000"/>
                  </a:schemeClr>
                </a:solidFill>
              </a:rPr>
              <a:t>Is a Nodal System for Me?</a:t>
            </a:r>
            <a:endParaRPr lang="en-US" sz="3200" b="1" i="1" dirty="0">
              <a:solidFill>
                <a:schemeClr val="accent3">
                  <a:lumMod val="60000"/>
                  <a:lumOff val="40000"/>
                </a:schemeClr>
              </a:solidFill>
            </a:endParaRPr>
          </a:p>
        </p:txBody>
      </p:sp>
      <p:sp>
        <p:nvSpPr>
          <p:cNvPr id="3" name="Content Placeholder 2"/>
          <p:cNvSpPr>
            <a:spLocks noGrp="1"/>
          </p:cNvSpPr>
          <p:nvPr>
            <p:ph idx="1"/>
          </p:nvPr>
        </p:nvSpPr>
        <p:spPr>
          <a:xfrm>
            <a:off x="694534" y="1510145"/>
            <a:ext cx="10757237" cy="4822058"/>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scene3d>
            <a:camera prst="orthographicFront"/>
            <a:lightRig rig="threePt" dir="t"/>
          </a:scene3d>
          <a:sp3d>
            <a:bevelT w="114300" prst="artDeco"/>
          </a:sp3d>
        </p:spPr>
        <p:txBody>
          <a:bodyPr/>
          <a:lstStyle/>
          <a:p>
            <a:pPr marL="0" indent="0">
              <a:buNone/>
            </a:pPr>
            <a:r>
              <a:rPr lang="en-US" dirty="0" smtClean="0">
                <a:solidFill>
                  <a:srgbClr val="003300"/>
                </a:solidFill>
              </a:rPr>
              <a:t>What to Consider:</a:t>
            </a:r>
          </a:p>
          <a:p>
            <a:pPr marL="0" indent="0">
              <a:buNone/>
            </a:pPr>
            <a:endParaRPr lang="en-US" sz="1000" dirty="0">
              <a:solidFill>
                <a:srgbClr val="003300"/>
              </a:solidFill>
            </a:endParaRPr>
          </a:p>
          <a:p>
            <a:pPr lvl="1">
              <a:buFont typeface="Wingdings" panose="05000000000000000000" pitchFamily="2" charset="2"/>
              <a:buChar char="ü"/>
            </a:pPr>
            <a:r>
              <a:rPr lang="en-US" dirty="0" smtClean="0">
                <a:solidFill>
                  <a:srgbClr val="003300"/>
                </a:solidFill>
              </a:rPr>
              <a:t>General </a:t>
            </a:r>
            <a:r>
              <a:rPr lang="en-US" dirty="0">
                <a:solidFill>
                  <a:srgbClr val="003300"/>
                </a:solidFill>
              </a:rPr>
              <a:t>and </a:t>
            </a:r>
            <a:r>
              <a:rPr lang="en-US" dirty="0" smtClean="0">
                <a:solidFill>
                  <a:srgbClr val="003300"/>
                </a:solidFill>
              </a:rPr>
              <a:t>Individual </a:t>
            </a:r>
            <a:r>
              <a:rPr lang="en-US" dirty="0">
                <a:solidFill>
                  <a:srgbClr val="003300"/>
                </a:solidFill>
              </a:rPr>
              <a:t>disadvantages</a:t>
            </a:r>
          </a:p>
          <a:p>
            <a:pPr lvl="1">
              <a:buFont typeface="Wingdings" panose="05000000000000000000" pitchFamily="2" charset="2"/>
              <a:buChar char="ü"/>
            </a:pPr>
            <a:r>
              <a:rPr lang="en-US" dirty="0" smtClean="0">
                <a:solidFill>
                  <a:srgbClr val="003300"/>
                </a:solidFill>
              </a:rPr>
              <a:t>Operations including burying stations, QC status, </a:t>
            </a:r>
            <a:r>
              <a:rPr lang="en-US" dirty="0">
                <a:solidFill>
                  <a:srgbClr val="003300"/>
                </a:solidFill>
              </a:rPr>
              <a:t>noise monitoring, </a:t>
            </a:r>
            <a:r>
              <a:rPr lang="en-US" dirty="0" smtClean="0">
                <a:solidFill>
                  <a:srgbClr val="003300"/>
                </a:solidFill>
              </a:rPr>
              <a:t>acquisition</a:t>
            </a:r>
            <a:r>
              <a:rPr lang="en-US" dirty="0">
                <a:solidFill>
                  <a:srgbClr val="003300"/>
                </a:solidFill>
              </a:rPr>
              <a:t>, </a:t>
            </a:r>
            <a:r>
              <a:rPr lang="en-US" dirty="0" smtClean="0">
                <a:solidFill>
                  <a:srgbClr val="003300"/>
                </a:solidFill>
              </a:rPr>
              <a:t>transfer</a:t>
            </a:r>
            <a:r>
              <a:rPr lang="en-US" dirty="0">
                <a:solidFill>
                  <a:srgbClr val="003300"/>
                </a:solidFill>
              </a:rPr>
              <a:t>, transcription and data recording.</a:t>
            </a:r>
          </a:p>
          <a:p>
            <a:pPr lvl="1">
              <a:buFont typeface="Wingdings" panose="05000000000000000000" pitchFamily="2" charset="2"/>
              <a:buChar char="ü"/>
            </a:pPr>
            <a:r>
              <a:rPr lang="en-US" dirty="0">
                <a:solidFill>
                  <a:srgbClr val="003300"/>
                </a:solidFill>
              </a:rPr>
              <a:t>Easy to operate the equipment and field operations</a:t>
            </a:r>
          </a:p>
          <a:p>
            <a:pPr lvl="1">
              <a:buFont typeface="Wingdings" panose="05000000000000000000" pitchFamily="2" charset="2"/>
              <a:buChar char="ü"/>
            </a:pPr>
            <a:r>
              <a:rPr lang="en-US" dirty="0">
                <a:solidFill>
                  <a:srgbClr val="003300"/>
                </a:solidFill>
              </a:rPr>
              <a:t>Special configurations: 3-4 channels, Mixed</a:t>
            </a:r>
          </a:p>
          <a:p>
            <a:pPr lvl="1">
              <a:buFont typeface="Wingdings" panose="05000000000000000000" pitchFamily="2" charset="2"/>
              <a:buChar char="ü"/>
            </a:pPr>
            <a:r>
              <a:rPr lang="en-US" dirty="0" smtClean="0">
                <a:solidFill>
                  <a:srgbClr val="003300"/>
                </a:solidFill>
              </a:rPr>
              <a:t>Field experienced systems</a:t>
            </a:r>
            <a:endParaRPr lang="en-US" dirty="0">
              <a:solidFill>
                <a:srgbClr val="003300"/>
              </a:solidFill>
            </a:endParaRPr>
          </a:p>
          <a:p>
            <a:pPr lvl="1">
              <a:buFont typeface="Wingdings" panose="05000000000000000000" pitchFamily="2" charset="2"/>
              <a:buChar char="ü"/>
            </a:pPr>
            <a:r>
              <a:rPr lang="en-US" dirty="0" smtClean="0">
                <a:solidFill>
                  <a:srgbClr val="003300"/>
                </a:solidFill>
              </a:rPr>
              <a:t>Market share</a:t>
            </a:r>
            <a:endParaRPr lang="en-US" dirty="0">
              <a:solidFill>
                <a:srgbClr val="003300"/>
              </a:solidFill>
            </a:endParaRPr>
          </a:p>
          <a:p>
            <a:pPr lvl="1">
              <a:buFont typeface="Wingdings" panose="05000000000000000000" pitchFamily="2" charset="2"/>
              <a:buChar char="ü"/>
            </a:pPr>
            <a:r>
              <a:rPr lang="en-US" dirty="0" smtClean="0">
                <a:solidFill>
                  <a:srgbClr val="003300"/>
                </a:solidFill>
              </a:rPr>
              <a:t>Costs</a:t>
            </a:r>
          </a:p>
          <a:p>
            <a:pPr marL="0" indent="0">
              <a:buNone/>
            </a:pPr>
            <a:endParaRPr lang="x-none" sz="1800" b="1" dirty="0" smtClean="0">
              <a:solidFill>
                <a:srgbClr val="0000FF"/>
              </a:solidFill>
            </a:endParaRPr>
          </a:p>
          <a:p>
            <a:pPr indent="-285750">
              <a:buFont typeface="Wingdings" panose="05000000000000000000" pitchFamily="2" charset="2"/>
              <a:buChar char="ü"/>
            </a:pPr>
            <a:endParaRPr lang="x-none" sz="1800" dirty="0" smtClean="0">
              <a:solidFill>
                <a:srgbClr val="0000FF"/>
              </a:solidFill>
            </a:endParaRPr>
          </a:p>
          <a:p>
            <a:pPr marL="57150" indent="0">
              <a:buNone/>
            </a:pPr>
            <a:endParaRPr lang="x-none" sz="2000" dirty="0" smtClean="0">
              <a:solidFill>
                <a:srgbClr val="0000FF"/>
              </a:solidFill>
            </a:endParaRPr>
          </a:p>
          <a:p>
            <a:pPr marL="57150" indent="0">
              <a:buNone/>
            </a:pPr>
            <a:endParaRPr lang="es-ES" sz="1800" dirty="0">
              <a:solidFill>
                <a:srgbClr val="0000FF"/>
              </a:solidFill>
            </a:endParaRPr>
          </a:p>
          <a:p>
            <a:pPr marL="0" indent="0">
              <a:buNone/>
            </a:pPr>
            <a:endParaRPr lang="x-none" sz="1600" dirty="0" smtClean="0">
              <a:solidFill>
                <a:srgbClr val="0000FF"/>
              </a:solidFill>
            </a:endParaRPr>
          </a:p>
          <a:p>
            <a:pPr marL="0" indent="0">
              <a:buNone/>
            </a:pPr>
            <a:endParaRPr lang="x-none" sz="1600" dirty="0">
              <a:solidFill>
                <a:srgbClr val="0000FF"/>
              </a:solidFill>
            </a:endParaRPr>
          </a:p>
          <a:p>
            <a:pPr indent="-285750"/>
            <a:endParaRPr lang="es-ES" sz="1400" dirty="0" smtClean="0">
              <a:solidFill>
                <a:srgbClr val="0000FF"/>
              </a:solidFill>
            </a:endParaRPr>
          </a:p>
          <a:p>
            <a:pPr indent="-285750"/>
            <a:endParaRPr lang="es-ES" sz="1400" dirty="0">
              <a:solidFill>
                <a:srgbClr val="0000FF"/>
              </a:solidFill>
            </a:endParaRPr>
          </a:p>
          <a:p>
            <a:pPr indent="-285750"/>
            <a:endParaRPr lang="x-none" sz="1400" dirty="0" smtClean="0">
              <a:solidFill>
                <a:srgbClr val="0000FF"/>
              </a:solidFill>
            </a:endParaRPr>
          </a:p>
          <a:p>
            <a:pPr marL="57150" indent="0">
              <a:buNone/>
            </a:pPr>
            <a:endParaRPr lang="en-US" sz="1400" b="1" dirty="0" smtClean="0">
              <a:solidFill>
                <a:srgbClr val="0000FF"/>
              </a:solidFill>
            </a:endParaRPr>
          </a:p>
          <a:p>
            <a:endParaRPr lang="en-US" sz="1400" dirty="0">
              <a:solidFill>
                <a:srgbClr val="0000FF"/>
              </a:solidFill>
            </a:endParaRPr>
          </a:p>
          <a:p>
            <a:endParaRPr lang="en-US" sz="1400" dirty="0">
              <a:solidFill>
                <a:srgbClr val="0000FF"/>
              </a:solidFill>
            </a:endParaRPr>
          </a:p>
          <a:p>
            <a:pPr marL="0" indent="0">
              <a:buNone/>
            </a:pPr>
            <a:endParaRPr lang="x-none" sz="1400" dirty="0">
              <a:solidFill>
                <a:srgbClr val="0000FF"/>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534" y="544286"/>
            <a:ext cx="2700024" cy="5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799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72" y="548640"/>
            <a:ext cx="11113477" cy="5753686"/>
          </a:xfr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a:lstStyle/>
          <a:p>
            <a:pPr>
              <a:buNone/>
            </a:pPr>
            <a:endParaRPr lang="en-US" dirty="0" smtClean="0"/>
          </a:p>
          <a:p>
            <a:pPr>
              <a:buNone/>
            </a:pPr>
            <a:endParaRPr lang="en-US" dirty="0" smtClean="0"/>
          </a:p>
          <a:p>
            <a:pPr>
              <a:buNone/>
            </a:pPr>
            <a:endParaRPr lang="en-US" dirty="0" smtClean="0"/>
          </a:p>
          <a:p>
            <a:pPr algn="ctr">
              <a:buNone/>
            </a:pPr>
            <a:endParaRPr lang="en-US" sz="2000" b="1" dirty="0" smtClean="0">
              <a:solidFill>
                <a:srgbClr val="0000FF"/>
              </a:solidFill>
            </a:endParaRPr>
          </a:p>
          <a:p>
            <a:pPr algn="ctr">
              <a:buNone/>
            </a:pPr>
            <a:r>
              <a:rPr lang="en-US" sz="4000" b="1" dirty="0" smtClean="0">
                <a:solidFill>
                  <a:srgbClr val="003300"/>
                </a:solidFill>
              </a:rPr>
              <a:t>Technical Characteristics</a:t>
            </a:r>
          </a:p>
          <a:p>
            <a:pPr algn="ctr">
              <a:buNone/>
            </a:pPr>
            <a:r>
              <a:rPr lang="en-US" sz="4000" b="1" dirty="0" smtClean="0">
                <a:solidFill>
                  <a:srgbClr val="003300"/>
                </a:solidFill>
              </a:rPr>
              <a:t> of Nodal Systems</a:t>
            </a:r>
          </a:p>
          <a:p>
            <a:pPr marL="57150" indent="0">
              <a:buNone/>
            </a:pPr>
            <a:endParaRPr lang="x-none" sz="2000" b="1" dirty="0">
              <a:solidFill>
                <a:srgbClr val="003300"/>
              </a:solidFill>
            </a:endParaRPr>
          </a:p>
          <a:p>
            <a:pPr algn="ctr">
              <a:buNone/>
            </a:pPr>
            <a:endParaRPr lang="x-none" sz="4000" b="1" dirty="0">
              <a:solidFill>
                <a:srgbClr val="0000FF"/>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232" y="903905"/>
            <a:ext cx="1733339" cy="838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6273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6052" y="274638"/>
            <a:ext cx="8216347" cy="1143000"/>
          </a:xfrm>
        </p:spPr>
        <p:txBody>
          <a:bodyPr/>
          <a:lstStyle/>
          <a:p>
            <a:r>
              <a:rPr lang="en-US" sz="3200" dirty="0" smtClean="0">
                <a:solidFill>
                  <a:schemeClr val="accent6">
                    <a:lumMod val="20000"/>
                    <a:lumOff val="80000"/>
                  </a:schemeClr>
                </a:solidFill>
              </a:rPr>
              <a:t>Nodal Systems</a:t>
            </a:r>
            <a:br>
              <a:rPr lang="en-US" sz="3200" dirty="0" smtClean="0">
                <a:solidFill>
                  <a:schemeClr val="accent6">
                    <a:lumMod val="20000"/>
                    <a:lumOff val="80000"/>
                  </a:schemeClr>
                </a:solidFill>
              </a:rPr>
            </a:br>
            <a:r>
              <a:rPr lang="en-US" sz="3200" dirty="0" smtClean="0">
                <a:solidFill>
                  <a:schemeClr val="accent6">
                    <a:lumMod val="20000"/>
                    <a:lumOff val="80000"/>
                  </a:schemeClr>
                </a:solidFill>
              </a:rPr>
              <a:t> </a:t>
            </a:r>
            <a:r>
              <a:rPr lang="en-US" sz="3200" i="1" dirty="0" smtClean="0">
                <a:solidFill>
                  <a:schemeClr val="accent6">
                    <a:lumMod val="20000"/>
                    <a:lumOff val="80000"/>
                  </a:schemeClr>
                </a:solidFill>
              </a:rPr>
              <a:t>What are my Technical Requirements?</a:t>
            </a:r>
            <a:endParaRPr lang="x-none" sz="3200" i="1" dirty="0">
              <a:solidFill>
                <a:schemeClr val="accent6">
                  <a:lumMod val="20000"/>
                  <a:lumOff val="80000"/>
                </a:schemeClr>
              </a:solidFill>
            </a:endParaRPr>
          </a:p>
        </p:txBody>
      </p:sp>
      <p:sp>
        <p:nvSpPr>
          <p:cNvPr id="3" name="Content Placeholder 2"/>
          <p:cNvSpPr>
            <a:spLocks noGrp="1"/>
          </p:cNvSpPr>
          <p:nvPr>
            <p:ph idx="1"/>
          </p:nvPr>
        </p:nvSpPr>
        <p:spPr>
          <a:xfrm>
            <a:off x="609600" y="1881465"/>
            <a:ext cx="11065566" cy="4457699"/>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lstStyle/>
          <a:p>
            <a:endParaRPr lang="x-none" sz="1000" dirty="0" smtClean="0">
              <a:solidFill>
                <a:srgbClr val="0000FF"/>
              </a:solidFill>
            </a:endParaRPr>
          </a:p>
          <a:p>
            <a:pPr>
              <a:buFont typeface="Wingdings" panose="05000000000000000000" pitchFamily="2" charset="2"/>
              <a:buChar char="ü"/>
            </a:pPr>
            <a:r>
              <a:rPr lang="en-US" sz="2000" dirty="0" smtClean="0">
                <a:solidFill>
                  <a:srgbClr val="003300"/>
                </a:solidFill>
              </a:rPr>
              <a:t>Channels per Node: 1 / 2 / 3  / 4.</a:t>
            </a:r>
          </a:p>
          <a:p>
            <a:pPr>
              <a:buFont typeface="Wingdings" panose="05000000000000000000" pitchFamily="2" charset="2"/>
              <a:buChar char="ü"/>
            </a:pPr>
            <a:r>
              <a:rPr lang="en-US" sz="2000" dirty="0">
                <a:solidFill>
                  <a:srgbClr val="003300"/>
                </a:solidFill>
              </a:rPr>
              <a:t>Ability to work with </a:t>
            </a:r>
            <a:r>
              <a:rPr lang="en-US" sz="2000" dirty="0" smtClean="0">
                <a:solidFill>
                  <a:srgbClr val="003300"/>
                </a:solidFill>
              </a:rPr>
              <a:t>sensors: 1 / 3 / 4 </a:t>
            </a:r>
            <a:r>
              <a:rPr lang="en-US" sz="2000" dirty="0">
                <a:solidFill>
                  <a:srgbClr val="003300"/>
                </a:solidFill>
              </a:rPr>
              <a:t>components.</a:t>
            </a:r>
          </a:p>
          <a:p>
            <a:pPr>
              <a:buFont typeface="Wingdings" panose="05000000000000000000" pitchFamily="2" charset="2"/>
              <a:buChar char="ü"/>
            </a:pPr>
            <a:r>
              <a:rPr lang="en-US" sz="2000" dirty="0">
                <a:solidFill>
                  <a:srgbClr val="003300"/>
                </a:solidFill>
              </a:rPr>
              <a:t>Digital sensors: Only two manufacturers offer this option.</a:t>
            </a:r>
          </a:p>
          <a:p>
            <a:pPr>
              <a:buFont typeface="Wingdings" panose="05000000000000000000" pitchFamily="2" charset="2"/>
              <a:buChar char="ü"/>
            </a:pPr>
            <a:r>
              <a:rPr lang="en-US" sz="2000" dirty="0" smtClean="0">
                <a:solidFill>
                  <a:srgbClr val="003300"/>
                </a:solidFill>
              </a:rPr>
              <a:t>Sensor(s): Integrated / </a:t>
            </a:r>
            <a:r>
              <a:rPr lang="en-US" sz="2000" dirty="0">
                <a:solidFill>
                  <a:srgbClr val="003300"/>
                </a:solidFill>
              </a:rPr>
              <a:t>connected to </a:t>
            </a:r>
            <a:r>
              <a:rPr lang="en-US" sz="2000" dirty="0" smtClean="0">
                <a:solidFill>
                  <a:srgbClr val="003300"/>
                </a:solidFill>
              </a:rPr>
              <a:t>the Node</a:t>
            </a:r>
            <a:r>
              <a:rPr lang="en-US" sz="2000" dirty="0">
                <a:solidFill>
                  <a:srgbClr val="003300"/>
                </a:solidFill>
              </a:rPr>
              <a:t>.</a:t>
            </a:r>
          </a:p>
          <a:p>
            <a:pPr>
              <a:buFont typeface="Wingdings" panose="05000000000000000000" pitchFamily="2" charset="2"/>
              <a:buChar char="ü"/>
            </a:pPr>
            <a:r>
              <a:rPr lang="en-US" sz="2000" dirty="0">
                <a:solidFill>
                  <a:srgbClr val="003300"/>
                </a:solidFill>
              </a:rPr>
              <a:t>Analog </a:t>
            </a:r>
            <a:r>
              <a:rPr lang="en-US" sz="2000" dirty="0" smtClean="0">
                <a:solidFill>
                  <a:srgbClr val="003300"/>
                </a:solidFill>
              </a:rPr>
              <a:t>to Digital Converter: 24 /  </a:t>
            </a:r>
            <a:r>
              <a:rPr lang="en-US" sz="2000" dirty="0">
                <a:solidFill>
                  <a:srgbClr val="003300"/>
                </a:solidFill>
              </a:rPr>
              <a:t>32 bits</a:t>
            </a:r>
          </a:p>
          <a:p>
            <a:pPr>
              <a:buFont typeface="Wingdings" panose="05000000000000000000" pitchFamily="2" charset="2"/>
              <a:buChar char="ü"/>
            </a:pPr>
            <a:r>
              <a:rPr lang="en-US" sz="2000" dirty="0">
                <a:solidFill>
                  <a:srgbClr val="003300"/>
                </a:solidFill>
              </a:rPr>
              <a:t>Sampling interval: 0.25 to 20 ms</a:t>
            </a:r>
          </a:p>
          <a:p>
            <a:pPr>
              <a:buFont typeface="Wingdings" panose="05000000000000000000" pitchFamily="2" charset="2"/>
              <a:buChar char="ü"/>
            </a:pPr>
            <a:r>
              <a:rPr lang="en-US" sz="2000" dirty="0">
                <a:solidFill>
                  <a:srgbClr val="003300"/>
                </a:solidFill>
              </a:rPr>
              <a:t>Recording Format: SEG </a:t>
            </a:r>
            <a:r>
              <a:rPr lang="en-US" sz="2000" dirty="0" smtClean="0">
                <a:solidFill>
                  <a:srgbClr val="003300"/>
                </a:solidFill>
              </a:rPr>
              <a:t>Y / SEG D / SEG </a:t>
            </a:r>
            <a:r>
              <a:rPr lang="en-US" sz="2000" dirty="0">
                <a:solidFill>
                  <a:srgbClr val="003300"/>
                </a:solidFill>
              </a:rPr>
              <a:t>2.</a:t>
            </a:r>
          </a:p>
          <a:p>
            <a:pPr>
              <a:buFont typeface="Wingdings" panose="05000000000000000000" pitchFamily="2" charset="2"/>
              <a:buChar char="ü"/>
            </a:pPr>
            <a:r>
              <a:rPr lang="en-US" sz="2000" dirty="0">
                <a:solidFill>
                  <a:srgbClr val="003300"/>
                </a:solidFill>
              </a:rPr>
              <a:t>Memory capacity: </a:t>
            </a:r>
            <a:r>
              <a:rPr lang="en-US" sz="2000" dirty="0" smtClean="0">
                <a:solidFill>
                  <a:srgbClr val="003300"/>
                </a:solidFill>
              </a:rPr>
              <a:t>2 to 64 </a:t>
            </a:r>
            <a:r>
              <a:rPr lang="en-US" sz="2000" dirty="0">
                <a:solidFill>
                  <a:srgbClr val="003300"/>
                </a:solidFill>
              </a:rPr>
              <a:t>GB.</a:t>
            </a:r>
          </a:p>
          <a:p>
            <a:pPr>
              <a:buFont typeface="Wingdings" panose="05000000000000000000" pitchFamily="2" charset="2"/>
              <a:buChar char="ü"/>
            </a:pPr>
            <a:r>
              <a:rPr lang="en-US" sz="2000" dirty="0">
                <a:solidFill>
                  <a:srgbClr val="003300"/>
                </a:solidFill>
              </a:rPr>
              <a:t>Battery type and capacity: </a:t>
            </a:r>
            <a:r>
              <a:rPr lang="en-US" sz="2000" dirty="0" smtClean="0">
                <a:solidFill>
                  <a:srgbClr val="003300"/>
                </a:solidFill>
              </a:rPr>
              <a:t>Li-Ion / </a:t>
            </a:r>
            <a:r>
              <a:rPr lang="en-US" sz="2000" dirty="0">
                <a:solidFill>
                  <a:srgbClr val="003300"/>
                </a:solidFill>
              </a:rPr>
              <a:t>Lead - Acid.</a:t>
            </a:r>
          </a:p>
          <a:p>
            <a:pPr>
              <a:buFont typeface="Wingdings" panose="05000000000000000000" pitchFamily="2" charset="2"/>
              <a:buChar char="ü"/>
            </a:pPr>
            <a:r>
              <a:rPr lang="en-US" sz="2000" dirty="0" smtClean="0">
                <a:solidFill>
                  <a:srgbClr val="003300"/>
                </a:solidFill>
              </a:rPr>
              <a:t>Battery usage: internal / external / or </a:t>
            </a:r>
            <a:r>
              <a:rPr lang="en-US" sz="2000" dirty="0">
                <a:solidFill>
                  <a:srgbClr val="003300"/>
                </a:solidFill>
              </a:rPr>
              <a:t>both.</a:t>
            </a:r>
          </a:p>
          <a:p>
            <a:pPr>
              <a:buFont typeface="Wingdings" panose="05000000000000000000" pitchFamily="2" charset="2"/>
              <a:buChar char="ü"/>
            </a:pPr>
            <a:r>
              <a:rPr lang="en-US" sz="2000" dirty="0">
                <a:solidFill>
                  <a:srgbClr val="003300"/>
                </a:solidFill>
              </a:rPr>
              <a:t>Recording Capacity </a:t>
            </a:r>
            <a:r>
              <a:rPr lang="en-US" sz="2000" dirty="0" smtClean="0">
                <a:solidFill>
                  <a:srgbClr val="003300"/>
                </a:solidFill>
              </a:rPr>
              <a:t>considering Memory </a:t>
            </a:r>
            <a:r>
              <a:rPr lang="en-US" sz="2000" dirty="0">
                <a:solidFill>
                  <a:srgbClr val="003300"/>
                </a:solidFill>
              </a:rPr>
              <a:t>and </a:t>
            </a:r>
            <a:r>
              <a:rPr lang="en-US" sz="2000" dirty="0" smtClean="0">
                <a:solidFill>
                  <a:srgbClr val="003300"/>
                </a:solidFill>
              </a:rPr>
              <a:t>Battery (average 30 days)</a:t>
            </a:r>
          </a:p>
          <a:p>
            <a:pPr>
              <a:buNone/>
            </a:pPr>
            <a:endParaRPr lang="en-US" dirty="0" smtClean="0">
              <a:solidFill>
                <a:srgbClr val="003300"/>
              </a:solidFill>
            </a:endParaRPr>
          </a:p>
          <a:p>
            <a:pPr>
              <a:buNone/>
            </a:pPr>
            <a:endParaRPr lang="en-US" dirty="0" smtClean="0"/>
          </a:p>
          <a:p>
            <a:pPr algn="ctr">
              <a:buNone/>
            </a:pPr>
            <a:endParaRPr lang="en-US" dirty="0" smtClean="0"/>
          </a:p>
          <a:p>
            <a:pPr algn="ctr">
              <a:buNone/>
            </a:pP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937"/>
            <a:ext cx="2286246" cy="45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530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446" y="274638"/>
            <a:ext cx="8896104" cy="1143000"/>
          </a:xfrm>
        </p:spPr>
        <p:txBody>
          <a:bodyPr/>
          <a:lstStyle/>
          <a:p>
            <a:r>
              <a:rPr lang="en-US" sz="3200" dirty="0">
                <a:solidFill>
                  <a:schemeClr val="accent6">
                    <a:lumMod val="20000"/>
                    <a:lumOff val="80000"/>
                  </a:schemeClr>
                </a:solidFill>
              </a:rPr>
              <a:t>Technical Characteristics </a:t>
            </a:r>
            <a:r>
              <a:rPr lang="en-US" sz="3200" dirty="0" smtClean="0">
                <a:solidFill>
                  <a:schemeClr val="accent6">
                    <a:lumMod val="20000"/>
                    <a:lumOff val="80000"/>
                  </a:schemeClr>
                </a:solidFill>
              </a:rPr>
              <a:t/>
            </a:r>
            <a:br>
              <a:rPr lang="en-US" sz="3200" dirty="0" smtClean="0">
                <a:solidFill>
                  <a:schemeClr val="accent6">
                    <a:lumMod val="20000"/>
                    <a:lumOff val="80000"/>
                  </a:schemeClr>
                </a:solidFill>
              </a:rPr>
            </a:br>
            <a:r>
              <a:rPr lang="en-US" sz="3200" dirty="0" smtClean="0">
                <a:solidFill>
                  <a:schemeClr val="accent6">
                    <a:lumMod val="20000"/>
                    <a:lumOff val="80000"/>
                  </a:schemeClr>
                </a:solidFill>
              </a:rPr>
              <a:t>Nodal Systems </a:t>
            </a:r>
            <a:endParaRPr lang="en-US" sz="3200" dirty="0">
              <a:solidFill>
                <a:schemeClr val="accent6">
                  <a:lumMod val="20000"/>
                  <a:lumOff val="80000"/>
                </a:scheme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937"/>
            <a:ext cx="2286246" cy="45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2217247062"/>
              </p:ext>
            </p:extLst>
          </p:nvPr>
        </p:nvGraphicFramePr>
        <p:xfrm>
          <a:off x="406402" y="1587500"/>
          <a:ext cx="11379195" cy="4677768"/>
        </p:xfrm>
        <a:graphic>
          <a:graphicData uri="http://schemas.openxmlformats.org/drawingml/2006/table">
            <a:tbl>
              <a:tblPr firstRow="1" bandRow="1">
                <a:tableStyleId>{E8B1032C-EA38-4F05-BA0D-38AFFFC7BED3}</a:tableStyleId>
              </a:tblPr>
              <a:tblGrid>
                <a:gridCol w="758613"/>
                <a:gridCol w="758613"/>
                <a:gridCol w="758613"/>
                <a:gridCol w="758613"/>
                <a:gridCol w="758613"/>
                <a:gridCol w="758613"/>
                <a:gridCol w="758613"/>
                <a:gridCol w="758613"/>
                <a:gridCol w="758613"/>
                <a:gridCol w="758613"/>
                <a:gridCol w="758613"/>
                <a:gridCol w="758613"/>
                <a:gridCol w="758613"/>
                <a:gridCol w="758613"/>
                <a:gridCol w="758613"/>
              </a:tblGrid>
              <a:tr h="519752">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AutoSeis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Fairfield</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en-US" sz="1400" b="1" i="0" u="none" strike="noStrike" noProof="0" dirty="0" smtClean="0">
                          <a:solidFill>
                            <a:srgbClr val="003300"/>
                          </a:solidFill>
                          <a:effectLst/>
                          <a:latin typeface="Calibri" panose="020F0502020204030204" pitchFamily="34" charset="0"/>
                        </a:rPr>
                        <a:t>Geospace Tech.</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GTI</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fontAlgn="ctr"/>
                      <a:r>
                        <a:rPr lang="en-US" sz="1400" b="1" i="0" u="none" strike="noStrike" noProof="0" dirty="0" smtClean="0">
                          <a:solidFill>
                            <a:srgbClr val="003300"/>
                          </a:solidFill>
                          <a:effectLst/>
                          <a:latin typeface="Calibri" panose="020F0502020204030204" pitchFamily="34" charset="0"/>
                        </a:rPr>
                        <a:t>Innoseis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INOVA</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Geoseis Services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t"/>
                      <a:r>
                        <a:rPr lang="en-US" sz="1400" b="1" i="0" u="none" strike="noStrike" noProof="0" dirty="0" smtClean="0">
                          <a:solidFill>
                            <a:srgbClr val="003300"/>
                          </a:solidFill>
                          <a:effectLst/>
                          <a:latin typeface="Calibri" panose="020F0502020204030204" pitchFamily="34" charset="0"/>
                        </a:rPr>
                        <a:t>Seismic Inst.</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Sercel</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Wireless Seismic</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World Sensing</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519752">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mn-lt"/>
                        </a:rPr>
                        <a:t>ZLand </a:t>
                      </a:r>
                      <a:r>
                        <a:rPr lang="x-none" sz="1400" b="1" i="0" u="none" strike="noStrike" dirty="0">
                          <a:solidFill>
                            <a:srgbClr val="003300"/>
                          </a:solidFill>
                          <a:effectLst/>
                          <a:latin typeface="+mn-lt"/>
                        </a:rPr>
                        <a:t>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Nuseis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mn-lt"/>
                        </a:rPr>
                        <a:t>TremorNet Smart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mn-lt"/>
                        </a:rPr>
                        <a:t>TremorNet Blind</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Hawk</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Sigma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Scout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U Node</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Unite RAU eX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519752">
                <a:tc>
                  <a:txBody>
                    <a:bodyPr/>
                    <a:lstStyle/>
                    <a:p>
                      <a:pPr algn="ctr" rtl="0" fontAlgn="ctr"/>
                      <a:r>
                        <a:rPr lang="en-US" sz="1400" b="0" i="0" u="none" strike="noStrike" noProof="0" dirty="0" smtClean="0">
                          <a:solidFill>
                            <a:srgbClr val="000000"/>
                          </a:solidFill>
                          <a:effectLst/>
                          <a:latin typeface="+mn-lt"/>
                        </a:rPr>
                        <a:t>Channels  x Node</a:t>
                      </a:r>
                      <a:endParaRPr lang="en-US" sz="1400" b="0" i="0" u="none" strike="noStrike" noProof="0" dirty="0">
                        <a:solidFill>
                          <a:srgbClr val="000000"/>
                        </a:solidFill>
                        <a:effectLst/>
                        <a:latin typeface="+mn-lt"/>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400" b="0" i="0" u="none" strike="noStrike" dirty="0" smtClean="0">
                          <a:solidFill>
                            <a:schemeClr val="accent2">
                              <a:lumMod val="50000"/>
                            </a:schemeClr>
                          </a:solidFill>
                          <a:effectLst/>
                          <a:latin typeface="+mn-lt"/>
                        </a:rPr>
                        <a:t>1</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1 or 3</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 / 2 / 3 / 4</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 o 3</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1</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1</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1</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 / 2 / 3</a:t>
                      </a:r>
                    </a:p>
                  </a:txBody>
                  <a:tcPr marL="0" marR="0" marT="0" marB="0" anchor="ctr">
                    <a:solidFill>
                      <a:schemeClr val="tx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chemeClr val="accent2">
                              <a:lumMod val="50000"/>
                            </a:schemeClr>
                          </a:solidFill>
                          <a:effectLst/>
                          <a:latin typeface="+mn-lt"/>
                        </a:rPr>
                        <a:t>1 / 2 / 3</a:t>
                      </a: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1 - 24</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1 o  3</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 o 3</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a:t>
                      </a:r>
                      <a:r>
                        <a:rPr lang="en-US" sz="1400" b="0" i="0" u="none" strike="noStrike" baseline="0" dirty="0" smtClean="0">
                          <a:solidFill>
                            <a:schemeClr val="accent2">
                              <a:lumMod val="50000"/>
                            </a:schemeClr>
                          </a:solidFill>
                          <a:effectLst/>
                          <a:latin typeface="+mn-lt"/>
                        </a:rPr>
                        <a:t> / 2</a:t>
                      </a:r>
                      <a:r>
                        <a:rPr lang="en-US" sz="1400" b="0" i="0" u="none" strike="noStrike" dirty="0" smtClean="0">
                          <a:solidFill>
                            <a:schemeClr val="accent2">
                              <a:lumMod val="50000"/>
                            </a:schemeClr>
                          </a:solidFill>
                          <a:effectLst/>
                          <a:latin typeface="+mn-lt"/>
                        </a:rPr>
                        <a:t> / 3</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r>
              <a:tr h="519752">
                <a:tc>
                  <a:txBody>
                    <a:bodyPr/>
                    <a:lstStyle/>
                    <a:p>
                      <a:pPr algn="ctr" rtl="0" fontAlgn="ctr"/>
                      <a:r>
                        <a:rPr lang="en-US" sz="1400" b="0" i="0" u="none" strike="noStrike" noProof="0" dirty="0" smtClean="0">
                          <a:solidFill>
                            <a:srgbClr val="000000"/>
                          </a:solidFill>
                          <a:effectLst/>
                          <a:latin typeface="+mn-lt"/>
                        </a:rPr>
                        <a:t> Analog</a:t>
                      </a:r>
                      <a:r>
                        <a:rPr lang="en-US" sz="1400" b="0" i="0" u="none" strike="noStrike" baseline="0" noProof="0" dirty="0" smtClean="0">
                          <a:solidFill>
                            <a:srgbClr val="000000"/>
                          </a:solidFill>
                          <a:effectLst/>
                          <a:latin typeface="+mn-lt"/>
                        </a:rPr>
                        <a:t> Input</a:t>
                      </a:r>
                      <a:endParaRPr lang="en-US" sz="1400" b="0" i="0" u="none" strike="noStrike" noProof="0" dirty="0">
                        <a:solidFill>
                          <a:srgbClr val="000000"/>
                        </a:solidFill>
                        <a:effectLst/>
                        <a:latin typeface="+mn-lt"/>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400" b="0" i="0" u="none" strike="noStrike" dirty="0" smtClean="0">
                          <a:solidFill>
                            <a:schemeClr val="accent2">
                              <a:lumMod val="50000"/>
                            </a:schemeClr>
                          </a:solidFill>
                          <a:effectLst/>
                          <a:latin typeface="+mn-lt"/>
                        </a:rPr>
                        <a:t>1C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1C or 3C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1C or 3C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1C or 3C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1C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1C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1C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1C or 3C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1C or 3C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1C or 3C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1C o 3C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1C o 3C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1C o 3C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1C o 3C</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r>
              <a:tr h="519752">
                <a:tc>
                  <a:txBody>
                    <a:bodyPr/>
                    <a:lstStyle/>
                    <a:p>
                      <a:pPr algn="ctr" rtl="0" fontAlgn="ctr"/>
                      <a:r>
                        <a:rPr lang="en-US" sz="1400" b="0" i="0" u="none" strike="noStrike" noProof="0" dirty="0" smtClean="0">
                          <a:solidFill>
                            <a:srgbClr val="000000"/>
                          </a:solidFill>
                          <a:effectLst/>
                          <a:latin typeface="+mn-lt"/>
                        </a:rPr>
                        <a:t>Digital Input</a:t>
                      </a:r>
                      <a:endParaRPr lang="en-US" sz="1400" b="0" i="0" u="none" strike="noStrike" noProof="0" dirty="0">
                        <a:solidFill>
                          <a:srgbClr val="000000"/>
                        </a:solidFill>
                        <a:effectLst/>
                        <a:latin typeface="+mn-lt"/>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1" i="0" u="none" strike="noStrike" dirty="0" smtClean="0">
                          <a:solidFill>
                            <a:schemeClr val="accent2">
                              <a:lumMod val="50000"/>
                            </a:schemeClr>
                          </a:solidFill>
                          <a:effectLst/>
                          <a:latin typeface="+mn-lt"/>
                        </a:rPr>
                        <a:t>3C</a:t>
                      </a:r>
                      <a:endParaRPr lang="en-US" sz="1400" b="1"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1" i="0" u="none" strike="noStrike" dirty="0" smtClean="0">
                          <a:solidFill>
                            <a:schemeClr val="accent2">
                              <a:lumMod val="50000"/>
                            </a:schemeClr>
                          </a:solidFill>
                          <a:effectLst/>
                          <a:latin typeface="+mn-lt"/>
                        </a:rPr>
                        <a:t>YES</a:t>
                      </a:r>
                      <a:endParaRPr lang="en-US" sz="1400" b="1"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r>
              <a:tr h="519752">
                <a:tc>
                  <a:txBody>
                    <a:bodyPr/>
                    <a:lstStyle/>
                    <a:p>
                      <a:pPr algn="ctr" rtl="0" fontAlgn="ctr"/>
                      <a:r>
                        <a:rPr lang="en-US" sz="1200" b="0" i="0" u="none" strike="noStrike" noProof="0" dirty="0" smtClean="0">
                          <a:solidFill>
                            <a:srgbClr val="000000"/>
                          </a:solidFill>
                          <a:effectLst/>
                          <a:latin typeface="+mn-lt"/>
                        </a:rPr>
                        <a:t>Internal Geophone</a:t>
                      </a:r>
                      <a:endParaRPr lang="en-US" sz="1200" b="0" i="0" u="none" strike="noStrike" noProof="0" dirty="0">
                        <a:solidFill>
                          <a:srgbClr val="000000"/>
                        </a:solidFill>
                        <a:effectLst/>
                        <a:latin typeface="+mn-lt"/>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YES + connector</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     YES        (GS </a:t>
                      </a:r>
                      <a:r>
                        <a:rPr lang="en-US" sz="1400" b="0" i="0" u="none" strike="noStrike" noProof="0" dirty="0" smtClean="0">
                          <a:solidFill>
                            <a:schemeClr val="accent2">
                              <a:lumMod val="50000"/>
                            </a:schemeClr>
                          </a:solidFill>
                          <a:effectLst/>
                          <a:latin typeface="+mn-lt"/>
                        </a:rPr>
                        <a:t>One</a:t>
                      </a:r>
                      <a:r>
                        <a:rPr lang="en-US" sz="1400" b="0" i="0" u="none" strike="noStrike" dirty="0" smtClean="0">
                          <a:solidFill>
                            <a:schemeClr val="accent2">
                              <a:lumMod val="50000"/>
                            </a:schemeClr>
                          </a:solidFill>
                          <a:effectLst/>
                          <a:latin typeface="+mn-lt"/>
                        </a:rPr>
                        <a:t>)</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YES + connector</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YES + connector</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no</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r>
              <a:tr h="519752">
                <a:tc>
                  <a:txBody>
                    <a:bodyPr/>
                    <a:lstStyle/>
                    <a:p>
                      <a:pPr algn="ctr" rtl="0" fontAlgn="ctr"/>
                      <a:r>
                        <a:rPr lang="en-US" sz="1400" b="0" i="0" u="none" strike="noStrike" noProof="0" dirty="0" smtClean="0">
                          <a:solidFill>
                            <a:srgbClr val="000000"/>
                          </a:solidFill>
                          <a:effectLst/>
                          <a:latin typeface="+mn-lt"/>
                        </a:rPr>
                        <a:t>A/D Converter</a:t>
                      </a:r>
                      <a:endParaRPr lang="en-US" sz="1400" b="0" i="0" u="none" strike="noStrike" noProof="0" dirty="0">
                        <a:solidFill>
                          <a:srgbClr val="000000"/>
                        </a:solidFill>
                        <a:effectLst/>
                        <a:latin typeface="+mn-lt"/>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400" b="0" i="0" u="none" strike="noStrike" dirty="0" smtClean="0">
                          <a:solidFill>
                            <a:schemeClr val="accent2">
                              <a:lumMod val="50000"/>
                            </a:schemeClr>
                          </a:solidFill>
                          <a:effectLst/>
                          <a:latin typeface="+mn-lt"/>
                        </a:rPr>
                        <a:t>32 bits</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24 bits</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24 bits</a:t>
                      </a:r>
                    </a:p>
                    <a:p>
                      <a:pPr algn="ctr" rtl="0" fontAlgn="ctr"/>
                      <a:r>
                        <a:rPr lang="en-US" sz="1400" b="0" i="0" u="none" strike="noStrike" dirty="0" smtClean="0">
                          <a:solidFill>
                            <a:schemeClr val="accent2">
                              <a:lumMod val="50000"/>
                            </a:schemeClr>
                          </a:solidFill>
                          <a:effectLst/>
                          <a:latin typeface="+mn-lt"/>
                        </a:rPr>
                        <a:t> </a:t>
                      </a:r>
                      <a:r>
                        <a:rPr lang="en-US" sz="1400" b="0" i="0" u="none" strike="noStrike" dirty="0" smtClean="0">
                          <a:solidFill>
                            <a:schemeClr val="accent2">
                              <a:lumMod val="50000"/>
                            </a:schemeClr>
                          </a:solidFill>
                          <a:effectLst/>
                          <a:latin typeface="+mn-lt"/>
                          <a:sym typeface="Symbol" panose="05050102010706020507" pitchFamily="18" charset="2"/>
                        </a:rPr>
                        <a:t></a:t>
                      </a:r>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24 bits</a:t>
                      </a:r>
                    </a:p>
                    <a:p>
                      <a:pPr algn="ctr" rtl="0" fontAlgn="ctr"/>
                      <a:r>
                        <a:rPr lang="en-US" sz="1400" b="0" i="0" u="none" strike="noStrike" dirty="0" smtClean="0">
                          <a:solidFill>
                            <a:schemeClr val="accent2">
                              <a:lumMod val="50000"/>
                            </a:schemeClr>
                          </a:solidFill>
                          <a:effectLst/>
                          <a:latin typeface="+mn-lt"/>
                        </a:rPr>
                        <a:t> </a:t>
                      </a:r>
                      <a:r>
                        <a:rPr lang="en-US" sz="1400" b="0" i="0" u="none" strike="noStrike" dirty="0" smtClean="0">
                          <a:solidFill>
                            <a:schemeClr val="accent2">
                              <a:lumMod val="50000"/>
                            </a:schemeClr>
                          </a:solidFill>
                          <a:effectLst/>
                          <a:latin typeface="+mn-lt"/>
                          <a:sym typeface="Symbol" panose="05050102010706020507" pitchFamily="18" charset="2"/>
                        </a:rPr>
                        <a:t></a:t>
                      </a:r>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24 bits</a:t>
                      </a:r>
                    </a:p>
                    <a:p>
                      <a:pPr algn="ctr" rtl="0" fontAlgn="ctr"/>
                      <a:r>
                        <a:rPr lang="en-US" sz="1400" b="0" i="0" u="none" strike="noStrike" dirty="0" smtClean="0">
                          <a:solidFill>
                            <a:schemeClr val="accent2">
                              <a:lumMod val="50000"/>
                            </a:schemeClr>
                          </a:solidFill>
                          <a:effectLst/>
                          <a:latin typeface="+mn-lt"/>
                        </a:rPr>
                        <a:t> </a:t>
                      </a:r>
                      <a:r>
                        <a:rPr lang="en-US" sz="1400" b="0" i="0" u="none" strike="noStrike" dirty="0" smtClean="0">
                          <a:solidFill>
                            <a:schemeClr val="accent2">
                              <a:lumMod val="50000"/>
                            </a:schemeClr>
                          </a:solidFill>
                          <a:effectLst/>
                          <a:latin typeface="+mn-lt"/>
                          <a:sym typeface="Symbol" panose="05050102010706020507" pitchFamily="18" charset="2"/>
                        </a:rPr>
                        <a:t></a:t>
                      </a:r>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b"/>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l" fontAlgn="b"/>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24 bits</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24 bits</a:t>
                      </a:r>
                    </a:p>
                    <a:p>
                      <a:pPr algn="ctr" rtl="0" fontAlgn="ctr"/>
                      <a:r>
                        <a:rPr lang="en-US" sz="1400" b="0" i="0" u="none" strike="noStrike" dirty="0" smtClean="0">
                          <a:solidFill>
                            <a:schemeClr val="accent2">
                              <a:lumMod val="50000"/>
                            </a:schemeClr>
                          </a:solidFill>
                          <a:effectLst/>
                          <a:latin typeface="+mn-lt"/>
                          <a:sym typeface="Symbol" panose="05050102010706020507" pitchFamily="18" charset="2"/>
                        </a:rPr>
                        <a:t></a:t>
                      </a:r>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32 bits</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24 bits</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24 bits</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r>
              <a:tr h="519752">
                <a:tc>
                  <a:txBody>
                    <a:bodyPr/>
                    <a:lstStyle/>
                    <a:p>
                      <a:pPr algn="ctr" rtl="0" fontAlgn="ctr"/>
                      <a:r>
                        <a:rPr lang="en-US" sz="1400" b="0" i="0" u="none" strike="noStrike" noProof="0" dirty="0" smtClean="0">
                          <a:solidFill>
                            <a:srgbClr val="000000"/>
                          </a:solidFill>
                          <a:effectLst/>
                          <a:latin typeface="+mn-lt"/>
                        </a:rPr>
                        <a:t>Sample</a:t>
                      </a:r>
                      <a:r>
                        <a:rPr lang="en-US" sz="1400" b="0" i="0" u="none" strike="noStrike" baseline="0" noProof="0" dirty="0" smtClean="0">
                          <a:solidFill>
                            <a:srgbClr val="000000"/>
                          </a:solidFill>
                          <a:effectLst/>
                          <a:latin typeface="+mn-lt"/>
                        </a:rPr>
                        <a:t> Rate</a:t>
                      </a:r>
                      <a:r>
                        <a:rPr lang="en-US" sz="1400" b="0" i="0" u="none" strike="noStrike" noProof="0" dirty="0" smtClean="0">
                          <a:solidFill>
                            <a:srgbClr val="000000"/>
                          </a:solidFill>
                          <a:effectLst/>
                          <a:latin typeface="+mn-lt"/>
                        </a:rPr>
                        <a:t> (ms)</a:t>
                      </a:r>
                      <a:endParaRPr lang="en-US" sz="1400" b="0" i="0" u="none" strike="noStrike" noProof="0" dirty="0">
                        <a:solidFill>
                          <a:srgbClr val="000000"/>
                        </a:solidFill>
                        <a:effectLst/>
                        <a:latin typeface="+mn-lt"/>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400" b="0" i="0" u="none" strike="noStrike" dirty="0" smtClean="0">
                          <a:solidFill>
                            <a:schemeClr val="accent2">
                              <a:lumMod val="50000"/>
                            </a:schemeClr>
                          </a:solidFill>
                          <a:effectLst/>
                          <a:latin typeface="+mn-lt"/>
                        </a:rPr>
                        <a:t>1 or 2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0.5 to 4</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0.25 to 4</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0.25 to 4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1 or 2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1, 2, 4</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mn-lt"/>
                        </a:rPr>
                        <a:t>1, 2, 4</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0.25 to 4</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0.25 to 8</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0.25 to 2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0.5 to 4</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2, 4, 10 &amp; 20</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r>
              <a:tr h="519752">
                <a:tc>
                  <a:txBody>
                    <a:bodyPr/>
                    <a:lstStyle/>
                    <a:p>
                      <a:pPr algn="ctr" rtl="0" fontAlgn="ctr"/>
                      <a:r>
                        <a:rPr lang="en-US" sz="1400" b="0" i="0" u="none" strike="noStrike" noProof="0" dirty="0" smtClean="0">
                          <a:solidFill>
                            <a:srgbClr val="000000"/>
                          </a:solidFill>
                          <a:effectLst/>
                          <a:latin typeface="+mn-lt"/>
                        </a:rPr>
                        <a:t>Recording Format </a:t>
                      </a:r>
                      <a:endParaRPr lang="en-US" sz="1400" b="0" i="0" u="none" strike="noStrike" noProof="0" dirty="0">
                        <a:solidFill>
                          <a:srgbClr val="000000"/>
                        </a:solidFill>
                        <a:effectLst/>
                        <a:latin typeface="+mn-lt"/>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FN  &amp; SEG Y</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SEG D, SEG 2</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SEG D, SEG 2</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b"/>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l" fontAlgn="b"/>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SEG Y</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SEG Y   &amp;  SEG D</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SEG D / SEG Y</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SEG Y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mn-lt"/>
                        </a:rPr>
                        <a:t>   SEG Y</a:t>
                      </a:r>
                      <a:endParaRPr lang="en-US" sz="1400" b="0" i="0" u="none" strike="noStrike"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l" fontAlgn="b"/>
                      <a:r>
                        <a:rPr lang="en-US" sz="1400" b="0" i="0" u="none" strike="noStrike" dirty="0" smtClean="0">
                          <a:solidFill>
                            <a:schemeClr val="accent2">
                              <a:lumMod val="50000"/>
                            </a:schemeClr>
                          </a:solidFill>
                          <a:effectLst/>
                          <a:latin typeface="+mn-lt"/>
                        </a:rPr>
                        <a:t> </a:t>
                      </a:r>
                      <a:endParaRPr lang="en-US" sz="1400" b="0" i="0" u="none" strike="noStrike" dirty="0">
                        <a:solidFill>
                          <a:schemeClr val="accent2">
                            <a:lumMod val="50000"/>
                          </a:schemeClr>
                        </a:solidFill>
                        <a:effectLst/>
                        <a:latin typeface="+mn-lt"/>
                      </a:endParaRPr>
                    </a:p>
                  </a:txBody>
                  <a:tcPr marL="0" marR="0" marT="0" marB="0" anchor="b">
                    <a:solidFill>
                      <a:schemeClr val="tx1">
                        <a:lumMod val="85000"/>
                      </a:schemeClr>
                    </a:solidFill>
                  </a:tcPr>
                </a:tc>
              </a:tr>
            </a:tbl>
          </a:graphicData>
        </a:graphic>
      </p:graphicFrame>
    </p:spTree>
    <p:extLst>
      <p:ext uri="{BB962C8B-B14F-4D97-AF65-F5344CB8AC3E}">
        <p14:creationId xmlns:p14="http://schemas.microsoft.com/office/powerpoint/2010/main" val="527400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624" y="274638"/>
            <a:ext cx="9472926" cy="1143000"/>
          </a:xfrm>
        </p:spPr>
        <p:txBody>
          <a:bodyPr/>
          <a:lstStyle/>
          <a:p>
            <a:r>
              <a:rPr lang="en-US" sz="3200" dirty="0" smtClean="0">
                <a:solidFill>
                  <a:schemeClr val="accent6">
                    <a:lumMod val="20000"/>
                    <a:lumOff val="80000"/>
                  </a:schemeClr>
                </a:solidFill>
              </a:rPr>
              <a:t>Recording Capacity (Memory / Battery) </a:t>
            </a:r>
            <a:r>
              <a:rPr lang="en-US" sz="3200" dirty="0">
                <a:solidFill>
                  <a:schemeClr val="accent6">
                    <a:lumMod val="20000"/>
                    <a:lumOff val="80000"/>
                  </a:schemeClr>
                </a:solidFill>
              </a:rPr>
              <a:t/>
            </a:r>
            <a:br>
              <a:rPr lang="en-US" sz="3200" dirty="0">
                <a:solidFill>
                  <a:schemeClr val="accent6">
                    <a:lumMod val="20000"/>
                    <a:lumOff val="80000"/>
                  </a:schemeClr>
                </a:solidFill>
              </a:rPr>
            </a:br>
            <a:r>
              <a:rPr lang="en-US" sz="3200" dirty="0">
                <a:solidFill>
                  <a:schemeClr val="accent6">
                    <a:lumMod val="20000"/>
                    <a:lumOff val="80000"/>
                  </a:schemeClr>
                </a:solidFill>
              </a:rPr>
              <a:t>Nodal Systems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937"/>
            <a:ext cx="2286246" cy="45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2692384310"/>
              </p:ext>
            </p:extLst>
          </p:nvPr>
        </p:nvGraphicFramePr>
        <p:xfrm>
          <a:off x="406402" y="1587500"/>
          <a:ext cx="11379195" cy="4732360"/>
        </p:xfrm>
        <a:graphic>
          <a:graphicData uri="http://schemas.openxmlformats.org/drawingml/2006/table">
            <a:tbl>
              <a:tblPr firstRow="1" bandRow="1">
                <a:tableStyleId>{E8B1032C-EA38-4F05-BA0D-38AFFFC7BED3}</a:tableStyleId>
              </a:tblPr>
              <a:tblGrid>
                <a:gridCol w="758613"/>
                <a:gridCol w="758613"/>
                <a:gridCol w="758613"/>
                <a:gridCol w="758613"/>
                <a:gridCol w="758613"/>
                <a:gridCol w="758613"/>
                <a:gridCol w="758613"/>
                <a:gridCol w="758613"/>
                <a:gridCol w="758613"/>
                <a:gridCol w="758613"/>
                <a:gridCol w="758613"/>
                <a:gridCol w="758613"/>
                <a:gridCol w="758613"/>
                <a:gridCol w="758613"/>
                <a:gridCol w="758613"/>
              </a:tblGrid>
              <a:tr h="519752">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AutoSeis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Fairfield</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en-US" sz="1400" b="1" i="0" u="none" strike="noStrike" noProof="0" dirty="0" smtClean="0">
                          <a:solidFill>
                            <a:srgbClr val="003300"/>
                          </a:solidFill>
                          <a:effectLst/>
                          <a:latin typeface="Calibri" panose="020F0502020204030204" pitchFamily="34" charset="0"/>
                        </a:rPr>
                        <a:t>Geospace Tech.</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GTI</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fontAlgn="ctr"/>
                      <a:r>
                        <a:rPr lang="en-US" sz="1400" b="1" i="0" u="none" strike="noStrike" noProof="0" dirty="0" smtClean="0">
                          <a:solidFill>
                            <a:srgbClr val="003300"/>
                          </a:solidFill>
                          <a:effectLst/>
                          <a:latin typeface="Calibri" panose="020F0502020204030204" pitchFamily="34" charset="0"/>
                        </a:rPr>
                        <a:t>Innoseis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INOVA</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Geoseis Services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t"/>
                      <a:r>
                        <a:rPr lang="en-US" sz="1400" b="1" i="0" u="none" strike="noStrike" noProof="0" dirty="0" smtClean="0">
                          <a:solidFill>
                            <a:srgbClr val="003300"/>
                          </a:solidFill>
                          <a:effectLst/>
                          <a:latin typeface="Calibri" panose="020F0502020204030204" pitchFamily="34" charset="0"/>
                        </a:rPr>
                        <a:t>Seismic Inst.</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Sercel</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Wireless Seismic</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World Sensing</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519752">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mn-lt"/>
                        </a:rPr>
                        <a:t>ZLand </a:t>
                      </a:r>
                      <a:r>
                        <a:rPr lang="x-none" sz="1400" b="1" i="0" u="none" strike="noStrike" dirty="0">
                          <a:solidFill>
                            <a:srgbClr val="003300"/>
                          </a:solidFill>
                          <a:effectLst/>
                          <a:latin typeface="+mn-lt"/>
                        </a:rPr>
                        <a:t>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Nuseis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mn-lt"/>
                        </a:rPr>
                        <a:t>TremorNet Smart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mn-lt"/>
                        </a:rPr>
                        <a:t>TremorNet Blind</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Hawk</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mn-lt"/>
                        </a:rPr>
                        <a:t>Sigma</a:t>
                      </a:r>
                      <a:endParaRPr lang="x-none" sz="1400" b="1" i="0" u="none" strike="noStrike" dirty="0">
                        <a:solidFill>
                          <a:srgbClr val="003300"/>
                        </a:solidFill>
                        <a:effectLst/>
                        <a:latin typeface="+mn-lt"/>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Scout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U Node</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Unite RAU eX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519752">
                <a:tc>
                  <a:txBody>
                    <a:bodyPr/>
                    <a:lstStyle/>
                    <a:p>
                      <a:pPr algn="ctr" rtl="0" fontAlgn="ctr"/>
                      <a:r>
                        <a:rPr lang="en-US" sz="1400" b="0" i="0" u="none" strike="noStrike" noProof="0" dirty="0" smtClean="0">
                          <a:solidFill>
                            <a:srgbClr val="000000"/>
                          </a:solidFill>
                          <a:effectLst/>
                          <a:latin typeface="Calibri" panose="020F0502020204030204" pitchFamily="34" charset="0"/>
                        </a:rPr>
                        <a:t>Memory Capacity (GB)</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8 GB</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en-US" sz="1400" b="0" i="0" u="none" strike="noStrike" dirty="0">
                          <a:solidFill>
                            <a:schemeClr val="accent2">
                              <a:lumMod val="50000"/>
                            </a:schemeClr>
                          </a:solidFill>
                          <a:effectLst/>
                          <a:latin typeface="Calibri" panose="020F0502020204030204" pitchFamily="34" charset="0"/>
                        </a:rPr>
                        <a:t>Up to 16 GB X chan</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8 GB</a:t>
                      </a:r>
                    </a:p>
                  </a:txBody>
                  <a:tcPr marL="0" marR="0" marT="0" marB="0" anchor="ctr">
                    <a:solidFill>
                      <a:schemeClr val="tx1">
                        <a:lumMod val="85000"/>
                      </a:schemeClr>
                    </a:solidFill>
                  </a:tcPr>
                </a:tc>
                <a:tc>
                  <a:txBody>
                    <a:bodyPr/>
                    <a:lstStyle/>
                    <a:p>
                      <a:pPr algn="ctr" rtl="0" fontAlgn="ctr"/>
                      <a:r>
                        <a:rPr lang="fr-FR" sz="1400" b="0" i="0" u="none" strike="noStrike" dirty="0">
                          <a:solidFill>
                            <a:schemeClr val="accent2">
                              <a:lumMod val="50000"/>
                            </a:schemeClr>
                          </a:solidFill>
                          <a:effectLst/>
                          <a:latin typeface="Calibri" panose="020F0502020204030204" pitchFamily="34" charset="0"/>
                        </a:rPr>
                        <a:t>8 (16, 32, 64 optional)</a:t>
                      </a:r>
                    </a:p>
                  </a:txBody>
                  <a:tcPr marL="0" marR="0" marT="0" marB="0" anchor="ctr">
                    <a:solidFill>
                      <a:schemeClr val="tx1">
                        <a:lumMod val="85000"/>
                      </a:schemeClr>
                    </a:solidFill>
                  </a:tcPr>
                </a:tc>
                <a:tc>
                  <a:txBody>
                    <a:bodyPr/>
                    <a:lstStyle/>
                    <a:p>
                      <a:pPr algn="ctr" fontAlgn="ctr"/>
                      <a:r>
                        <a:rPr lang="en-US" sz="1400" b="0" i="0" u="none" strike="noStrike" dirty="0">
                          <a:solidFill>
                            <a:schemeClr val="accent2">
                              <a:lumMod val="50000"/>
                            </a:schemeClr>
                          </a:solidFill>
                          <a:effectLst/>
                          <a:latin typeface="Calibri" panose="020F0502020204030204" pitchFamily="34" charset="0"/>
                        </a:rPr>
                        <a:t>16 GB (up to 32 GB)</a:t>
                      </a:r>
                    </a:p>
                  </a:txBody>
                  <a:tcPr marL="0" marR="0" marT="0" marB="0" anchor="ctr">
                    <a:solidFill>
                      <a:schemeClr val="tx1">
                        <a:lumMod val="85000"/>
                      </a:schemeClr>
                    </a:solidFill>
                  </a:tcPr>
                </a:tc>
                <a:tc>
                  <a:txBody>
                    <a:bodyPr/>
                    <a:lstStyle/>
                    <a:p>
                      <a:pPr algn="ctr" fontAlgn="ctr"/>
                      <a:r>
                        <a:rPr lang="en-US" sz="1400" b="0" i="0" u="none" strike="noStrike" dirty="0">
                          <a:solidFill>
                            <a:schemeClr val="accent2">
                              <a:lumMod val="50000"/>
                            </a:schemeClr>
                          </a:solidFill>
                          <a:effectLst/>
                          <a:latin typeface="Calibri" panose="020F0502020204030204" pitchFamily="34" charset="0"/>
                        </a:rPr>
                        <a:t>16 GB (up to 32 GB)</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16 GB total</a:t>
                      </a:r>
                    </a:p>
                  </a:txBody>
                  <a:tcPr marL="0" marR="0" marT="0" marB="0" anchor="ctr">
                    <a:solidFill>
                      <a:schemeClr val="tx1">
                        <a:lumMod val="85000"/>
                      </a:schemeClr>
                    </a:solidFill>
                  </a:tcPr>
                </a:tc>
                <a:tc>
                  <a:txBody>
                    <a:bodyPr/>
                    <a:lstStyle/>
                    <a:p>
                      <a:pPr algn="ctr" rtl="0" fontAlgn="ctr"/>
                      <a:r>
                        <a:rPr lang="x-none" sz="1400" b="0" i="0" u="none" strike="noStrike" dirty="0" smtClean="0">
                          <a:solidFill>
                            <a:schemeClr val="accent2">
                              <a:lumMod val="50000"/>
                            </a:schemeClr>
                          </a:solidFill>
                          <a:effectLst/>
                          <a:latin typeface="Calibri" panose="020F0502020204030204" pitchFamily="34" charset="0"/>
                        </a:rPr>
                        <a:t>2, 4 (64 </a:t>
                      </a:r>
                      <a:r>
                        <a:rPr lang="x-none" sz="1400" b="0" i="0" u="none" strike="noStrike" dirty="0">
                          <a:solidFill>
                            <a:schemeClr val="accent2">
                              <a:lumMod val="50000"/>
                            </a:schemeClr>
                          </a:solidFill>
                          <a:effectLst/>
                          <a:latin typeface="Calibri" panose="020F0502020204030204" pitchFamily="34" charset="0"/>
                        </a:rPr>
                        <a:t>Optional)</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32 GB</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64 GB</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r>
              <a:tr h="519752">
                <a:tc>
                  <a:txBody>
                    <a:bodyPr/>
                    <a:lstStyle/>
                    <a:p>
                      <a:pPr algn="ctr" rtl="0" fontAlgn="ctr"/>
                      <a:r>
                        <a:rPr lang="en-US" sz="1400" b="0" i="0" u="none" strike="noStrike" noProof="0" dirty="0" smtClean="0">
                          <a:solidFill>
                            <a:srgbClr val="000000"/>
                          </a:solidFill>
                          <a:effectLst/>
                          <a:latin typeface="Calibri" panose="020F0502020204030204" pitchFamily="34" charset="0"/>
                        </a:rPr>
                        <a:t>Internal Battery</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No</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YES</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No</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YES</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10 AH</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YES</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YES</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No</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No</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Yes</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7 - 28 Vdc</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Li-Ion</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Li-Ion</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No</a:t>
                      </a:r>
                    </a:p>
                  </a:txBody>
                  <a:tcPr marL="0" marR="0" marT="0" marB="0" anchor="ctr">
                    <a:solidFill>
                      <a:schemeClr val="tx1">
                        <a:lumMod val="85000"/>
                      </a:schemeClr>
                    </a:solidFill>
                  </a:tcPr>
                </a:tc>
              </a:tr>
              <a:tr h="519752">
                <a:tc>
                  <a:txBody>
                    <a:bodyPr/>
                    <a:lstStyle/>
                    <a:p>
                      <a:pPr algn="ctr" rtl="0" fontAlgn="ctr"/>
                      <a:r>
                        <a:rPr lang="en-US" sz="1400" b="0" i="0" u="none" strike="noStrike" noProof="0" dirty="0" smtClean="0">
                          <a:solidFill>
                            <a:srgbClr val="000000"/>
                          </a:solidFill>
                          <a:effectLst/>
                          <a:latin typeface="Calibri" panose="020F0502020204030204" pitchFamily="34" charset="0"/>
                        </a:rPr>
                        <a:t>External Battery</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Yes</a:t>
                      </a:r>
                    </a:p>
                  </a:txBody>
                  <a:tcPr marL="0" marR="0" marT="0" marB="0" anchor="ctr">
                    <a:solidFill>
                      <a:schemeClr val="tx1">
                        <a:lumMod val="85000"/>
                      </a:schemeClr>
                    </a:solidFill>
                  </a:tcPr>
                </a:tc>
                <a:tc>
                  <a:txBody>
                    <a:bodyPr/>
                    <a:lstStyle/>
                    <a:p>
                      <a:pPr algn="ctr" rtl="0" fontAlgn="ctr"/>
                      <a:r>
                        <a:rPr lang="x-none" sz="1400" b="0" i="0" u="none" strike="noStrike" dirty="0" smtClean="0">
                          <a:solidFill>
                            <a:schemeClr val="accent2">
                              <a:lumMod val="50000"/>
                            </a:schemeClr>
                          </a:solidFill>
                          <a:effectLst/>
                          <a:latin typeface="Calibri" panose="020F0502020204030204" pitchFamily="34" charset="0"/>
                        </a:rPr>
                        <a:t>No </a:t>
                      </a: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Yes</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No</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Optional</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No</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No</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11 - 17 Vdc</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Yes</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Yes</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Yes</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Yes</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65 AH @12 Vdc</a:t>
                      </a:r>
                    </a:p>
                  </a:txBody>
                  <a:tcPr marL="0" marR="0" marT="0" marB="0" anchor="ctr">
                    <a:solidFill>
                      <a:schemeClr val="tx1">
                        <a:lumMod val="85000"/>
                      </a:schemeClr>
                    </a:solidFill>
                  </a:tcPr>
                </a:tc>
              </a:tr>
              <a:tr h="519752">
                <a:tc>
                  <a:txBody>
                    <a:bodyPr/>
                    <a:lstStyle/>
                    <a:p>
                      <a:pPr algn="ctr" rtl="0" fontAlgn="ctr"/>
                      <a:r>
                        <a:rPr lang="en-US" sz="1400" b="0" i="0" u="none" strike="noStrike" noProof="0" dirty="0" smtClean="0">
                          <a:solidFill>
                            <a:srgbClr val="000000"/>
                          </a:solidFill>
                          <a:effectLst/>
                          <a:latin typeface="Calibri" panose="020F0502020204030204" pitchFamily="34" charset="0"/>
                        </a:rPr>
                        <a:t> Battery Type</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Li-Ion</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Li-Ion</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Li-Ion / Li  Polimer</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Li-Ion</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Li-Ion</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Li-Ion</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Li-Ion</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Li-Ion</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fontAlgn="t"/>
                      <a:r>
                        <a:rPr lang="x-none" sz="1400" b="0" i="0" u="none" strike="noStrike" dirty="0">
                          <a:solidFill>
                            <a:schemeClr val="accent2">
                              <a:lumMod val="50000"/>
                            </a:schemeClr>
                          </a:solidFill>
                          <a:effectLst/>
                          <a:latin typeface="Calibri" panose="020F0502020204030204" pitchFamily="34" charset="0"/>
                        </a:rPr>
                        <a:t> </a:t>
                      </a:r>
                    </a:p>
                  </a:txBody>
                  <a:tcPr marL="0" marR="0" marT="0" marB="0">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smtClean="0">
                          <a:solidFill>
                            <a:schemeClr val="accent2">
                              <a:lumMod val="50000"/>
                            </a:schemeClr>
                          </a:solidFill>
                          <a:effectLst/>
                          <a:latin typeface="Calibri" panose="020F0502020204030204" pitchFamily="34" charset="0"/>
                        </a:rPr>
                        <a:t>Lead Acid </a:t>
                      </a: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519752">
                <a:tc>
                  <a:txBody>
                    <a:bodyPr/>
                    <a:lstStyle/>
                    <a:p>
                      <a:pPr algn="ctr" rtl="0" fontAlgn="ctr"/>
                      <a:r>
                        <a:rPr lang="en-US" sz="1400" b="0" i="0" u="none" strike="noStrike" noProof="0" dirty="0" smtClean="0">
                          <a:solidFill>
                            <a:srgbClr val="000000"/>
                          </a:solidFill>
                          <a:effectLst/>
                          <a:latin typeface="Calibri" panose="020F0502020204030204" pitchFamily="34" charset="0"/>
                        </a:rPr>
                        <a:t>Power (Acq. Mode x Channel)</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&lt; 300 mW</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&lt; 204 mW</a:t>
                      </a:r>
                    </a:p>
                  </a:txBody>
                  <a:tcPr marL="0" marR="0" marT="0" marB="0" anchor="ctr">
                    <a:solidFill>
                      <a:schemeClr val="tx1">
                        <a:lumMod val="85000"/>
                      </a:schemeClr>
                    </a:solidFill>
                  </a:tcPr>
                </a:tc>
                <a:tc>
                  <a:txBody>
                    <a:bodyPr/>
                    <a:lstStyle/>
                    <a:p>
                      <a:pPr algn="ctr" rtl="0" fontAlgn="ctr"/>
                      <a:r>
                        <a:rPr lang="x-none" sz="1400" b="1"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&lt; 100 mW</a:t>
                      </a:r>
                    </a:p>
                  </a:txBody>
                  <a:tcPr marL="0" marR="0" marT="0" marB="0" anchor="ctr">
                    <a:solidFill>
                      <a:schemeClr val="tx1">
                        <a:lumMod val="85000"/>
                      </a:schemeClr>
                    </a:solidFill>
                  </a:tcPr>
                </a:tc>
                <a:tc>
                  <a:txBody>
                    <a:bodyPr/>
                    <a:lstStyle/>
                    <a:p>
                      <a:pPr algn="ctr" fontAlgn="b"/>
                      <a:r>
                        <a:rPr lang="x-none" sz="1400" b="0" i="0" u="none" strike="noStrike" dirty="0">
                          <a:solidFill>
                            <a:schemeClr val="accent2">
                              <a:lumMod val="50000"/>
                            </a:schemeClr>
                          </a:solidFill>
                          <a:effectLst/>
                          <a:latin typeface="Calibri" panose="020F0502020204030204" pitchFamily="34" charset="0"/>
                        </a:rPr>
                        <a:t> </a:t>
                      </a:r>
                    </a:p>
                  </a:txBody>
                  <a:tcPr marL="0" marR="0" marT="0" marB="0" anchor="b">
                    <a:solidFill>
                      <a:schemeClr val="tx1">
                        <a:lumMod val="85000"/>
                      </a:schemeClr>
                    </a:solidFill>
                  </a:tcPr>
                </a:tc>
                <a:tc>
                  <a:txBody>
                    <a:bodyPr/>
                    <a:lstStyle/>
                    <a:p>
                      <a:pPr algn="l" fontAlgn="b"/>
                      <a:r>
                        <a:rPr lang="x-none" sz="1400" b="0" i="0" u="none" strike="noStrike" dirty="0">
                          <a:solidFill>
                            <a:schemeClr val="accent2">
                              <a:lumMod val="50000"/>
                            </a:schemeClr>
                          </a:solidFill>
                          <a:effectLst/>
                          <a:latin typeface="Calibri" panose="020F0502020204030204" pitchFamily="34" charset="0"/>
                        </a:rPr>
                        <a:t> </a:t>
                      </a:r>
                    </a:p>
                  </a:txBody>
                  <a:tcPr marL="0" marR="0" marT="0" marB="0" anchor="b">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309 mW</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480 mW</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250 mW</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500 mW / 3 chan</a:t>
                      </a:r>
                    </a:p>
                  </a:txBody>
                  <a:tcPr marL="0" marR="0" marT="0" marB="0" anchor="ctr">
                    <a:solidFill>
                      <a:schemeClr val="tx1">
                        <a:lumMod val="85000"/>
                      </a:schemeClr>
                    </a:solidFill>
                  </a:tcPr>
                </a:tc>
              </a:tr>
              <a:tr h="519752">
                <a:tc>
                  <a:txBody>
                    <a:bodyPr/>
                    <a:lstStyle/>
                    <a:p>
                      <a:pPr algn="ctr" rtl="0" fontAlgn="ctr"/>
                      <a:r>
                        <a:rPr lang="en-US" sz="1400" b="0" i="0" u="none" strike="noStrike" noProof="0" dirty="0" smtClean="0">
                          <a:solidFill>
                            <a:srgbClr val="000000"/>
                          </a:solidFill>
                          <a:effectLst/>
                          <a:latin typeface="Calibri" panose="020F0502020204030204" pitchFamily="34" charset="0"/>
                        </a:rPr>
                        <a:t>Recording Capacity </a:t>
                      </a:r>
                      <a:r>
                        <a:rPr lang="en-US" sz="1400" b="0" i="0" u="none" strike="noStrike" baseline="0" noProof="0" dirty="0" smtClean="0">
                          <a:solidFill>
                            <a:srgbClr val="000000"/>
                          </a:solidFill>
                          <a:effectLst/>
                          <a:latin typeface="Calibri" panose="020F0502020204030204" pitchFamily="34" charset="0"/>
                        </a:rPr>
                        <a:t> (days)</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&gt; 42</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&gt; 32</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&gt; 30</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&gt; 30</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&gt; 14</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&gt; 30</a:t>
                      </a:r>
                    </a:p>
                  </a:txBody>
                  <a:tcPr marL="0" marR="0" marT="0" marB="0" anchor="ctr">
                    <a:solidFill>
                      <a:schemeClr val="tx1">
                        <a:lumMod val="85000"/>
                      </a:schemeClr>
                    </a:soli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&gt; 40</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28</a:t>
                      </a:r>
                    </a:p>
                  </a:txBody>
                  <a:tcPr marL="0" marR="0" marT="0" marB="0" anchor="ctr">
                    <a:solidFill>
                      <a:schemeClr val="tx1">
                        <a:lumMod val="85000"/>
                      </a:schemeClr>
                    </a:solidFill>
                  </a:tcPr>
                </a:tc>
                <a:tc>
                  <a:txBody>
                    <a:bodyPr/>
                    <a:lstStyle/>
                    <a:p>
                      <a:pPr algn="ctr" fontAlgn="t"/>
                      <a:r>
                        <a:rPr lang="x-none" sz="1400" b="0" i="0" u="none" strike="noStrike" dirty="0">
                          <a:solidFill>
                            <a:schemeClr val="accent2">
                              <a:lumMod val="50000"/>
                            </a:schemeClr>
                          </a:solidFill>
                          <a:effectLst/>
                          <a:latin typeface="Calibri" panose="020F0502020204030204" pitchFamily="34" charset="0"/>
                        </a:rPr>
                        <a:t> </a:t>
                      </a:r>
                    </a:p>
                  </a:txBody>
                  <a:tcPr marL="0" marR="0" marT="0" marB="0">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20</a:t>
                      </a:r>
                    </a:p>
                  </a:txBody>
                  <a:tcPr marL="0" marR="0" marT="0" marB="0" anchor="ctr">
                    <a:solidFill>
                      <a:schemeClr val="tx1">
                        <a:lumMod val="85000"/>
                      </a:schemeClr>
                    </a:soli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&gt; 50</a:t>
                      </a:r>
                    </a:p>
                  </a:txBody>
                  <a:tcPr marL="0" marR="0" marT="0" marB="0" anchor="ctr">
                    <a:solidFill>
                      <a:schemeClr val="tx1">
                        <a:lumMod val="85000"/>
                      </a:schemeClr>
                    </a:solidFill>
                  </a:tcPr>
                </a:tc>
              </a:tr>
            </a:tbl>
          </a:graphicData>
        </a:graphic>
      </p:graphicFrame>
    </p:spTree>
    <p:extLst>
      <p:ext uri="{BB962C8B-B14F-4D97-AF65-F5344CB8AC3E}">
        <p14:creationId xmlns:p14="http://schemas.microsoft.com/office/powerpoint/2010/main" val="2560545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114" y="647114"/>
            <a:ext cx="10958732" cy="5598941"/>
          </a:xfr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a:lstStyle/>
          <a:p>
            <a:pPr>
              <a:buNone/>
            </a:pPr>
            <a:endParaRPr lang="en-US" dirty="0" smtClean="0"/>
          </a:p>
          <a:p>
            <a:pPr>
              <a:buNone/>
            </a:pPr>
            <a:endParaRPr lang="en-US" dirty="0" smtClean="0"/>
          </a:p>
          <a:p>
            <a:pPr>
              <a:buNone/>
            </a:pPr>
            <a:endParaRPr lang="en-US" dirty="0" smtClean="0"/>
          </a:p>
          <a:p>
            <a:pPr algn="ctr">
              <a:buNone/>
            </a:pPr>
            <a:r>
              <a:rPr lang="en-US" sz="4000" b="1" dirty="0" smtClean="0">
                <a:solidFill>
                  <a:srgbClr val="003300"/>
                </a:solidFill>
              </a:rPr>
              <a:t>Nodal Systems</a:t>
            </a:r>
          </a:p>
          <a:p>
            <a:pPr algn="ctr">
              <a:buNone/>
            </a:pPr>
            <a:r>
              <a:rPr lang="en-US" sz="4000" b="1" dirty="0" smtClean="0">
                <a:solidFill>
                  <a:srgbClr val="003300"/>
                </a:solidFill>
              </a:rPr>
              <a:t> Mechanical Characteristics</a:t>
            </a:r>
            <a:endParaRPr lang="en-US" sz="4000" b="1" dirty="0">
              <a:solidFill>
                <a:srgbClr val="0033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060" y="1058650"/>
            <a:ext cx="1505911" cy="72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6444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624" y="274638"/>
            <a:ext cx="9472926" cy="1143000"/>
          </a:xfrm>
        </p:spPr>
        <p:txBody>
          <a:bodyPr/>
          <a:lstStyle/>
          <a:p>
            <a:r>
              <a:rPr lang="en-US" sz="3200" dirty="0">
                <a:solidFill>
                  <a:schemeClr val="accent6">
                    <a:lumMod val="20000"/>
                    <a:lumOff val="80000"/>
                  </a:schemeClr>
                </a:solidFill>
              </a:rPr>
              <a:t>Mechanical Characteristics</a:t>
            </a:r>
            <a:br>
              <a:rPr lang="en-US" sz="3200" dirty="0">
                <a:solidFill>
                  <a:schemeClr val="accent6">
                    <a:lumMod val="20000"/>
                    <a:lumOff val="80000"/>
                  </a:schemeClr>
                </a:solidFill>
              </a:rPr>
            </a:br>
            <a:r>
              <a:rPr lang="en-US" sz="3200" dirty="0">
                <a:solidFill>
                  <a:schemeClr val="accent6">
                    <a:lumMod val="20000"/>
                    <a:lumOff val="80000"/>
                  </a:schemeClr>
                </a:solidFill>
              </a:rPr>
              <a:t>Nodal </a:t>
            </a:r>
            <a:r>
              <a:rPr lang="en-US" sz="3200" dirty="0" smtClean="0">
                <a:solidFill>
                  <a:schemeClr val="accent6">
                    <a:lumMod val="20000"/>
                    <a:lumOff val="80000"/>
                  </a:schemeClr>
                </a:solidFill>
              </a:rPr>
              <a:t>Systems</a:t>
            </a:r>
            <a:endParaRPr lang="en-US" sz="3200" dirty="0">
              <a:solidFill>
                <a:schemeClr val="accent6">
                  <a:lumMod val="20000"/>
                  <a:lumOff val="80000"/>
                </a:scheme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938"/>
            <a:ext cx="1557024" cy="312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2255918599"/>
              </p:ext>
            </p:extLst>
          </p:nvPr>
        </p:nvGraphicFramePr>
        <p:xfrm>
          <a:off x="406402" y="1587499"/>
          <a:ext cx="11379195" cy="4245268"/>
        </p:xfrm>
        <a:graphic>
          <a:graphicData uri="http://schemas.openxmlformats.org/drawingml/2006/table">
            <a:tbl>
              <a:tblPr firstRow="1" bandRow="1">
                <a:tableStyleId>{E8B1032C-EA38-4F05-BA0D-38AFFFC7BED3}</a:tableStyleId>
              </a:tblPr>
              <a:tblGrid>
                <a:gridCol w="758613"/>
                <a:gridCol w="758613"/>
                <a:gridCol w="758613"/>
                <a:gridCol w="758613"/>
                <a:gridCol w="758613"/>
                <a:gridCol w="758613"/>
                <a:gridCol w="758613"/>
                <a:gridCol w="758613"/>
                <a:gridCol w="758613"/>
                <a:gridCol w="758613"/>
                <a:gridCol w="758613"/>
                <a:gridCol w="758613"/>
                <a:gridCol w="758613"/>
                <a:gridCol w="758613"/>
                <a:gridCol w="758613"/>
              </a:tblGrid>
              <a:tr h="582329">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AutoSeis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Fairfield</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en-US" sz="1400" b="1" i="0" u="none" strike="noStrike" noProof="0" dirty="0" smtClean="0">
                          <a:solidFill>
                            <a:srgbClr val="003300"/>
                          </a:solidFill>
                          <a:effectLst/>
                          <a:latin typeface="Calibri" panose="020F0502020204030204" pitchFamily="34" charset="0"/>
                        </a:rPr>
                        <a:t>Geospace Tech.</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GTI</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fontAlgn="ctr"/>
                      <a:r>
                        <a:rPr lang="en-US" sz="1400" b="1" i="0" u="none" strike="noStrike" noProof="0" dirty="0" smtClean="0">
                          <a:solidFill>
                            <a:srgbClr val="003300"/>
                          </a:solidFill>
                          <a:effectLst/>
                          <a:latin typeface="Calibri" panose="020F0502020204030204" pitchFamily="34" charset="0"/>
                        </a:rPr>
                        <a:t>Innoseis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INOVA</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Geoseis Services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t"/>
                      <a:r>
                        <a:rPr lang="en-US" sz="1400" b="1" i="0" u="none" strike="noStrike" noProof="0" dirty="0" smtClean="0">
                          <a:solidFill>
                            <a:srgbClr val="003300"/>
                          </a:solidFill>
                          <a:effectLst/>
                          <a:latin typeface="Calibri" panose="020F0502020204030204" pitchFamily="34" charset="0"/>
                        </a:rPr>
                        <a:t>Seismic Inst.</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Sercel</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Wireless Seismic</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World Sensing</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582329">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ZLand 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Nuseis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Calibri" panose="020F0502020204030204" pitchFamily="34" charset="0"/>
                        </a:rPr>
                        <a:t>TremorNet Smart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Calibri" panose="020F0502020204030204" pitchFamily="34" charset="0"/>
                        </a:rPr>
                        <a:t>TremorNet Blind</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Hawk</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Sigma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Scout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 Node</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Unite RAU eX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582329">
                <a:tc>
                  <a:txBody>
                    <a:bodyPr/>
                    <a:lstStyle/>
                    <a:p>
                      <a:pPr algn="ctr" rtl="0" fontAlgn="ctr"/>
                      <a:r>
                        <a:rPr lang="en-US" sz="1200" b="0" i="0" u="none" strike="noStrike" noProof="0" dirty="0" smtClean="0">
                          <a:solidFill>
                            <a:srgbClr val="000000"/>
                          </a:solidFill>
                          <a:effectLst/>
                          <a:latin typeface="Calibri" panose="020F0502020204030204" pitchFamily="34" charset="0"/>
                        </a:rPr>
                        <a:t>Humidity (%)</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0 - 100 %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1" i="0" u="none" strike="noStrike" noProof="0" dirty="0" smtClean="0">
                          <a:solidFill>
                            <a:schemeClr val="accent2">
                              <a:lumMod val="50000"/>
                            </a:schemeClr>
                          </a:solidFill>
                          <a:effectLst/>
                          <a:latin typeface="Calibri" panose="020F0502020204030204" pitchFamily="34" charset="0"/>
                        </a:rPr>
                        <a:t> </a:t>
                      </a:r>
                      <a:endParaRPr lang="en-US" sz="1400" b="1"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1" i="0" u="none" strike="noStrike" noProof="0" dirty="0" smtClean="0">
                          <a:solidFill>
                            <a:schemeClr val="accent2">
                              <a:lumMod val="50000"/>
                            </a:schemeClr>
                          </a:solidFill>
                          <a:effectLst/>
                          <a:latin typeface="Calibri" panose="020F0502020204030204" pitchFamily="34" charset="0"/>
                        </a:rPr>
                        <a:t> </a:t>
                      </a:r>
                      <a:endParaRPr lang="en-US" sz="1400" b="1"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noProof="0" dirty="0" smtClean="0">
                          <a:solidFill>
                            <a:schemeClr val="accent2">
                              <a:lumMod val="50000"/>
                            </a:schemeClr>
                          </a:solidFill>
                          <a:effectLst/>
                          <a:latin typeface="Calibri" panose="020F0502020204030204" pitchFamily="34" charset="0"/>
                        </a:rPr>
                        <a:t>IP68</a:t>
                      </a:r>
                    </a:p>
                    <a:p>
                      <a:pPr algn="ctr" fontAlgn="b"/>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noProof="0" dirty="0" smtClean="0">
                          <a:solidFill>
                            <a:schemeClr val="accent2">
                              <a:lumMod val="50000"/>
                            </a:schemeClr>
                          </a:solidFill>
                          <a:effectLst/>
                          <a:latin typeface="Calibri" panose="020F0502020204030204" pitchFamily="34" charset="0"/>
                        </a:rPr>
                        <a:t>IP68</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IP68</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0 to 100 %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582329">
                <a:tc>
                  <a:txBody>
                    <a:bodyPr/>
                    <a:lstStyle/>
                    <a:p>
                      <a:pPr algn="ctr" rtl="0" fontAlgn="ctr"/>
                      <a:r>
                        <a:rPr lang="en-US" sz="1200" b="0" i="0" u="none" strike="noStrike" noProof="0" dirty="0" smtClean="0">
                          <a:solidFill>
                            <a:srgbClr val="000000"/>
                          </a:solidFill>
                          <a:effectLst/>
                          <a:latin typeface="Calibri" panose="020F0502020204030204" pitchFamily="34" charset="0"/>
                        </a:rPr>
                        <a:t>Water Immersion</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10 m</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yes</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water resistance</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watertight</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watertight</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3 m (24 Hs)</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yes</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watertight</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1 m</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582329">
                <a:tc>
                  <a:txBody>
                    <a:bodyPr/>
                    <a:lstStyle/>
                    <a:p>
                      <a:pPr algn="ctr" rtl="0" fontAlgn="ctr"/>
                      <a:r>
                        <a:rPr lang="en-US" sz="1200" b="0" i="0" u="none" strike="noStrike" noProof="0" dirty="0" smtClean="0">
                          <a:solidFill>
                            <a:srgbClr val="000000"/>
                          </a:solidFill>
                          <a:effectLst/>
                          <a:latin typeface="Calibri" panose="020F0502020204030204" pitchFamily="34" charset="0"/>
                        </a:rPr>
                        <a:t>Weight (Kg)</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0.317   (0.7 lb)</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1.86     (4.1 lb)</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0.91 </a:t>
                      </a:r>
                    </a:p>
                    <a:p>
                      <a:pPr algn="ctr" rtl="0" fontAlgn="ctr"/>
                      <a:r>
                        <a:rPr lang="en-US" sz="1400" b="0" i="0" u="none" strike="noStrike" noProof="0" dirty="0" smtClean="0">
                          <a:solidFill>
                            <a:schemeClr val="accent2">
                              <a:lumMod val="50000"/>
                            </a:schemeClr>
                          </a:solidFill>
                          <a:effectLst/>
                          <a:latin typeface="Calibri" panose="020F0502020204030204" pitchFamily="34" charset="0"/>
                        </a:rPr>
                        <a:t>(2 lb)</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2.72 </a:t>
                      </a:r>
                    </a:p>
                    <a:p>
                      <a:pPr algn="ctr" rtl="0" fontAlgn="ctr"/>
                      <a:r>
                        <a:rPr lang="en-US" sz="1400" b="0" i="0" u="none" strike="noStrike" noProof="0" dirty="0" smtClean="0">
                          <a:solidFill>
                            <a:schemeClr val="accent2">
                              <a:lumMod val="50000"/>
                            </a:schemeClr>
                          </a:solidFill>
                          <a:effectLst/>
                          <a:latin typeface="Calibri" panose="020F0502020204030204" pitchFamily="34" charset="0"/>
                        </a:rPr>
                        <a:t>(6 lb)</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400" b="0" i="0" u="none" strike="noStrike" noProof="0" dirty="0" smtClean="0">
                          <a:solidFill>
                            <a:schemeClr val="accent2">
                              <a:lumMod val="50000"/>
                            </a:schemeClr>
                          </a:solidFill>
                          <a:effectLst/>
                          <a:latin typeface="Calibri" panose="020F0502020204030204" pitchFamily="34" charset="0"/>
                        </a:rPr>
                        <a:t>0.862  (1.9 lb)</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&lt; 0.5 Kg</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&lt; 0.5 Kg</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1.72</a:t>
                      </a:r>
                    </a:p>
                    <a:p>
                      <a:pPr algn="ctr" rtl="0" fontAlgn="ctr"/>
                      <a:r>
                        <a:rPr lang="en-US" sz="1400" b="0" i="0" u="none" strike="noStrike" noProof="0" dirty="0" smtClean="0">
                          <a:solidFill>
                            <a:schemeClr val="accent2">
                              <a:lumMod val="50000"/>
                            </a:schemeClr>
                          </a:solidFill>
                          <a:effectLst/>
                          <a:latin typeface="Calibri" panose="020F0502020204030204" pitchFamily="34" charset="0"/>
                        </a:rPr>
                        <a:t>(3.8 lb)</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3.2</a:t>
                      </a:r>
                    </a:p>
                    <a:p>
                      <a:pPr algn="ctr" rtl="0" fontAlgn="ctr"/>
                      <a:r>
                        <a:rPr lang="en-US" sz="1400" b="0" i="0" u="none" strike="noStrike" noProof="0" dirty="0" smtClean="0">
                          <a:solidFill>
                            <a:schemeClr val="accent2">
                              <a:lumMod val="50000"/>
                            </a:schemeClr>
                          </a:solidFill>
                          <a:effectLst/>
                          <a:latin typeface="Calibri" panose="020F0502020204030204" pitchFamily="34" charset="0"/>
                        </a:rPr>
                        <a:t> (7 lb)</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1.3  - 1.65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(4.85 lb)</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1.6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3.3 </a:t>
                      </a:r>
                    </a:p>
                    <a:p>
                      <a:pPr algn="ctr" rtl="0" fontAlgn="ctr"/>
                      <a:r>
                        <a:rPr lang="en-US" sz="1400" b="0" i="0" u="none" strike="noStrike" noProof="0" dirty="0" smtClean="0">
                          <a:solidFill>
                            <a:schemeClr val="accent2">
                              <a:lumMod val="50000"/>
                            </a:schemeClr>
                          </a:solidFill>
                          <a:effectLst/>
                          <a:latin typeface="Calibri" panose="020F0502020204030204" pitchFamily="34" charset="0"/>
                        </a:rPr>
                        <a:t> (7 lb)</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582329">
                <a:tc>
                  <a:txBody>
                    <a:bodyPr/>
                    <a:lstStyle/>
                    <a:p>
                      <a:pPr algn="ctr" rtl="0" fontAlgn="ctr"/>
                      <a:r>
                        <a:rPr lang="en-US" sz="1200" b="0" i="0" u="none" strike="noStrike" noProof="0" dirty="0" smtClean="0">
                          <a:solidFill>
                            <a:srgbClr val="000000"/>
                          </a:solidFill>
                          <a:effectLst/>
                          <a:latin typeface="Calibri" panose="020F0502020204030204" pitchFamily="34" charset="0"/>
                        </a:rPr>
                        <a:t>Dimensions (cm)</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12 x 7 x 1.7</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11.7 D x 14.5 H</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16.9 x 8.9 x 7.6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16 D x 13.7 H</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400" b="0" i="0" u="none" strike="noStrike" noProof="0" dirty="0" smtClean="0">
                          <a:solidFill>
                            <a:schemeClr val="accent2">
                              <a:lumMod val="50000"/>
                            </a:schemeClr>
                          </a:solidFill>
                          <a:effectLst/>
                          <a:latin typeface="Calibri" panose="020F0502020204030204" pitchFamily="34" charset="0"/>
                        </a:rPr>
                        <a:t>5.1 D x 30 H</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11 x 9 x 5</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11 x 9 x 9.8</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l" rtl="0" fontAlgn="ctr"/>
                      <a:r>
                        <a:rPr lang="en-US" sz="1400" b="0" i="0" u="none" strike="noStrike" noProof="0" dirty="0" smtClean="0">
                          <a:solidFill>
                            <a:schemeClr val="accent2">
                              <a:lumMod val="50000"/>
                            </a:schemeClr>
                          </a:solidFill>
                          <a:effectLst/>
                          <a:latin typeface="Calibri" panose="020F0502020204030204" pitchFamily="34" charset="0"/>
                        </a:rPr>
                        <a:t>16.7 x 20.3 x 5.6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29 x 33 x 10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16 x 11 x 7</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400" b="0" i="0" u="none" strike="noStrike" noProof="0" dirty="0" smtClean="0">
                          <a:solidFill>
                            <a:schemeClr val="accent2">
                              <a:lumMod val="50000"/>
                            </a:schemeClr>
                          </a:solidFill>
                          <a:effectLst/>
                          <a:latin typeface="Calibri" panose="020F0502020204030204" pitchFamily="34" charset="0"/>
                        </a:rPr>
                        <a:t>8" x 6 " x 2.5"</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23 x 15 x 15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14.7 x 7.1 x 23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751294">
                <a:tc>
                  <a:txBody>
                    <a:bodyPr/>
                    <a:lstStyle/>
                    <a:p>
                      <a:pPr algn="ctr" rtl="0" fontAlgn="ctr"/>
                      <a:endParaRPr lang="en-US" sz="1100" b="0" i="0" u="none" strike="noStrike" noProof="0" dirty="0" smtClean="0">
                        <a:solidFill>
                          <a:srgbClr val="000000"/>
                        </a:solidFill>
                        <a:effectLst/>
                        <a:latin typeface="Calibri" panose="020F0502020204030204" pitchFamily="34" charset="0"/>
                      </a:endParaRPr>
                    </a:p>
                    <a:p>
                      <a:pPr algn="ctr" rtl="0" fontAlgn="ctr"/>
                      <a:r>
                        <a:rPr lang="en-US" sz="1100" b="0" i="0" u="none" strike="noStrike" noProof="0" dirty="0" smtClean="0">
                          <a:solidFill>
                            <a:srgbClr val="000000"/>
                          </a:solidFill>
                          <a:effectLst/>
                          <a:latin typeface="Calibri" panose="020F0502020204030204" pitchFamily="34" charset="0"/>
                        </a:rPr>
                        <a:t>Operation Temperature (◦C)</a:t>
                      </a:r>
                      <a:endParaRPr lang="en-US" sz="11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(-50 C to +85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(-40 C to +60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(-40 C to +85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(-5 C to +50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(-40 C to +60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(-40 C to +85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(-40 C to +85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(-40 C to +65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(-40 C to +85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(-40 C to +60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(-40 C to +75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(-40 C to +60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(-40 C to +75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(-40 C to +85 C)</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bl>
          </a:graphicData>
        </a:graphic>
      </p:graphicFrame>
    </p:spTree>
    <p:extLst>
      <p:ext uri="{BB962C8B-B14F-4D97-AF65-F5344CB8AC3E}">
        <p14:creationId xmlns:p14="http://schemas.microsoft.com/office/powerpoint/2010/main" val="730964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775" y="520505"/>
            <a:ext cx="11043139" cy="5922498"/>
          </a:xfr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a:lstStyle/>
          <a:p>
            <a:pPr>
              <a:buNone/>
            </a:pPr>
            <a:endParaRPr lang="en-US" dirty="0" smtClean="0"/>
          </a:p>
          <a:p>
            <a:pPr>
              <a:buNone/>
            </a:pPr>
            <a:endParaRPr lang="en-US" dirty="0" smtClean="0"/>
          </a:p>
          <a:p>
            <a:pPr algn="ctr">
              <a:buNone/>
            </a:pPr>
            <a:endParaRPr lang="en-US" sz="2400" dirty="0" smtClean="0"/>
          </a:p>
          <a:p>
            <a:pPr algn="ctr">
              <a:buNone/>
            </a:pPr>
            <a:endParaRPr lang="x-none" sz="4000" b="1" dirty="0" smtClean="0">
              <a:solidFill>
                <a:srgbClr val="0000FF"/>
              </a:solidFill>
            </a:endParaRPr>
          </a:p>
          <a:p>
            <a:pPr algn="ctr">
              <a:buNone/>
            </a:pPr>
            <a:r>
              <a:rPr lang="en-US" sz="4000" b="1" dirty="0">
                <a:solidFill>
                  <a:srgbClr val="003300"/>
                </a:solidFill>
              </a:rPr>
              <a:t>Nodal Systems</a:t>
            </a:r>
          </a:p>
          <a:p>
            <a:pPr algn="ctr">
              <a:buNone/>
            </a:pPr>
            <a:r>
              <a:rPr lang="en-US" sz="4000" b="1" dirty="0" smtClean="0">
                <a:solidFill>
                  <a:srgbClr val="003300"/>
                </a:solidFill>
              </a:rPr>
              <a:t>Technical Specifications</a:t>
            </a:r>
            <a:endParaRPr lang="en-US" sz="4000" dirty="0" smtClean="0">
              <a:solidFill>
                <a:srgbClr val="003300"/>
              </a:solidFill>
            </a:endParaRPr>
          </a:p>
          <a:p>
            <a:pPr algn="ctr">
              <a:buNone/>
            </a:pPr>
            <a:endParaRPr lang="x-none" sz="4000" b="1" dirty="0">
              <a:solidFill>
                <a:srgbClr val="0033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8384" y="974244"/>
            <a:ext cx="1810504" cy="87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7636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978" y="573206"/>
            <a:ext cx="11000936" cy="5923128"/>
          </a:xfr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a:lstStyle/>
          <a:p>
            <a:pPr indent="-285750">
              <a:buFont typeface="Wingdings" panose="05000000000000000000" pitchFamily="2" charset="2"/>
              <a:buChar char="ü"/>
            </a:pPr>
            <a:endParaRPr lang="es-ES" sz="2000" u="sng" dirty="0" smtClean="0">
              <a:solidFill>
                <a:srgbClr val="0000FF"/>
              </a:solidFill>
            </a:endParaRPr>
          </a:p>
          <a:p>
            <a:pPr marL="57150" indent="0" algn="ctr">
              <a:buNone/>
            </a:pPr>
            <a:r>
              <a:rPr lang="en-US" sz="3600" b="1" dirty="0">
                <a:solidFill>
                  <a:srgbClr val="003300"/>
                </a:solidFill>
              </a:rPr>
              <a:t>Nodal Systems</a:t>
            </a:r>
          </a:p>
          <a:p>
            <a:pPr marL="57150" indent="0" algn="ctr">
              <a:buNone/>
            </a:pPr>
            <a:r>
              <a:rPr lang="en-US" sz="3600" b="1" dirty="0">
                <a:solidFill>
                  <a:srgbClr val="003300"/>
                </a:solidFill>
              </a:rPr>
              <a:t>Technical Specifications</a:t>
            </a:r>
            <a:endParaRPr lang="es-ES" sz="3600" u="sng" dirty="0">
              <a:solidFill>
                <a:srgbClr val="003300"/>
              </a:solidFill>
            </a:endParaRPr>
          </a:p>
          <a:p>
            <a:pPr indent="-285750">
              <a:buFont typeface="Wingdings" panose="05000000000000000000" pitchFamily="2" charset="2"/>
              <a:buChar char="ü"/>
            </a:pPr>
            <a:endParaRPr lang="es-ES" sz="1000" u="sng" dirty="0" smtClean="0">
              <a:solidFill>
                <a:srgbClr val="003300"/>
              </a:solidFill>
            </a:endParaRPr>
          </a:p>
          <a:p>
            <a:pPr indent="-285750">
              <a:buFont typeface="Wingdings" panose="05000000000000000000" pitchFamily="2" charset="2"/>
              <a:buChar char="ü"/>
            </a:pPr>
            <a:r>
              <a:rPr lang="en-US" sz="2000" dirty="0" smtClean="0">
                <a:solidFill>
                  <a:srgbClr val="003300"/>
                </a:solidFill>
              </a:rPr>
              <a:t>Preamplifier and Filters: </a:t>
            </a:r>
            <a:r>
              <a:rPr lang="en-US" sz="2000" dirty="0">
                <a:solidFill>
                  <a:srgbClr val="003300"/>
                </a:solidFill>
              </a:rPr>
              <a:t>I</a:t>
            </a:r>
            <a:r>
              <a:rPr lang="en-US" sz="2000" dirty="0" smtClean="0">
                <a:solidFill>
                  <a:srgbClr val="003300"/>
                </a:solidFill>
              </a:rPr>
              <a:t>nput Impedance, Preamp Gains, Low Cut Filter or DC Offset, Phase and Bandwidth.</a:t>
            </a:r>
          </a:p>
          <a:p>
            <a:pPr indent="-285750">
              <a:buFont typeface="Wingdings" panose="05000000000000000000" pitchFamily="2" charset="2"/>
              <a:buChar char="ü"/>
            </a:pPr>
            <a:r>
              <a:rPr lang="en-US" sz="2000" dirty="0" smtClean="0">
                <a:solidFill>
                  <a:srgbClr val="003300"/>
                </a:solidFill>
              </a:rPr>
              <a:t>Interface with different energy sources: Source Controllers, auxiliary channels and timing.</a:t>
            </a:r>
          </a:p>
          <a:p>
            <a:pPr indent="-285750">
              <a:buFont typeface="Wingdings" panose="05000000000000000000" pitchFamily="2" charset="2"/>
              <a:buChar char="ü"/>
            </a:pPr>
            <a:r>
              <a:rPr lang="en-US" sz="2000" dirty="0" smtClean="0">
                <a:solidFill>
                  <a:srgbClr val="003300"/>
                </a:solidFill>
              </a:rPr>
              <a:t>Internal Instrument Testing: Dynamic Range, THD, EIN, Gain Accuracy, CMRR, Crossfeed, Impulse, Phase and Offset.</a:t>
            </a:r>
          </a:p>
          <a:p>
            <a:pPr indent="-285750">
              <a:buFont typeface="Wingdings" panose="05000000000000000000" pitchFamily="2" charset="2"/>
              <a:buChar char="ü"/>
            </a:pPr>
            <a:r>
              <a:rPr lang="en-US" sz="2000" dirty="0">
                <a:solidFill>
                  <a:srgbClr val="003300"/>
                </a:solidFill>
              </a:rPr>
              <a:t>Sensors Instrument Testing: Impedance, </a:t>
            </a:r>
            <a:r>
              <a:rPr lang="en-US" sz="2000" dirty="0" smtClean="0">
                <a:solidFill>
                  <a:srgbClr val="003300"/>
                </a:solidFill>
              </a:rPr>
              <a:t>Resistance</a:t>
            </a:r>
            <a:r>
              <a:rPr lang="en-US" sz="2000" dirty="0">
                <a:solidFill>
                  <a:srgbClr val="003300"/>
                </a:solidFill>
              </a:rPr>
              <a:t>, </a:t>
            </a:r>
            <a:r>
              <a:rPr lang="en-US" sz="2000" dirty="0" smtClean="0">
                <a:solidFill>
                  <a:srgbClr val="003300"/>
                </a:solidFill>
              </a:rPr>
              <a:t>Step </a:t>
            </a:r>
            <a:r>
              <a:rPr lang="en-US" sz="2000" dirty="0">
                <a:solidFill>
                  <a:srgbClr val="003300"/>
                </a:solidFill>
              </a:rPr>
              <a:t>(Natural </a:t>
            </a:r>
            <a:r>
              <a:rPr lang="en-US" sz="2000" dirty="0" smtClean="0">
                <a:solidFill>
                  <a:srgbClr val="003300"/>
                </a:solidFill>
              </a:rPr>
              <a:t>Frequency, </a:t>
            </a:r>
            <a:r>
              <a:rPr lang="en-US" sz="2000" dirty="0">
                <a:solidFill>
                  <a:srgbClr val="003300"/>
                </a:solidFill>
              </a:rPr>
              <a:t>Sensitivity), Impulse, Tilt. THD, </a:t>
            </a:r>
            <a:r>
              <a:rPr lang="en-US" sz="2000" dirty="0" smtClean="0">
                <a:solidFill>
                  <a:srgbClr val="003300"/>
                </a:solidFill>
              </a:rPr>
              <a:t>Leakage</a:t>
            </a:r>
            <a:r>
              <a:rPr lang="en-US" sz="2000" dirty="0">
                <a:solidFill>
                  <a:srgbClr val="003300"/>
                </a:solidFill>
              </a:rPr>
              <a:t>, CMRR, C</a:t>
            </a:r>
            <a:r>
              <a:rPr lang="en-US" sz="2000" dirty="0" smtClean="0">
                <a:solidFill>
                  <a:srgbClr val="003300"/>
                </a:solidFill>
              </a:rPr>
              <a:t>rossfeed.</a:t>
            </a:r>
            <a:endParaRPr lang="en-US" sz="2000" dirty="0">
              <a:solidFill>
                <a:srgbClr val="003300"/>
              </a:solidFill>
            </a:endParaRPr>
          </a:p>
          <a:p>
            <a:pPr indent="-285750">
              <a:buFont typeface="Wingdings" panose="05000000000000000000" pitchFamily="2" charset="2"/>
              <a:buChar char="ü"/>
            </a:pPr>
            <a:r>
              <a:rPr lang="en-US" sz="2000" dirty="0">
                <a:solidFill>
                  <a:srgbClr val="003300"/>
                </a:solidFill>
              </a:rPr>
              <a:t>Battery and GPS status.</a:t>
            </a:r>
          </a:p>
          <a:p>
            <a:pPr indent="-285750">
              <a:buFont typeface="Wingdings" panose="05000000000000000000" pitchFamily="2" charset="2"/>
              <a:buChar char="ü"/>
            </a:pPr>
            <a:r>
              <a:rPr lang="en-US" sz="2000" dirty="0" smtClean="0">
                <a:solidFill>
                  <a:srgbClr val="003300"/>
                </a:solidFill>
              </a:rPr>
              <a:t>Spread Noise level.</a:t>
            </a:r>
            <a:endParaRPr lang="en-US" sz="2000" dirty="0">
              <a:solidFill>
                <a:srgbClr val="003300"/>
              </a:solidFill>
            </a:endParaRPr>
          </a:p>
          <a:p>
            <a:pPr indent="-285750">
              <a:buFont typeface="Wingdings" panose="05000000000000000000" pitchFamily="2" charset="2"/>
              <a:buChar char="ü"/>
            </a:pPr>
            <a:r>
              <a:rPr lang="en-US" sz="2000" dirty="0">
                <a:solidFill>
                  <a:srgbClr val="003300"/>
                </a:solidFill>
              </a:rPr>
              <a:t>Mechanical: Humidity, Immersion in water, weight, dimensions, power consumption and </a:t>
            </a:r>
            <a:r>
              <a:rPr lang="en-US" sz="2000" dirty="0" smtClean="0">
                <a:solidFill>
                  <a:srgbClr val="003300"/>
                </a:solidFill>
              </a:rPr>
              <a:t>temperature.</a:t>
            </a:r>
            <a:endParaRPr lang="es-ES" sz="2000" dirty="0" smtClean="0">
              <a:solidFill>
                <a:srgbClr val="003300"/>
              </a:solidFill>
            </a:endParaRPr>
          </a:p>
          <a:p>
            <a:pPr marL="57150" indent="0">
              <a:buNone/>
            </a:pPr>
            <a:endParaRPr lang="es-ES" sz="4000" dirty="0">
              <a:solidFill>
                <a:srgbClr val="0000FF"/>
              </a:solidFill>
            </a:endParaRPr>
          </a:p>
          <a:p>
            <a:pPr algn="ctr">
              <a:buNone/>
            </a:pPr>
            <a:endParaRPr lang="x-none" sz="4000" b="1" dirty="0">
              <a:solidFill>
                <a:srgbClr val="0000FF"/>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704" y="954727"/>
            <a:ext cx="2700024" cy="5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490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678" y="536058"/>
            <a:ext cx="2812969" cy="56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27678" y="1211889"/>
            <a:ext cx="11118573" cy="4084982"/>
          </a:xfrm>
        </p:spPr>
        <p:txBody>
          <a:bodyPr/>
          <a:lstStyle/>
          <a:p>
            <a:pPr marL="0" lvl="0" indent="0" algn="just" fontAlgn="b">
              <a:spcBef>
                <a:spcPts val="0"/>
              </a:spcBef>
              <a:spcAft>
                <a:spcPts val="0"/>
              </a:spcAft>
              <a:buNone/>
            </a:pPr>
            <a:endParaRPr lang="x-none" sz="2000" dirty="0" smtClean="0">
              <a:latin typeface="Calibri" panose="020F0502020204030204" pitchFamily="34" charset="0"/>
            </a:endParaRPr>
          </a:p>
          <a:p>
            <a:pPr marL="0" lvl="0" indent="0" algn="ctr" fontAlgn="b">
              <a:spcBef>
                <a:spcPts val="0"/>
              </a:spcBef>
              <a:spcAft>
                <a:spcPts val="0"/>
              </a:spcAft>
              <a:buNone/>
            </a:pPr>
            <a:r>
              <a:rPr lang="en-US" sz="4000" dirty="0" smtClean="0">
                <a:solidFill>
                  <a:schemeClr val="accent6">
                    <a:lumMod val="20000"/>
                    <a:lumOff val="80000"/>
                  </a:schemeClr>
                </a:solidFill>
                <a:latin typeface="Calibri" panose="020F0502020204030204" pitchFamily="34" charset="0"/>
              </a:rPr>
              <a:t>OBJECTIVE</a:t>
            </a:r>
          </a:p>
          <a:p>
            <a:pPr marL="0" lvl="0" indent="0" algn="ctr" fontAlgn="b">
              <a:spcBef>
                <a:spcPts val="0"/>
              </a:spcBef>
              <a:spcAft>
                <a:spcPts val="0"/>
              </a:spcAft>
              <a:buNone/>
            </a:pPr>
            <a:endParaRPr lang="x-none" sz="2800" dirty="0">
              <a:solidFill>
                <a:schemeClr val="accent6">
                  <a:lumMod val="20000"/>
                  <a:lumOff val="80000"/>
                </a:schemeClr>
              </a:solidFill>
              <a:latin typeface="Calibri" panose="020F0502020204030204" pitchFamily="34" charset="0"/>
            </a:endParaRPr>
          </a:p>
          <a:p>
            <a:pPr marL="0" lvl="0" indent="0" algn="just" fontAlgn="b">
              <a:spcBef>
                <a:spcPts val="0"/>
              </a:spcBef>
              <a:spcAft>
                <a:spcPts val="0"/>
              </a:spcAft>
              <a:buNone/>
            </a:pPr>
            <a:r>
              <a:rPr lang="en-US" sz="2800" dirty="0">
                <a:solidFill>
                  <a:schemeClr val="accent6">
                    <a:lumMod val="20000"/>
                    <a:lumOff val="80000"/>
                  </a:schemeClr>
                </a:solidFill>
              </a:rPr>
              <a:t>This presentation is not focused on recommendations. </a:t>
            </a:r>
          </a:p>
          <a:p>
            <a:pPr marL="0" lvl="0" indent="0" algn="just" fontAlgn="b">
              <a:spcBef>
                <a:spcPts val="0"/>
              </a:spcBef>
              <a:spcAft>
                <a:spcPts val="0"/>
              </a:spcAft>
              <a:buNone/>
            </a:pPr>
            <a:r>
              <a:rPr lang="en-US" sz="2800" dirty="0">
                <a:solidFill>
                  <a:schemeClr val="accent6">
                    <a:lumMod val="20000"/>
                    <a:lumOff val="80000"/>
                  </a:schemeClr>
                </a:solidFill>
              </a:rPr>
              <a:t>Its design and purpose is to evaluate all existing nodal systems on the market (</a:t>
            </a:r>
            <a:r>
              <a:rPr lang="en-US" sz="2800" i="1" dirty="0">
                <a:solidFill>
                  <a:schemeClr val="accent6">
                    <a:lumMod val="20000"/>
                    <a:lumOff val="80000"/>
                  </a:schemeClr>
                </a:solidFill>
              </a:rPr>
              <a:t>as of this publication</a:t>
            </a:r>
            <a:r>
              <a:rPr lang="en-US" sz="2800" dirty="0">
                <a:solidFill>
                  <a:schemeClr val="accent6">
                    <a:lumMod val="20000"/>
                    <a:lumOff val="80000"/>
                  </a:schemeClr>
                </a:solidFill>
              </a:rPr>
              <a:t>) from a technical, unbiased, perspective in order to provide a comparison venue featuring each products’ (1) characteristics, (2) mode of operation, and (3) advantages/disadvantages for the consumer who is seeking comparative gains to understanding certain requirements for decision-making. </a:t>
            </a:r>
            <a:endParaRPr lang="x-none" sz="2800" dirty="0">
              <a:solidFill>
                <a:schemeClr val="accent6">
                  <a:lumMod val="20000"/>
                  <a:lumOff val="80000"/>
                </a:schemeClr>
              </a:solidFill>
            </a:endParaRPr>
          </a:p>
          <a:p>
            <a:pPr marL="0" indent="0" algn="just">
              <a:buNone/>
            </a:pPr>
            <a:endParaRPr lang="x-none" sz="2800" dirty="0"/>
          </a:p>
          <a:p>
            <a:pPr marL="0" indent="0" algn="just">
              <a:buNone/>
            </a:pPr>
            <a:endParaRPr lang="x-none" sz="2800" dirty="0"/>
          </a:p>
        </p:txBody>
      </p:sp>
    </p:spTree>
    <p:extLst>
      <p:ext uri="{BB962C8B-B14F-4D97-AF65-F5344CB8AC3E}">
        <p14:creationId xmlns:p14="http://schemas.microsoft.com/office/powerpoint/2010/main" val="26751880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1268" y="274638"/>
            <a:ext cx="8311131" cy="1143000"/>
          </a:xfrm>
        </p:spPr>
        <p:txBody>
          <a:bodyPr/>
          <a:lstStyle/>
          <a:p>
            <a:r>
              <a:rPr lang="en-US" sz="3200" dirty="0" smtClean="0">
                <a:solidFill>
                  <a:schemeClr val="accent6">
                    <a:lumMod val="20000"/>
                    <a:lumOff val="80000"/>
                  </a:schemeClr>
                </a:solidFill>
              </a:rPr>
              <a:t>Technical </a:t>
            </a:r>
            <a:r>
              <a:rPr lang="en-US" sz="3200" dirty="0">
                <a:solidFill>
                  <a:schemeClr val="accent6">
                    <a:lumMod val="20000"/>
                    <a:lumOff val="80000"/>
                  </a:schemeClr>
                </a:solidFill>
              </a:rPr>
              <a:t>Options </a:t>
            </a:r>
            <a:br>
              <a:rPr lang="en-US" sz="3200" dirty="0">
                <a:solidFill>
                  <a:schemeClr val="accent6">
                    <a:lumMod val="20000"/>
                    <a:lumOff val="80000"/>
                  </a:schemeClr>
                </a:solidFill>
              </a:rPr>
            </a:br>
            <a:r>
              <a:rPr lang="en-US" sz="3200" dirty="0">
                <a:solidFill>
                  <a:schemeClr val="accent6">
                    <a:lumMod val="20000"/>
                    <a:lumOff val="80000"/>
                  </a:schemeClr>
                </a:solidFill>
              </a:rPr>
              <a:t>Nodal Systems</a:t>
            </a:r>
          </a:p>
        </p:txBody>
      </p:sp>
      <p:sp>
        <p:nvSpPr>
          <p:cNvPr id="3" name="Content Placeholder 2"/>
          <p:cNvSpPr>
            <a:spLocks noGrp="1"/>
          </p:cNvSpPr>
          <p:nvPr>
            <p:ph idx="1"/>
          </p:nvPr>
        </p:nvSpPr>
        <p:spPr>
          <a:xfrm>
            <a:off x="523460" y="1963618"/>
            <a:ext cx="11191462" cy="4001084"/>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lstStyle/>
          <a:p>
            <a:endParaRPr lang="en-US" sz="1000" dirty="0"/>
          </a:p>
          <a:p>
            <a:pPr>
              <a:buFont typeface="Wingdings" panose="05000000000000000000" pitchFamily="2" charset="2"/>
              <a:buChar char="ü"/>
            </a:pPr>
            <a:r>
              <a:rPr lang="en-US" sz="2000" dirty="0">
                <a:solidFill>
                  <a:srgbClr val="003300"/>
                </a:solidFill>
              </a:rPr>
              <a:t>Input Impedance</a:t>
            </a:r>
          </a:p>
          <a:p>
            <a:pPr>
              <a:buFont typeface="Wingdings" panose="05000000000000000000" pitchFamily="2" charset="2"/>
              <a:buChar char="ü"/>
            </a:pPr>
            <a:endParaRPr lang="en-US" sz="1000" dirty="0">
              <a:solidFill>
                <a:srgbClr val="003300"/>
              </a:solidFill>
            </a:endParaRPr>
          </a:p>
          <a:p>
            <a:pPr>
              <a:buFont typeface="Wingdings" panose="05000000000000000000" pitchFamily="2" charset="2"/>
              <a:buChar char="ü"/>
            </a:pPr>
            <a:r>
              <a:rPr lang="en-US" sz="2000" dirty="0">
                <a:solidFill>
                  <a:srgbClr val="003300"/>
                </a:solidFill>
              </a:rPr>
              <a:t>Preamplifier Gains: 0, 6, 12, 18, 24, 30, </a:t>
            </a:r>
            <a:r>
              <a:rPr lang="en-US" sz="2000" dirty="0" smtClean="0">
                <a:solidFill>
                  <a:srgbClr val="003300"/>
                </a:solidFill>
              </a:rPr>
              <a:t>36 dB</a:t>
            </a:r>
            <a:endParaRPr lang="en-US" sz="2000" dirty="0">
              <a:solidFill>
                <a:srgbClr val="003300"/>
              </a:solidFill>
            </a:endParaRPr>
          </a:p>
          <a:p>
            <a:pPr>
              <a:buFont typeface="Wingdings" panose="05000000000000000000" pitchFamily="2" charset="2"/>
              <a:buChar char="ü"/>
            </a:pPr>
            <a:endParaRPr lang="en-US" sz="1000" dirty="0">
              <a:solidFill>
                <a:srgbClr val="003300"/>
              </a:solidFill>
            </a:endParaRPr>
          </a:p>
          <a:p>
            <a:pPr>
              <a:buFont typeface="Wingdings" panose="05000000000000000000" pitchFamily="2" charset="2"/>
              <a:buChar char="ü"/>
            </a:pPr>
            <a:r>
              <a:rPr lang="en-US" sz="2000" dirty="0">
                <a:solidFill>
                  <a:srgbClr val="003300"/>
                </a:solidFill>
              </a:rPr>
              <a:t>Low </a:t>
            </a:r>
            <a:r>
              <a:rPr lang="en-US" sz="2000" dirty="0" smtClean="0">
                <a:solidFill>
                  <a:srgbClr val="003300"/>
                </a:solidFill>
              </a:rPr>
              <a:t>Cut </a:t>
            </a:r>
            <a:r>
              <a:rPr lang="en-US" sz="2000" dirty="0">
                <a:solidFill>
                  <a:srgbClr val="003300"/>
                </a:solidFill>
              </a:rPr>
              <a:t>or DC </a:t>
            </a:r>
            <a:r>
              <a:rPr lang="en-US" sz="2000" dirty="0" smtClean="0">
                <a:solidFill>
                  <a:srgbClr val="003300"/>
                </a:solidFill>
              </a:rPr>
              <a:t>Offset Filter</a:t>
            </a:r>
            <a:endParaRPr lang="en-US" sz="2000" dirty="0">
              <a:solidFill>
                <a:srgbClr val="003300"/>
              </a:solidFill>
            </a:endParaRPr>
          </a:p>
          <a:p>
            <a:pPr>
              <a:buFont typeface="Wingdings" panose="05000000000000000000" pitchFamily="2" charset="2"/>
              <a:buChar char="ü"/>
            </a:pPr>
            <a:endParaRPr lang="en-US" sz="1000" dirty="0">
              <a:solidFill>
                <a:srgbClr val="003300"/>
              </a:solidFill>
            </a:endParaRPr>
          </a:p>
          <a:p>
            <a:pPr>
              <a:buFont typeface="Wingdings" panose="05000000000000000000" pitchFamily="2" charset="2"/>
              <a:buChar char="ü"/>
            </a:pPr>
            <a:r>
              <a:rPr lang="en-US" sz="2000" dirty="0">
                <a:solidFill>
                  <a:srgbClr val="003300"/>
                </a:solidFill>
              </a:rPr>
              <a:t>Phase Type: Linear or Minimum</a:t>
            </a:r>
          </a:p>
          <a:p>
            <a:pPr>
              <a:buFont typeface="Wingdings" panose="05000000000000000000" pitchFamily="2" charset="2"/>
              <a:buChar char="ü"/>
            </a:pPr>
            <a:endParaRPr lang="en-US" sz="1000" dirty="0">
              <a:solidFill>
                <a:srgbClr val="003300"/>
              </a:solidFill>
            </a:endParaRPr>
          </a:p>
          <a:p>
            <a:pPr>
              <a:buFont typeface="Wingdings" panose="05000000000000000000" pitchFamily="2" charset="2"/>
              <a:buChar char="ü"/>
            </a:pPr>
            <a:r>
              <a:rPr lang="en-US" sz="2000" dirty="0" smtClean="0">
                <a:solidFill>
                  <a:srgbClr val="003300"/>
                </a:solidFill>
              </a:rPr>
              <a:t>Bandwidth</a:t>
            </a:r>
            <a:endParaRPr lang="en-US" sz="2000" dirty="0">
              <a:solidFill>
                <a:srgbClr val="003300"/>
              </a:solidFill>
            </a:endParaRPr>
          </a:p>
          <a:p>
            <a:pPr>
              <a:buFont typeface="Wingdings" panose="05000000000000000000" pitchFamily="2" charset="2"/>
              <a:buChar char="ü"/>
            </a:pPr>
            <a:endParaRPr lang="en-US" sz="1000" dirty="0">
              <a:solidFill>
                <a:srgbClr val="003300"/>
              </a:solidFill>
            </a:endParaRPr>
          </a:p>
          <a:p>
            <a:pPr>
              <a:buFont typeface="Wingdings" panose="05000000000000000000" pitchFamily="2" charset="2"/>
              <a:buChar char="ü"/>
            </a:pPr>
            <a:r>
              <a:rPr lang="en-US" sz="2000" dirty="0">
                <a:solidFill>
                  <a:srgbClr val="003300"/>
                </a:solidFill>
              </a:rPr>
              <a:t>Hardware and software interfacing with different energy sources (source controllers, auxiliary channels and timing)</a:t>
            </a:r>
          </a:p>
          <a:p>
            <a:endParaRPr lang="x-none" sz="2400" dirty="0" smtClean="0">
              <a:solidFill>
                <a:srgbClr val="0000FF"/>
              </a:solidFill>
            </a:endParaRPr>
          </a:p>
          <a:p>
            <a:endParaRPr lang="x-none" dirty="0" smtClean="0">
              <a:solidFill>
                <a:srgbClr val="0000FF"/>
              </a:solidFill>
            </a:endParaRPr>
          </a:p>
          <a:p>
            <a:pPr algn="ctr"/>
            <a:endParaRPr lang="x-none" dirty="0" smtClean="0">
              <a:solidFill>
                <a:srgbClr val="0000FF"/>
              </a:solidFill>
            </a:endParaRPr>
          </a:p>
          <a:p>
            <a:pPr algn="ctr">
              <a:buNone/>
            </a:pPr>
            <a:endParaRPr lang="x-none"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460" y="441947"/>
            <a:ext cx="2286246" cy="45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3724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624" y="274638"/>
            <a:ext cx="9472926" cy="1143000"/>
          </a:xfrm>
        </p:spPr>
        <p:txBody>
          <a:bodyPr/>
          <a:lstStyle/>
          <a:p>
            <a:r>
              <a:rPr lang="en-US" sz="3200" dirty="0" smtClean="0">
                <a:solidFill>
                  <a:schemeClr val="accent3">
                    <a:lumMod val="60000"/>
                    <a:lumOff val="40000"/>
                  </a:schemeClr>
                </a:solidFill>
              </a:rPr>
              <a:t> </a:t>
            </a:r>
            <a:r>
              <a:rPr lang="en-US" sz="3200" dirty="0">
                <a:solidFill>
                  <a:schemeClr val="accent6">
                    <a:lumMod val="20000"/>
                    <a:lumOff val="80000"/>
                  </a:schemeClr>
                </a:solidFill>
              </a:rPr>
              <a:t>Technical </a:t>
            </a:r>
            <a:r>
              <a:rPr lang="en-US" sz="3200" dirty="0" smtClean="0">
                <a:solidFill>
                  <a:schemeClr val="accent6">
                    <a:lumMod val="20000"/>
                    <a:lumOff val="80000"/>
                  </a:schemeClr>
                </a:solidFill>
              </a:rPr>
              <a:t>Specifications (Preamp and Filters</a:t>
            </a:r>
            <a:r>
              <a:rPr lang="en-US" sz="3200" dirty="0">
                <a:solidFill>
                  <a:schemeClr val="accent6">
                    <a:lumMod val="20000"/>
                    <a:lumOff val="80000"/>
                  </a:schemeClr>
                </a:solidFill>
              </a:rPr>
              <a:t>)</a:t>
            </a:r>
            <a:br>
              <a:rPr lang="en-US" sz="3200" dirty="0">
                <a:solidFill>
                  <a:schemeClr val="accent6">
                    <a:lumMod val="20000"/>
                    <a:lumOff val="80000"/>
                  </a:schemeClr>
                </a:solidFill>
              </a:rPr>
            </a:br>
            <a:r>
              <a:rPr lang="en-US" sz="3200" dirty="0">
                <a:solidFill>
                  <a:schemeClr val="accent6">
                    <a:lumMod val="20000"/>
                    <a:lumOff val="80000"/>
                  </a:schemeClr>
                </a:solidFill>
              </a:rPr>
              <a:t>Nodal  Systems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938"/>
            <a:ext cx="1917510" cy="38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1233797615"/>
              </p:ext>
            </p:extLst>
          </p:nvPr>
        </p:nvGraphicFramePr>
        <p:xfrm>
          <a:off x="406402" y="1587500"/>
          <a:ext cx="11379195" cy="4735544"/>
        </p:xfrm>
        <a:graphic>
          <a:graphicData uri="http://schemas.openxmlformats.org/drawingml/2006/table">
            <a:tbl>
              <a:tblPr firstRow="1" bandRow="1">
                <a:tableStyleId>{E8B1032C-EA38-4F05-BA0D-38AFFFC7BED3}</a:tableStyleId>
              </a:tblPr>
              <a:tblGrid>
                <a:gridCol w="758613"/>
                <a:gridCol w="758613"/>
                <a:gridCol w="758613"/>
                <a:gridCol w="758613"/>
                <a:gridCol w="758613"/>
                <a:gridCol w="758613"/>
                <a:gridCol w="758613"/>
                <a:gridCol w="758613"/>
                <a:gridCol w="758613"/>
                <a:gridCol w="758613"/>
                <a:gridCol w="758613"/>
                <a:gridCol w="758613"/>
                <a:gridCol w="758613"/>
                <a:gridCol w="758613"/>
                <a:gridCol w="758613"/>
              </a:tblGrid>
              <a:tr h="519752">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AutoSeis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Fairfield</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en-US" sz="1400" b="1" i="0" u="none" strike="noStrike" noProof="0" dirty="0" smtClean="0">
                          <a:solidFill>
                            <a:srgbClr val="003300"/>
                          </a:solidFill>
                          <a:effectLst/>
                          <a:latin typeface="Calibri" panose="020F0502020204030204" pitchFamily="34" charset="0"/>
                        </a:rPr>
                        <a:t>Geospace Tech.</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GTI</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fontAlgn="ctr"/>
                      <a:r>
                        <a:rPr lang="en-US" sz="1400" b="1" i="0" u="none" strike="noStrike" noProof="0" dirty="0" smtClean="0">
                          <a:solidFill>
                            <a:srgbClr val="003300"/>
                          </a:solidFill>
                          <a:effectLst/>
                          <a:latin typeface="Calibri" panose="020F0502020204030204" pitchFamily="34" charset="0"/>
                        </a:rPr>
                        <a:t>Innoseis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INOVA</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Geoseis Services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t"/>
                      <a:r>
                        <a:rPr lang="en-US" sz="1400" b="1" i="0" u="none" strike="noStrike" noProof="0" dirty="0" smtClean="0">
                          <a:solidFill>
                            <a:srgbClr val="003300"/>
                          </a:solidFill>
                          <a:effectLst/>
                          <a:latin typeface="Calibri" panose="020F0502020204030204" pitchFamily="34" charset="0"/>
                        </a:rPr>
                        <a:t>Seismic Inst.</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Sercel</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Wireless Seismic</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World Sensing</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519752">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ZLand </a:t>
                      </a:r>
                      <a:r>
                        <a:rPr lang="x-none" sz="1400" b="1" i="0" u="none" strike="noStrike" dirty="0">
                          <a:solidFill>
                            <a:srgbClr val="003300"/>
                          </a:solidFill>
                          <a:effectLst/>
                          <a:latin typeface="Calibri" panose="020F0502020204030204" pitchFamily="34" charset="0"/>
                        </a:rPr>
                        <a:t>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Nuseis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Calibri" panose="020F0502020204030204" pitchFamily="34" charset="0"/>
                        </a:rPr>
                        <a:t>TremorNet High 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Calibri" panose="020F0502020204030204" pitchFamily="34" charset="0"/>
                        </a:rPr>
                        <a:t>TremorNet Low Power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Hawk</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Sigma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Scout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 Node</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200" b="1" i="0" u="none" strike="noStrike" dirty="0">
                          <a:solidFill>
                            <a:srgbClr val="003300"/>
                          </a:solidFill>
                          <a:effectLst/>
                          <a:latin typeface="Calibri" panose="020F0502020204030204" pitchFamily="34" charset="0"/>
                        </a:rPr>
                        <a:t>Unite RAU eX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519752">
                <a:tc>
                  <a:txBody>
                    <a:bodyPr/>
                    <a:lstStyle/>
                    <a:p>
                      <a:pPr algn="ctr" rtl="0" fontAlgn="ctr"/>
                      <a:r>
                        <a:rPr lang="x-none" sz="1200" b="0" i="0" u="none" strike="noStrike" dirty="0">
                          <a:solidFill>
                            <a:srgbClr val="000000"/>
                          </a:solidFill>
                          <a:effectLst/>
                          <a:latin typeface="Calibri" panose="020F0502020204030204" pitchFamily="34" charset="0"/>
                        </a:rPr>
                        <a:t>Input Impedance</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x-none" sz="12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20 K</a:t>
                      </a:r>
                      <a:r>
                        <a:rPr lang="en-US" sz="1200" b="0" i="0" u="none" strike="noStrike" noProof="0" dirty="0" smtClean="0">
                          <a:solidFill>
                            <a:schemeClr val="accent2">
                              <a:lumMod val="50000"/>
                            </a:schemeClr>
                          </a:solidFill>
                          <a:effectLst/>
                          <a:latin typeface="Symbol" panose="05050102010706020507" pitchFamily="18" charset="2"/>
                        </a:rPr>
                        <a:t>W</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20 K</a:t>
                      </a:r>
                      <a:r>
                        <a:rPr lang="en-US" sz="1200" b="0" i="0" u="none" strike="noStrike" noProof="0" dirty="0" smtClean="0">
                          <a:solidFill>
                            <a:schemeClr val="accent2">
                              <a:lumMod val="50000"/>
                            </a:schemeClr>
                          </a:solidFill>
                          <a:effectLst/>
                          <a:latin typeface="Symbol" panose="05050102010706020507" pitchFamily="18" charset="2"/>
                        </a:rPr>
                        <a:t>W</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20 K</a:t>
                      </a:r>
                      <a:r>
                        <a:rPr lang="en-US" sz="1200" b="0" i="0" u="none" strike="noStrike" noProof="0" dirty="0" smtClean="0">
                          <a:solidFill>
                            <a:schemeClr val="accent2">
                              <a:lumMod val="50000"/>
                            </a:schemeClr>
                          </a:solidFill>
                          <a:effectLst/>
                          <a:latin typeface="Symbol" panose="05050102010706020507" pitchFamily="18" charset="2"/>
                        </a:rPr>
                        <a:t>W</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b"/>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rtl="0" fontAlgn="b"/>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20 K</a:t>
                      </a:r>
                      <a:r>
                        <a:rPr lang="en-US" sz="1200" b="0" i="0" u="none" strike="noStrike" noProof="0" dirty="0" smtClean="0">
                          <a:solidFill>
                            <a:schemeClr val="accent2">
                              <a:lumMod val="50000"/>
                            </a:schemeClr>
                          </a:solidFill>
                          <a:effectLst/>
                          <a:latin typeface="Symbol" panose="05050102010706020507" pitchFamily="18" charset="2"/>
                        </a:rPr>
                        <a:t>W</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20 K</a:t>
                      </a:r>
                      <a:r>
                        <a:rPr lang="en-US" sz="1200" b="0" i="0" u="none" strike="noStrike" noProof="0" dirty="0" smtClean="0">
                          <a:solidFill>
                            <a:schemeClr val="accent2">
                              <a:lumMod val="50000"/>
                            </a:schemeClr>
                          </a:solidFill>
                          <a:effectLst/>
                          <a:latin typeface="Symbol" panose="05050102010706020507" pitchFamily="18" charset="2"/>
                        </a:rPr>
                        <a:t>W</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1K7</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20 K</a:t>
                      </a:r>
                      <a:r>
                        <a:rPr lang="en-US" sz="1200" b="0" i="0" u="none" strike="noStrike" noProof="0" dirty="0" smtClean="0">
                          <a:solidFill>
                            <a:schemeClr val="accent2">
                              <a:lumMod val="50000"/>
                            </a:schemeClr>
                          </a:solidFill>
                          <a:effectLst/>
                          <a:latin typeface="Symbol" panose="05050102010706020507" pitchFamily="18" charset="2"/>
                        </a:rPr>
                        <a:t>W</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l" rtl="0" fontAlgn="b"/>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r>
              <a:tr h="519752">
                <a:tc>
                  <a:txBody>
                    <a:bodyPr/>
                    <a:lstStyle/>
                    <a:p>
                      <a:pPr algn="ctr" rtl="0" fontAlgn="ctr"/>
                      <a:r>
                        <a:rPr lang="x-none" sz="1200" b="0" i="0" u="none" strike="noStrike" dirty="0">
                          <a:solidFill>
                            <a:srgbClr val="000000"/>
                          </a:solidFill>
                          <a:effectLst/>
                          <a:latin typeface="Calibri" panose="020F0502020204030204" pitchFamily="34" charset="0"/>
                        </a:rPr>
                        <a:t>Max. Input Signal</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x-none" sz="1200" b="0" i="0" u="none" strike="noStrike" dirty="0">
                          <a:solidFill>
                            <a:schemeClr val="accent2">
                              <a:lumMod val="50000"/>
                            </a:schemeClr>
                          </a:solidFill>
                          <a:effectLst/>
                          <a:latin typeface="Calibri" panose="020F0502020204030204" pitchFamily="34" charset="0"/>
                        </a:rPr>
                        <a:t>5 Vpp</a:t>
                      </a: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2.5 Vp @ 0 dB</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1.8 Vrms   @ 0 dB</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1.8 Vrms   @ 0 dB</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2.121 Vrms @ 0 dB</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b"/>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rtl="0" fontAlgn="b"/>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1.768 Vrms</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5 Vpp</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5Vpp</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1.768 Vrms</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5 or 40 Vpp</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519752">
                <a:tc>
                  <a:txBody>
                    <a:bodyPr/>
                    <a:lstStyle/>
                    <a:p>
                      <a:pPr algn="ctr" rtl="0" fontAlgn="ctr"/>
                      <a:r>
                        <a:rPr lang="x-none" sz="1200" b="0" i="0" u="none" strike="noStrike" dirty="0">
                          <a:solidFill>
                            <a:srgbClr val="000000"/>
                          </a:solidFill>
                          <a:effectLst/>
                          <a:latin typeface="Calibri" panose="020F0502020204030204" pitchFamily="34" charset="0"/>
                        </a:rPr>
                        <a:t>Pre Amp Gain (dB)</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x-none" sz="1200" b="0" i="0" u="none" strike="noStrike" dirty="0">
                          <a:solidFill>
                            <a:schemeClr val="accent2">
                              <a:lumMod val="50000"/>
                            </a:schemeClr>
                          </a:solidFill>
                          <a:effectLst/>
                          <a:latin typeface="Calibri" panose="020F0502020204030204" pitchFamily="34" charset="0"/>
                        </a:rPr>
                        <a:t> </a:t>
                      </a:r>
                      <a:r>
                        <a:rPr lang="en-US" sz="1200" b="0" i="0" u="none" strike="noStrike" dirty="0" smtClean="0">
                          <a:solidFill>
                            <a:schemeClr val="accent2">
                              <a:lumMod val="50000"/>
                            </a:schemeClr>
                          </a:solidFill>
                          <a:effectLst/>
                          <a:latin typeface="Calibri" panose="020F0502020204030204" pitchFamily="34" charset="0"/>
                        </a:rPr>
                        <a:t>0</a:t>
                      </a:r>
                      <a:endParaRPr lang="x-none" sz="12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a:solidFill>
                            <a:schemeClr val="accent2">
                              <a:lumMod val="50000"/>
                            </a:schemeClr>
                          </a:solidFill>
                          <a:effectLst/>
                          <a:latin typeface="Calibri" panose="020F0502020204030204" pitchFamily="34" charset="0"/>
                        </a:rPr>
                        <a:t>0 - 36 </a:t>
                      </a:r>
                      <a:r>
                        <a:rPr lang="en-US" sz="1200" b="0" i="0" u="none" strike="noStrike" noProof="0" dirty="0" smtClean="0">
                          <a:solidFill>
                            <a:schemeClr val="accent2">
                              <a:lumMod val="50000"/>
                            </a:schemeClr>
                          </a:solidFill>
                          <a:effectLst/>
                          <a:latin typeface="Calibri" panose="020F0502020204030204" pitchFamily="34" charset="0"/>
                        </a:rPr>
                        <a:t>(6 </a:t>
                      </a:r>
                      <a:r>
                        <a:rPr lang="en-US" sz="1200" b="0" i="0" u="none" strike="noStrike" noProof="0" dirty="0">
                          <a:solidFill>
                            <a:schemeClr val="accent2">
                              <a:lumMod val="50000"/>
                            </a:schemeClr>
                          </a:solidFill>
                          <a:effectLst/>
                          <a:latin typeface="Calibri" panose="020F0502020204030204" pitchFamily="34" charset="0"/>
                        </a:rPr>
                        <a:t>dB steps)</a:t>
                      </a:r>
                    </a:p>
                  </a:txBody>
                  <a:tcPr marL="0" marR="0" marT="0" marB="0" anchor="ctr">
                    <a:solidFill>
                      <a:schemeClr val="tx1">
                        <a:lumMod val="85000"/>
                      </a:schemeClr>
                    </a:solidFill>
                  </a:tcPr>
                </a:tc>
                <a:tc>
                  <a:txBody>
                    <a:bodyPr/>
                    <a:lstStyle/>
                    <a:p>
                      <a:pPr algn="ctr" rtl="0" fontAlgn="ctr"/>
                      <a:r>
                        <a:rPr lang="en-US" sz="1200" b="0" i="0" u="none" strike="noStrike" noProof="0" dirty="0">
                          <a:solidFill>
                            <a:schemeClr val="accent2">
                              <a:lumMod val="50000"/>
                            </a:schemeClr>
                          </a:solidFill>
                          <a:effectLst/>
                          <a:latin typeface="Calibri" panose="020F0502020204030204" pitchFamily="34" charset="0"/>
                        </a:rPr>
                        <a:t>0 - 36 </a:t>
                      </a:r>
                      <a:r>
                        <a:rPr lang="en-US" sz="1200" b="0" i="0" u="none" strike="noStrike" noProof="0" dirty="0" smtClean="0">
                          <a:solidFill>
                            <a:schemeClr val="accent2">
                              <a:lumMod val="50000"/>
                            </a:schemeClr>
                          </a:solidFill>
                          <a:effectLst/>
                          <a:latin typeface="Calibri" panose="020F0502020204030204" pitchFamily="34" charset="0"/>
                        </a:rPr>
                        <a:t>(</a:t>
                      </a:r>
                      <a:r>
                        <a:rPr lang="en-US" sz="1200" b="0" i="0" u="none" strike="noStrike" noProof="0" dirty="0">
                          <a:solidFill>
                            <a:schemeClr val="accent2">
                              <a:lumMod val="50000"/>
                            </a:schemeClr>
                          </a:solidFill>
                          <a:effectLst/>
                          <a:latin typeface="Calibri" panose="020F0502020204030204" pitchFamily="34" charset="0"/>
                        </a:rPr>
                        <a:t>6 dB steps)</a:t>
                      </a:r>
                    </a:p>
                  </a:txBody>
                  <a:tcPr marL="0" marR="0" marT="0" marB="0" anchor="ctr">
                    <a:solidFill>
                      <a:schemeClr val="tx1">
                        <a:lumMod val="85000"/>
                      </a:schemeClr>
                    </a:solidFill>
                  </a:tcPr>
                </a:tc>
                <a:tc>
                  <a:txBody>
                    <a:bodyPr/>
                    <a:lstStyle/>
                    <a:p>
                      <a:pPr algn="ctr" rtl="0" fontAlgn="ctr"/>
                      <a:r>
                        <a:rPr lang="en-US" sz="1200" b="0" i="0" u="none" strike="noStrike" noProof="0" dirty="0">
                          <a:solidFill>
                            <a:schemeClr val="accent2">
                              <a:lumMod val="50000"/>
                            </a:schemeClr>
                          </a:solidFill>
                          <a:effectLst/>
                          <a:latin typeface="Calibri" panose="020F0502020204030204" pitchFamily="34" charset="0"/>
                        </a:rPr>
                        <a:t>0 - 36 </a:t>
                      </a:r>
                      <a:r>
                        <a:rPr lang="en-US" sz="1200" b="0" i="0" u="none" strike="noStrike" noProof="0" dirty="0" smtClean="0">
                          <a:solidFill>
                            <a:schemeClr val="accent2">
                              <a:lumMod val="50000"/>
                            </a:schemeClr>
                          </a:solidFill>
                          <a:effectLst/>
                          <a:latin typeface="Calibri" panose="020F0502020204030204" pitchFamily="34" charset="0"/>
                        </a:rPr>
                        <a:t>(</a:t>
                      </a:r>
                      <a:r>
                        <a:rPr lang="en-US" sz="1200" b="0" i="0" u="none" strike="noStrike" noProof="0" dirty="0">
                          <a:solidFill>
                            <a:schemeClr val="accent2">
                              <a:lumMod val="50000"/>
                            </a:schemeClr>
                          </a:solidFill>
                          <a:effectLst/>
                          <a:latin typeface="Calibri" panose="020F0502020204030204" pitchFamily="34" charset="0"/>
                        </a:rPr>
                        <a:t>6 dB steps)</a:t>
                      </a:r>
                    </a:p>
                  </a:txBody>
                  <a:tcPr marL="0" marR="0" marT="0" marB="0" anchor="ctr">
                    <a:solidFill>
                      <a:schemeClr val="tx1">
                        <a:lumMod val="85000"/>
                      </a:schemeClr>
                    </a:solidFill>
                  </a:tcPr>
                </a:tc>
                <a:tc>
                  <a:txBody>
                    <a:bodyPr/>
                    <a:lstStyle/>
                    <a:p>
                      <a:pPr algn="ctr" rtl="0" fontAlgn="ctr"/>
                      <a:r>
                        <a:rPr lang="en-US" sz="1200" b="0" i="0" u="none" strike="noStrike" noProof="0" dirty="0">
                          <a:solidFill>
                            <a:schemeClr val="accent2">
                              <a:lumMod val="50000"/>
                            </a:schemeClr>
                          </a:solidFill>
                          <a:effectLst/>
                          <a:latin typeface="Calibri" panose="020F0502020204030204" pitchFamily="34" charset="0"/>
                        </a:rPr>
                        <a:t>0 - 36 (12 dB steps)</a:t>
                      </a:r>
                    </a:p>
                  </a:txBody>
                  <a:tcPr marL="0" marR="0" marT="0" marB="0" anchor="ctr">
                    <a:solidFill>
                      <a:schemeClr val="tx1">
                        <a:lumMod val="85000"/>
                      </a:schemeClr>
                    </a:solidFill>
                  </a:tcPr>
                </a:tc>
                <a:tc>
                  <a:txBody>
                    <a:bodyPr/>
                    <a:lstStyle/>
                    <a:p>
                      <a:pPr algn="ctr" rtl="0" fontAlgn="ctr"/>
                      <a:r>
                        <a:rPr lang="en-US" sz="1200" b="0" i="0" u="none" strike="noStrike" noProof="0" dirty="0">
                          <a:solidFill>
                            <a:schemeClr val="accent2">
                              <a:lumMod val="50000"/>
                            </a:schemeClr>
                          </a:solidFill>
                          <a:effectLst/>
                          <a:latin typeface="Calibri" panose="020F0502020204030204" pitchFamily="34" charset="0"/>
                        </a:rPr>
                        <a:t>0 - 24 ( 6 dB steps)</a:t>
                      </a:r>
                    </a:p>
                  </a:txBody>
                  <a:tcPr marL="0" marR="0" marT="0" marB="0" anchor="ctr">
                    <a:solidFill>
                      <a:schemeClr val="tx1">
                        <a:lumMod val="85000"/>
                      </a:schemeClr>
                    </a:solidFill>
                  </a:tcPr>
                </a:tc>
                <a:tc>
                  <a:txBody>
                    <a:bodyPr/>
                    <a:lstStyle/>
                    <a:p>
                      <a:pPr algn="ctr" rtl="0" fontAlgn="ctr"/>
                      <a:r>
                        <a:rPr lang="en-US" sz="1200" b="0" i="0" u="none" strike="noStrike" noProof="0" dirty="0">
                          <a:solidFill>
                            <a:schemeClr val="accent2">
                              <a:lumMod val="50000"/>
                            </a:schemeClr>
                          </a:solidFill>
                          <a:effectLst/>
                          <a:latin typeface="Calibri" panose="020F0502020204030204" pitchFamily="34" charset="0"/>
                        </a:rPr>
                        <a:t>0 - 24 ( 6 dB steps)</a:t>
                      </a:r>
                    </a:p>
                  </a:txBody>
                  <a:tcPr marL="0" marR="0" marT="0" marB="0" anchor="ctr">
                    <a:solidFill>
                      <a:schemeClr val="tx1">
                        <a:lumMod val="85000"/>
                      </a:schemeClr>
                    </a:solidFill>
                  </a:tcPr>
                </a:tc>
                <a:tc>
                  <a:txBody>
                    <a:bodyPr/>
                    <a:lstStyle/>
                    <a:p>
                      <a:pPr algn="ctr" rtl="0" fontAlgn="ctr"/>
                      <a:r>
                        <a:rPr lang="en-US" sz="1200" b="0" i="0" u="none" strike="noStrike" noProof="0" dirty="0">
                          <a:solidFill>
                            <a:schemeClr val="accent2">
                              <a:lumMod val="50000"/>
                            </a:schemeClr>
                          </a:solidFill>
                          <a:effectLst/>
                          <a:latin typeface="Calibri" panose="020F0502020204030204" pitchFamily="34" charset="0"/>
                        </a:rPr>
                        <a:t>0 - 30 ( 6 dB steps)</a:t>
                      </a: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a:solidFill>
                            <a:schemeClr val="accent2">
                              <a:lumMod val="50000"/>
                            </a:schemeClr>
                          </a:solidFill>
                          <a:effectLst/>
                          <a:latin typeface="Calibri" panose="020F0502020204030204" pitchFamily="34" charset="0"/>
                        </a:rPr>
                        <a:t>0 - 36 (12 dB steps)</a:t>
                      </a: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a:solidFill>
                            <a:schemeClr val="accent2">
                              <a:lumMod val="50000"/>
                            </a:schemeClr>
                          </a:solidFill>
                          <a:effectLst/>
                          <a:latin typeface="Calibri" panose="020F0502020204030204" pitchFamily="34" charset="0"/>
                        </a:rPr>
                        <a:t>0 - 36 (12 dB steps)</a:t>
                      </a:r>
                    </a:p>
                  </a:txBody>
                  <a:tcPr marL="0" marR="0" marT="0" marB="0" anchor="ctr">
                    <a:solidFill>
                      <a:schemeClr val="tx1">
                        <a:lumMod val="85000"/>
                      </a:schemeClr>
                    </a:solidFill>
                  </a:tcPr>
                </a:tc>
                <a:tc>
                  <a:txBody>
                    <a:bodyPr/>
                    <a:lstStyle/>
                    <a:p>
                      <a:pPr algn="ctr" rtl="0" fontAlgn="ctr"/>
                      <a:r>
                        <a:rPr lang="en-US" sz="1200" b="0" i="0" u="none" strike="noStrike" noProof="0" dirty="0">
                          <a:solidFill>
                            <a:schemeClr val="accent2">
                              <a:lumMod val="50000"/>
                            </a:schemeClr>
                          </a:solidFill>
                          <a:effectLst/>
                          <a:latin typeface="Calibri" panose="020F0502020204030204" pitchFamily="34" charset="0"/>
                        </a:rPr>
                        <a:t>0 - 36 (6 dB steps)</a:t>
                      </a:r>
                    </a:p>
                  </a:txBody>
                  <a:tcPr marL="0" marR="0" marT="0" marB="0" anchor="ctr">
                    <a:solidFill>
                      <a:schemeClr val="tx1">
                        <a:lumMod val="85000"/>
                      </a:schemeClr>
                    </a:solidFill>
                  </a:tcPr>
                </a:tc>
              </a:tr>
              <a:tr h="519752">
                <a:tc>
                  <a:txBody>
                    <a:bodyPr/>
                    <a:lstStyle/>
                    <a:p>
                      <a:pPr algn="ctr" rtl="0" fontAlgn="ctr"/>
                      <a:r>
                        <a:rPr lang="x-none" sz="1200" b="0" i="0" u="none" strike="noStrike" dirty="0">
                          <a:solidFill>
                            <a:srgbClr val="000000"/>
                          </a:solidFill>
                          <a:effectLst/>
                          <a:latin typeface="Calibri" panose="020F0502020204030204" pitchFamily="34" charset="0"/>
                        </a:rPr>
                        <a:t>Low Cut Filter</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200" b="0" i="0" u="none" strike="noStrike" dirty="0" smtClean="0">
                          <a:solidFill>
                            <a:schemeClr val="accent2">
                              <a:lumMod val="50000"/>
                            </a:schemeClr>
                          </a:solidFill>
                          <a:effectLst/>
                          <a:latin typeface="Calibri" panose="020F0502020204030204" pitchFamily="34" charset="0"/>
                        </a:rPr>
                        <a:t>No </a:t>
                      </a:r>
                      <a:r>
                        <a:rPr lang="x-none" sz="1200" b="0" i="0" u="none" strike="noStrike" dirty="0">
                          <a:solidFill>
                            <a:schemeClr val="accent2">
                              <a:lumMod val="50000"/>
                            </a:schemeClr>
                          </a:solidFill>
                          <a:effectLst/>
                          <a:latin typeface="Calibri" panose="020F0502020204030204" pitchFamily="34" charset="0"/>
                        </a:rPr>
                        <a:t> </a:t>
                      </a:r>
                    </a:p>
                  </a:txBody>
                  <a:tcPr marL="0" marR="0" marT="0" marB="0" anchor="ctr">
                    <a:solidFill>
                      <a:schemeClr val="tx1">
                        <a:lumMod val="85000"/>
                      </a:schemeClr>
                    </a:solidFill>
                  </a:tcPr>
                </a:tc>
                <a:tc>
                  <a:txBody>
                    <a:bodyPr/>
                    <a:lstStyle/>
                    <a:p>
                      <a:pPr algn="ctr" rtl="0" fontAlgn="ctr"/>
                      <a:r>
                        <a:rPr lang="en-US" sz="1200" b="0" i="0" u="none" strike="noStrike" noProof="0" dirty="0">
                          <a:solidFill>
                            <a:schemeClr val="accent2">
                              <a:lumMod val="50000"/>
                            </a:schemeClr>
                          </a:solidFill>
                          <a:effectLst/>
                          <a:latin typeface="Calibri" panose="020F0502020204030204" pitchFamily="34" charset="0"/>
                        </a:rPr>
                        <a:t>out or 1 to 60 Hz (1 Hz incs.)</a:t>
                      </a: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b"/>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rtl="0" fontAlgn="b"/>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DC</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DC, 0.1, 2 Hz</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DC</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519752">
                <a:tc>
                  <a:txBody>
                    <a:bodyPr/>
                    <a:lstStyle/>
                    <a:p>
                      <a:pPr algn="ctr" rtl="0" fontAlgn="ctr"/>
                      <a:r>
                        <a:rPr lang="x-none" sz="1200" b="0" i="0" u="none" strike="noStrike" dirty="0">
                          <a:solidFill>
                            <a:srgbClr val="000000"/>
                          </a:solidFill>
                          <a:effectLst/>
                          <a:latin typeface="Calibri" panose="020F0502020204030204" pitchFamily="34" charset="0"/>
                        </a:rPr>
                        <a:t>Phase</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x-none" sz="1200" b="0" i="0" u="none" strike="noStrike" dirty="0">
                          <a:solidFill>
                            <a:schemeClr val="accent2">
                              <a:lumMod val="50000"/>
                            </a:schemeClr>
                          </a:solidFill>
                          <a:effectLst/>
                          <a:latin typeface="Calibri" panose="020F0502020204030204" pitchFamily="34" charset="0"/>
                        </a:rPr>
                        <a:t>Linear only</a:t>
                      </a: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Linear o Min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Linear o Min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Linear o Min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Linear o Min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b"/>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rtl="0" fontAlgn="b"/>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Linear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Linear o Min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Linear o Min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Linear o Min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Linear o Min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519752">
                <a:tc>
                  <a:txBody>
                    <a:bodyPr/>
                    <a:lstStyle/>
                    <a:p>
                      <a:pPr algn="ctr" rtl="0" fontAlgn="ctr"/>
                      <a:r>
                        <a:rPr lang="x-none" sz="1200" b="0" i="0" u="none" strike="noStrike" dirty="0">
                          <a:solidFill>
                            <a:srgbClr val="000000"/>
                          </a:solidFill>
                          <a:effectLst/>
                          <a:latin typeface="Calibri" panose="020F0502020204030204" pitchFamily="34" charset="0"/>
                        </a:rPr>
                        <a:t>Anti Alias Filter</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x-none" sz="1200" b="0" i="0" u="none" strike="noStrike" dirty="0">
                          <a:solidFill>
                            <a:schemeClr val="accent2">
                              <a:lumMod val="50000"/>
                            </a:schemeClr>
                          </a:solidFill>
                          <a:effectLst/>
                          <a:latin typeface="Calibri" panose="020F0502020204030204" pitchFamily="34" charset="0"/>
                        </a:rPr>
                        <a:t>0.8 Nyq</a:t>
                      </a: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0.826 Nyq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0.83 Nyq  / 130 dB/oct</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0.83 Nyq  / 130 dB/oct</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206 Hz @ 2 ms</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l" rtl="0" fontAlgn="b"/>
                      <a:r>
                        <a:rPr lang="en-US" sz="1200" b="0" i="0" u="none" strike="noStrike" noProof="0" dirty="0" smtClean="0">
                          <a:solidFill>
                            <a:schemeClr val="accent2">
                              <a:lumMod val="50000"/>
                            </a:schemeClr>
                          </a:solidFill>
                          <a:effectLst/>
                          <a:latin typeface="Calibri" panose="020F0502020204030204" pitchFamily="34" charset="0"/>
                        </a:rPr>
                        <a:t>208 Hz @ 2 ms &amp; 120 dB/</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rtl="0" fontAlgn="b"/>
                      <a:r>
                        <a:rPr lang="en-US" sz="1200" b="0" i="0" u="none" strike="noStrike" noProof="0" dirty="0" smtClean="0">
                          <a:solidFill>
                            <a:schemeClr val="accent2">
                              <a:lumMod val="50000"/>
                            </a:schemeClr>
                          </a:solidFill>
                          <a:effectLst/>
                          <a:latin typeface="Calibri" panose="020F0502020204030204" pitchFamily="34" charset="0"/>
                        </a:rPr>
                        <a:t>208 Hz @ 2 ms &amp; 120 dB/</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206 Hz @ 2 ms &amp; 135 dB/</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0.85 Nyq.</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130 dB/oct</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0.8 Nyq / 120 dB/oct</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0.83 Nyq  / 130 dB/oct</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519752">
                <a:tc>
                  <a:txBody>
                    <a:bodyPr/>
                    <a:lstStyle/>
                    <a:p>
                      <a:pPr algn="ctr" rtl="0" fontAlgn="ctr"/>
                      <a:r>
                        <a:rPr lang="x-none" sz="1200" b="0" i="0" u="none" strike="noStrike" dirty="0">
                          <a:solidFill>
                            <a:srgbClr val="000000"/>
                          </a:solidFill>
                          <a:effectLst/>
                          <a:latin typeface="Calibri" panose="020F0502020204030204" pitchFamily="34" charset="0"/>
                        </a:rPr>
                        <a:t>Bandwidth (Hz)</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x-none" sz="1200" b="0" i="0" u="none" strike="noStrike" dirty="0">
                          <a:solidFill>
                            <a:schemeClr val="accent2">
                              <a:lumMod val="50000"/>
                            </a:schemeClr>
                          </a:solidFill>
                          <a:effectLst/>
                          <a:latin typeface="Calibri" panose="020F0502020204030204" pitchFamily="34" charset="0"/>
                        </a:rPr>
                        <a:t>0 - 375 </a:t>
                      </a: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1 - 1600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1 - 1650</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1" i="0" u="none" strike="noStrike" noProof="0" dirty="0" smtClean="0">
                          <a:solidFill>
                            <a:schemeClr val="accent2">
                              <a:lumMod val="50000"/>
                            </a:schemeClr>
                          </a:solidFill>
                          <a:effectLst/>
                          <a:latin typeface="Calibri" panose="020F0502020204030204" pitchFamily="34" charset="0"/>
                        </a:rPr>
                        <a:t> </a:t>
                      </a:r>
                      <a:endParaRPr lang="en-US" sz="1200" b="1"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b"/>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rtl="0" fontAlgn="b"/>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0 - 1652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DC - 15 KHz</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DC - 428</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l" rtl="0" fontAlgn="b"/>
                      <a:r>
                        <a:rPr lang="en-US" sz="1200" b="0" i="0" u="none" strike="noStrike" noProof="0" dirty="0" smtClean="0">
                          <a:solidFill>
                            <a:schemeClr val="accent2">
                              <a:lumMod val="50000"/>
                            </a:schemeClr>
                          </a:solidFill>
                          <a:effectLst/>
                          <a:latin typeface="Calibri" panose="020F0502020204030204" pitchFamily="34" charset="0"/>
                        </a:rPr>
                        <a:t> </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r>
            </a:tbl>
          </a:graphicData>
        </a:graphic>
      </p:graphicFrame>
    </p:spTree>
    <p:extLst>
      <p:ext uri="{BB962C8B-B14F-4D97-AF65-F5344CB8AC3E}">
        <p14:creationId xmlns:p14="http://schemas.microsoft.com/office/powerpoint/2010/main" val="19663752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624" y="274638"/>
            <a:ext cx="9472926" cy="1143000"/>
          </a:xfrm>
        </p:spPr>
        <p:txBody>
          <a:bodyPr/>
          <a:lstStyle/>
          <a:p>
            <a:r>
              <a:rPr lang="en-US" sz="3200" dirty="0" smtClean="0">
                <a:solidFill>
                  <a:schemeClr val="accent6">
                    <a:lumMod val="20000"/>
                    <a:lumOff val="80000"/>
                  </a:schemeClr>
                </a:solidFill>
              </a:rPr>
              <a:t>Technical Specifications </a:t>
            </a:r>
            <a:r>
              <a:rPr lang="en-US" sz="3200" dirty="0">
                <a:solidFill>
                  <a:schemeClr val="accent6">
                    <a:lumMod val="20000"/>
                    <a:lumOff val="80000"/>
                  </a:schemeClr>
                </a:solidFill>
              </a:rPr>
              <a:t/>
            </a:r>
            <a:br>
              <a:rPr lang="en-US" sz="3200" dirty="0">
                <a:solidFill>
                  <a:schemeClr val="accent6">
                    <a:lumMod val="20000"/>
                    <a:lumOff val="80000"/>
                  </a:schemeClr>
                </a:solidFill>
              </a:rPr>
            </a:br>
            <a:r>
              <a:rPr lang="en-US" sz="3200" dirty="0">
                <a:solidFill>
                  <a:schemeClr val="accent6">
                    <a:lumMod val="20000"/>
                    <a:lumOff val="80000"/>
                  </a:schemeClr>
                </a:solidFill>
              </a:rPr>
              <a:t>Nodal </a:t>
            </a:r>
            <a:r>
              <a:rPr lang="en-US" sz="3200" dirty="0" smtClean="0">
                <a:solidFill>
                  <a:schemeClr val="accent6">
                    <a:lumMod val="20000"/>
                    <a:lumOff val="80000"/>
                  </a:schemeClr>
                </a:solidFill>
              </a:rPr>
              <a:t>Systems</a:t>
            </a:r>
            <a:endParaRPr lang="en-US" sz="3200" dirty="0">
              <a:solidFill>
                <a:schemeClr val="accent6">
                  <a:lumMod val="20000"/>
                  <a:lumOff val="80000"/>
                </a:scheme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388937"/>
            <a:ext cx="1732809" cy="34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913643388"/>
              </p:ext>
            </p:extLst>
          </p:nvPr>
        </p:nvGraphicFramePr>
        <p:xfrm>
          <a:off x="457200" y="1417638"/>
          <a:ext cx="11379195" cy="4918424"/>
        </p:xfrm>
        <a:graphic>
          <a:graphicData uri="http://schemas.openxmlformats.org/drawingml/2006/table">
            <a:tbl>
              <a:tblPr firstRow="1" bandRow="1">
                <a:tableStyleId>{E8B1032C-EA38-4F05-BA0D-38AFFFC7BED3}</a:tableStyleId>
              </a:tblPr>
              <a:tblGrid>
                <a:gridCol w="758613"/>
                <a:gridCol w="758613"/>
                <a:gridCol w="758613"/>
                <a:gridCol w="758613"/>
                <a:gridCol w="758613"/>
                <a:gridCol w="758613"/>
                <a:gridCol w="758613"/>
                <a:gridCol w="758613"/>
                <a:gridCol w="758613"/>
                <a:gridCol w="758613"/>
                <a:gridCol w="758613"/>
                <a:gridCol w="758613"/>
                <a:gridCol w="758613"/>
                <a:gridCol w="758613"/>
                <a:gridCol w="758613"/>
              </a:tblGrid>
              <a:tr h="519752">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AutoSeis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Fairfield</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en-US" sz="1400" b="1" i="0" u="none" strike="noStrike" noProof="0" dirty="0" smtClean="0">
                          <a:solidFill>
                            <a:srgbClr val="003300"/>
                          </a:solidFill>
                          <a:effectLst/>
                          <a:latin typeface="Calibri" panose="020F0502020204030204" pitchFamily="34" charset="0"/>
                        </a:rPr>
                        <a:t>Geospace Tech.</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GTI</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fontAlgn="ctr"/>
                      <a:r>
                        <a:rPr lang="en-US" sz="1400" b="1" i="0" u="none" strike="noStrike" noProof="0" dirty="0" smtClean="0">
                          <a:solidFill>
                            <a:srgbClr val="003300"/>
                          </a:solidFill>
                          <a:effectLst/>
                          <a:latin typeface="Calibri" panose="020F0502020204030204" pitchFamily="34" charset="0"/>
                        </a:rPr>
                        <a:t>Innoseis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INOVA</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Geoseis Services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t"/>
                      <a:r>
                        <a:rPr lang="en-US" sz="1400" b="1" i="0" u="none" strike="noStrike" noProof="0" dirty="0" smtClean="0">
                          <a:solidFill>
                            <a:srgbClr val="003300"/>
                          </a:solidFill>
                          <a:effectLst/>
                          <a:latin typeface="Calibri" panose="020F0502020204030204" pitchFamily="34" charset="0"/>
                        </a:rPr>
                        <a:t>Seismic Inst.</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Sercel</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Wireless Seismic</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World Sensing</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519752">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latin typeface="+mn-lt"/>
                        </a:rPr>
                        <a:t>HDR</a:t>
                      </a:r>
                      <a:endParaRPr lang="en-US" sz="14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latin typeface="+mn-lt"/>
                        </a:rPr>
                        <a:t>ZLand II</a:t>
                      </a:r>
                      <a:endParaRPr lang="en-US" sz="14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latin typeface="+mn-lt"/>
                        </a:rPr>
                        <a:t>GSR / GSX</a:t>
                      </a:r>
                      <a:endParaRPr lang="en-US" sz="14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latin typeface="+mn-lt"/>
                        </a:rPr>
                        <a:t>GCX</a:t>
                      </a:r>
                      <a:endParaRPr lang="en-US" sz="14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latin typeface="+mn-lt"/>
                        </a:rPr>
                        <a:t>Nuseis</a:t>
                      </a:r>
                      <a:endParaRPr lang="en-US" sz="14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en-US" sz="1200" b="1" u="none" strike="noStrike" noProof="0" dirty="0" smtClean="0">
                          <a:solidFill>
                            <a:srgbClr val="003300"/>
                          </a:solidFill>
                          <a:effectLst/>
                          <a:latin typeface="+mn-lt"/>
                        </a:rPr>
                        <a:t>TremorNet High DR</a:t>
                      </a:r>
                      <a:endParaRPr lang="en-US" sz="12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en-US" sz="1200" b="1" u="none" strike="noStrike" noProof="0" dirty="0" smtClean="0">
                          <a:solidFill>
                            <a:srgbClr val="003300"/>
                          </a:solidFill>
                          <a:effectLst/>
                          <a:latin typeface="+mn-lt"/>
                        </a:rPr>
                        <a:t>TremorNet Low Power</a:t>
                      </a:r>
                      <a:endParaRPr lang="en-US" sz="12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latin typeface="+mn-lt"/>
                        </a:rPr>
                        <a:t>Hawk</a:t>
                      </a:r>
                      <a:endParaRPr lang="en-US" sz="14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latin typeface="+mn-lt"/>
                        </a:rPr>
                        <a:t>Sigma</a:t>
                      </a:r>
                      <a:endParaRPr lang="en-US" sz="14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latin typeface="+mn-lt"/>
                        </a:rPr>
                        <a:t>Scout</a:t>
                      </a:r>
                      <a:endParaRPr lang="en-US" sz="14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latin typeface="+mn-lt"/>
                        </a:rPr>
                        <a:t>U Nodal</a:t>
                      </a:r>
                      <a:endParaRPr lang="en-US" sz="14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latin typeface="+mn-lt"/>
                        </a:rPr>
                        <a:t>Unite </a:t>
                      </a:r>
                      <a:endParaRPr lang="en-US" sz="14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latin typeface="+mn-lt"/>
                        </a:rPr>
                        <a:t>RT 2</a:t>
                      </a:r>
                      <a:endParaRPr lang="en-US" sz="14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latin typeface="+mn-lt"/>
                        </a:rPr>
                        <a:t>SRU</a:t>
                      </a:r>
                      <a:endParaRPr lang="en-US" sz="1400" b="1" i="0" u="none" strike="noStrike" noProof="0" dirty="0">
                        <a:solidFill>
                          <a:srgbClr val="003300"/>
                        </a:solidFill>
                        <a:effectLst/>
                        <a:latin typeface="+mn-lt"/>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519752">
                <a:tc>
                  <a:txBody>
                    <a:bodyPr/>
                    <a:lstStyle/>
                    <a:p>
                      <a:pPr algn="ctr" rtl="0" fontAlgn="ctr"/>
                      <a:r>
                        <a:rPr lang="en-US" sz="1000" b="0" i="0" u="none" strike="noStrike" noProof="0" dirty="0" smtClean="0">
                          <a:solidFill>
                            <a:srgbClr val="000000"/>
                          </a:solidFill>
                          <a:effectLst/>
                          <a:latin typeface="Arial" panose="020B0604020202020204" pitchFamily="34" charset="0"/>
                        </a:rPr>
                        <a:t>Total System Dynamic Range</a:t>
                      </a:r>
                      <a:endParaRPr lang="en-US" sz="1000" b="0" i="0" u="none" strike="noStrike" noProof="0" dirty="0">
                        <a:solidFill>
                          <a:srgbClr val="000000"/>
                        </a:solidFill>
                        <a:effectLst/>
                        <a:latin typeface="Arial" panose="020B060402020202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400" b="0" i="0" u="none" strike="noStrike" noProof="0" dirty="0" smtClean="0">
                          <a:solidFill>
                            <a:schemeClr val="accent2">
                              <a:lumMod val="50000"/>
                            </a:schemeClr>
                          </a:solidFill>
                          <a:effectLst/>
                          <a:latin typeface="+mn-lt"/>
                        </a:rPr>
                        <a:t>160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t"/>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140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140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b"/>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ctr" fontAlgn="b"/>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l" fontAlgn="b"/>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147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144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t"/>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solidFill>
                      <a:schemeClr val="tx1">
                        <a:lumMod val="85000"/>
                      </a:schemeClr>
                    </a:solidFill>
                  </a:tcPr>
                </a:tc>
                <a:tc>
                  <a:txBody>
                    <a:bodyPr/>
                    <a:lstStyle/>
                    <a:p>
                      <a:pPr algn="ctr" fontAlgn="t"/>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143 dB @ 2ms</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143 dB @ 2ms</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r>
              <a:tr h="519752">
                <a:tc>
                  <a:txBody>
                    <a:bodyPr/>
                    <a:lstStyle/>
                    <a:p>
                      <a:pPr algn="ctr" rtl="0" fontAlgn="ctr"/>
                      <a:r>
                        <a:rPr lang="en-US" sz="1000" b="0" i="0" u="none" strike="noStrike" noProof="0" dirty="0" smtClean="0">
                          <a:solidFill>
                            <a:srgbClr val="000000"/>
                          </a:solidFill>
                          <a:effectLst/>
                          <a:latin typeface="Arial" panose="020B0604020202020204" pitchFamily="34" charset="0"/>
                        </a:rPr>
                        <a:t>Inst. Dynamic Range</a:t>
                      </a:r>
                      <a:endParaRPr lang="en-US" sz="1000" b="0" i="0" u="none" strike="noStrike" noProof="0" dirty="0">
                        <a:solidFill>
                          <a:srgbClr val="000000"/>
                        </a:solidFill>
                        <a:effectLst/>
                        <a:latin typeface="Arial" panose="020B060402020202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127 dB @ 0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126 dB @ 0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124 dB @ 2 ms</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mn-lt"/>
                        </a:rPr>
                        <a:t>123 dB @ 12 dB &amp; 2 ms</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mn-lt"/>
                        </a:rPr>
                        <a:t>134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mn-lt"/>
                        </a:rPr>
                        <a:t>127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127 dB @ G0</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126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mn-lt"/>
                        </a:rPr>
                        <a:t>120 dB @ 0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125 dB @ x1</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125 dB @ x1</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r>
              <a:tr h="519752">
                <a:tc>
                  <a:txBody>
                    <a:bodyPr/>
                    <a:lstStyle/>
                    <a:p>
                      <a:pPr algn="ctr" rtl="0" fontAlgn="ctr"/>
                      <a:r>
                        <a:rPr lang="en-US" sz="1000" b="0" i="0" u="none" strike="noStrike" noProof="0" dirty="0" smtClean="0">
                          <a:solidFill>
                            <a:srgbClr val="000000"/>
                          </a:solidFill>
                          <a:effectLst/>
                          <a:latin typeface="Arial" panose="020B0604020202020204" pitchFamily="34" charset="0"/>
                        </a:rPr>
                        <a:t>THD</a:t>
                      </a:r>
                      <a:endParaRPr lang="en-US" sz="1000" b="0" i="0" u="none" strike="noStrike" noProof="0" dirty="0">
                        <a:solidFill>
                          <a:srgbClr val="000000"/>
                        </a:solidFill>
                        <a:effectLst/>
                        <a:latin typeface="Arial" panose="020B060402020202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400" b="0" i="0" u="none" strike="noStrike" noProof="0" dirty="0" smtClean="0">
                          <a:solidFill>
                            <a:schemeClr val="accent2">
                              <a:lumMod val="50000"/>
                            </a:schemeClr>
                          </a:solidFill>
                          <a:effectLst/>
                          <a:latin typeface="+mn-lt"/>
                        </a:rPr>
                        <a:t>&gt; 105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0.0002%</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0.0005%</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0.02%</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0.00018%</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b"/>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l" fontAlgn="b"/>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0.0001%</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0.0012%</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&gt;110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0.0002%</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0.0003%</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r>
              <a:tr h="519752">
                <a:tc>
                  <a:txBody>
                    <a:bodyPr/>
                    <a:lstStyle/>
                    <a:p>
                      <a:pPr algn="ctr" rtl="0" fontAlgn="ctr"/>
                      <a:r>
                        <a:rPr lang="en-US" sz="1000" b="0" i="0" u="none" strike="noStrike" noProof="0" dirty="0" smtClean="0">
                          <a:solidFill>
                            <a:srgbClr val="000000"/>
                          </a:solidFill>
                          <a:effectLst/>
                          <a:latin typeface="Arial" panose="020B0604020202020204" pitchFamily="34" charset="0"/>
                        </a:rPr>
                        <a:t>EIN</a:t>
                      </a:r>
                      <a:endParaRPr lang="en-US" sz="1000" b="0" i="0" u="none" strike="noStrike" noProof="0" dirty="0">
                        <a:solidFill>
                          <a:srgbClr val="000000"/>
                        </a:solidFill>
                        <a:effectLst/>
                        <a:latin typeface="Arial" panose="020B060402020202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0.1 µV @ 36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0.17 µV @ 36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0.17 µV @ 36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mn-lt"/>
                        </a:rPr>
                        <a:t>0.348 µV @ 12 dB &amp; 2 ms</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b"/>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l" fontAlgn="b"/>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0.09 µVrms @ G5</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0.09 µVrms @ 2 ms</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t"/>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0.13 µV @ x64</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0.13 µV @ x64</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r>
              <a:tr h="519752">
                <a:tc>
                  <a:txBody>
                    <a:bodyPr/>
                    <a:lstStyle/>
                    <a:p>
                      <a:pPr algn="ctr" rtl="0" fontAlgn="ctr"/>
                      <a:r>
                        <a:rPr lang="en-US" sz="1000" b="0" i="0" u="none" strike="noStrike" noProof="0" dirty="0" smtClean="0">
                          <a:solidFill>
                            <a:srgbClr val="000000"/>
                          </a:solidFill>
                          <a:effectLst/>
                          <a:latin typeface="Arial" panose="020B0604020202020204" pitchFamily="34" charset="0"/>
                        </a:rPr>
                        <a:t>CMRR</a:t>
                      </a:r>
                      <a:endParaRPr lang="en-US" sz="1000" b="0" i="0" u="none" strike="noStrike" noProof="0" dirty="0">
                        <a:solidFill>
                          <a:srgbClr val="000000"/>
                        </a:solidFill>
                        <a:effectLst/>
                        <a:latin typeface="Arial" panose="020B060402020202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&gt; 110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0.001%</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0.001%</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t"/>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solidFill>
                      <a:schemeClr val="tx1">
                        <a:lumMod val="85000"/>
                      </a:schemeClr>
                    </a:solidFill>
                  </a:tcPr>
                </a:tc>
                <a:tc>
                  <a:txBody>
                    <a:bodyPr/>
                    <a:lstStyle/>
                    <a:p>
                      <a:pPr algn="ctr" fontAlgn="b"/>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l" fontAlgn="b"/>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&gt; 110 dB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&gt; 100 dB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&gt; 100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&gt; 100 dB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r>
              <a:tr h="519752">
                <a:tc>
                  <a:txBody>
                    <a:bodyPr/>
                    <a:lstStyle/>
                    <a:p>
                      <a:pPr algn="ctr" rtl="0" fontAlgn="ctr"/>
                      <a:r>
                        <a:rPr lang="en-US" sz="1000" b="0" i="0" u="none" strike="noStrike" noProof="0" dirty="0" smtClean="0">
                          <a:solidFill>
                            <a:srgbClr val="000000"/>
                          </a:solidFill>
                          <a:effectLst/>
                          <a:latin typeface="Arial" panose="020B0604020202020204" pitchFamily="34" charset="0"/>
                        </a:rPr>
                        <a:t>Crossfeed</a:t>
                      </a:r>
                      <a:endParaRPr lang="en-US" sz="1000" b="0" i="0" u="none" strike="noStrike" noProof="0" dirty="0">
                        <a:solidFill>
                          <a:srgbClr val="000000"/>
                        </a:solidFill>
                        <a:effectLst/>
                        <a:latin typeface="Arial" panose="020B060402020202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yes</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yes</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t"/>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solidFill>
                      <a:schemeClr val="tx1">
                        <a:lumMod val="85000"/>
                      </a:schemeClr>
                    </a:solidFill>
                  </a:tcPr>
                </a:tc>
                <a:tc>
                  <a:txBody>
                    <a:bodyPr/>
                    <a:lstStyle/>
                    <a:p>
                      <a:pPr algn="ctr" fontAlgn="b"/>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l" fontAlgn="b"/>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No</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&gt; 125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t"/>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solidFill>
                      <a:schemeClr val="tx1">
                        <a:lumMod val="85000"/>
                      </a:schemeClr>
                    </a:solidFill>
                  </a:tcPr>
                </a:tc>
                <a:tc>
                  <a:txBody>
                    <a:bodyPr/>
                    <a:lstStyle/>
                    <a:p>
                      <a:pPr algn="ctr" fontAlgn="t"/>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&gt; 120 dB</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mn-lt"/>
                        </a:rPr>
                        <a:t>&gt; 110 dB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r>
              <a:tr h="519752">
                <a:tc>
                  <a:txBody>
                    <a:bodyPr/>
                    <a:lstStyle/>
                    <a:p>
                      <a:pPr algn="ctr" rtl="0" fontAlgn="ctr"/>
                      <a:r>
                        <a:rPr lang="en-US" sz="1200" b="0" i="0" u="none" strike="noStrike" noProof="0" dirty="0" smtClean="0">
                          <a:solidFill>
                            <a:srgbClr val="000000"/>
                          </a:solidFill>
                          <a:effectLst/>
                          <a:latin typeface="Calibri" panose="020F0502020204030204" pitchFamily="34" charset="0"/>
                        </a:rPr>
                        <a:t>Gain Acc.</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0.5%</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 &lt; 1%</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mn-lt"/>
                        </a:rPr>
                        <a:t>0.25%</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b"/>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l" fontAlgn="b"/>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b">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1%</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fontAlgn="ctr"/>
                      <a:r>
                        <a:rPr lang="en-US" sz="1400" b="0" i="0" u="none" strike="noStrike" noProof="0" dirty="0" smtClean="0">
                          <a:solidFill>
                            <a:schemeClr val="accent2">
                              <a:lumMod val="50000"/>
                            </a:schemeClr>
                          </a:solidFill>
                          <a:effectLst/>
                          <a:latin typeface="+mn-lt"/>
                        </a:rPr>
                        <a:t> </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0.1%</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c>
                  <a:txBody>
                    <a:bodyPr/>
                    <a:lstStyle/>
                    <a:p>
                      <a:pPr algn="ctr" rtl="0" fontAlgn="ctr"/>
                      <a:r>
                        <a:rPr lang="en-US" sz="1400" b="0" i="0" u="none" strike="noStrike" noProof="0" dirty="0" smtClean="0">
                          <a:solidFill>
                            <a:schemeClr val="accent2">
                              <a:lumMod val="50000"/>
                            </a:schemeClr>
                          </a:solidFill>
                          <a:effectLst/>
                          <a:latin typeface="+mn-lt"/>
                        </a:rPr>
                        <a:t>&lt; 1%</a:t>
                      </a:r>
                      <a:endParaRPr lang="en-US" sz="1400" b="0" i="0" u="none" strike="noStrike" noProof="0" dirty="0">
                        <a:solidFill>
                          <a:schemeClr val="accent2">
                            <a:lumMod val="50000"/>
                          </a:schemeClr>
                        </a:solidFill>
                        <a:effectLst/>
                        <a:latin typeface="+mn-lt"/>
                      </a:endParaRPr>
                    </a:p>
                  </a:txBody>
                  <a:tcPr marL="0" marR="0" marT="0" marB="0" anchor="ctr">
                    <a:solidFill>
                      <a:schemeClr val="tx1">
                        <a:lumMod val="85000"/>
                      </a:schemeClr>
                    </a:solidFill>
                  </a:tcPr>
                </a:tc>
              </a:tr>
            </a:tbl>
          </a:graphicData>
        </a:graphic>
      </p:graphicFrame>
    </p:spTree>
    <p:extLst>
      <p:ext uri="{BB962C8B-B14F-4D97-AF65-F5344CB8AC3E}">
        <p14:creationId xmlns:p14="http://schemas.microsoft.com/office/powerpoint/2010/main" val="2973538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624" y="274638"/>
            <a:ext cx="9472926" cy="1143000"/>
          </a:xfrm>
        </p:spPr>
        <p:txBody>
          <a:bodyPr/>
          <a:lstStyle/>
          <a:p>
            <a:r>
              <a:rPr lang="en-US" sz="3200" dirty="0">
                <a:solidFill>
                  <a:schemeClr val="accent6">
                    <a:lumMod val="20000"/>
                    <a:lumOff val="80000"/>
                  </a:schemeClr>
                </a:solidFill>
              </a:rPr>
              <a:t>Timing Specifications</a:t>
            </a:r>
            <a:br>
              <a:rPr lang="en-US" sz="3200" dirty="0">
                <a:solidFill>
                  <a:schemeClr val="accent6">
                    <a:lumMod val="20000"/>
                    <a:lumOff val="80000"/>
                  </a:schemeClr>
                </a:solidFill>
              </a:rPr>
            </a:br>
            <a:r>
              <a:rPr lang="en-US" sz="3200" dirty="0">
                <a:solidFill>
                  <a:schemeClr val="accent6">
                    <a:lumMod val="20000"/>
                    <a:lumOff val="80000"/>
                  </a:schemeClr>
                </a:solidFill>
              </a:rPr>
              <a:t>Nodal </a:t>
            </a:r>
            <a:r>
              <a:rPr lang="en-US" sz="3200" dirty="0" smtClean="0">
                <a:solidFill>
                  <a:schemeClr val="accent6">
                    <a:lumMod val="20000"/>
                    <a:lumOff val="80000"/>
                  </a:schemeClr>
                </a:solidFill>
              </a:rPr>
              <a:t>Systems</a:t>
            </a:r>
            <a:endParaRPr lang="en-US" sz="3200" dirty="0">
              <a:solidFill>
                <a:schemeClr val="accent6">
                  <a:lumMod val="20000"/>
                  <a:lumOff val="80000"/>
                </a:scheme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938"/>
            <a:ext cx="1557024" cy="312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2278403207"/>
              </p:ext>
            </p:extLst>
          </p:nvPr>
        </p:nvGraphicFramePr>
        <p:xfrm>
          <a:off x="457200" y="2024821"/>
          <a:ext cx="11379195" cy="2079008"/>
        </p:xfrm>
        <a:graphic>
          <a:graphicData uri="http://schemas.openxmlformats.org/drawingml/2006/table">
            <a:tbl>
              <a:tblPr firstRow="1" bandRow="1">
                <a:tableStyleId>{E8B1032C-EA38-4F05-BA0D-38AFFFC7BED3}</a:tableStyleId>
              </a:tblPr>
              <a:tblGrid>
                <a:gridCol w="758613"/>
                <a:gridCol w="758613"/>
                <a:gridCol w="758613"/>
                <a:gridCol w="758613"/>
                <a:gridCol w="758613"/>
                <a:gridCol w="758613"/>
                <a:gridCol w="758613"/>
                <a:gridCol w="758613"/>
                <a:gridCol w="758613"/>
                <a:gridCol w="758613"/>
                <a:gridCol w="758613"/>
                <a:gridCol w="758613"/>
                <a:gridCol w="758613"/>
                <a:gridCol w="758613"/>
                <a:gridCol w="758613"/>
              </a:tblGrid>
              <a:tr h="519752">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AutoSeis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Fairfield</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en-US" sz="1400" b="1" i="0" u="none" strike="noStrike" noProof="0" dirty="0" smtClean="0">
                          <a:solidFill>
                            <a:srgbClr val="003300"/>
                          </a:solidFill>
                          <a:effectLst/>
                          <a:latin typeface="Calibri" panose="020F0502020204030204" pitchFamily="34" charset="0"/>
                        </a:rPr>
                        <a:t>Geospace Tech.</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GTI</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fontAlgn="ctr"/>
                      <a:r>
                        <a:rPr lang="en-US" sz="1400" b="1" i="0" u="none" strike="noStrike" noProof="0" dirty="0" smtClean="0">
                          <a:solidFill>
                            <a:srgbClr val="003300"/>
                          </a:solidFill>
                          <a:effectLst/>
                          <a:latin typeface="Calibri" panose="020F0502020204030204" pitchFamily="34" charset="0"/>
                        </a:rPr>
                        <a:t>Innoseis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INOVA</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Geoseis Services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t"/>
                      <a:r>
                        <a:rPr lang="en-US" sz="1400" b="1" i="0" u="none" strike="noStrike" noProof="0" dirty="0" smtClean="0">
                          <a:solidFill>
                            <a:srgbClr val="003300"/>
                          </a:solidFill>
                          <a:effectLst/>
                          <a:latin typeface="Calibri" panose="020F0502020204030204" pitchFamily="34" charset="0"/>
                        </a:rPr>
                        <a:t>Seismic Inst.</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Sercel</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Wireless Seismic</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World Sensing</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519752">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mn-lt"/>
                        </a:rPr>
                        <a:t>ZLand </a:t>
                      </a:r>
                      <a:r>
                        <a:rPr lang="x-none" sz="1400" b="1" i="0" u="none" strike="noStrike" dirty="0">
                          <a:solidFill>
                            <a:srgbClr val="003300"/>
                          </a:solidFill>
                          <a:effectLst/>
                          <a:latin typeface="+mn-lt"/>
                        </a:rPr>
                        <a:t>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mn-lt"/>
                        </a:rPr>
                        <a:t>Nuseis</a:t>
                      </a:r>
                      <a:endParaRPr lang="en-US" sz="1400" b="1" i="0" u="none" strike="noStrike" noProof="0" dirty="0">
                        <a:solidFill>
                          <a:srgbClr val="003300"/>
                        </a:solidFill>
                        <a:effectLst/>
                        <a:latin typeface="+mn-lt"/>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en-US" sz="1200" b="1" i="0" u="none" strike="noStrike" noProof="0" dirty="0" smtClean="0">
                          <a:solidFill>
                            <a:srgbClr val="003300"/>
                          </a:solidFill>
                          <a:effectLst/>
                          <a:latin typeface="+mn-lt"/>
                        </a:rPr>
                        <a:t>TremorNet Smart</a:t>
                      </a:r>
                      <a:endParaRPr lang="en-US" sz="1200" b="1" i="0" u="none" strike="noStrike" noProof="0" dirty="0">
                        <a:solidFill>
                          <a:srgbClr val="003300"/>
                        </a:solidFill>
                        <a:effectLst/>
                        <a:latin typeface="+mn-lt"/>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en-US" sz="1200" b="1" i="0" u="none" strike="noStrike" noProof="0" dirty="0" smtClean="0">
                          <a:solidFill>
                            <a:srgbClr val="003300"/>
                          </a:solidFill>
                          <a:effectLst/>
                          <a:latin typeface="+mn-lt"/>
                        </a:rPr>
                        <a:t>TremorNet Blind</a:t>
                      </a:r>
                      <a:endParaRPr lang="en-US" sz="1200" b="1" i="0" u="none" strike="noStrike" noProof="0" dirty="0">
                        <a:solidFill>
                          <a:srgbClr val="003300"/>
                        </a:solidFill>
                        <a:effectLst/>
                        <a:latin typeface="+mn-lt"/>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mn-lt"/>
                        </a:rPr>
                        <a:t>Hawk</a:t>
                      </a:r>
                      <a:endParaRPr lang="en-US" sz="1400" b="1" i="0" u="none" strike="noStrike" noProof="0" dirty="0">
                        <a:solidFill>
                          <a:srgbClr val="003300"/>
                        </a:solidFill>
                        <a:effectLst/>
                        <a:latin typeface="+mn-lt"/>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mn-lt"/>
                        </a:rPr>
                        <a:t>Sigma</a:t>
                      </a:r>
                      <a:endParaRPr lang="en-US" sz="1400" b="1" i="0" u="none" strike="noStrike" noProof="0" dirty="0">
                        <a:solidFill>
                          <a:srgbClr val="003300"/>
                        </a:solidFill>
                        <a:effectLst/>
                        <a:latin typeface="+mn-lt"/>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mn-lt"/>
                        </a:rPr>
                        <a:t>Scout</a:t>
                      </a:r>
                      <a:endParaRPr lang="en-US" sz="1400" b="1" i="0" u="none" strike="noStrike" noProof="0" dirty="0">
                        <a:solidFill>
                          <a:srgbClr val="003300"/>
                        </a:solidFill>
                        <a:effectLst/>
                        <a:latin typeface="+mn-lt"/>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mn-lt"/>
                        </a:rPr>
                        <a:t>U Node</a:t>
                      </a:r>
                      <a:endParaRPr lang="en-US" sz="1400" b="1" i="0" u="none" strike="noStrike" noProof="0" dirty="0">
                        <a:solidFill>
                          <a:srgbClr val="003300"/>
                        </a:solidFill>
                        <a:effectLst/>
                        <a:latin typeface="+mn-lt"/>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mn-lt"/>
                        </a:rPr>
                        <a:t>Unite RAU eX</a:t>
                      </a:r>
                      <a:endParaRPr lang="en-US" sz="1400" b="1" i="0" u="none" strike="noStrike" noProof="0" dirty="0">
                        <a:solidFill>
                          <a:srgbClr val="003300"/>
                        </a:solidFill>
                        <a:effectLst/>
                        <a:latin typeface="+mn-lt"/>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mn-lt"/>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519752">
                <a:tc>
                  <a:txBody>
                    <a:bodyPr/>
                    <a:lstStyle/>
                    <a:p>
                      <a:pPr algn="ctr" rtl="0" fontAlgn="ctr"/>
                      <a:r>
                        <a:rPr lang="en-US" sz="1400" b="0" i="0" u="none" strike="noStrike" dirty="0" smtClean="0">
                          <a:solidFill>
                            <a:srgbClr val="000000"/>
                          </a:solidFill>
                          <a:effectLst/>
                          <a:latin typeface="Calibri" panose="020F0502020204030204" pitchFamily="34" charset="0"/>
                        </a:rPr>
                        <a:t>Time Standard</a:t>
                      </a:r>
                      <a:endParaRPr lang="en-US" sz="1400" b="0" i="0" u="none" strike="noStrike"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Calibri" panose="020F0502020204030204" pitchFamily="34" charset="0"/>
                        </a:rPr>
                        <a:t>&lt; 1 ppm</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Calibri" panose="020F0502020204030204" pitchFamily="34" charset="0"/>
                        </a:rPr>
                        <a:t>&lt; 1 ppm</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&lt; 500 ppb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b"/>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l" fontAlgn="b"/>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r>
              <a:tr h="519752">
                <a:tc>
                  <a:txBody>
                    <a:bodyPr/>
                    <a:lstStyle/>
                    <a:p>
                      <a:pPr algn="ctr" rtl="0" fontAlgn="ctr"/>
                      <a:r>
                        <a:rPr lang="en-US" sz="1400" b="0" i="0" u="none" strike="noStrike" noProof="0" dirty="0" smtClean="0">
                          <a:solidFill>
                            <a:srgbClr val="000000"/>
                          </a:solidFill>
                          <a:effectLst/>
                          <a:latin typeface="Calibri" panose="020F0502020204030204" pitchFamily="34" charset="0"/>
                        </a:rPr>
                        <a:t>Timing</a:t>
                      </a:r>
                      <a:r>
                        <a:rPr lang="en-US" sz="1400" b="0" i="0" u="none" strike="noStrike" dirty="0" smtClean="0">
                          <a:solidFill>
                            <a:srgbClr val="000000"/>
                          </a:solidFill>
                          <a:effectLst/>
                          <a:latin typeface="Calibri" panose="020F0502020204030204" pitchFamily="34" charset="0"/>
                        </a:rPr>
                        <a:t> Acc.</a:t>
                      </a:r>
                      <a:endParaRPr lang="en-US" sz="1400" b="0" i="0" u="none" strike="noStrike"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400" b="0" i="0" u="none" strike="noStrike" dirty="0" smtClean="0">
                          <a:solidFill>
                            <a:schemeClr val="accent2">
                              <a:lumMod val="50000"/>
                            </a:schemeClr>
                          </a:solidFill>
                          <a:effectLst/>
                          <a:latin typeface="Calibri" panose="020F0502020204030204" pitchFamily="34" charset="0"/>
                        </a:rPr>
                        <a:t>&lt; 25 µs</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Calibri" panose="020F0502020204030204" pitchFamily="34" charset="0"/>
                        </a:rPr>
                        <a:t>+/- 10 µs</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Calibri" panose="020F0502020204030204" pitchFamily="34" charset="0"/>
                        </a:rPr>
                        <a:t> &lt; 20 µs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Calibri" panose="020F0502020204030204" pitchFamily="34" charset="0"/>
                        </a:rPr>
                        <a:t>&lt; 20 µs</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Calibri" panose="020F0502020204030204" pitchFamily="34" charset="0"/>
                        </a:rPr>
                        <a:t>+/- 12.5 µs</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Calibri" panose="020F0502020204030204" pitchFamily="34" charset="0"/>
                        </a:rPr>
                        <a:t>&lt; 20 µs</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Calibri" panose="020F0502020204030204" pitchFamily="34" charset="0"/>
                        </a:rPr>
                        <a:t>&lt; 20 µs</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(+/- 25 µs)</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&lt; 1 µs</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Calibri" panose="020F0502020204030204" pitchFamily="34" charset="0"/>
                        </a:rPr>
                        <a:t>&lt; 20 µs</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400" b="0" i="0" u="none" strike="noStrike" dirty="0" smtClean="0">
                          <a:solidFill>
                            <a:schemeClr val="accent2">
                              <a:lumMod val="50000"/>
                            </a:schemeClr>
                          </a:solidFill>
                          <a:effectLst/>
                          <a:latin typeface="Calibri" panose="020F0502020204030204" pitchFamily="34" charset="0"/>
                        </a:rPr>
                        <a:t> </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400" b="0" i="0" u="none" strike="noStrike" dirty="0" smtClean="0">
                          <a:solidFill>
                            <a:schemeClr val="accent2">
                              <a:lumMod val="50000"/>
                            </a:schemeClr>
                          </a:solidFill>
                          <a:effectLst/>
                          <a:latin typeface="Calibri" panose="020F0502020204030204" pitchFamily="34" charset="0"/>
                        </a:rPr>
                        <a:t>&lt; 10 µs</a:t>
                      </a:r>
                      <a:endParaRPr lang="en-US" sz="1400" b="0" i="0" u="none" strike="noStrike"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bl>
          </a:graphicData>
        </a:graphic>
      </p:graphicFrame>
    </p:spTree>
    <p:extLst>
      <p:ext uri="{BB962C8B-B14F-4D97-AF65-F5344CB8AC3E}">
        <p14:creationId xmlns:p14="http://schemas.microsoft.com/office/powerpoint/2010/main" val="2218050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775" y="520505"/>
            <a:ext cx="11043139" cy="5922498"/>
          </a:xfr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a:lstStyle/>
          <a:p>
            <a:pPr>
              <a:buNone/>
            </a:pPr>
            <a:endParaRPr lang="en-US" dirty="0" smtClean="0"/>
          </a:p>
          <a:p>
            <a:pPr>
              <a:buNone/>
            </a:pPr>
            <a:endParaRPr lang="en-US" dirty="0" smtClean="0"/>
          </a:p>
          <a:p>
            <a:pPr algn="ctr">
              <a:buNone/>
            </a:pPr>
            <a:endParaRPr lang="en-US" sz="2400" dirty="0" smtClean="0"/>
          </a:p>
          <a:p>
            <a:pPr algn="ctr">
              <a:buNone/>
            </a:pPr>
            <a:endParaRPr lang="x-none" sz="4000" b="1" dirty="0" smtClean="0">
              <a:solidFill>
                <a:srgbClr val="0000FF"/>
              </a:solidFill>
            </a:endParaRPr>
          </a:p>
          <a:p>
            <a:pPr algn="ctr">
              <a:buNone/>
            </a:pPr>
            <a:r>
              <a:rPr lang="en-US" sz="4000" b="1" dirty="0">
                <a:solidFill>
                  <a:srgbClr val="003300"/>
                </a:solidFill>
              </a:rPr>
              <a:t>Nodal </a:t>
            </a:r>
            <a:r>
              <a:rPr lang="en-US" sz="4000" b="1" dirty="0" smtClean="0">
                <a:solidFill>
                  <a:srgbClr val="003300"/>
                </a:solidFill>
              </a:rPr>
              <a:t>Systems</a:t>
            </a:r>
          </a:p>
          <a:p>
            <a:pPr algn="ctr">
              <a:buNone/>
            </a:pPr>
            <a:r>
              <a:rPr lang="en-US" sz="4000" b="1" dirty="0" smtClean="0">
                <a:solidFill>
                  <a:srgbClr val="003300"/>
                </a:solidFill>
              </a:rPr>
              <a:t>Instrument Tests</a:t>
            </a:r>
          </a:p>
          <a:p>
            <a:pPr marL="57150" indent="0">
              <a:buNone/>
            </a:pPr>
            <a:endParaRPr lang="es-ES" sz="4000" dirty="0">
              <a:solidFill>
                <a:srgbClr val="0000FF"/>
              </a:solidFill>
            </a:endParaRPr>
          </a:p>
          <a:p>
            <a:pPr algn="ctr">
              <a:buNone/>
            </a:pPr>
            <a:endParaRPr lang="x-none" sz="4000" b="1" dirty="0">
              <a:solidFill>
                <a:srgbClr val="0000FF"/>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8383" y="974245"/>
            <a:ext cx="1630585" cy="78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0730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624" y="234881"/>
            <a:ext cx="9472926" cy="1143000"/>
          </a:xfrm>
        </p:spPr>
        <p:txBody>
          <a:bodyPr/>
          <a:lstStyle/>
          <a:p>
            <a:r>
              <a:rPr lang="en-US" sz="3200" dirty="0">
                <a:solidFill>
                  <a:schemeClr val="accent6">
                    <a:lumMod val="20000"/>
                    <a:lumOff val="80000"/>
                  </a:schemeClr>
                </a:solidFill>
              </a:rPr>
              <a:t>Instrument Tests</a:t>
            </a:r>
            <a:br>
              <a:rPr lang="en-US" sz="3200" dirty="0">
                <a:solidFill>
                  <a:schemeClr val="accent6">
                    <a:lumMod val="20000"/>
                    <a:lumOff val="80000"/>
                  </a:schemeClr>
                </a:solidFill>
              </a:rPr>
            </a:br>
            <a:r>
              <a:rPr lang="en-US" sz="3200" dirty="0">
                <a:solidFill>
                  <a:schemeClr val="accent6">
                    <a:lumMod val="20000"/>
                    <a:lumOff val="80000"/>
                  </a:schemeClr>
                </a:solidFill>
              </a:rPr>
              <a:t>Nodal </a:t>
            </a:r>
            <a:r>
              <a:rPr lang="en-US" sz="3200" dirty="0" smtClean="0">
                <a:solidFill>
                  <a:schemeClr val="accent6">
                    <a:lumMod val="20000"/>
                    <a:lumOff val="80000"/>
                  </a:schemeClr>
                </a:solidFill>
              </a:rPr>
              <a:t>Systems</a:t>
            </a:r>
            <a:endParaRPr lang="en-US" sz="3200" dirty="0">
              <a:solidFill>
                <a:schemeClr val="accent6">
                  <a:lumMod val="20000"/>
                  <a:lumOff val="80000"/>
                </a:scheme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388938"/>
            <a:ext cx="1890371" cy="37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311851248"/>
              </p:ext>
            </p:extLst>
          </p:nvPr>
        </p:nvGraphicFramePr>
        <p:xfrm>
          <a:off x="457200" y="1531199"/>
          <a:ext cx="11182350" cy="4851400"/>
        </p:xfrm>
        <a:graphic>
          <a:graphicData uri="http://schemas.openxmlformats.org/drawingml/2006/table">
            <a:tbl>
              <a:tblPr firstRow="1" bandRow="1">
                <a:tableStyleId>{E8B1032C-EA38-4F05-BA0D-38AFFFC7BED3}</a:tableStyleId>
              </a:tblPr>
              <a:tblGrid>
                <a:gridCol w="801757"/>
                <a:gridCol w="689223"/>
                <a:gridCol w="745490"/>
                <a:gridCol w="745490"/>
                <a:gridCol w="745490"/>
                <a:gridCol w="745490"/>
                <a:gridCol w="745490"/>
                <a:gridCol w="745490"/>
                <a:gridCol w="745490"/>
                <a:gridCol w="745490"/>
                <a:gridCol w="745490"/>
                <a:gridCol w="745490"/>
                <a:gridCol w="745490"/>
                <a:gridCol w="745490"/>
                <a:gridCol w="745490"/>
              </a:tblGrid>
              <a:tr h="48514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AutoSeis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Fairfield</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en-US" sz="1400" b="1" i="0" u="none" strike="noStrike" noProof="0" dirty="0" smtClean="0">
                          <a:solidFill>
                            <a:srgbClr val="003300"/>
                          </a:solidFill>
                          <a:effectLst/>
                          <a:latin typeface="Calibri" panose="020F0502020204030204" pitchFamily="34" charset="0"/>
                        </a:rPr>
                        <a:t>Geospace Tech.</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GTI</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fontAlgn="ctr"/>
                      <a:r>
                        <a:rPr lang="en-US" sz="1400" b="1" i="0" u="none" strike="noStrike" noProof="0" dirty="0" smtClean="0">
                          <a:solidFill>
                            <a:srgbClr val="003300"/>
                          </a:solidFill>
                          <a:effectLst/>
                          <a:latin typeface="Calibri" panose="020F0502020204030204" pitchFamily="34" charset="0"/>
                        </a:rPr>
                        <a:t>Innoseis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INOVA</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I-Seis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Geoseis Services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t"/>
                      <a:r>
                        <a:rPr lang="en-US" sz="1400" b="1" i="0" u="none" strike="noStrike" noProof="0" dirty="0" smtClean="0">
                          <a:solidFill>
                            <a:srgbClr val="003300"/>
                          </a:solidFill>
                          <a:effectLst/>
                          <a:latin typeface="Calibri" panose="020F0502020204030204" pitchFamily="34" charset="0"/>
                        </a:rPr>
                        <a:t>Seismic Inst.</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Sercel</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Wireless Seismic</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World Sensing</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485140">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ZLand </a:t>
                      </a:r>
                      <a:r>
                        <a:rPr lang="x-none" sz="1400" b="1" i="0" u="none" strike="noStrike" dirty="0">
                          <a:solidFill>
                            <a:srgbClr val="003300"/>
                          </a:solidFill>
                          <a:effectLst/>
                          <a:latin typeface="Calibri" panose="020F0502020204030204" pitchFamily="34" charset="0"/>
                        </a:rPr>
                        <a:t>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Nuseis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Calibri" panose="020F0502020204030204" pitchFamily="34" charset="0"/>
                        </a:rPr>
                        <a:t>TremorNet High 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Calibri" panose="020F0502020204030204" pitchFamily="34" charset="0"/>
                        </a:rPr>
                        <a:t>TremorNet </a:t>
                      </a:r>
                      <a:r>
                        <a:rPr lang="en-US" sz="1200" b="1" i="0" u="none" strike="noStrike" noProof="0" dirty="0" smtClean="0">
                          <a:solidFill>
                            <a:srgbClr val="003300"/>
                          </a:solidFill>
                          <a:effectLst/>
                          <a:latin typeface="Calibri" panose="020F0502020204030204" pitchFamily="34" charset="0"/>
                        </a:rPr>
                        <a:t>Low Power</a:t>
                      </a:r>
                      <a:endParaRPr lang="en-US" sz="12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Hawk</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Sigma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Scout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 Node</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Unite RAU eX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485140">
                <a:tc>
                  <a:txBody>
                    <a:bodyPr/>
                    <a:lstStyle/>
                    <a:p>
                      <a:pPr algn="ctr" rtl="0" fontAlgn="ctr"/>
                      <a:r>
                        <a:rPr lang="en-US" sz="1400" b="0" i="0" u="none" strike="noStrike" noProof="0" dirty="0" smtClean="0">
                          <a:solidFill>
                            <a:srgbClr val="000000"/>
                          </a:solidFill>
                          <a:effectLst/>
                          <a:latin typeface="Calibri" panose="020F0502020204030204" pitchFamily="34" charset="0"/>
                        </a:rPr>
                        <a:t>Internal Noise</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485140">
                <a:tc>
                  <a:txBody>
                    <a:bodyPr/>
                    <a:lstStyle/>
                    <a:p>
                      <a:pPr algn="ctr" rtl="0" fontAlgn="ctr"/>
                      <a:r>
                        <a:rPr lang="en-US" sz="1400" b="0" i="0" u="none" strike="noStrike" noProof="0" dirty="0" smtClean="0">
                          <a:solidFill>
                            <a:srgbClr val="000000"/>
                          </a:solidFill>
                          <a:effectLst/>
                          <a:latin typeface="Calibri" panose="020F0502020204030204" pitchFamily="34" charset="0"/>
                        </a:rPr>
                        <a:t>THD</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485140">
                <a:tc>
                  <a:txBody>
                    <a:bodyPr/>
                    <a:lstStyle/>
                    <a:p>
                      <a:pPr algn="ctr" rtl="0" fontAlgn="ctr"/>
                      <a:r>
                        <a:rPr lang="en-US" sz="1400" b="0" i="0" u="none" strike="noStrike" noProof="0" dirty="0" smtClean="0">
                          <a:solidFill>
                            <a:srgbClr val="000000"/>
                          </a:solidFill>
                          <a:effectLst/>
                          <a:latin typeface="Calibri" panose="020F0502020204030204" pitchFamily="34" charset="0"/>
                        </a:rPr>
                        <a:t>Gain Accuracy</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485140">
                <a:tc>
                  <a:txBody>
                    <a:bodyPr/>
                    <a:lstStyle/>
                    <a:p>
                      <a:pPr algn="ctr" rtl="0" fontAlgn="ctr"/>
                      <a:r>
                        <a:rPr lang="en-US" sz="1400" b="0" i="0" u="none" strike="noStrike" noProof="0" dirty="0" smtClean="0">
                          <a:solidFill>
                            <a:srgbClr val="000000"/>
                          </a:solidFill>
                          <a:effectLst/>
                          <a:latin typeface="Calibri" panose="020F0502020204030204" pitchFamily="34" charset="0"/>
                        </a:rPr>
                        <a:t>Dynamic Range</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485140">
                <a:tc>
                  <a:txBody>
                    <a:bodyPr/>
                    <a:lstStyle/>
                    <a:p>
                      <a:pPr algn="ctr" rtl="0" fontAlgn="ctr"/>
                      <a:r>
                        <a:rPr lang="en-US" sz="1400" b="0" i="0" u="none" strike="noStrike" noProof="0" dirty="0" smtClean="0">
                          <a:solidFill>
                            <a:srgbClr val="000000"/>
                          </a:solidFill>
                          <a:effectLst/>
                          <a:latin typeface="Calibri" panose="020F0502020204030204" pitchFamily="34" charset="0"/>
                        </a:rPr>
                        <a:t>CMRR</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485140">
                <a:tc>
                  <a:txBody>
                    <a:bodyPr/>
                    <a:lstStyle/>
                    <a:p>
                      <a:pPr algn="ctr" rtl="0" fontAlgn="ctr"/>
                      <a:r>
                        <a:rPr lang="en-US" sz="1400" b="0" i="0" u="none" strike="noStrike" noProof="0" dirty="0" smtClean="0">
                          <a:solidFill>
                            <a:srgbClr val="000000"/>
                          </a:solidFill>
                          <a:effectLst/>
                          <a:latin typeface="Calibri" panose="020F0502020204030204" pitchFamily="34" charset="0"/>
                        </a:rPr>
                        <a:t>Crossfeed</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485140">
                <a:tc>
                  <a:txBody>
                    <a:bodyPr/>
                    <a:lstStyle/>
                    <a:p>
                      <a:pPr algn="ctr" rtl="0" fontAlgn="ctr"/>
                      <a:r>
                        <a:rPr lang="en-US" sz="1400" b="0" i="0" u="none" strike="noStrike" noProof="0" dirty="0" smtClean="0">
                          <a:solidFill>
                            <a:srgbClr val="000000"/>
                          </a:solidFill>
                          <a:effectLst/>
                          <a:latin typeface="Calibri" panose="020F0502020204030204" pitchFamily="34" charset="0"/>
                        </a:rPr>
                        <a:t>Impulse Response</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r>
              <a:tr h="485140">
                <a:tc>
                  <a:txBody>
                    <a:bodyPr/>
                    <a:lstStyle/>
                    <a:p>
                      <a:pPr algn="ctr" rtl="0" fontAlgn="ctr"/>
                      <a:r>
                        <a:rPr lang="en-US" sz="1400" b="0" i="0" u="none" strike="noStrike" noProof="0" dirty="0" smtClean="0">
                          <a:solidFill>
                            <a:srgbClr val="000000"/>
                          </a:solidFill>
                          <a:effectLst/>
                          <a:latin typeface="Calibri" panose="020F0502020204030204" pitchFamily="34" charset="0"/>
                        </a:rPr>
                        <a:t>Offset / Phase</a:t>
                      </a:r>
                      <a:endParaRPr lang="en-US" sz="14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r>
            </a:tbl>
          </a:graphicData>
        </a:graphic>
      </p:graphicFrame>
    </p:spTree>
    <p:extLst>
      <p:ext uri="{BB962C8B-B14F-4D97-AF65-F5344CB8AC3E}">
        <p14:creationId xmlns:p14="http://schemas.microsoft.com/office/powerpoint/2010/main" val="2414541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624" y="162098"/>
            <a:ext cx="9472926" cy="1143000"/>
          </a:xfrm>
        </p:spPr>
        <p:txBody>
          <a:bodyPr/>
          <a:lstStyle/>
          <a:p>
            <a:r>
              <a:rPr lang="en-US" sz="3200" dirty="0" smtClean="0">
                <a:solidFill>
                  <a:schemeClr val="accent3">
                    <a:lumMod val="60000"/>
                    <a:lumOff val="40000"/>
                  </a:schemeClr>
                </a:solidFill>
              </a:rPr>
              <a:t> </a:t>
            </a:r>
            <a:r>
              <a:rPr lang="en-US" sz="3200" dirty="0">
                <a:solidFill>
                  <a:schemeClr val="accent6">
                    <a:lumMod val="20000"/>
                    <a:lumOff val="80000"/>
                  </a:schemeClr>
                </a:solidFill>
              </a:rPr>
              <a:t>External Tests</a:t>
            </a:r>
            <a:br>
              <a:rPr lang="en-US" sz="3200" dirty="0">
                <a:solidFill>
                  <a:schemeClr val="accent6">
                    <a:lumMod val="20000"/>
                    <a:lumOff val="80000"/>
                  </a:schemeClr>
                </a:solidFill>
              </a:rPr>
            </a:br>
            <a:r>
              <a:rPr lang="en-US" sz="3200" dirty="0">
                <a:solidFill>
                  <a:schemeClr val="accent6">
                    <a:lumMod val="20000"/>
                    <a:lumOff val="80000"/>
                  </a:schemeClr>
                </a:solidFill>
              </a:rPr>
              <a:t>Nodal Systems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938"/>
            <a:ext cx="2022328" cy="406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3254303555"/>
              </p:ext>
            </p:extLst>
          </p:nvPr>
        </p:nvGraphicFramePr>
        <p:xfrm>
          <a:off x="457200" y="1305098"/>
          <a:ext cx="11297475" cy="5108953"/>
        </p:xfrm>
        <a:graphic>
          <a:graphicData uri="http://schemas.openxmlformats.org/drawingml/2006/table">
            <a:tbl>
              <a:tblPr firstRow="1" bandRow="1">
                <a:tableStyleId>{E8B1032C-EA38-4F05-BA0D-38AFFFC7BED3}</a:tableStyleId>
              </a:tblPr>
              <a:tblGrid>
                <a:gridCol w="753165"/>
                <a:gridCol w="753165"/>
                <a:gridCol w="753165"/>
                <a:gridCol w="753165"/>
                <a:gridCol w="753165"/>
                <a:gridCol w="753165"/>
                <a:gridCol w="753165"/>
                <a:gridCol w="753165"/>
                <a:gridCol w="753165"/>
                <a:gridCol w="753165"/>
                <a:gridCol w="753165"/>
                <a:gridCol w="753165"/>
                <a:gridCol w="753165"/>
                <a:gridCol w="753165"/>
                <a:gridCol w="753165"/>
              </a:tblGrid>
              <a:tr h="584148">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rPr>
                        <a:t>AutoSeis</a:t>
                      </a:r>
                      <a:endParaRPr lang="en-US" sz="1400" b="1" i="0" u="none" strike="noStrike" noProof="0" dirty="0">
                        <a:solidFill>
                          <a:srgbClr val="003300"/>
                        </a:solidFill>
                        <a:effectLst/>
                        <a:latin typeface="Arial" panose="020B060402020202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rPr>
                        <a:t>Fairfield</a:t>
                      </a:r>
                      <a:endParaRPr lang="en-US" sz="1400" b="1" i="0" u="none" strike="noStrike" noProof="0" dirty="0">
                        <a:solidFill>
                          <a:srgbClr val="003300"/>
                        </a:solidFill>
                        <a:effectLst/>
                        <a:latin typeface="Arial" panose="020B060402020202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en-US" sz="1400" b="1" u="none" strike="noStrike" noProof="0" dirty="0" smtClean="0">
                          <a:solidFill>
                            <a:srgbClr val="003300"/>
                          </a:solidFill>
                          <a:effectLst/>
                        </a:rPr>
                        <a:t>Geospace Tech.</a:t>
                      </a:r>
                      <a:endParaRPr lang="en-US" sz="1400" b="1" i="0" u="none" strike="noStrike" noProof="0" dirty="0">
                        <a:solidFill>
                          <a:srgbClr val="003300"/>
                        </a:solidFill>
                        <a:effectLst/>
                        <a:latin typeface="Arial" panose="020B060402020202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u="none" strike="noStrike" noProof="0" dirty="0" smtClean="0">
                          <a:solidFill>
                            <a:srgbClr val="003300"/>
                          </a:solidFill>
                          <a:effectLst/>
                        </a:rPr>
                        <a:t>GTI</a:t>
                      </a:r>
                      <a:endParaRPr lang="en-US" sz="1400" b="1" i="0" u="none" strike="noStrike" noProof="0" dirty="0">
                        <a:solidFill>
                          <a:srgbClr val="003300"/>
                        </a:solidFill>
                        <a:effectLst/>
                        <a:latin typeface="Arial" panose="020B060402020202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fontAlgn="ctr"/>
                      <a:r>
                        <a:rPr lang="en-US" sz="1400" b="1" u="none" strike="noStrike" noProof="0" dirty="0" smtClean="0">
                          <a:solidFill>
                            <a:srgbClr val="003300"/>
                          </a:solidFill>
                          <a:effectLst/>
                        </a:rPr>
                        <a:t>Innoseis</a:t>
                      </a:r>
                      <a:endParaRPr lang="en-US" sz="1400" b="1" i="0" u="none" strike="noStrike" noProof="0" dirty="0">
                        <a:solidFill>
                          <a:srgbClr val="0033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ctr" rtl="0" fontAlgn="ctr"/>
                      <a:r>
                        <a:rPr lang="en-US" sz="1400" b="1" u="none" strike="noStrike" noProof="0" dirty="0" smtClean="0">
                          <a:solidFill>
                            <a:srgbClr val="003300"/>
                          </a:solidFill>
                          <a:effectLst/>
                        </a:rPr>
                        <a:t>INOVA</a:t>
                      </a:r>
                      <a:endParaRPr lang="en-US" sz="1400" b="1" i="0" u="none" strike="noStrike" noProof="0" dirty="0">
                        <a:solidFill>
                          <a:srgbClr val="003300"/>
                        </a:solidFill>
                        <a:effectLst/>
                        <a:latin typeface="Arial" panose="020B060402020202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rPr>
                        <a:t>I-Seis</a:t>
                      </a:r>
                      <a:endParaRPr lang="en-US" sz="1400" b="1" i="0" u="none" strike="noStrike" noProof="0" dirty="0">
                        <a:solidFill>
                          <a:srgbClr val="003300"/>
                        </a:solidFill>
                        <a:effectLst/>
                        <a:latin typeface="Arial" panose="020B060402020202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rPr>
                        <a:t>Geoseis Services</a:t>
                      </a:r>
                      <a:endParaRPr lang="en-US" sz="1400" b="1" i="0" u="none" strike="noStrike" noProof="0" dirty="0">
                        <a:solidFill>
                          <a:srgbClr val="003300"/>
                        </a:solidFill>
                        <a:effectLst/>
                        <a:latin typeface="Arial" panose="020B060402020202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rPr>
                        <a:t>Seismic Inst.</a:t>
                      </a:r>
                      <a:endParaRPr lang="en-US" sz="1400" b="1" i="0" u="none" strike="noStrike" noProof="0" dirty="0">
                        <a:solidFill>
                          <a:srgbClr val="003300"/>
                        </a:solidFill>
                        <a:effectLst/>
                        <a:latin typeface="Arial Narrow" panose="020B0606020202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rPr>
                        <a:t>Sercel</a:t>
                      </a:r>
                      <a:endParaRPr lang="en-US" sz="1400" b="1" i="0" u="none" strike="noStrike" noProof="0" dirty="0">
                        <a:solidFill>
                          <a:srgbClr val="003300"/>
                        </a:solidFill>
                        <a:effectLst/>
                        <a:latin typeface="Arial" panose="020B060402020202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rPr>
                        <a:t>Wireless Seismic</a:t>
                      </a:r>
                      <a:endParaRPr lang="en-US" sz="1400" b="1" i="0" u="none" strike="noStrike" noProof="0" dirty="0">
                        <a:solidFill>
                          <a:srgbClr val="003300"/>
                        </a:solidFill>
                        <a:effectLst/>
                        <a:latin typeface="Arial" panose="020B060402020202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u="none" strike="noStrike" noProof="0" dirty="0" smtClean="0">
                          <a:solidFill>
                            <a:srgbClr val="003300"/>
                          </a:solidFill>
                          <a:effectLst/>
                        </a:rPr>
                        <a:t>World Sensing</a:t>
                      </a:r>
                      <a:endParaRPr lang="en-US" sz="1400" b="1" i="0" u="none" strike="noStrike" noProof="0" dirty="0">
                        <a:solidFill>
                          <a:srgbClr val="003300"/>
                        </a:solidFill>
                        <a:effectLst/>
                        <a:latin typeface="Arial" panose="020B060402020202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446584">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ZLand </a:t>
                      </a:r>
                      <a:r>
                        <a:rPr lang="x-none" sz="1400" b="1" i="0" u="none" strike="noStrike" dirty="0">
                          <a:solidFill>
                            <a:srgbClr val="003300"/>
                          </a:solidFill>
                          <a:effectLst/>
                          <a:latin typeface="Calibri" panose="020F0502020204030204" pitchFamily="34" charset="0"/>
                        </a:rPr>
                        <a:t>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Nuseis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Calibri" panose="020F0502020204030204" pitchFamily="34" charset="0"/>
                        </a:rPr>
                        <a:t>TremorNet High 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Calibri" panose="020F0502020204030204" pitchFamily="34" charset="0"/>
                        </a:rPr>
                        <a:t>TremorNet </a:t>
                      </a:r>
                      <a:r>
                        <a:rPr lang="en-US" sz="1200" b="1" i="0" u="none" strike="noStrike" noProof="0" dirty="0" smtClean="0">
                          <a:solidFill>
                            <a:srgbClr val="003300"/>
                          </a:solidFill>
                          <a:effectLst/>
                          <a:latin typeface="Calibri" panose="020F0502020204030204" pitchFamily="34" charset="0"/>
                        </a:rPr>
                        <a:t>Low Power</a:t>
                      </a:r>
                      <a:endParaRPr lang="en-US" sz="12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Hawk</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Sigma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Scout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 Node</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Unite RAU eX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382786">
                <a:tc>
                  <a:txBody>
                    <a:bodyPr/>
                    <a:lstStyle/>
                    <a:p>
                      <a:pPr algn="ctr" rtl="0" fontAlgn="ctr"/>
                      <a:r>
                        <a:rPr lang="en-US" sz="1200" b="0" i="0" u="none" strike="noStrike" noProof="0" dirty="0" smtClean="0">
                          <a:solidFill>
                            <a:srgbClr val="000000"/>
                          </a:solidFill>
                          <a:effectLst/>
                          <a:latin typeface="Calibri" panose="020F0502020204030204" pitchFamily="34" charset="0"/>
                        </a:rPr>
                        <a:t>Sensor Impedance</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382786">
                <a:tc>
                  <a:txBody>
                    <a:bodyPr/>
                    <a:lstStyle/>
                    <a:p>
                      <a:pPr algn="ctr" rtl="0" fontAlgn="ctr"/>
                      <a:r>
                        <a:rPr lang="en-US" sz="1200" b="0" i="0" u="none" strike="noStrike" noProof="0" dirty="0" smtClean="0">
                          <a:solidFill>
                            <a:srgbClr val="000000"/>
                          </a:solidFill>
                          <a:effectLst/>
                          <a:latin typeface="Calibri" panose="020F0502020204030204" pitchFamily="34" charset="0"/>
                        </a:rPr>
                        <a:t>Sensor Resistance</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1" i="0" u="none" strike="noStrike" noProof="0" dirty="0" smtClean="0">
                          <a:solidFill>
                            <a:schemeClr val="accent2">
                              <a:lumMod val="50000"/>
                            </a:schemeClr>
                          </a:solidFill>
                          <a:effectLst/>
                          <a:latin typeface="Calibri" panose="020F0502020204030204" pitchFamily="34" charset="0"/>
                        </a:rPr>
                        <a:t> </a:t>
                      </a:r>
                      <a:endParaRPr lang="en-US" sz="1100" b="1"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1" i="0" u="none" strike="noStrike" noProof="0" dirty="0" smtClean="0">
                          <a:solidFill>
                            <a:schemeClr val="accent2">
                              <a:lumMod val="50000"/>
                            </a:schemeClr>
                          </a:solidFill>
                          <a:effectLst/>
                          <a:latin typeface="Calibri" panose="020F0502020204030204" pitchFamily="34" charset="0"/>
                        </a:rPr>
                        <a:t> </a:t>
                      </a:r>
                      <a:endParaRPr lang="en-US" sz="1100" b="1"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382786">
                <a:tc>
                  <a:txBody>
                    <a:bodyPr/>
                    <a:lstStyle/>
                    <a:p>
                      <a:pPr algn="ctr" rtl="0" fontAlgn="ctr"/>
                      <a:r>
                        <a:rPr lang="en-US" sz="1200" b="0" i="0" u="none" strike="noStrike" noProof="0" dirty="0" smtClean="0">
                          <a:solidFill>
                            <a:srgbClr val="000000"/>
                          </a:solidFill>
                          <a:effectLst/>
                          <a:latin typeface="Calibri" panose="020F0502020204030204" pitchFamily="34" charset="0"/>
                        </a:rPr>
                        <a:t>Sensor Step*</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382786">
                <a:tc>
                  <a:txBody>
                    <a:bodyPr/>
                    <a:lstStyle/>
                    <a:p>
                      <a:pPr algn="ctr" rtl="0" fontAlgn="ctr"/>
                      <a:r>
                        <a:rPr lang="en-US" sz="1200" b="0" i="0" u="none" strike="noStrike" noProof="0" dirty="0" smtClean="0">
                          <a:solidFill>
                            <a:srgbClr val="000000"/>
                          </a:solidFill>
                          <a:effectLst/>
                          <a:latin typeface="Calibri" panose="020F0502020204030204" pitchFamily="34" charset="0"/>
                        </a:rPr>
                        <a:t>Sensor Impulse</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1" i="0" u="none" strike="noStrike" noProof="0" dirty="0" smtClean="0">
                          <a:solidFill>
                            <a:schemeClr val="accent2">
                              <a:lumMod val="50000"/>
                            </a:schemeClr>
                          </a:solidFill>
                          <a:effectLst/>
                          <a:latin typeface="Calibri" panose="020F0502020204030204" pitchFamily="34" charset="0"/>
                        </a:rPr>
                        <a:t> </a:t>
                      </a:r>
                      <a:endParaRPr lang="en-US" sz="1100" b="1"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1" i="0" u="none" strike="noStrike" noProof="0" dirty="0" smtClean="0">
                          <a:solidFill>
                            <a:schemeClr val="accent2">
                              <a:lumMod val="50000"/>
                            </a:schemeClr>
                          </a:solidFill>
                          <a:effectLst/>
                          <a:latin typeface="Calibri" panose="020F0502020204030204" pitchFamily="34" charset="0"/>
                        </a:rPr>
                        <a:t> </a:t>
                      </a:r>
                      <a:endParaRPr lang="en-US" sz="1100" b="1"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356301">
                <a:tc>
                  <a:txBody>
                    <a:bodyPr/>
                    <a:lstStyle/>
                    <a:p>
                      <a:pPr algn="ctr" rtl="0" fontAlgn="ctr"/>
                      <a:r>
                        <a:rPr lang="en-US" sz="1200" b="0" i="0" u="none" strike="noStrike" noProof="0" dirty="0" smtClean="0">
                          <a:solidFill>
                            <a:srgbClr val="000000"/>
                          </a:solidFill>
                          <a:effectLst/>
                          <a:latin typeface="Calibri" panose="020F0502020204030204" pitchFamily="34" charset="0"/>
                        </a:rPr>
                        <a:t>Tilt</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356301">
                <a:tc>
                  <a:txBody>
                    <a:bodyPr/>
                    <a:lstStyle/>
                    <a:p>
                      <a:pPr algn="ctr" rtl="0" fontAlgn="ctr"/>
                      <a:r>
                        <a:rPr lang="en-US" sz="1200" b="0" i="0" u="none" strike="noStrike" noProof="0" dirty="0" smtClean="0">
                          <a:solidFill>
                            <a:srgbClr val="000000"/>
                          </a:solidFill>
                          <a:effectLst/>
                          <a:latin typeface="Calibri" panose="020F0502020204030204" pitchFamily="34" charset="0"/>
                        </a:rPr>
                        <a:t>THD</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356301">
                <a:tc>
                  <a:txBody>
                    <a:bodyPr/>
                    <a:lstStyle/>
                    <a:p>
                      <a:pPr algn="ctr" rtl="0" fontAlgn="ctr"/>
                      <a:r>
                        <a:rPr lang="en-US" sz="1200" b="0" i="0" u="none" strike="noStrike" noProof="0" dirty="0" smtClean="0">
                          <a:solidFill>
                            <a:srgbClr val="000000"/>
                          </a:solidFill>
                          <a:effectLst/>
                          <a:latin typeface="Calibri" panose="020F0502020204030204" pitchFamily="34" charset="0"/>
                        </a:rPr>
                        <a:t>Leakage</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356301">
                <a:tc>
                  <a:txBody>
                    <a:bodyPr/>
                    <a:lstStyle/>
                    <a:p>
                      <a:pPr algn="ctr" rtl="0" fontAlgn="ctr"/>
                      <a:r>
                        <a:rPr lang="en-US" sz="1200" b="0" i="0" u="none" strike="noStrike" noProof="0" dirty="0" smtClean="0">
                          <a:solidFill>
                            <a:srgbClr val="000000"/>
                          </a:solidFill>
                          <a:effectLst/>
                          <a:latin typeface="Calibri" panose="020F0502020204030204" pitchFamily="34" charset="0"/>
                        </a:rPr>
                        <a:t>CMRR</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356301">
                <a:tc>
                  <a:txBody>
                    <a:bodyPr/>
                    <a:lstStyle/>
                    <a:p>
                      <a:pPr algn="ctr" rtl="0" fontAlgn="ctr"/>
                      <a:r>
                        <a:rPr lang="en-US" sz="1200" b="0" i="0" u="none" strike="noStrike" noProof="0" dirty="0" smtClean="0">
                          <a:solidFill>
                            <a:srgbClr val="000000"/>
                          </a:solidFill>
                          <a:effectLst/>
                          <a:latin typeface="Calibri" panose="020F0502020204030204" pitchFamily="34" charset="0"/>
                        </a:rPr>
                        <a:t>Crossfeed</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382786">
                <a:tc>
                  <a:txBody>
                    <a:bodyPr/>
                    <a:lstStyle/>
                    <a:p>
                      <a:pPr algn="ctr" rtl="0" fontAlgn="ctr"/>
                      <a:r>
                        <a:rPr lang="en-US" sz="1200" b="0" i="0" u="none" strike="noStrike" noProof="0" dirty="0" smtClean="0">
                          <a:solidFill>
                            <a:srgbClr val="000000"/>
                          </a:solidFill>
                          <a:effectLst/>
                          <a:latin typeface="Calibri" panose="020F0502020204030204" pitchFamily="34" charset="0"/>
                        </a:rPr>
                        <a:t>GPS / Batt Status</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r>
              <a:tr h="382786">
                <a:tc>
                  <a:txBody>
                    <a:bodyPr/>
                    <a:lstStyle/>
                    <a:p>
                      <a:pPr algn="ctr" rtl="0" fontAlgn="ctr"/>
                      <a:r>
                        <a:rPr lang="en-US" sz="1200" b="0" i="0" u="none" strike="noStrike" noProof="0" dirty="0" smtClean="0">
                          <a:solidFill>
                            <a:srgbClr val="000000"/>
                          </a:solidFill>
                          <a:effectLst/>
                          <a:latin typeface="Calibri" panose="020F0502020204030204" pitchFamily="34" charset="0"/>
                        </a:rPr>
                        <a:t>Spread</a:t>
                      </a:r>
                      <a:r>
                        <a:rPr lang="en-US" sz="1200" b="0" i="0" u="none" strike="noStrike" baseline="0" noProof="0" dirty="0" smtClean="0">
                          <a:solidFill>
                            <a:srgbClr val="000000"/>
                          </a:solidFill>
                          <a:effectLst/>
                          <a:latin typeface="Calibri" panose="020F0502020204030204" pitchFamily="34" charset="0"/>
                        </a:rPr>
                        <a:t> </a:t>
                      </a:r>
                      <a:r>
                        <a:rPr lang="en-US" sz="1200" b="0" i="0" u="none" strike="noStrike" noProof="0" dirty="0" smtClean="0">
                          <a:solidFill>
                            <a:srgbClr val="000000"/>
                          </a:solidFill>
                          <a:effectLst/>
                          <a:latin typeface="Calibri" panose="020F0502020204030204" pitchFamily="34" charset="0"/>
                        </a:rPr>
                        <a:t>Noise</a:t>
                      </a:r>
                      <a:endParaRPr lang="en-US" sz="1200" b="0" i="0" u="none" strike="noStrike" noProof="0" dirty="0">
                        <a:solidFill>
                          <a:srgbClr val="0000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solidFill>
                      <a:schemeClr val="tx1">
                        <a:lumMod val="85000"/>
                      </a:schemeClr>
                    </a:soli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solidFill>
                      <a:schemeClr val="tx1">
                        <a:lumMod val="85000"/>
                      </a:schemeClr>
                    </a:solidFill>
                  </a:tcPr>
                </a:tc>
                <a:tc>
                  <a:txBody>
                    <a:bodyPr/>
                    <a:lstStyle/>
                    <a:p>
                      <a:pPr algn="ctr" fontAlgn="t"/>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solidFill>
                      <a:schemeClr val="tx1">
                        <a:lumMod val="85000"/>
                      </a:schemeClr>
                    </a:solidFill>
                  </a:tcPr>
                </a:tc>
                <a:tc>
                  <a:txBody>
                    <a:bodyPr/>
                    <a:lstStyle/>
                    <a:p>
                      <a:pPr algn="l" fontAlgn="b"/>
                      <a:r>
                        <a:rPr lang="en-US" sz="1100" b="0" i="0" u="none" strike="noStrike" noProof="0" dirty="0" smtClean="0">
                          <a:solidFill>
                            <a:schemeClr val="accent2">
                              <a:lumMod val="50000"/>
                            </a:schemeClr>
                          </a:solidFill>
                          <a:effectLst/>
                          <a:latin typeface="Calibri" panose="020F0502020204030204" pitchFamily="34" charset="0"/>
                        </a:rPr>
                        <a:t>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b">
                    <a:solidFill>
                      <a:schemeClr val="tx1">
                        <a:lumMod val="85000"/>
                      </a:schemeClr>
                    </a:solidFill>
                  </a:tcPr>
                </a:tc>
              </a:tr>
            </a:tbl>
          </a:graphicData>
        </a:graphic>
      </p:graphicFrame>
    </p:spTree>
    <p:extLst>
      <p:ext uri="{BB962C8B-B14F-4D97-AF65-F5344CB8AC3E}">
        <p14:creationId xmlns:p14="http://schemas.microsoft.com/office/powerpoint/2010/main" val="10946543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114" y="647114"/>
            <a:ext cx="10958732" cy="5598941"/>
          </a:xfr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a:lstStyle/>
          <a:p>
            <a:pPr>
              <a:buNone/>
            </a:pPr>
            <a:endParaRPr lang="en-US" dirty="0" smtClean="0"/>
          </a:p>
          <a:p>
            <a:pPr>
              <a:buNone/>
            </a:pPr>
            <a:endParaRPr lang="en-US" dirty="0" smtClean="0"/>
          </a:p>
          <a:p>
            <a:pPr>
              <a:buNone/>
            </a:pPr>
            <a:endParaRPr lang="en-US" dirty="0" smtClean="0"/>
          </a:p>
          <a:p>
            <a:pPr algn="ctr">
              <a:buNone/>
            </a:pPr>
            <a:endParaRPr lang="en-US" sz="2000" b="1" dirty="0" smtClean="0">
              <a:solidFill>
                <a:srgbClr val="003300"/>
              </a:solidFill>
            </a:endParaRPr>
          </a:p>
          <a:p>
            <a:pPr algn="ctr">
              <a:buNone/>
            </a:pPr>
            <a:r>
              <a:rPr lang="en-US" sz="4000" b="1" dirty="0" smtClean="0">
                <a:solidFill>
                  <a:srgbClr val="003300"/>
                </a:solidFill>
              </a:rPr>
              <a:t>Observed Advantages</a:t>
            </a:r>
          </a:p>
          <a:p>
            <a:pPr algn="ctr">
              <a:buNone/>
            </a:pPr>
            <a:r>
              <a:rPr lang="en-US" sz="4000" b="1" dirty="0" smtClean="0">
                <a:solidFill>
                  <a:srgbClr val="003300"/>
                </a:solidFill>
              </a:rPr>
              <a:t>Using Nodal Systems</a:t>
            </a:r>
            <a:endParaRPr lang="en-US" sz="4000" b="1" dirty="0">
              <a:solidFill>
                <a:srgbClr val="0033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452" y="1086785"/>
            <a:ext cx="1567206" cy="75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7872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9061" y="434300"/>
            <a:ext cx="6743700" cy="1143000"/>
          </a:xfrm>
        </p:spPr>
        <p:txBody>
          <a:bodyPr/>
          <a:lstStyle/>
          <a:p>
            <a:r>
              <a:rPr lang="en-US" b="1" dirty="0" smtClean="0">
                <a:solidFill>
                  <a:srgbClr val="0000FF"/>
                </a:solidFill>
              </a:rPr>
              <a:t/>
            </a:r>
            <a:br>
              <a:rPr lang="en-US" b="1" dirty="0" smtClean="0">
                <a:solidFill>
                  <a:srgbClr val="0000FF"/>
                </a:solidFill>
              </a:rPr>
            </a:br>
            <a:r>
              <a:rPr lang="en-US" sz="3200" dirty="0" smtClean="0">
                <a:solidFill>
                  <a:schemeClr val="accent3">
                    <a:lumMod val="60000"/>
                    <a:lumOff val="40000"/>
                  </a:schemeClr>
                </a:solidFill>
              </a:rPr>
              <a:t>Nodal Systems</a:t>
            </a:r>
            <a:br>
              <a:rPr lang="en-US" sz="3200" dirty="0" smtClean="0">
                <a:solidFill>
                  <a:schemeClr val="accent3">
                    <a:lumMod val="60000"/>
                    <a:lumOff val="40000"/>
                  </a:schemeClr>
                </a:solidFill>
              </a:rPr>
            </a:br>
            <a:r>
              <a:rPr lang="en-US" sz="3200" b="1" dirty="0" smtClean="0">
                <a:solidFill>
                  <a:schemeClr val="accent3">
                    <a:lumMod val="60000"/>
                    <a:lumOff val="40000"/>
                  </a:schemeClr>
                </a:solidFill>
              </a:rPr>
              <a:t>Design Advantages</a:t>
            </a:r>
            <a:r>
              <a:rPr lang="en-US" sz="3600" dirty="0">
                <a:solidFill>
                  <a:schemeClr val="accent3">
                    <a:lumMod val="60000"/>
                    <a:lumOff val="40000"/>
                  </a:schemeClr>
                </a:solidFill>
              </a:rPr>
              <a:t/>
            </a:r>
            <a:br>
              <a:rPr lang="en-US" sz="3600" dirty="0">
                <a:solidFill>
                  <a:schemeClr val="accent3">
                    <a:lumMod val="60000"/>
                    <a:lumOff val="40000"/>
                  </a:schemeClr>
                </a:solidFill>
              </a:rPr>
            </a:br>
            <a:endParaRPr lang="x-none" sz="3600" dirty="0">
              <a:solidFill>
                <a:schemeClr val="accent3">
                  <a:lumMod val="60000"/>
                  <a:lumOff val="40000"/>
                </a:schemeClr>
              </a:solidFill>
            </a:endParaRPr>
          </a:p>
        </p:txBody>
      </p:sp>
      <p:sp>
        <p:nvSpPr>
          <p:cNvPr id="3" name="Content Placeholder 2"/>
          <p:cNvSpPr>
            <a:spLocks noGrp="1"/>
          </p:cNvSpPr>
          <p:nvPr>
            <p:ph idx="1"/>
          </p:nvPr>
        </p:nvSpPr>
        <p:spPr>
          <a:xfrm>
            <a:off x="623668" y="2068426"/>
            <a:ext cx="10958731" cy="4182249"/>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pPr marL="400050" lvl="1" indent="0">
              <a:buNone/>
            </a:pPr>
            <a:endParaRPr lang="es-ES" sz="2000" b="1" dirty="0" smtClean="0">
              <a:solidFill>
                <a:srgbClr val="0000FF"/>
              </a:solidFill>
            </a:endParaRPr>
          </a:p>
          <a:p>
            <a:pPr marL="857250" lvl="1" indent="-457200">
              <a:buFont typeface="Wingdings" panose="05000000000000000000" pitchFamily="2" charset="2"/>
              <a:buChar char="ü"/>
            </a:pPr>
            <a:r>
              <a:rPr lang="en-US" sz="2000" dirty="0">
                <a:solidFill>
                  <a:srgbClr val="003300"/>
                </a:solidFill>
              </a:rPr>
              <a:t>With no cables, the quality of data in each acquisition will improve due to the reduction of CMRR, </a:t>
            </a:r>
            <a:r>
              <a:rPr lang="en-US" sz="2000" dirty="0" smtClean="0">
                <a:solidFill>
                  <a:srgbClr val="003300"/>
                </a:solidFill>
              </a:rPr>
              <a:t>Crossfeed, </a:t>
            </a:r>
            <a:r>
              <a:rPr lang="en-US" sz="2000" dirty="0">
                <a:solidFill>
                  <a:srgbClr val="003300"/>
                </a:solidFill>
              </a:rPr>
              <a:t>static, lightning and transmission problems</a:t>
            </a:r>
            <a:r>
              <a:rPr lang="en-US" sz="2000" dirty="0" smtClean="0">
                <a:solidFill>
                  <a:srgbClr val="003300"/>
                </a:solidFill>
              </a:rPr>
              <a:t>.</a:t>
            </a:r>
          </a:p>
          <a:p>
            <a:pPr marL="857250" lvl="1" indent="-457200">
              <a:buFont typeface="Wingdings" panose="05000000000000000000" pitchFamily="2" charset="2"/>
              <a:buChar char="ü"/>
            </a:pPr>
            <a:endParaRPr lang="en-US" sz="1000" dirty="0">
              <a:solidFill>
                <a:srgbClr val="003300"/>
              </a:solidFill>
            </a:endParaRPr>
          </a:p>
          <a:p>
            <a:pPr marL="857250" lvl="1" indent="-457200">
              <a:buFont typeface="Wingdings" panose="05000000000000000000" pitchFamily="2" charset="2"/>
              <a:buChar char="ü"/>
            </a:pPr>
            <a:r>
              <a:rPr lang="en-US" sz="2000" dirty="0">
                <a:solidFill>
                  <a:srgbClr val="003300"/>
                </a:solidFill>
              </a:rPr>
              <a:t>98-99</a:t>
            </a:r>
            <a:r>
              <a:rPr lang="en-US" sz="2000" dirty="0" smtClean="0">
                <a:solidFill>
                  <a:srgbClr val="003300"/>
                </a:solidFill>
              </a:rPr>
              <a:t>% reliability </a:t>
            </a:r>
            <a:r>
              <a:rPr lang="en-US" sz="2000" dirty="0">
                <a:solidFill>
                  <a:srgbClr val="003300"/>
                </a:solidFill>
              </a:rPr>
              <a:t>of certain </a:t>
            </a:r>
            <a:r>
              <a:rPr lang="en-US" sz="2000" dirty="0" smtClean="0">
                <a:solidFill>
                  <a:srgbClr val="003300"/>
                </a:solidFill>
              </a:rPr>
              <a:t>systems.</a:t>
            </a:r>
          </a:p>
          <a:p>
            <a:pPr marL="857250" lvl="1" indent="-457200">
              <a:buFont typeface="Wingdings" panose="05000000000000000000" pitchFamily="2" charset="2"/>
              <a:buChar char="ü"/>
            </a:pPr>
            <a:endParaRPr lang="en-US" sz="1000" dirty="0">
              <a:solidFill>
                <a:srgbClr val="003300"/>
              </a:solidFill>
            </a:endParaRPr>
          </a:p>
          <a:p>
            <a:pPr marL="857250" lvl="1" indent="-457200">
              <a:buFont typeface="Wingdings" panose="05000000000000000000" pitchFamily="2" charset="2"/>
              <a:buChar char="ü"/>
            </a:pPr>
            <a:r>
              <a:rPr lang="en-US" sz="2000" dirty="0">
                <a:solidFill>
                  <a:srgbClr val="003300"/>
                </a:solidFill>
              </a:rPr>
              <a:t>Most </a:t>
            </a:r>
            <a:r>
              <a:rPr lang="en-US" sz="2000" dirty="0" smtClean="0">
                <a:solidFill>
                  <a:srgbClr val="003300"/>
                </a:solidFill>
              </a:rPr>
              <a:t>of Nodal systems </a:t>
            </a:r>
            <a:r>
              <a:rPr lang="en-US" sz="2000" dirty="0">
                <a:solidFill>
                  <a:srgbClr val="003300"/>
                </a:solidFill>
              </a:rPr>
              <a:t>do not require </a:t>
            </a:r>
            <a:r>
              <a:rPr lang="en-US" sz="2000" dirty="0" smtClean="0">
                <a:solidFill>
                  <a:srgbClr val="003300"/>
                </a:solidFill>
              </a:rPr>
              <a:t>crossline equipment </a:t>
            </a:r>
            <a:r>
              <a:rPr lang="en-US" sz="2000" dirty="0">
                <a:solidFill>
                  <a:srgbClr val="003300"/>
                </a:solidFill>
              </a:rPr>
              <a:t>and transverse cables </a:t>
            </a:r>
            <a:r>
              <a:rPr lang="en-US" sz="2000" dirty="0" smtClean="0">
                <a:solidFill>
                  <a:srgbClr val="003300"/>
                </a:solidFill>
              </a:rPr>
              <a:t>*.</a:t>
            </a:r>
          </a:p>
          <a:p>
            <a:pPr marL="857250" lvl="1" indent="-457200">
              <a:buFont typeface="Wingdings" panose="05000000000000000000" pitchFamily="2" charset="2"/>
              <a:buChar char="ü"/>
            </a:pPr>
            <a:endParaRPr lang="en-US" sz="1000" dirty="0">
              <a:solidFill>
                <a:srgbClr val="003300"/>
              </a:solidFill>
            </a:endParaRPr>
          </a:p>
          <a:p>
            <a:pPr marL="857250" lvl="1" indent="-457200">
              <a:buFont typeface="Wingdings" panose="05000000000000000000" pitchFamily="2" charset="2"/>
              <a:buChar char="ü"/>
            </a:pPr>
            <a:r>
              <a:rPr lang="en-US" sz="2000" dirty="0" smtClean="0">
                <a:solidFill>
                  <a:srgbClr val="003300"/>
                </a:solidFill>
              </a:rPr>
              <a:t>Newer technology, </a:t>
            </a:r>
            <a:r>
              <a:rPr lang="en-US" sz="2000" dirty="0">
                <a:solidFill>
                  <a:srgbClr val="003300"/>
                </a:solidFill>
              </a:rPr>
              <a:t>low power consumption, lower cost and miniaturization in GPS technology</a:t>
            </a:r>
            <a:r>
              <a:rPr lang="en-US" sz="2000" dirty="0" smtClean="0">
                <a:solidFill>
                  <a:srgbClr val="003300"/>
                </a:solidFill>
              </a:rPr>
              <a:t>.</a:t>
            </a:r>
          </a:p>
          <a:p>
            <a:pPr marL="857250" lvl="1" indent="-457200">
              <a:buFont typeface="Wingdings" panose="05000000000000000000" pitchFamily="2" charset="2"/>
              <a:buChar char="ü"/>
            </a:pPr>
            <a:endParaRPr lang="en-US" sz="1000" dirty="0">
              <a:solidFill>
                <a:srgbClr val="003300"/>
              </a:solidFill>
            </a:endParaRPr>
          </a:p>
          <a:p>
            <a:pPr marL="857250" lvl="1" indent="-457200">
              <a:buFont typeface="Wingdings" panose="05000000000000000000" pitchFamily="2" charset="2"/>
              <a:buChar char="ü"/>
            </a:pPr>
            <a:r>
              <a:rPr lang="en-US" sz="2000" dirty="0">
                <a:solidFill>
                  <a:srgbClr val="003300"/>
                </a:solidFill>
              </a:rPr>
              <a:t>Ability to record short </a:t>
            </a:r>
            <a:r>
              <a:rPr lang="en-US" sz="2000" dirty="0" smtClean="0">
                <a:solidFill>
                  <a:srgbClr val="003300"/>
                </a:solidFill>
              </a:rPr>
              <a:t>or long events.</a:t>
            </a:r>
          </a:p>
          <a:p>
            <a:pPr marL="857250" lvl="1" indent="-457200">
              <a:buFont typeface="Wingdings" panose="05000000000000000000" pitchFamily="2" charset="2"/>
              <a:buChar char="ü"/>
            </a:pPr>
            <a:endParaRPr lang="en-US" sz="1000" dirty="0" smtClean="0">
              <a:solidFill>
                <a:srgbClr val="003300"/>
              </a:solidFill>
            </a:endParaRPr>
          </a:p>
          <a:p>
            <a:pPr marL="857250" lvl="1" indent="-457200">
              <a:buFont typeface="Wingdings" panose="05000000000000000000" pitchFamily="2" charset="2"/>
              <a:buChar char="ü"/>
            </a:pPr>
            <a:r>
              <a:rPr lang="en-US" sz="2000" dirty="0" smtClean="0">
                <a:solidFill>
                  <a:srgbClr val="003300"/>
                </a:solidFill>
              </a:rPr>
              <a:t>Option “Shot Gather“ and </a:t>
            </a:r>
            <a:r>
              <a:rPr lang="en-US" sz="2000" dirty="0">
                <a:solidFill>
                  <a:srgbClr val="003300"/>
                </a:solidFill>
              </a:rPr>
              <a:t>"Receiver Gather</a:t>
            </a:r>
            <a:r>
              <a:rPr lang="en-US" sz="2000" dirty="0" smtClean="0">
                <a:solidFill>
                  <a:srgbClr val="003300"/>
                </a:solidFill>
              </a:rPr>
              <a:t>".</a:t>
            </a:r>
          </a:p>
          <a:p>
            <a:pPr marL="400050" lvl="1" indent="0">
              <a:buNone/>
            </a:pPr>
            <a:endParaRPr lang="es-ES" sz="2000" dirty="0">
              <a:solidFill>
                <a:srgbClr val="003300"/>
              </a:solidFill>
            </a:endParaRPr>
          </a:p>
          <a:p>
            <a:pPr lvl="1">
              <a:buFont typeface="+mj-lt"/>
              <a:buAutoNum type="arabicPeriod"/>
            </a:pPr>
            <a:endParaRPr lang="es-ES" sz="2000" dirty="0">
              <a:solidFill>
                <a:srgbClr val="0000FF"/>
              </a:solidFill>
            </a:endParaRPr>
          </a:p>
          <a:p>
            <a:pPr>
              <a:buFont typeface="+mj-lt"/>
              <a:buAutoNum type="arabicPeriod"/>
            </a:pPr>
            <a:endParaRPr lang="es-ES" sz="2400" b="1" dirty="0">
              <a:solidFill>
                <a:schemeClr val="bg1"/>
              </a:solidFill>
            </a:endParaRPr>
          </a:p>
          <a:p>
            <a:pPr>
              <a:buNone/>
            </a:pPr>
            <a:endParaRPr lang="en-US" dirty="0" smtClean="0"/>
          </a:p>
          <a:p>
            <a:pPr>
              <a:buNone/>
            </a:pPr>
            <a:endParaRPr lang="en-US" dirty="0" smtClean="0"/>
          </a:p>
          <a:p>
            <a:pPr algn="ctr">
              <a:buNone/>
            </a:pPr>
            <a:endParaRPr lang="en-US" dirty="0" smtClean="0"/>
          </a:p>
          <a:p>
            <a:pPr algn="ctr">
              <a:buNone/>
            </a:pP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667" y="434300"/>
            <a:ext cx="2288345" cy="110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6193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2012" y="522641"/>
            <a:ext cx="8670387" cy="1143000"/>
          </a:xfrm>
          <a:solidFill>
            <a:schemeClr val="bg1">
              <a:lumMod val="95000"/>
              <a:lumOff val="5000"/>
            </a:schemeClr>
          </a:solidFill>
        </p:spPr>
        <p:txBody>
          <a:bodyPr/>
          <a:lstStyle/>
          <a:p>
            <a:r>
              <a:rPr lang="en-US" sz="3200" dirty="0" smtClean="0">
                <a:solidFill>
                  <a:srgbClr val="0000FF"/>
                </a:solidFill>
              </a:rPr>
              <a:t/>
            </a:r>
            <a:br>
              <a:rPr lang="en-US" sz="3200" dirty="0" smtClean="0">
                <a:solidFill>
                  <a:srgbClr val="0000FF"/>
                </a:solidFill>
              </a:rPr>
            </a:br>
            <a:r>
              <a:rPr lang="en-US" sz="3200" dirty="0" smtClean="0">
                <a:solidFill>
                  <a:schemeClr val="accent6">
                    <a:lumMod val="20000"/>
                    <a:lumOff val="80000"/>
                  </a:schemeClr>
                </a:solidFill>
              </a:rPr>
              <a:t> </a:t>
            </a:r>
            <a:r>
              <a:rPr lang="en-US" sz="3200" dirty="0" smtClean="0">
                <a:solidFill>
                  <a:schemeClr val="accent3">
                    <a:lumMod val="60000"/>
                    <a:lumOff val="40000"/>
                  </a:schemeClr>
                </a:solidFill>
              </a:rPr>
              <a:t>Nodal Systems</a:t>
            </a:r>
            <a:br>
              <a:rPr lang="en-US" sz="3200" dirty="0" smtClean="0">
                <a:solidFill>
                  <a:schemeClr val="accent3">
                    <a:lumMod val="60000"/>
                    <a:lumOff val="40000"/>
                  </a:schemeClr>
                </a:solidFill>
              </a:rPr>
            </a:br>
            <a:r>
              <a:rPr lang="en-US" sz="3200" b="1" dirty="0" smtClean="0">
                <a:solidFill>
                  <a:schemeClr val="accent3">
                    <a:lumMod val="60000"/>
                    <a:lumOff val="40000"/>
                  </a:schemeClr>
                </a:solidFill>
              </a:rPr>
              <a:t>Field Operation Advantages</a:t>
            </a:r>
            <a:r>
              <a:rPr lang="en-US" sz="3200" u="sng" dirty="0" smtClean="0">
                <a:solidFill>
                  <a:schemeClr val="accent3">
                    <a:lumMod val="60000"/>
                    <a:lumOff val="40000"/>
                  </a:schemeClr>
                </a:solidFill>
              </a:rPr>
              <a:t/>
            </a:r>
            <a:br>
              <a:rPr lang="en-US" sz="3200" u="sng" dirty="0" smtClean="0">
                <a:solidFill>
                  <a:schemeClr val="accent3">
                    <a:lumMod val="60000"/>
                    <a:lumOff val="40000"/>
                  </a:schemeClr>
                </a:solidFill>
              </a:rPr>
            </a:br>
            <a:endParaRPr lang="en-US" sz="3200" u="sng" dirty="0">
              <a:solidFill>
                <a:schemeClr val="accent3">
                  <a:lumMod val="60000"/>
                  <a:lumOff val="40000"/>
                </a:schemeClr>
              </a:solidFill>
            </a:endParaRPr>
          </a:p>
        </p:txBody>
      </p:sp>
      <p:sp>
        <p:nvSpPr>
          <p:cNvPr id="3" name="Content Placeholder 2"/>
          <p:cNvSpPr>
            <a:spLocks noGrp="1"/>
          </p:cNvSpPr>
          <p:nvPr>
            <p:ph idx="1"/>
          </p:nvPr>
        </p:nvSpPr>
        <p:spPr>
          <a:xfrm>
            <a:off x="609600" y="2211361"/>
            <a:ext cx="10972799" cy="4052280"/>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pPr marL="400050" lvl="1" indent="0">
              <a:buNone/>
            </a:pPr>
            <a:endParaRPr lang="es-ES" sz="1000" dirty="0" smtClean="0">
              <a:solidFill>
                <a:srgbClr val="0000FF"/>
              </a:solidFill>
            </a:endParaRPr>
          </a:p>
          <a:p>
            <a:pPr marL="857250" lvl="1" indent="-457200">
              <a:buFont typeface="Wingdings" panose="05000000000000000000" pitchFamily="2" charset="2"/>
              <a:buChar char="ü"/>
            </a:pPr>
            <a:r>
              <a:rPr lang="en-US" sz="2000" dirty="0">
                <a:solidFill>
                  <a:srgbClr val="003300"/>
                </a:solidFill>
              </a:rPr>
              <a:t>Easier access to difficult or restricted areas. Examples are: </a:t>
            </a:r>
          </a:p>
          <a:p>
            <a:pPr marL="800100" lvl="2" indent="0">
              <a:buNone/>
            </a:pPr>
            <a:r>
              <a:rPr lang="en-US" sz="2000" dirty="0" smtClean="0">
                <a:solidFill>
                  <a:srgbClr val="003300"/>
                </a:solidFill>
              </a:rPr>
              <a:t>Rough </a:t>
            </a:r>
            <a:r>
              <a:rPr lang="en-US" sz="2000" dirty="0">
                <a:solidFill>
                  <a:srgbClr val="003300"/>
                </a:solidFill>
              </a:rPr>
              <a:t>terrain,  environmental protections, urban settlements, no-permit zones, river crossings, roads, obstacles, cattle ranches, infestations (rodents/insects). </a:t>
            </a:r>
          </a:p>
          <a:p>
            <a:pPr marL="800100" lvl="2" indent="0">
              <a:buNone/>
            </a:pPr>
            <a:endParaRPr lang="en-US" sz="1000" dirty="0">
              <a:solidFill>
                <a:srgbClr val="003300"/>
              </a:solidFill>
            </a:endParaRPr>
          </a:p>
          <a:p>
            <a:pPr marL="857250" lvl="1" indent="-457200">
              <a:buFont typeface="Wingdings" panose="05000000000000000000" pitchFamily="2" charset="2"/>
              <a:buChar char="ü"/>
            </a:pPr>
            <a:r>
              <a:rPr lang="en-US" sz="2000" dirty="0">
                <a:solidFill>
                  <a:srgbClr val="003300"/>
                </a:solidFill>
              </a:rPr>
              <a:t>Ease of use in areas known for high static and lightning.</a:t>
            </a:r>
          </a:p>
          <a:p>
            <a:pPr marL="857250" lvl="1" indent="-457200">
              <a:buFont typeface="Wingdings" panose="05000000000000000000" pitchFamily="2" charset="2"/>
              <a:buChar char="ü"/>
            </a:pPr>
            <a:endParaRPr lang="en-US" sz="1000" dirty="0">
              <a:solidFill>
                <a:srgbClr val="003300"/>
              </a:solidFill>
            </a:endParaRPr>
          </a:p>
          <a:p>
            <a:pPr marL="857250" lvl="1" indent="-457200">
              <a:buFont typeface="Wingdings" panose="05000000000000000000" pitchFamily="2" charset="2"/>
              <a:buChar char="ü"/>
            </a:pPr>
            <a:r>
              <a:rPr lang="en-US" sz="2000" dirty="0">
                <a:solidFill>
                  <a:srgbClr val="003300"/>
                </a:solidFill>
              </a:rPr>
              <a:t>No </a:t>
            </a:r>
            <a:r>
              <a:rPr lang="en-US" sz="2000" dirty="0" smtClean="0">
                <a:solidFill>
                  <a:srgbClr val="003300"/>
                </a:solidFill>
              </a:rPr>
              <a:t>restrictions between receiver stations. </a:t>
            </a:r>
            <a:endParaRPr lang="en-US" sz="2000" dirty="0">
              <a:solidFill>
                <a:srgbClr val="003300"/>
              </a:solidFill>
            </a:endParaRPr>
          </a:p>
          <a:p>
            <a:pPr marL="857250" lvl="1" indent="-457200">
              <a:buFont typeface="Wingdings" panose="05000000000000000000" pitchFamily="2" charset="2"/>
              <a:buChar char="ü"/>
            </a:pPr>
            <a:endParaRPr lang="en-US" sz="1000" dirty="0">
              <a:solidFill>
                <a:srgbClr val="003300"/>
              </a:solidFill>
            </a:endParaRPr>
          </a:p>
          <a:p>
            <a:pPr marL="857250" lvl="1" indent="-457200">
              <a:buFont typeface="Wingdings" panose="05000000000000000000" pitchFamily="2" charset="2"/>
              <a:buChar char="ü"/>
            </a:pPr>
            <a:r>
              <a:rPr lang="en-US" sz="2000" dirty="0">
                <a:solidFill>
                  <a:srgbClr val="003300"/>
                </a:solidFill>
              </a:rPr>
              <a:t>Ability to acquire </a:t>
            </a:r>
            <a:r>
              <a:rPr lang="en-US" sz="2000" dirty="0" smtClean="0">
                <a:solidFill>
                  <a:srgbClr val="003300"/>
                </a:solidFill>
              </a:rPr>
              <a:t>simultaneous configurations and deployments adapted to the working area including quasi-random projects. </a:t>
            </a:r>
            <a:endParaRPr lang="en-US" sz="2000" dirty="0">
              <a:solidFill>
                <a:srgbClr val="003300"/>
              </a:solidFill>
            </a:endParaRPr>
          </a:p>
          <a:p>
            <a:pPr marL="857250" lvl="1" indent="-457200">
              <a:buFont typeface="Wingdings" panose="05000000000000000000" pitchFamily="2" charset="2"/>
              <a:buChar char="ü"/>
            </a:pPr>
            <a:endParaRPr lang="en-US" sz="1000" dirty="0">
              <a:solidFill>
                <a:srgbClr val="003300"/>
              </a:solidFill>
            </a:endParaRPr>
          </a:p>
          <a:p>
            <a:pPr marL="857250" lvl="1" indent="-457200">
              <a:buFont typeface="Wingdings" panose="05000000000000000000" pitchFamily="2" charset="2"/>
              <a:buChar char="ü"/>
            </a:pPr>
            <a:r>
              <a:rPr lang="en-US" sz="2000" dirty="0">
                <a:solidFill>
                  <a:srgbClr val="003300"/>
                </a:solidFill>
              </a:rPr>
              <a:t>Permanent monitoring (4D, fractures, Seismology, civil engineering</a:t>
            </a:r>
            <a:r>
              <a:rPr lang="en-US" sz="2000" dirty="0" smtClean="0">
                <a:solidFill>
                  <a:srgbClr val="003300"/>
                </a:solidFill>
              </a:rPr>
              <a:t>)</a:t>
            </a:r>
          </a:p>
          <a:p>
            <a:pPr marL="400050" lvl="1" indent="0">
              <a:buNone/>
            </a:pPr>
            <a:endParaRPr lang="es-ES" sz="2000" dirty="0" smtClean="0">
              <a:solidFill>
                <a:srgbClr val="003300"/>
              </a:solidFill>
            </a:endParaRPr>
          </a:p>
          <a:p>
            <a:pPr marL="400050" lvl="1" indent="0">
              <a:buNone/>
            </a:pPr>
            <a:endParaRPr lang="es-ES" sz="2000" dirty="0" smtClean="0">
              <a:solidFill>
                <a:srgbClr val="0000FF"/>
              </a:solidFill>
            </a:endParaRPr>
          </a:p>
          <a:p>
            <a:pPr marL="857250" lvl="1" indent="-457200">
              <a:buFont typeface="+mj-lt"/>
              <a:buAutoNum type="arabicPeriod"/>
            </a:pPr>
            <a:endParaRPr lang="es-ES" sz="2400" dirty="0" smtClean="0">
              <a:solidFill>
                <a:srgbClr val="0000FF"/>
              </a:solidFill>
            </a:endParaRPr>
          </a:p>
          <a:p>
            <a:pPr>
              <a:buFont typeface="+mj-lt"/>
              <a:buAutoNum type="arabicPeriod"/>
            </a:pPr>
            <a:endParaRPr lang="es-ES" sz="2400" b="1" dirty="0">
              <a:solidFill>
                <a:schemeClr val="bg1"/>
              </a:solidFill>
            </a:endParaRPr>
          </a:p>
          <a:p>
            <a:pPr marL="514350" indent="-514350">
              <a:buFont typeface="+mj-lt"/>
              <a:buAutoNum type="arabicPeriod"/>
            </a:pPr>
            <a:endParaRPr lang="en-US" dirty="0" smtClean="0"/>
          </a:p>
          <a:p>
            <a:pPr>
              <a:buNone/>
            </a:pPr>
            <a:endParaRPr lang="en-US" dirty="0" smtClean="0"/>
          </a:p>
          <a:p>
            <a:pPr algn="ctr">
              <a:buNone/>
            </a:pPr>
            <a:endParaRPr lang="en-US" dirty="0" smtClean="0"/>
          </a:p>
          <a:p>
            <a:pPr algn="ctr">
              <a:buNone/>
            </a:pP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667" y="522641"/>
            <a:ext cx="2288345" cy="110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86412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9578" y="1758858"/>
            <a:ext cx="11112006" cy="4053816"/>
          </a:xfrm>
        </p:spPr>
        <p:txBody>
          <a:bodyPr>
            <a:scene3d>
              <a:camera prst="orthographicFront"/>
              <a:lightRig rig="threePt" dir="t"/>
            </a:scene3d>
            <a:sp3d contourW="12700">
              <a:contourClr>
                <a:schemeClr val="bg1"/>
              </a:contourClr>
            </a:sp3d>
          </a:bodyPr>
          <a:lstStyle/>
          <a:p>
            <a:pPr algn="just">
              <a:buNone/>
            </a:pPr>
            <a:r>
              <a:rPr lang="x-none" b="1" dirty="0" smtClean="0">
                <a:solidFill>
                  <a:srgbClr val="0000FF"/>
                </a:solidFill>
              </a:rPr>
              <a:t>   </a:t>
            </a:r>
          </a:p>
          <a:p>
            <a:pPr algn="just">
              <a:buNone/>
            </a:pPr>
            <a:r>
              <a:rPr lang="en-US" dirty="0" smtClean="0"/>
              <a:t>    </a:t>
            </a:r>
            <a:r>
              <a:rPr lang="en-US" dirty="0" smtClean="0">
                <a:solidFill>
                  <a:schemeClr val="accent6">
                    <a:lumMod val="20000"/>
                    <a:lumOff val="80000"/>
                  </a:schemeClr>
                </a:solidFill>
              </a:rPr>
              <a:t>All </a:t>
            </a:r>
            <a:r>
              <a:rPr lang="en-US" dirty="0">
                <a:solidFill>
                  <a:schemeClr val="accent6">
                    <a:lumMod val="20000"/>
                    <a:lumOff val="80000"/>
                  </a:schemeClr>
                </a:solidFill>
              </a:rPr>
              <a:t>technical information presented herein was extracted from Internet pages or public domain locations, which is extracted for information gathering only. Manufacturers are continuously updating their products, so up-to-date accuracy cannot be guaranteed, but best efforts are made to keep up with the industry trends in this document.</a:t>
            </a:r>
            <a:endParaRPr lang="x-none" b="1" dirty="0">
              <a:solidFill>
                <a:schemeClr val="accent6">
                  <a:lumMod val="20000"/>
                  <a:lumOff val="80000"/>
                </a:schemeClr>
              </a:solidFill>
            </a:endParaRPr>
          </a:p>
          <a:p>
            <a:pPr algn="just">
              <a:buNone/>
            </a:pPr>
            <a:endParaRPr lang="x-none" sz="2800" dirty="0"/>
          </a:p>
          <a:p>
            <a:pPr algn="just">
              <a:buNone/>
            </a:pPr>
            <a:r>
              <a:rPr lang="x-none" b="1" dirty="0" smtClean="0">
                <a:solidFill>
                  <a:srgbClr val="0000FF"/>
                </a:solidFill>
              </a:rPr>
              <a:t> </a:t>
            </a:r>
          </a:p>
          <a:p>
            <a:pPr algn="just">
              <a:buNone/>
            </a:pPr>
            <a:endParaRPr lang="x-none" sz="2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212" y="672091"/>
            <a:ext cx="2812969" cy="56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76069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2012" y="529456"/>
            <a:ext cx="8670387" cy="1143000"/>
          </a:xfrm>
        </p:spPr>
        <p:txBody>
          <a:bodyPr/>
          <a:lstStyle/>
          <a:p>
            <a:r>
              <a:rPr lang="en-US" b="1" dirty="0" smtClean="0">
                <a:solidFill>
                  <a:srgbClr val="0000FF"/>
                </a:solidFill>
              </a:rPr>
              <a:t/>
            </a:r>
            <a:br>
              <a:rPr lang="en-US" b="1" dirty="0" smtClean="0">
                <a:solidFill>
                  <a:srgbClr val="0000FF"/>
                </a:solidFill>
              </a:rPr>
            </a:br>
            <a:r>
              <a:rPr lang="en-US" sz="3200" dirty="0" smtClean="0">
                <a:solidFill>
                  <a:schemeClr val="accent3">
                    <a:lumMod val="60000"/>
                    <a:lumOff val="40000"/>
                  </a:schemeClr>
                </a:solidFill>
              </a:rPr>
              <a:t> Nodal Systems</a:t>
            </a:r>
            <a:r>
              <a:rPr lang="en-US" sz="3200" dirty="0" smtClean="0">
                <a:solidFill>
                  <a:schemeClr val="accent3">
                    <a:lumMod val="75000"/>
                  </a:schemeClr>
                </a:solidFill>
              </a:rPr>
              <a:t/>
            </a:r>
            <a:br>
              <a:rPr lang="en-US" sz="3200" dirty="0" smtClean="0">
                <a:solidFill>
                  <a:schemeClr val="accent3">
                    <a:lumMod val="75000"/>
                  </a:schemeClr>
                </a:solidFill>
              </a:rPr>
            </a:br>
            <a:r>
              <a:rPr lang="en-US" sz="3200" b="1" dirty="0" smtClean="0">
                <a:solidFill>
                  <a:schemeClr val="accent3">
                    <a:lumMod val="60000"/>
                    <a:lumOff val="40000"/>
                  </a:schemeClr>
                </a:solidFill>
              </a:rPr>
              <a:t>Time and Cost Advantages</a:t>
            </a:r>
            <a:r>
              <a:rPr lang="en-US" sz="3600" dirty="0">
                <a:solidFill>
                  <a:schemeClr val="accent3">
                    <a:lumMod val="60000"/>
                    <a:lumOff val="40000"/>
                  </a:schemeClr>
                </a:solidFill>
              </a:rPr>
              <a:t/>
            </a:r>
            <a:br>
              <a:rPr lang="en-US" sz="3600" dirty="0">
                <a:solidFill>
                  <a:schemeClr val="accent3">
                    <a:lumMod val="60000"/>
                    <a:lumOff val="40000"/>
                  </a:schemeClr>
                </a:solidFill>
              </a:rPr>
            </a:br>
            <a:endParaRPr lang="x-none" sz="3600" dirty="0">
              <a:solidFill>
                <a:schemeClr val="accent3">
                  <a:lumMod val="60000"/>
                  <a:lumOff val="40000"/>
                </a:schemeClr>
              </a:solidFill>
            </a:endParaRPr>
          </a:p>
        </p:txBody>
      </p:sp>
      <p:sp>
        <p:nvSpPr>
          <p:cNvPr id="3" name="Content Placeholder 2"/>
          <p:cNvSpPr>
            <a:spLocks noGrp="1"/>
          </p:cNvSpPr>
          <p:nvPr>
            <p:ph idx="1"/>
          </p:nvPr>
        </p:nvSpPr>
        <p:spPr>
          <a:xfrm>
            <a:off x="609600" y="2000873"/>
            <a:ext cx="10972799" cy="4468507"/>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pPr marL="400050" lvl="1" indent="0">
              <a:buNone/>
            </a:pPr>
            <a:endParaRPr lang="es-ES" sz="800" dirty="0" smtClean="0">
              <a:solidFill>
                <a:schemeClr val="bg1"/>
              </a:solidFill>
            </a:endParaRPr>
          </a:p>
          <a:p>
            <a:pPr lvl="1" indent="-342900">
              <a:buFont typeface="Wingdings" panose="05000000000000000000" pitchFamily="2" charset="2"/>
              <a:buChar char="ü"/>
            </a:pPr>
            <a:r>
              <a:rPr lang="en-US" sz="2000" dirty="0">
                <a:solidFill>
                  <a:srgbClr val="003300"/>
                </a:solidFill>
              </a:rPr>
              <a:t>NO CABLES, leads to less troubleshooting required on the spread, resulting in HIGHER PRODUCTIVITY</a:t>
            </a:r>
            <a:r>
              <a:rPr lang="en-US" sz="2000" dirty="0" smtClean="0">
                <a:solidFill>
                  <a:srgbClr val="003300"/>
                </a:solidFill>
              </a:rPr>
              <a:t>.</a:t>
            </a:r>
          </a:p>
          <a:p>
            <a:pPr lvl="1" indent="-342900">
              <a:buFont typeface="Wingdings" panose="05000000000000000000" pitchFamily="2" charset="2"/>
              <a:buChar char="ü"/>
            </a:pPr>
            <a:endParaRPr lang="en-US" sz="800" dirty="0">
              <a:solidFill>
                <a:srgbClr val="003300"/>
              </a:solidFill>
            </a:endParaRPr>
          </a:p>
          <a:p>
            <a:pPr lvl="1" indent="-342900">
              <a:buFont typeface="Wingdings" panose="05000000000000000000" pitchFamily="2" charset="2"/>
              <a:buChar char="ü"/>
            </a:pPr>
            <a:r>
              <a:rPr lang="en-US" sz="2000" dirty="0">
                <a:solidFill>
                  <a:srgbClr val="003300"/>
                </a:solidFill>
              </a:rPr>
              <a:t>Elimination (or significant reduction) of the cost of field equipment repair, especially in cattle </a:t>
            </a:r>
            <a:r>
              <a:rPr lang="en-US" sz="2000" dirty="0" smtClean="0">
                <a:solidFill>
                  <a:srgbClr val="003300"/>
                </a:solidFill>
              </a:rPr>
              <a:t>zones.</a:t>
            </a:r>
          </a:p>
          <a:p>
            <a:pPr lvl="1" indent="-342900">
              <a:buFont typeface="Wingdings" panose="05000000000000000000" pitchFamily="2" charset="2"/>
              <a:buChar char="ü"/>
            </a:pPr>
            <a:endParaRPr lang="en-US" sz="800" dirty="0">
              <a:solidFill>
                <a:srgbClr val="003300"/>
              </a:solidFill>
            </a:endParaRPr>
          </a:p>
          <a:p>
            <a:pPr lvl="1" indent="-342900">
              <a:buFont typeface="Wingdings" panose="05000000000000000000" pitchFamily="2" charset="2"/>
              <a:buChar char="ü"/>
            </a:pPr>
            <a:r>
              <a:rPr lang="en-US" sz="2000" dirty="0">
                <a:solidFill>
                  <a:srgbClr val="003300"/>
                </a:solidFill>
              </a:rPr>
              <a:t>Fewer damage issues on gear and less time consumption in hi- static/bad weather areas</a:t>
            </a:r>
            <a:r>
              <a:rPr lang="en-US" sz="2000" dirty="0" smtClean="0">
                <a:solidFill>
                  <a:srgbClr val="003300"/>
                </a:solidFill>
              </a:rPr>
              <a:t>.</a:t>
            </a:r>
          </a:p>
          <a:p>
            <a:pPr lvl="1" indent="-342900">
              <a:buFont typeface="Wingdings" panose="05000000000000000000" pitchFamily="2" charset="2"/>
              <a:buChar char="ü"/>
            </a:pPr>
            <a:endParaRPr lang="en-US" sz="800" dirty="0">
              <a:solidFill>
                <a:srgbClr val="003300"/>
              </a:solidFill>
            </a:endParaRPr>
          </a:p>
          <a:p>
            <a:pPr lvl="1" indent="-342900">
              <a:buFont typeface="Wingdings" panose="05000000000000000000" pitchFamily="2" charset="2"/>
              <a:buChar char="ü"/>
            </a:pPr>
            <a:r>
              <a:rPr lang="en-US" sz="2000" dirty="0">
                <a:solidFill>
                  <a:srgbClr val="003300"/>
                </a:solidFill>
              </a:rPr>
              <a:t>Less weight per channel, means lower transportation costs </a:t>
            </a:r>
            <a:r>
              <a:rPr lang="en-US" sz="2000" dirty="0" smtClean="0">
                <a:solidFill>
                  <a:srgbClr val="003300"/>
                </a:solidFill>
              </a:rPr>
              <a:t>*.</a:t>
            </a:r>
          </a:p>
          <a:p>
            <a:pPr lvl="1" indent="-342900">
              <a:buFont typeface="Wingdings" panose="05000000000000000000" pitchFamily="2" charset="2"/>
              <a:buChar char="ü"/>
            </a:pPr>
            <a:endParaRPr lang="en-US" sz="800" dirty="0">
              <a:solidFill>
                <a:srgbClr val="003300"/>
              </a:solidFill>
            </a:endParaRPr>
          </a:p>
          <a:p>
            <a:pPr lvl="1" indent="-342900">
              <a:buFont typeface="Wingdings" panose="05000000000000000000" pitchFamily="2" charset="2"/>
              <a:buChar char="ü"/>
            </a:pPr>
            <a:r>
              <a:rPr lang="en-US" sz="2000" dirty="0">
                <a:solidFill>
                  <a:srgbClr val="003300"/>
                </a:solidFill>
              </a:rPr>
              <a:t>Reduced environmental foot print</a:t>
            </a:r>
            <a:r>
              <a:rPr lang="en-US" sz="2000" dirty="0" smtClean="0">
                <a:solidFill>
                  <a:srgbClr val="003300"/>
                </a:solidFill>
              </a:rPr>
              <a:t>.</a:t>
            </a:r>
          </a:p>
          <a:p>
            <a:pPr lvl="1" indent="-342900">
              <a:buFont typeface="Wingdings" panose="05000000000000000000" pitchFamily="2" charset="2"/>
              <a:buChar char="ü"/>
            </a:pPr>
            <a:endParaRPr lang="en-US" sz="800" dirty="0">
              <a:solidFill>
                <a:srgbClr val="003300"/>
              </a:solidFill>
            </a:endParaRPr>
          </a:p>
          <a:p>
            <a:pPr lvl="1" indent="-342900">
              <a:buFont typeface="Wingdings" panose="05000000000000000000" pitchFamily="2" charset="2"/>
              <a:buChar char="ü"/>
            </a:pPr>
            <a:r>
              <a:rPr lang="en-US" sz="2000" dirty="0">
                <a:solidFill>
                  <a:srgbClr val="003300"/>
                </a:solidFill>
              </a:rPr>
              <a:t>Lower HSE risk due to lighter weight and volume of the equipment</a:t>
            </a:r>
            <a:r>
              <a:rPr lang="en-US" sz="2000" dirty="0" smtClean="0">
                <a:solidFill>
                  <a:srgbClr val="003300"/>
                </a:solidFill>
              </a:rPr>
              <a:t>.</a:t>
            </a:r>
          </a:p>
          <a:p>
            <a:pPr lvl="1" indent="-342900">
              <a:buFont typeface="Wingdings" panose="05000000000000000000" pitchFamily="2" charset="2"/>
              <a:buChar char="ü"/>
            </a:pPr>
            <a:endParaRPr lang="en-US" sz="800" dirty="0">
              <a:solidFill>
                <a:srgbClr val="003300"/>
              </a:solidFill>
            </a:endParaRPr>
          </a:p>
          <a:p>
            <a:pPr lvl="1" indent="-342900">
              <a:buFont typeface="Wingdings" panose="05000000000000000000" pitchFamily="2" charset="2"/>
              <a:buChar char="ü"/>
            </a:pPr>
            <a:r>
              <a:rPr lang="en-US" sz="2000" dirty="0">
                <a:solidFill>
                  <a:srgbClr val="003300"/>
                </a:solidFill>
              </a:rPr>
              <a:t>May consider burying the equipment in certain hi-risk areas to avoid losses </a:t>
            </a:r>
            <a:r>
              <a:rPr lang="en-US" sz="2000" dirty="0" smtClean="0">
                <a:solidFill>
                  <a:srgbClr val="003300"/>
                </a:solidFill>
              </a:rPr>
              <a:t>**.</a:t>
            </a:r>
            <a:endParaRPr lang="es-ES" sz="2000" dirty="0">
              <a:solidFill>
                <a:srgbClr val="003300"/>
              </a:solidFill>
            </a:endParaRPr>
          </a:p>
          <a:p>
            <a:pPr lvl="1">
              <a:buFont typeface="Wingdings" panose="05000000000000000000" pitchFamily="2" charset="2"/>
              <a:buChar char="ü"/>
            </a:pPr>
            <a:endParaRPr lang="es-ES" sz="800" dirty="0">
              <a:solidFill>
                <a:srgbClr val="003300"/>
              </a:solidFill>
            </a:endParaRPr>
          </a:p>
          <a:p>
            <a:pPr marL="457200" indent="-457200">
              <a:buFont typeface="+mj-lt"/>
              <a:buAutoNum type="arabicPeriod"/>
            </a:pPr>
            <a:endParaRPr lang="es-ES" sz="2000" dirty="0" smtClean="0">
              <a:solidFill>
                <a:schemeClr val="bg1"/>
              </a:solidFill>
            </a:endParaRPr>
          </a:p>
          <a:p>
            <a:pPr>
              <a:buFont typeface="+mj-lt"/>
              <a:buAutoNum type="arabicPeriod"/>
            </a:pPr>
            <a:endParaRPr lang="es-ES" sz="2000" b="1" dirty="0" smtClean="0">
              <a:solidFill>
                <a:schemeClr val="bg1"/>
              </a:solidFill>
            </a:endParaRPr>
          </a:p>
          <a:p>
            <a:pPr>
              <a:buFont typeface="+mj-lt"/>
              <a:buAutoNum type="arabicPeriod"/>
            </a:pPr>
            <a:endParaRPr lang="es-ES" sz="2000" b="1" dirty="0">
              <a:solidFill>
                <a:schemeClr val="bg1"/>
              </a:solidFill>
            </a:endParaRPr>
          </a:p>
          <a:p>
            <a:pPr>
              <a:buFontTx/>
              <a:buNone/>
            </a:pPr>
            <a:endParaRPr lang="es-ES" sz="1600" b="1" dirty="0">
              <a:solidFill>
                <a:schemeClr val="bg1"/>
              </a:solidFill>
            </a:endParaRPr>
          </a:p>
          <a:p>
            <a:pPr>
              <a:buNone/>
            </a:pPr>
            <a:endParaRPr lang="en-US" dirty="0" smtClean="0"/>
          </a:p>
          <a:p>
            <a:pPr>
              <a:buNone/>
            </a:pPr>
            <a:endParaRPr lang="en-US" dirty="0" smtClean="0"/>
          </a:p>
          <a:p>
            <a:pPr algn="ctr">
              <a:buNone/>
            </a:pPr>
            <a:endParaRPr lang="en-US" dirty="0" smtClean="0"/>
          </a:p>
          <a:p>
            <a:pPr algn="ctr">
              <a:buNone/>
            </a:pP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348" y="538339"/>
            <a:ext cx="2288345" cy="110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6682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114" y="590842"/>
            <a:ext cx="10930597" cy="5697415"/>
          </a:xfr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a:lstStyle/>
          <a:p>
            <a:pPr>
              <a:buNone/>
            </a:pPr>
            <a:endParaRPr lang="en-US" dirty="0" smtClean="0"/>
          </a:p>
          <a:p>
            <a:pPr>
              <a:buNone/>
            </a:pPr>
            <a:endParaRPr lang="en-US" dirty="0" smtClean="0"/>
          </a:p>
          <a:p>
            <a:pPr>
              <a:buNone/>
            </a:pPr>
            <a:endParaRPr lang="en-US" dirty="0" smtClean="0"/>
          </a:p>
          <a:p>
            <a:pPr algn="ctr">
              <a:buNone/>
            </a:pPr>
            <a:endParaRPr lang="en-US" dirty="0" smtClean="0"/>
          </a:p>
          <a:p>
            <a:pPr algn="ctr">
              <a:buNone/>
            </a:pPr>
            <a:r>
              <a:rPr lang="en-US" sz="4000" b="1" dirty="0" smtClean="0">
                <a:solidFill>
                  <a:srgbClr val="FF0000"/>
                </a:solidFill>
              </a:rPr>
              <a:t>Observed Disadvantages</a:t>
            </a:r>
          </a:p>
          <a:p>
            <a:pPr algn="ctr">
              <a:buNone/>
            </a:pPr>
            <a:r>
              <a:rPr lang="en-US" sz="4000" b="1" dirty="0" smtClean="0">
                <a:solidFill>
                  <a:srgbClr val="FF0000"/>
                </a:solidFill>
              </a:rPr>
              <a:t> of Nodal Systems</a:t>
            </a:r>
            <a:endParaRPr lang="en-US" sz="4000" b="1" dirty="0">
              <a:solidFill>
                <a:srgbClr val="FF00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6856" y="1030515"/>
            <a:ext cx="1940002" cy="939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9527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3569138" y="811741"/>
            <a:ext cx="7999407" cy="1221485"/>
          </a:xfrm>
          <a:noFill/>
          <a:ln>
            <a:miter lim="800000"/>
            <a:headEnd/>
            <a:tailEnd/>
          </a:ln>
        </p:spPr>
        <p:txBody>
          <a:bodyPr vert="horz" wrap="square" lIns="91440" tIns="45720" rIns="91440" bIns="45720" numCol="1" anchor="t" anchorCtr="0" compatLnSpc="1">
            <a:prstTxWarp prst="textNoShape">
              <a:avLst/>
            </a:prstTxWarp>
          </a:bodyPr>
          <a:lstStyle/>
          <a:p>
            <a:r>
              <a:rPr lang="en-US" sz="3200" dirty="0" smtClean="0">
                <a:solidFill>
                  <a:schemeClr val="accent6">
                    <a:lumMod val="75000"/>
                  </a:schemeClr>
                </a:solidFill>
              </a:rPr>
              <a:t>Observed Disadvantages</a:t>
            </a:r>
            <a:br>
              <a:rPr lang="en-US" sz="3200" dirty="0" smtClean="0">
                <a:solidFill>
                  <a:schemeClr val="accent6">
                    <a:lumMod val="75000"/>
                  </a:schemeClr>
                </a:solidFill>
              </a:rPr>
            </a:br>
            <a:r>
              <a:rPr lang="en-US" sz="3200" dirty="0" smtClean="0">
                <a:solidFill>
                  <a:schemeClr val="accent6">
                    <a:lumMod val="75000"/>
                  </a:schemeClr>
                </a:solidFill>
              </a:rPr>
              <a:t>of </a:t>
            </a:r>
            <a:r>
              <a:rPr lang="en-US" sz="3200" u="sng" dirty="0" smtClean="0">
                <a:solidFill>
                  <a:schemeClr val="accent6">
                    <a:lumMod val="75000"/>
                  </a:schemeClr>
                </a:solidFill>
              </a:rPr>
              <a:t>all</a:t>
            </a:r>
            <a:r>
              <a:rPr lang="en-US" sz="3200" dirty="0" smtClean="0">
                <a:solidFill>
                  <a:schemeClr val="accent6">
                    <a:lumMod val="75000"/>
                  </a:schemeClr>
                </a:solidFill>
              </a:rPr>
              <a:t> Nodal Systems</a:t>
            </a:r>
            <a:endParaRPr lang="x-none" sz="3200" dirty="0">
              <a:solidFill>
                <a:schemeClr val="accent6">
                  <a:lumMod val="75000"/>
                </a:scheme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16710244"/>
              </p:ext>
            </p:extLst>
          </p:nvPr>
        </p:nvGraphicFramePr>
        <p:xfrm>
          <a:off x="668675" y="2479963"/>
          <a:ext cx="10899870" cy="3730857"/>
        </p:xfrm>
        <a:graphic>
          <a:graphicData uri="http://schemas.openxmlformats.org/drawingml/2006/table">
            <a:tbl>
              <a:tblPr firstRow="1" bandRow="1">
                <a:tableStyleId>{5C22544A-7EE6-4342-B048-85BDC9FD1C3A}</a:tableStyleId>
              </a:tblPr>
              <a:tblGrid>
                <a:gridCol w="10899870"/>
              </a:tblGrid>
              <a:tr h="3730857">
                <a:tc>
                  <a:txBody>
                    <a:bodyPr/>
                    <a:lstStyle/>
                    <a:p>
                      <a:pPr marL="800100" lvl="1" indent="-342900">
                        <a:buFont typeface="Wingdings" panose="05000000000000000000" pitchFamily="2" charset="2"/>
                        <a:buChar char="ü"/>
                      </a:pPr>
                      <a:r>
                        <a:rPr lang="en-US" sz="2800" b="0" kern="1200" dirty="0" smtClean="0">
                          <a:solidFill>
                            <a:schemeClr val="bg1"/>
                          </a:solidFill>
                          <a:effectLst/>
                          <a:latin typeface="+mn-lt"/>
                          <a:ea typeface="+mn-ea"/>
                          <a:cs typeface="+mn-cs"/>
                        </a:rPr>
                        <a:t>Significant increment in Battery</a:t>
                      </a:r>
                      <a:r>
                        <a:rPr lang="en-US" sz="2800" b="0" kern="1200" baseline="0" dirty="0" smtClean="0">
                          <a:solidFill>
                            <a:schemeClr val="bg1"/>
                          </a:solidFill>
                          <a:effectLst/>
                          <a:latin typeface="+mn-lt"/>
                          <a:ea typeface="+mn-ea"/>
                          <a:cs typeface="+mn-cs"/>
                        </a:rPr>
                        <a:t> count</a:t>
                      </a:r>
                      <a:r>
                        <a:rPr lang="en-US" sz="2800" b="0" kern="1200" dirty="0" smtClean="0">
                          <a:solidFill>
                            <a:schemeClr val="bg1"/>
                          </a:solidFill>
                          <a:effectLst/>
                          <a:latin typeface="+mn-lt"/>
                          <a:ea typeface="+mn-ea"/>
                          <a:cs typeface="+mn-cs"/>
                        </a:rPr>
                        <a:t>. Logistic strategy in the field is recommended  if the channel count is high and time prohibitive. </a:t>
                      </a:r>
                    </a:p>
                    <a:p>
                      <a:pPr marL="800100" lvl="1" indent="-342900">
                        <a:buFont typeface="Wingdings" panose="05000000000000000000" pitchFamily="2" charset="2"/>
                        <a:buChar char="ü"/>
                      </a:pPr>
                      <a:endParaRPr lang="en-US" sz="1000" b="0" kern="1200" dirty="0" smtClean="0">
                        <a:solidFill>
                          <a:schemeClr val="bg1"/>
                        </a:solidFill>
                        <a:effectLst/>
                        <a:latin typeface="+mn-lt"/>
                        <a:ea typeface="+mn-ea"/>
                        <a:cs typeface="+mn-cs"/>
                      </a:endParaRPr>
                    </a:p>
                    <a:p>
                      <a:pPr marL="800100" lvl="1" indent="-342900">
                        <a:buFont typeface="Wingdings" panose="05000000000000000000" pitchFamily="2" charset="2"/>
                        <a:buChar char="ü"/>
                      </a:pPr>
                      <a:r>
                        <a:rPr lang="en-US" sz="2800" b="0" kern="1200" dirty="0" smtClean="0">
                          <a:solidFill>
                            <a:schemeClr val="bg1"/>
                          </a:solidFill>
                          <a:effectLst/>
                          <a:latin typeface="+mn-lt"/>
                          <a:ea typeface="+mn-ea"/>
                          <a:cs typeface="+mn-cs"/>
                        </a:rPr>
                        <a:t>Possible</a:t>
                      </a:r>
                      <a:r>
                        <a:rPr lang="en-US" sz="2800" b="0" kern="1200" baseline="0" dirty="0" smtClean="0">
                          <a:solidFill>
                            <a:schemeClr val="bg1"/>
                          </a:solidFill>
                          <a:effectLst/>
                          <a:latin typeface="+mn-lt"/>
                          <a:ea typeface="+mn-ea"/>
                          <a:cs typeface="+mn-cs"/>
                        </a:rPr>
                        <a:t> </a:t>
                      </a:r>
                      <a:r>
                        <a:rPr lang="en-US" sz="2800" b="0" kern="1200" dirty="0" smtClean="0">
                          <a:solidFill>
                            <a:schemeClr val="bg1"/>
                          </a:solidFill>
                          <a:effectLst/>
                          <a:latin typeface="+mn-lt"/>
                          <a:ea typeface="+mn-ea"/>
                          <a:cs typeface="+mn-cs"/>
                        </a:rPr>
                        <a:t>drifts in GPS signal.</a:t>
                      </a:r>
                    </a:p>
                    <a:p>
                      <a:pPr marL="800100" lvl="1" indent="-342900">
                        <a:buFont typeface="Wingdings" panose="05000000000000000000" pitchFamily="2" charset="2"/>
                        <a:buChar char="ü"/>
                      </a:pPr>
                      <a:endParaRPr lang="en-US" sz="1000" b="0" kern="1200" dirty="0" smtClean="0">
                        <a:solidFill>
                          <a:schemeClr val="bg1"/>
                        </a:solidFill>
                        <a:effectLst/>
                        <a:latin typeface="+mn-lt"/>
                        <a:ea typeface="+mn-ea"/>
                        <a:cs typeface="+mn-cs"/>
                      </a:endParaRPr>
                    </a:p>
                    <a:p>
                      <a:pPr marL="800100" lvl="1" indent="-342900">
                        <a:buFont typeface="Wingdings" panose="05000000000000000000" pitchFamily="2" charset="2"/>
                        <a:buChar char="ü"/>
                      </a:pPr>
                      <a:r>
                        <a:rPr lang="en-US" sz="2800" b="0" kern="1200" dirty="0" smtClean="0">
                          <a:solidFill>
                            <a:schemeClr val="bg1"/>
                          </a:solidFill>
                          <a:effectLst/>
                          <a:latin typeface="+mn-lt"/>
                          <a:ea typeface="+mn-ea"/>
                          <a:cs typeface="+mn-cs"/>
                        </a:rPr>
                        <a:t>Increased risk of data loss due</a:t>
                      </a:r>
                      <a:r>
                        <a:rPr lang="en-US" sz="2800" b="0" kern="1200" baseline="0" dirty="0" smtClean="0">
                          <a:solidFill>
                            <a:schemeClr val="bg1"/>
                          </a:solidFill>
                          <a:effectLst/>
                          <a:latin typeface="+mn-lt"/>
                          <a:ea typeface="+mn-ea"/>
                          <a:cs typeface="+mn-cs"/>
                        </a:rPr>
                        <a:t> to </a:t>
                      </a:r>
                      <a:r>
                        <a:rPr lang="en-US" sz="2800" b="0" kern="1200" dirty="0" smtClean="0">
                          <a:solidFill>
                            <a:schemeClr val="bg1"/>
                          </a:solidFill>
                          <a:effectLst/>
                          <a:latin typeface="+mn-lt"/>
                          <a:ea typeface="+mn-ea"/>
                          <a:cs typeface="+mn-cs"/>
                        </a:rPr>
                        <a:t>theft, fire, or flood of partial channels count.</a:t>
                      </a:r>
                    </a:p>
                    <a:p>
                      <a:pPr marL="800100" lvl="1" indent="-342900">
                        <a:buFont typeface="Wingdings" panose="05000000000000000000" pitchFamily="2" charset="2"/>
                        <a:buChar char="ü"/>
                      </a:pPr>
                      <a:endParaRPr lang="en-US" sz="1000" b="0" kern="1200" dirty="0" smtClean="0">
                        <a:solidFill>
                          <a:schemeClr val="bg1"/>
                        </a:solidFill>
                        <a:effectLst/>
                        <a:latin typeface="+mn-lt"/>
                        <a:ea typeface="+mn-ea"/>
                        <a:cs typeface="+mn-cs"/>
                      </a:endParaRPr>
                    </a:p>
                    <a:p>
                      <a:pPr marL="800100" lvl="1" indent="-342900">
                        <a:buFont typeface="Wingdings" panose="05000000000000000000" pitchFamily="2" charset="2"/>
                        <a:buChar char="ü"/>
                      </a:pPr>
                      <a:r>
                        <a:rPr lang="en-US" sz="2800" b="0" kern="1200" dirty="0" smtClean="0">
                          <a:solidFill>
                            <a:schemeClr val="bg1"/>
                          </a:solidFill>
                          <a:effectLst/>
                          <a:latin typeface="+mn-lt"/>
                          <a:ea typeface="+mn-ea"/>
                          <a:cs typeface="+mn-cs"/>
                        </a:rPr>
                        <a:t>Large data volumes cause delays in handling for processing.</a:t>
                      </a:r>
                    </a:p>
                    <a:p>
                      <a:pPr marL="457200" lvl="1" indent="0">
                        <a:buFont typeface="Wingdings" panose="05000000000000000000" pitchFamily="2" charset="2"/>
                        <a:buNone/>
                      </a:pPr>
                      <a:endParaRPr lang="es-ES" sz="2400" b="0" kern="1200" dirty="0" smtClean="0">
                        <a:solidFill>
                          <a:schemeClr val="bg1"/>
                        </a:solidFill>
                        <a:effectLst/>
                        <a:latin typeface="+mn-lt"/>
                        <a:ea typeface="+mn-ea"/>
                        <a:cs typeface="+mn-cs"/>
                      </a:endParaRPr>
                    </a:p>
                  </a:txBody>
                  <a:tcPr marL="13436" marR="13436" marT="9525" marB="0" anchor="b">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tcPr>
                </a:tc>
              </a:tr>
            </a:tbl>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75" y="691403"/>
            <a:ext cx="2737466" cy="549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54828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3703320" y="499656"/>
            <a:ext cx="7610622" cy="1019760"/>
          </a:xfrm>
          <a:noFill/>
          <a:ln>
            <a:miter lim="800000"/>
            <a:headEnd/>
            <a:tailEnd/>
          </a:ln>
        </p:spPr>
        <p:txBody>
          <a:bodyPr vert="horz" wrap="square" lIns="91440" tIns="45720" rIns="91440" bIns="45720" numCol="1" anchor="t" anchorCtr="0" compatLnSpc="1">
            <a:prstTxWarp prst="textNoShape">
              <a:avLst/>
            </a:prstTxWarp>
          </a:bodyPr>
          <a:lstStyle/>
          <a:p>
            <a:r>
              <a:rPr lang="en-US" sz="3200" dirty="0" smtClean="0">
                <a:solidFill>
                  <a:schemeClr val="accent6">
                    <a:lumMod val="75000"/>
                  </a:schemeClr>
                </a:solidFill>
              </a:rPr>
              <a:t>Observed Disadvantages</a:t>
            </a:r>
            <a:br>
              <a:rPr lang="en-US" sz="3200" dirty="0" smtClean="0">
                <a:solidFill>
                  <a:schemeClr val="accent6">
                    <a:lumMod val="75000"/>
                  </a:schemeClr>
                </a:solidFill>
              </a:rPr>
            </a:br>
            <a:r>
              <a:rPr lang="en-US" sz="3200" dirty="0" smtClean="0">
                <a:solidFill>
                  <a:schemeClr val="accent6">
                    <a:lumMod val="75000"/>
                  </a:schemeClr>
                </a:solidFill>
              </a:rPr>
              <a:t> of </a:t>
            </a:r>
            <a:r>
              <a:rPr lang="en-US" sz="3200" u="sng" dirty="0" smtClean="0">
                <a:solidFill>
                  <a:schemeClr val="accent6">
                    <a:lumMod val="75000"/>
                  </a:schemeClr>
                </a:solidFill>
              </a:rPr>
              <a:t>some</a:t>
            </a:r>
            <a:r>
              <a:rPr lang="en-US" sz="3200" dirty="0" smtClean="0">
                <a:solidFill>
                  <a:schemeClr val="accent6">
                    <a:lumMod val="75000"/>
                  </a:schemeClr>
                </a:solidFill>
              </a:rPr>
              <a:t> </a:t>
            </a:r>
            <a:r>
              <a:rPr lang="en-US" sz="3200" dirty="0">
                <a:solidFill>
                  <a:schemeClr val="accent6">
                    <a:lumMod val="75000"/>
                  </a:schemeClr>
                </a:solidFill>
              </a:rPr>
              <a:t>Nodal </a:t>
            </a:r>
            <a:r>
              <a:rPr lang="en-US" sz="3200" dirty="0" smtClean="0">
                <a:solidFill>
                  <a:schemeClr val="accent6">
                    <a:lumMod val="75000"/>
                  </a:schemeClr>
                </a:solidFill>
              </a:rPr>
              <a:t>Systems</a:t>
            </a:r>
            <a:endParaRPr lang="x-none" sz="3200" b="1" dirty="0">
              <a:solidFill>
                <a:schemeClr val="accent6">
                  <a:lumMod val="75000"/>
                </a:scheme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00893724"/>
              </p:ext>
            </p:extLst>
          </p:nvPr>
        </p:nvGraphicFramePr>
        <p:xfrm>
          <a:off x="678872" y="2036617"/>
          <a:ext cx="10917383" cy="4337685"/>
        </p:xfrm>
        <a:graphic>
          <a:graphicData uri="http://schemas.openxmlformats.org/drawingml/2006/table">
            <a:tbl>
              <a:tblPr firstRow="1" bandRow="1">
                <a:tableStyleId>{5C22544A-7EE6-4342-B048-85BDC9FD1C3A}</a:tableStyleId>
              </a:tblPr>
              <a:tblGrid>
                <a:gridCol w="10917383"/>
              </a:tblGrid>
              <a:tr h="3754583">
                <a:tc>
                  <a:txBody>
                    <a:bodyPr/>
                    <a:lstStyle/>
                    <a:p>
                      <a:pPr marL="800100" lvl="1" indent="-342900">
                        <a:buFont typeface="Wingdings" panose="05000000000000000000" pitchFamily="2" charset="2"/>
                        <a:buChar char="ü"/>
                      </a:pPr>
                      <a:endParaRPr lang="en-US" sz="1000" b="0" kern="1200" dirty="0" smtClean="0">
                        <a:solidFill>
                          <a:schemeClr val="bg1"/>
                        </a:solidFill>
                        <a:effectLst/>
                        <a:latin typeface="+mn-lt"/>
                        <a:ea typeface="+mn-ea"/>
                        <a:cs typeface="+mn-cs"/>
                      </a:endParaRPr>
                    </a:p>
                    <a:p>
                      <a:pPr marL="800100" lvl="1" indent="-342900">
                        <a:buFont typeface="Wingdings" panose="05000000000000000000" pitchFamily="2" charset="2"/>
                        <a:buChar char="ü"/>
                      </a:pPr>
                      <a:r>
                        <a:rPr lang="en-US" sz="2800" b="0" kern="1200" dirty="0" smtClean="0">
                          <a:solidFill>
                            <a:schemeClr val="bg1"/>
                          </a:solidFill>
                          <a:effectLst/>
                          <a:latin typeface="+mn-lt"/>
                          <a:ea typeface="+mn-ea"/>
                          <a:cs typeface="+mn-cs"/>
                        </a:rPr>
                        <a:t>No ability</a:t>
                      </a:r>
                      <a:r>
                        <a:rPr lang="en-US" sz="2800" b="0" kern="1200" baseline="0" dirty="0" smtClean="0">
                          <a:solidFill>
                            <a:schemeClr val="bg1"/>
                          </a:solidFill>
                          <a:effectLst/>
                          <a:latin typeface="+mn-lt"/>
                          <a:ea typeface="+mn-ea"/>
                          <a:cs typeface="+mn-cs"/>
                        </a:rPr>
                        <a:t> to </a:t>
                      </a:r>
                      <a:r>
                        <a:rPr lang="en-US" sz="2800" b="0" kern="1200" dirty="0" smtClean="0">
                          <a:solidFill>
                            <a:schemeClr val="bg1"/>
                          </a:solidFill>
                          <a:effectLst/>
                          <a:latin typeface="+mn-lt"/>
                          <a:ea typeface="+mn-ea"/>
                          <a:cs typeface="+mn-cs"/>
                        </a:rPr>
                        <a:t>monitor active spread in real time (Shooting Blind).</a:t>
                      </a:r>
                    </a:p>
                    <a:p>
                      <a:pPr marL="800100" lvl="1" indent="-342900">
                        <a:buFont typeface="Wingdings" panose="05000000000000000000" pitchFamily="2" charset="2"/>
                        <a:buChar char="ü"/>
                      </a:pPr>
                      <a:endParaRPr lang="en-US" sz="1000" b="0" kern="1200" dirty="0" smtClean="0">
                        <a:solidFill>
                          <a:schemeClr val="bg1"/>
                        </a:solidFill>
                        <a:effectLst/>
                        <a:latin typeface="+mn-lt"/>
                        <a:ea typeface="+mn-ea"/>
                        <a:cs typeface="+mn-cs"/>
                      </a:endParaRPr>
                    </a:p>
                    <a:p>
                      <a:pPr marL="800100" lvl="1" indent="-342900">
                        <a:buFont typeface="Wingdings" panose="05000000000000000000" pitchFamily="2" charset="2"/>
                        <a:buChar char="ü"/>
                      </a:pPr>
                      <a:r>
                        <a:rPr lang="en-US" sz="2800" b="0" kern="1200" dirty="0" smtClean="0">
                          <a:solidFill>
                            <a:schemeClr val="bg1"/>
                          </a:solidFill>
                          <a:effectLst/>
                          <a:latin typeface="+mn-lt"/>
                          <a:ea typeface="+mn-ea"/>
                          <a:cs typeface="+mn-cs"/>
                        </a:rPr>
                        <a:t>No immediate analysis of information.</a:t>
                      </a:r>
                    </a:p>
                    <a:p>
                      <a:pPr marL="800100" lvl="1" indent="-342900">
                        <a:buFont typeface="Wingdings" panose="05000000000000000000" pitchFamily="2" charset="2"/>
                        <a:buChar char="ü"/>
                      </a:pPr>
                      <a:endParaRPr lang="en-US" sz="1000" b="0" kern="1200" dirty="0" smtClean="0">
                        <a:solidFill>
                          <a:schemeClr val="bg1"/>
                        </a:solidFill>
                        <a:effectLst/>
                        <a:latin typeface="+mn-lt"/>
                        <a:ea typeface="+mn-ea"/>
                        <a:cs typeface="+mn-cs"/>
                      </a:endParaRPr>
                    </a:p>
                    <a:p>
                      <a:pPr marL="800100" lvl="1" indent="-342900">
                        <a:buFont typeface="Wingdings" panose="05000000000000000000" pitchFamily="2" charset="2"/>
                        <a:buChar char="ü"/>
                      </a:pPr>
                      <a:r>
                        <a:rPr lang="en-US" sz="2800" b="0" kern="1200" dirty="0" smtClean="0">
                          <a:solidFill>
                            <a:schemeClr val="bg1"/>
                          </a:solidFill>
                          <a:effectLst/>
                          <a:latin typeface="+mn-lt"/>
                          <a:ea typeface="+mn-ea"/>
                          <a:cs typeface="+mn-cs"/>
                        </a:rPr>
                        <a:t>Immediate</a:t>
                      </a:r>
                      <a:r>
                        <a:rPr lang="en-US" sz="2800" b="0" kern="1200" baseline="0" dirty="0" smtClean="0">
                          <a:solidFill>
                            <a:schemeClr val="bg1"/>
                          </a:solidFill>
                          <a:effectLst/>
                          <a:latin typeface="+mn-lt"/>
                          <a:ea typeface="+mn-ea"/>
                          <a:cs typeface="+mn-cs"/>
                        </a:rPr>
                        <a:t> </a:t>
                      </a:r>
                      <a:r>
                        <a:rPr lang="en-US" sz="2800" b="0" kern="1200" dirty="0" smtClean="0">
                          <a:solidFill>
                            <a:schemeClr val="bg1"/>
                          </a:solidFill>
                          <a:effectLst/>
                          <a:latin typeface="+mn-lt"/>
                          <a:ea typeface="+mn-ea"/>
                          <a:cs typeface="+mn-cs"/>
                        </a:rPr>
                        <a:t>instrument</a:t>
                      </a:r>
                      <a:r>
                        <a:rPr lang="en-US" sz="2800" b="0" kern="1200" baseline="0" dirty="0" smtClean="0">
                          <a:solidFill>
                            <a:schemeClr val="bg1"/>
                          </a:solidFill>
                          <a:effectLst/>
                          <a:latin typeface="+mn-lt"/>
                          <a:ea typeface="+mn-ea"/>
                          <a:cs typeface="+mn-cs"/>
                        </a:rPr>
                        <a:t> tests</a:t>
                      </a:r>
                      <a:r>
                        <a:rPr lang="en-US" sz="2800" b="0" kern="1200" dirty="0" smtClean="0">
                          <a:solidFill>
                            <a:schemeClr val="bg1"/>
                          </a:solidFill>
                          <a:effectLst/>
                          <a:latin typeface="+mn-lt"/>
                          <a:ea typeface="+mn-ea"/>
                          <a:cs typeface="+mn-cs"/>
                        </a:rPr>
                        <a:t> or quick change</a:t>
                      </a:r>
                      <a:r>
                        <a:rPr lang="en-US" sz="2800" b="0" kern="1200" baseline="0" dirty="0" smtClean="0">
                          <a:solidFill>
                            <a:schemeClr val="bg1"/>
                          </a:solidFill>
                          <a:effectLst/>
                          <a:latin typeface="+mn-lt"/>
                          <a:ea typeface="+mn-ea"/>
                          <a:cs typeface="+mn-cs"/>
                        </a:rPr>
                        <a:t> of certain </a:t>
                      </a:r>
                      <a:r>
                        <a:rPr lang="en-US" sz="2800" b="0" kern="1200" dirty="0" smtClean="0">
                          <a:solidFill>
                            <a:schemeClr val="bg1"/>
                          </a:solidFill>
                          <a:effectLst/>
                          <a:latin typeface="+mn-lt"/>
                          <a:ea typeface="+mn-ea"/>
                          <a:cs typeface="+mn-cs"/>
                        </a:rPr>
                        <a:t>parameters can be challenging.</a:t>
                      </a:r>
                    </a:p>
                    <a:p>
                      <a:pPr marL="800100" lvl="1" indent="-342900">
                        <a:buFont typeface="Wingdings" panose="05000000000000000000" pitchFamily="2" charset="2"/>
                        <a:buChar char="ü"/>
                      </a:pPr>
                      <a:endParaRPr lang="en-US" sz="1000" b="0" kern="1200" dirty="0" smtClean="0">
                        <a:solidFill>
                          <a:schemeClr val="bg1"/>
                        </a:solidFill>
                        <a:effectLst/>
                        <a:latin typeface="+mn-lt"/>
                        <a:ea typeface="+mn-ea"/>
                        <a:cs typeface="+mn-cs"/>
                      </a:endParaRPr>
                    </a:p>
                    <a:p>
                      <a:pPr marL="800100" lvl="1" indent="-342900">
                        <a:buFont typeface="Wingdings" panose="05000000000000000000" pitchFamily="2" charset="2"/>
                        <a:buChar char="ü"/>
                      </a:pPr>
                      <a:r>
                        <a:rPr lang="en-US" sz="2800" b="0" kern="1200" dirty="0" smtClean="0">
                          <a:solidFill>
                            <a:schemeClr val="bg1"/>
                          </a:solidFill>
                          <a:effectLst/>
                          <a:latin typeface="+mn-lt"/>
                          <a:ea typeface="+mn-ea"/>
                          <a:cs typeface="+mn-cs"/>
                        </a:rPr>
                        <a:t>In areas where ample QC is required, a blind nodal systems will need specialized personnel and equipment to carry out that task.</a:t>
                      </a:r>
                    </a:p>
                    <a:p>
                      <a:pPr marL="800100" lvl="1" indent="-342900">
                        <a:buFont typeface="Wingdings" panose="05000000000000000000" pitchFamily="2" charset="2"/>
                        <a:buChar char="ü"/>
                      </a:pPr>
                      <a:endParaRPr lang="en-US" sz="1000" b="0" kern="1200" dirty="0" smtClean="0">
                        <a:solidFill>
                          <a:schemeClr val="bg1"/>
                        </a:solidFill>
                        <a:effectLst/>
                        <a:latin typeface="+mn-lt"/>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b="0" kern="1200" dirty="0" smtClean="0">
                          <a:solidFill>
                            <a:schemeClr val="bg1"/>
                          </a:solidFill>
                          <a:effectLst/>
                          <a:latin typeface="+mn-lt"/>
                          <a:ea typeface="+mn-ea"/>
                          <a:cs typeface="+mn-cs"/>
                        </a:rPr>
                        <a:t>Despite the advantages of using Li-ion batteries, there are restrictions on transportation.</a:t>
                      </a:r>
                    </a:p>
                    <a:p>
                      <a:pPr marL="800100" lvl="1" indent="-342900">
                        <a:buFont typeface="+mj-lt"/>
                        <a:buAutoNum type="arabicPeriod"/>
                      </a:pPr>
                      <a:endParaRPr lang="es-ES" sz="1000" b="0" i="0" u="none" strike="noStrike" kern="1200" baseline="0" noProof="0" dirty="0" smtClean="0">
                        <a:solidFill>
                          <a:schemeClr val="bg1"/>
                        </a:solidFill>
                        <a:effectLst/>
                        <a:latin typeface="+mn-lt"/>
                        <a:ea typeface="+mn-ea"/>
                        <a:cs typeface="+mn-cs"/>
                      </a:endParaRPr>
                    </a:p>
                  </a:txBody>
                  <a:tcPr marL="13436" marR="13436" marT="9525" marB="0" anchor="b">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tcPr>
                </a:tc>
              </a:tr>
            </a:tbl>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211" y="745014"/>
            <a:ext cx="2633977" cy="52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2893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3510815" y="518820"/>
            <a:ext cx="7610622" cy="1019760"/>
          </a:xfrm>
          <a:noFill/>
          <a:ln>
            <a:miter lim="800000"/>
            <a:headEnd/>
            <a:tailEnd/>
          </a:ln>
        </p:spPr>
        <p:txBody>
          <a:bodyPr vert="horz" wrap="square" lIns="91440" tIns="45720" rIns="91440" bIns="45720" numCol="1" anchor="t" anchorCtr="0" compatLnSpc="1">
            <a:prstTxWarp prst="textNoShape">
              <a:avLst/>
            </a:prstTxWarp>
          </a:bodyPr>
          <a:lstStyle/>
          <a:p>
            <a:r>
              <a:rPr lang="en-US" sz="3200" dirty="0" smtClean="0">
                <a:solidFill>
                  <a:schemeClr val="accent6">
                    <a:lumMod val="75000"/>
                  </a:schemeClr>
                </a:solidFill>
              </a:rPr>
              <a:t>Observed Disadvantages</a:t>
            </a:r>
            <a:br>
              <a:rPr lang="en-US" sz="3200" dirty="0" smtClean="0">
                <a:solidFill>
                  <a:schemeClr val="accent6">
                    <a:lumMod val="75000"/>
                  </a:schemeClr>
                </a:solidFill>
              </a:rPr>
            </a:br>
            <a:r>
              <a:rPr lang="en-US" sz="3200" dirty="0" smtClean="0">
                <a:solidFill>
                  <a:schemeClr val="accent6">
                    <a:lumMod val="75000"/>
                  </a:schemeClr>
                </a:solidFill>
              </a:rPr>
              <a:t> of </a:t>
            </a:r>
            <a:r>
              <a:rPr lang="en-US" sz="3200" u="sng" dirty="0" smtClean="0">
                <a:solidFill>
                  <a:schemeClr val="accent6">
                    <a:lumMod val="75000"/>
                  </a:schemeClr>
                </a:solidFill>
              </a:rPr>
              <a:t>some</a:t>
            </a:r>
            <a:r>
              <a:rPr lang="en-US" sz="3200" dirty="0" smtClean="0">
                <a:solidFill>
                  <a:schemeClr val="accent6">
                    <a:lumMod val="75000"/>
                  </a:schemeClr>
                </a:solidFill>
              </a:rPr>
              <a:t> </a:t>
            </a:r>
            <a:r>
              <a:rPr lang="en-US" sz="3200" dirty="0">
                <a:solidFill>
                  <a:schemeClr val="accent6">
                    <a:lumMod val="75000"/>
                  </a:schemeClr>
                </a:solidFill>
              </a:rPr>
              <a:t>Nodal </a:t>
            </a:r>
            <a:r>
              <a:rPr lang="en-US" sz="3200" dirty="0" smtClean="0">
                <a:solidFill>
                  <a:schemeClr val="accent6">
                    <a:lumMod val="75000"/>
                  </a:schemeClr>
                </a:solidFill>
              </a:rPr>
              <a:t>Systems</a:t>
            </a:r>
            <a:endParaRPr lang="x-none" sz="3200" b="1" dirty="0">
              <a:solidFill>
                <a:schemeClr val="accent6">
                  <a:lumMod val="75000"/>
                </a:scheme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69118779"/>
              </p:ext>
            </p:extLst>
          </p:nvPr>
        </p:nvGraphicFramePr>
        <p:xfrm>
          <a:off x="604911" y="2272145"/>
          <a:ext cx="10977490" cy="3976254"/>
        </p:xfrm>
        <a:graphic>
          <a:graphicData uri="http://schemas.openxmlformats.org/drawingml/2006/table">
            <a:tbl>
              <a:tblPr firstRow="1" bandRow="1">
                <a:tableStyleId>{5C22544A-7EE6-4342-B048-85BDC9FD1C3A}</a:tableStyleId>
              </a:tblPr>
              <a:tblGrid>
                <a:gridCol w="10977490"/>
              </a:tblGrid>
              <a:tr h="3976254">
                <a:tc>
                  <a:txBody>
                    <a:bodyPr/>
                    <a:lstStyle/>
                    <a:p>
                      <a:pPr marL="800100" lvl="1" indent="-342900">
                        <a:buFont typeface="Wingdings" panose="05000000000000000000" pitchFamily="2" charset="2"/>
                        <a:buChar char="ü"/>
                      </a:pPr>
                      <a:r>
                        <a:rPr lang="en-US" sz="2800" b="0" kern="1200" dirty="0" smtClean="0">
                          <a:solidFill>
                            <a:schemeClr val="bg1"/>
                          </a:solidFill>
                          <a:effectLst/>
                          <a:latin typeface="+mn-lt"/>
                          <a:ea typeface="+mn-ea"/>
                          <a:cs typeface="+mn-cs"/>
                        </a:rPr>
                        <a:t>If radio communications are required, many factors involved may prove costly and less reliable; and considerations should include power consumption, line of sight between units, mast height, antennas, connections, ease of access and urban environment.</a:t>
                      </a:r>
                    </a:p>
                    <a:p>
                      <a:pPr marL="800100" lvl="1" indent="-342900">
                        <a:buFont typeface="Wingdings" panose="05000000000000000000" pitchFamily="2" charset="2"/>
                        <a:buChar char="ü"/>
                      </a:pPr>
                      <a:endParaRPr lang="en-US" sz="2000" b="0" kern="1200" dirty="0" smtClean="0">
                        <a:solidFill>
                          <a:schemeClr val="bg1"/>
                        </a:solidFill>
                        <a:effectLst/>
                        <a:latin typeface="+mn-lt"/>
                        <a:ea typeface="+mn-ea"/>
                        <a:cs typeface="+mn-cs"/>
                      </a:endParaRPr>
                    </a:p>
                    <a:p>
                      <a:pPr marL="800100" lvl="1" indent="-342900">
                        <a:buFont typeface="Wingdings" panose="05000000000000000000" pitchFamily="2" charset="2"/>
                        <a:buChar char="ü"/>
                      </a:pPr>
                      <a:r>
                        <a:rPr lang="en-US" sz="2800" b="0" kern="1200" dirty="0" smtClean="0">
                          <a:solidFill>
                            <a:schemeClr val="bg1"/>
                          </a:solidFill>
                          <a:effectLst/>
                          <a:latin typeface="+mn-lt"/>
                          <a:ea typeface="+mn-ea"/>
                          <a:cs typeface="+mn-cs"/>
                        </a:rPr>
                        <a:t>Most nodal systems still have cables and </a:t>
                      </a:r>
                      <a:r>
                        <a:rPr lang="en-US" sz="2800" b="0" kern="1200" baseline="0" dirty="0" smtClean="0">
                          <a:solidFill>
                            <a:schemeClr val="bg1"/>
                          </a:solidFill>
                          <a:effectLst/>
                          <a:latin typeface="+mn-lt"/>
                          <a:ea typeface="+mn-ea"/>
                          <a:cs typeface="+mn-cs"/>
                        </a:rPr>
                        <a:t>connectors at each station</a:t>
                      </a:r>
                      <a:r>
                        <a:rPr lang="en-US" sz="2800" b="0" kern="1200" dirty="0" smtClean="0">
                          <a:solidFill>
                            <a:schemeClr val="bg1"/>
                          </a:solidFill>
                          <a:effectLst/>
                          <a:latin typeface="+mn-lt"/>
                          <a:ea typeface="+mn-ea"/>
                          <a:cs typeface="+mn-cs"/>
                        </a:rPr>
                        <a:t>.</a:t>
                      </a:r>
                    </a:p>
                    <a:p>
                      <a:pPr marL="800100" lvl="1" indent="-342900">
                        <a:buFont typeface="Wingdings" panose="05000000000000000000" pitchFamily="2" charset="2"/>
                        <a:buChar char="ü"/>
                      </a:pPr>
                      <a:endParaRPr lang="en-US" sz="2000" b="0" kern="1200" dirty="0" smtClean="0">
                        <a:solidFill>
                          <a:schemeClr val="bg1"/>
                        </a:solidFill>
                        <a:effectLst/>
                        <a:latin typeface="+mn-lt"/>
                        <a:ea typeface="+mn-ea"/>
                        <a:cs typeface="+mn-cs"/>
                      </a:endParaRPr>
                    </a:p>
                    <a:p>
                      <a:pPr marL="800100" lvl="1" indent="-342900">
                        <a:buFont typeface="Wingdings" panose="05000000000000000000" pitchFamily="2" charset="2"/>
                        <a:buChar char="ü"/>
                      </a:pPr>
                      <a:r>
                        <a:rPr lang="en-US" sz="2800" b="0" kern="1200" dirty="0" smtClean="0">
                          <a:solidFill>
                            <a:schemeClr val="bg1"/>
                          </a:solidFill>
                          <a:effectLst/>
                          <a:latin typeface="+mn-lt"/>
                          <a:ea typeface="+mn-ea"/>
                          <a:cs typeface="+mn-cs"/>
                        </a:rPr>
                        <a:t>A nodal system could</a:t>
                      </a:r>
                      <a:r>
                        <a:rPr lang="en-US" sz="2800" b="0" kern="1200" baseline="0" dirty="0" smtClean="0">
                          <a:solidFill>
                            <a:schemeClr val="bg1"/>
                          </a:solidFill>
                          <a:effectLst/>
                          <a:latin typeface="+mn-lt"/>
                          <a:ea typeface="+mn-ea"/>
                          <a:cs typeface="+mn-cs"/>
                        </a:rPr>
                        <a:t> still have</a:t>
                      </a:r>
                      <a:r>
                        <a:rPr lang="en-US" sz="2800" b="0" kern="1200" dirty="0" smtClean="0">
                          <a:solidFill>
                            <a:schemeClr val="bg1"/>
                          </a:solidFill>
                          <a:effectLst/>
                          <a:latin typeface="+mn-lt"/>
                          <a:ea typeface="+mn-ea"/>
                          <a:cs typeface="+mn-cs"/>
                        </a:rPr>
                        <a:t> more weight when compared with a short cable system.</a:t>
                      </a:r>
                      <a:endParaRPr lang="en-US" sz="2800" i="1" dirty="0" smtClean="0">
                        <a:solidFill>
                          <a:schemeClr val="bg1"/>
                        </a:solidFill>
                      </a:endParaRPr>
                    </a:p>
                    <a:p>
                      <a:pPr marL="800100" lvl="1" indent="-342900">
                        <a:buFont typeface="+mj-lt"/>
                        <a:buAutoNum type="arabicPeriod"/>
                      </a:pPr>
                      <a:endParaRPr lang="es-ES" sz="1000" b="0" i="0" u="none" strike="noStrike" kern="1200" baseline="0" noProof="0" dirty="0" smtClean="0">
                        <a:solidFill>
                          <a:schemeClr val="bg1"/>
                        </a:solidFill>
                        <a:effectLst/>
                        <a:latin typeface="+mn-lt"/>
                        <a:ea typeface="+mn-ea"/>
                        <a:cs typeface="+mn-cs"/>
                      </a:endParaRPr>
                    </a:p>
                  </a:txBody>
                  <a:tcPr marL="13436" marR="13436" marT="9525" marB="0" anchor="b">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tcPr>
                </a:tc>
              </a:tr>
            </a:tbl>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911" y="499656"/>
            <a:ext cx="2633977" cy="52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3457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900" y="692890"/>
            <a:ext cx="11087100" cy="5619010"/>
          </a:xfrm>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r="100000" b="100000"/>
            </a:path>
            <a:tileRect l="-100000" t="-100000"/>
          </a:gradFill>
        </p:spPr>
        <p:txBody>
          <a:bodyPr/>
          <a:lstStyle/>
          <a:p>
            <a:pPr algn="ctr">
              <a:buNone/>
            </a:pPr>
            <a:endParaRPr lang="en-US" dirty="0" smtClean="0"/>
          </a:p>
          <a:p>
            <a:pPr algn="ctr">
              <a:buNone/>
            </a:pPr>
            <a:endParaRPr lang="en-US" dirty="0" smtClean="0"/>
          </a:p>
          <a:p>
            <a:pPr algn="ctr">
              <a:buNone/>
            </a:pPr>
            <a:endParaRPr lang="en-US" dirty="0"/>
          </a:p>
          <a:p>
            <a:pPr algn="ctr">
              <a:buNone/>
            </a:pPr>
            <a:endParaRPr lang="en-US" dirty="0" smtClean="0"/>
          </a:p>
          <a:p>
            <a:pPr algn="ctr">
              <a:buNone/>
            </a:pPr>
            <a:r>
              <a:rPr lang="en-US" sz="4000" b="1" dirty="0" smtClean="0">
                <a:solidFill>
                  <a:srgbClr val="003300"/>
                </a:solidFill>
              </a:rPr>
              <a:t>Nodal Systems</a:t>
            </a:r>
          </a:p>
          <a:p>
            <a:pPr algn="ctr">
              <a:buNone/>
            </a:pPr>
            <a:r>
              <a:rPr lang="en-US" sz="4000" b="1" dirty="0" smtClean="0">
                <a:solidFill>
                  <a:srgbClr val="003300"/>
                </a:solidFill>
              </a:rPr>
              <a:t>Mode of Operation</a:t>
            </a:r>
            <a:endParaRPr lang="en-US" sz="4000" b="1" dirty="0">
              <a:solidFill>
                <a:srgbClr val="0033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887" y="1111991"/>
            <a:ext cx="1645313" cy="74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5809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2184401" y="349826"/>
            <a:ext cx="9384231" cy="583965"/>
          </a:xfrm>
          <a:noFill/>
          <a:ln>
            <a:miter lim="800000"/>
            <a:headEnd/>
            <a:tailEnd/>
          </a:ln>
        </p:spPr>
        <p:txBody>
          <a:bodyPr vert="horz" wrap="square" lIns="91440" tIns="45720" rIns="91440" bIns="45720" numCol="1" anchor="t" anchorCtr="0" compatLnSpc="1">
            <a:prstTxWarp prst="textNoShape">
              <a:avLst/>
            </a:prstTxWarp>
          </a:bodyPr>
          <a:lstStyle/>
          <a:p>
            <a:r>
              <a:rPr lang="en-US" sz="2800" dirty="0" smtClean="0">
                <a:solidFill>
                  <a:schemeClr val="accent6">
                    <a:lumMod val="20000"/>
                    <a:lumOff val="80000"/>
                  </a:schemeClr>
                </a:solidFill>
              </a:rPr>
              <a:t>Acquisition </a:t>
            </a:r>
            <a:r>
              <a:rPr lang="en-US" sz="2800" dirty="0">
                <a:solidFill>
                  <a:schemeClr val="accent6">
                    <a:lumMod val="20000"/>
                    <a:lumOff val="80000"/>
                  </a:schemeClr>
                </a:solidFill>
              </a:rPr>
              <a:t>and </a:t>
            </a:r>
            <a:r>
              <a:rPr lang="en-US" sz="2800" dirty="0" smtClean="0">
                <a:solidFill>
                  <a:schemeClr val="accent6">
                    <a:lumMod val="20000"/>
                    <a:lumOff val="80000"/>
                  </a:schemeClr>
                </a:solidFill>
              </a:rPr>
              <a:t>Recording Steps Using Nodal Systems *</a:t>
            </a:r>
            <a:endParaRPr lang="en-US" sz="2800" dirty="0">
              <a:solidFill>
                <a:schemeClr val="accent6">
                  <a:lumMod val="20000"/>
                  <a:lumOff val="80000"/>
                </a:scheme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54198185"/>
              </p:ext>
            </p:extLst>
          </p:nvPr>
        </p:nvGraphicFramePr>
        <p:xfrm>
          <a:off x="489924" y="1038711"/>
          <a:ext cx="11078708" cy="5678805"/>
        </p:xfrm>
        <a:graphic>
          <a:graphicData uri="http://schemas.openxmlformats.org/drawingml/2006/table">
            <a:tbl>
              <a:tblPr firstRow="1" bandRow="1">
                <a:tableStyleId>{5C22544A-7EE6-4342-B048-85BDC9FD1C3A}</a:tableStyleId>
              </a:tblPr>
              <a:tblGrid>
                <a:gridCol w="11078708"/>
              </a:tblGrid>
              <a:tr h="5438289">
                <a:tc>
                  <a:txBody>
                    <a:bodyPr/>
                    <a:lstStyle/>
                    <a:p>
                      <a:pPr marL="742950" marR="0" lvl="1" indent="-285750" algn="ctr" defTabSz="914400" rtl="0" eaLnBrk="1" fontAlgn="b" latinLnBrk="0" hangingPunct="1">
                        <a:lnSpc>
                          <a:spcPct val="150000"/>
                        </a:lnSpc>
                        <a:spcBef>
                          <a:spcPts val="0"/>
                        </a:spcBef>
                        <a:spcAft>
                          <a:spcPts val="0"/>
                        </a:spcAft>
                        <a:buClrTx/>
                        <a:buSzTx/>
                        <a:buFont typeface="Arial" panose="020B0604020202020204" pitchFamily="34" charset="0"/>
                        <a:buChar char="•"/>
                        <a:tabLst/>
                        <a:defRPr/>
                      </a:pPr>
                      <a:endParaRPr lang="en-US" sz="800" b="0" i="0" u="none" strike="noStrike" baseline="0" noProof="0" dirty="0" smtClean="0">
                        <a:solidFill>
                          <a:srgbClr val="0000FF"/>
                        </a:solidFill>
                        <a:latin typeface="+mn-lt"/>
                      </a:endParaRP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r>
                        <a:rPr lang="en-US" sz="1600" b="0" i="0" u="none" strike="noStrike" baseline="0" noProof="0" dirty="0" smtClean="0">
                          <a:solidFill>
                            <a:schemeClr val="bg1"/>
                          </a:solidFill>
                          <a:latin typeface="+mn-lt"/>
                        </a:rPr>
                        <a:t>                                                                                                                                                               </a:t>
                      </a: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r>
                        <a:rPr lang="en-US" sz="1600" b="0" i="0" u="none" strike="noStrike" baseline="0" noProof="0" dirty="0" smtClean="0">
                          <a:solidFill>
                            <a:schemeClr val="bg1"/>
                          </a:solidFill>
                          <a:latin typeface="+mn-lt"/>
                        </a:rPr>
                        <a:t>                                                                                                                                                            </a:t>
                      </a: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endParaRPr lang="en-US" sz="1600" b="0" i="0" u="none" strike="noStrike" baseline="0" noProof="0" dirty="0" smtClean="0">
                        <a:solidFill>
                          <a:schemeClr val="bg1"/>
                        </a:solidFill>
                        <a:latin typeface="+mn-lt"/>
                      </a:endParaRP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endParaRPr lang="en-US" sz="1600" b="0" i="0" u="none" strike="noStrike" baseline="0" noProof="0" dirty="0" smtClean="0">
                        <a:solidFill>
                          <a:schemeClr val="bg1"/>
                        </a:solidFill>
                        <a:latin typeface="+mn-lt"/>
                      </a:endParaRP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endParaRPr lang="en-US" sz="1600" b="0" i="0" u="none" strike="noStrike" baseline="0" noProof="0" dirty="0" smtClean="0">
                        <a:solidFill>
                          <a:schemeClr val="bg1"/>
                        </a:solidFill>
                        <a:latin typeface="+mn-lt"/>
                      </a:endParaRP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endParaRPr lang="en-US" sz="1600" b="0" i="0" u="none" strike="noStrike" baseline="0" noProof="0" dirty="0" smtClean="0">
                        <a:solidFill>
                          <a:schemeClr val="bg1"/>
                        </a:solidFill>
                        <a:latin typeface="+mn-lt"/>
                      </a:endParaRP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r>
                        <a:rPr lang="en-US" sz="1600" b="0" i="0" u="none" strike="noStrike" baseline="0" noProof="0" dirty="0" smtClean="0">
                          <a:solidFill>
                            <a:schemeClr val="bg1"/>
                          </a:solidFill>
                          <a:latin typeface="+mn-lt"/>
                        </a:rPr>
                        <a:t>                                                                                                                                                       </a:t>
                      </a: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r>
                        <a:rPr lang="en-US" sz="1600" b="0" i="0" u="none" strike="noStrike" baseline="0" noProof="0" dirty="0" smtClean="0">
                          <a:solidFill>
                            <a:schemeClr val="bg1"/>
                          </a:solidFill>
                          <a:latin typeface="+mn-lt"/>
                        </a:rPr>
                        <a:t>                                                                                                                                                  </a:t>
                      </a: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endParaRPr lang="en-US" sz="1600" b="0" i="0" u="none" strike="noStrike" baseline="0" noProof="0" dirty="0" smtClean="0">
                        <a:solidFill>
                          <a:schemeClr val="bg1"/>
                        </a:solidFill>
                        <a:latin typeface="+mn-lt"/>
                      </a:endParaRP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endParaRPr lang="en-US" sz="1600" b="0" i="0" u="none" strike="noStrike" baseline="0" noProof="0" dirty="0" smtClean="0">
                        <a:solidFill>
                          <a:schemeClr val="bg1"/>
                        </a:solidFill>
                        <a:latin typeface="+mn-lt"/>
                      </a:endParaRP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endParaRPr lang="en-US" sz="1600" b="0" i="0" u="none" strike="noStrike" baseline="0" noProof="0" dirty="0" smtClean="0">
                        <a:solidFill>
                          <a:srgbClr val="0000FF"/>
                        </a:solidFill>
                        <a:latin typeface="+mn-lt"/>
                      </a:endParaRP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endParaRPr lang="en-US" sz="1600" b="0" i="0" u="none" strike="noStrike" baseline="0" noProof="0" dirty="0" smtClean="0">
                        <a:solidFill>
                          <a:srgbClr val="0000FF"/>
                        </a:solidFill>
                        <a:latin typeface="+mn-lt"/>
                      </a:endParaRP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endParaRPr lang="en-US" sz="1600" b="0" i="0" u="none" strike="noStrike" baseline="0" noProof="0" dirty="0" smtClean="0">
                        <a:solidFill>
                          <a:srgbClr val="0000FF"/>
                        </a:solidFill>
                        <a:latin typeface="+mn-lt"/>
                      </a:endParaRP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endParaRPr lang="en-US" sz="1600" b="0" i="0" u="none" strike="noStrike" baseline="0" noProof="0" dirty="0" smtClean="0">
                        <a:solidFill>
                          <a:srgbClr val="0000FF"/>
                        </a:solidFill>
                        <a:latin typeface="+mn-lt"/>
                      </a:endParaRPr>
                    </a:p>
                    <a:p>
                      <a:pPr marL="457200" marR="0" lvl="1" indent="0" algn="ctr" defTabSz="914400" rtl="0" eaLnBrk="1" fontAlgn="b" latinLnBrk="0" hangingPunct="1">
                        <a:lnSpc>
                          <a:spcPct val="150000"/>
                        </a:lnSpc>
                        <a:spcBef>
                          <a:spcPts val="0"/>
                        </a:spcBef>
                        <a:spcAft>
                          <a:spcPts val="0"/>
                        </a:spcAft>
                        <a:buClrTx/>
                        <a:buSzTx/>
                        <a:buFont typeface="Arial" panose="020B0604020202020204" pitchFamily="34" charset="0"/>
                        <a:buNone/>
                        <a:tabLst/>
                        <a:defRPr/>
                      </a:pPr>
                      <a:r>
                        <a:rPr lang="en-US" sz="1600" b="0" i="0" u="none" strike="noStrike" baseline="0" noProof="0" dirty="0" smtClean="0">
                          <a:solidFill>
                            <a:srgbClr val="0000FF"/>
                          </a:solidFill>
                          <a:latin typeface="+mn-lt"/>
                        </a:rPr>
                        <a:t>Note: * No all the Nodal systems follow certain steps. </a:t>
                      </a:r>
                      <a:r>
                        <a:rPr lang="en-US" sz="1600" b="0" i="0" u="none" strike="noStrike" baseline="0" noProof="0" dirty="0" smtClean="0">
                          <a:solidFill>
                            <a:schemeClr val="bg1"/>
                          </a:solidFill>
                          <a:latin typeface="+mn-lt"/>
                        </a:rPr>
                        <a:t>                                       </a:t>
                      </a:r>
                      <a:r>
                        <a:rPr lang="en-US" sz="1600" b="0" i="0" u="none" strike="noStrike" baseline="0" noProof="0" dirty="0" smtClean="0">
                          <a:solidFill>
                            <a:srgbClr val="0000FF"/>
                          </a:solidFill>
                          <a:latin typeface="+mn-lt"/>
                        </a:rPr>
                        <a:t>                                                                                                          </a:t>
                      </a:r>
                    </a:p>
                  </a:txBody>
                  <a:tcPr marL="13436" marR="13436" marT="9525" marB="0" anchor="b">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tr>
            </a:tbl>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924" y="355033"/>
            <a:ext cx="1600200" cy="32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1"/>
          <p:cNvSpPr txBox="1"/>
          <p:nvPr/>
        </p:nvSpPr>
        <p:spPr>
          <a:xfrm>
            <a:off x="8168435" y="1331745"/>
            <a:ext cx="3051339" cy="107721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rect">
              <a:fillToRect l="100000" t="100000"/>
            </a:path>
            <a:tileRect r="-100000" b="-100000"/>
          </a:gradFill>
          <a:ln cap="sq">
            <a:gradFill flip="none" rotWithShape="1">
              <a:gsLst>
                <a:gs pos="0">
                  <a:schemeClr val="accent3">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b="1" dirty="0" smtClean="0">
                <a:solidFill>
                  <a:schemeClr val="accent2">
                    <a:lumMod val="75000"/>
                  </a:schemeClr>
                </a:solidFill>
              </a:rPr>
              <a:t>3. Pre-Deployment</a:t>
            </a:r>
            <a:endParaRPr lang="en-US" sz="1600" b="1" dirty="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Charging </a:t>
            </a:r>
            <a:r>
              <a:rPr lang="en-US" sz="1600" dirty="0">
                <a:solidFill>
                  <a:schemeClr val="accent2">
                    <a:lumMod val="75000"/>
                  </a:schemeClr>
                </a:solidFill>
              </a:rPr>
              <a:t>batteries</a:t>
            </a:r>
          </a:p>
          <a:p>
            <a:pPr marL="285750" indent="-285750">
              <a:buFont typeface="Arial" panose="020B0604020202020204" pitchFamily="34" charset="0"/>
              <a:buChar char="•"/>
            </a:pPr>
            <a:r>
              <a:rPr lang="en-US" sz="1600" dirty="0" smtClean="0">
                <a:solidFill>
                  <a:schemeClr val="accent2">
                    <a:lumMod val="75000"/>
                  </a:schemeClr>
                </a:solidFill>
              </a:rPr>
              <a:t>Equipment </a:t>
            </a:r>
            <a:r>
              <a:rPr lang="en-US" sz="1600" dirty="0">
                <a:solidFill>
                  <a:schemeClr val="accent2">
                    <a:lumMod val="75000"/>
                  </a:schemeClr>
                </a:solidFill>
              </a:rPr>
              <a:t>Testing</a:t>
            </a:r>
          </a:p>
          <a:p>
            <a:pPr marL="285750" indent="-285750">
              <a:buFont typeface="Arial" panose="020B0604020202020204" pitchFamily="34" charset="0"/>
              <a:buChar char="•"/>
            </a:pPr>
            <a:r>
              <a:rPr lang="en-US" sz="1600" dirty="0" smtClean="0">
                <a:solidFill>
                  <a:schemeClr val="accent2">
                    <a:lumMod val="75000"/>
                  </a:schemeClr>
                </a:solidFill>
              </a:rPr>
              <a:t>Programming Parameters</a:t>
            </a:r>
            <a:endParaRPr lang="en-US" sz="1600" baseline="0" dirty="0">
              <a:solidFill>
                <a:schemeClr val="accent2">
                  <a:lumMod val="75000"/>
                </a:schemeClr>
              </a:solidFill>
            </a:endParaRPr>
          </a:p>
        </p:txBody>
      </p:sp>
      <p:sp>
        <p:nvSpPr>
          <p:cNvPr id="8" name="TextBox 3"/>
          <p:cNvSpPr txBox="1"/>
          <p:nvPr/>
        </p:nvSpPr>
        <p:spPr>
          <a:xfrm>
            <a:off x="923787" y="2555301"/>
            <a:ext cx="3036816" cy="156966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rect">
              <a:fillToRect l="100000" t="100000"/>
            </a:path>
            <a:tileRect r="-100000" b="-10000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b="1" dirty="0">
                <a:solidFill>
                  <a:schemeClr val="accent2">
                    <a:lumMod val="75000"/>
                  </a:schemeClr>
                </a:solidFill>
              </a:rPr>
              <a:t>4</a:t>
            </a:r>
            <a:r>
              <a:rPr lang="en-US" sz="1600" b="1" dirty="0" smtClean="0">
                <a:solidFill>
                  <a:schemeClr val="accent2">
                    <a:lumMod val="75000"/>
                  </a:schemeClr>
                </a:solidFill>
              </a:rPr>
              <a:t>. Deployment </a:t>
            </a:r>
            <a:r>
              <a:rPr lang="en-US" sz="1600" b="1" dirty="0">
                <a:solidFill>
                  <a:schemeClr val="accent2">
                    <a:lumMod val="75000"/>
                  </a:schemeClr>
                </a:solidFill>
              </a:rPr>
              <a:t>of </a:t>
            </a:r>
            <a:r>
              <a:rPr lang="en-US" sz="1600" b="1" dirty="0" smtClean="0">
                <a:solidFill>
                  <a:schemeClr val="accent2">
                    <a:lumMod val="75000"/>
                  </a:schemeClr>
                </a:solidFill>
              </a:rPr>
              <a:t>Field Electronics</a:t>
            </a:r>
            <a:endParaRPr lang="en-US" sz="1600" b="1" dirty="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Sensors</a:t>
            </a:r>
            <a:endParaRPr lang="en-US" sz="1600" dirty="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Batteries</a:t>
            </a:r>
            <a:endParaRPr lang="en-US" sz="1600" dirty="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Nodes</a:t>
            </a:r>
            <a:endParaRPr lang="en-US" sz="1600" dirty="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Radio </a:t>
            </a:r>
            <a:r>
              <a:rPr lang="en-US" sz="1600" dirty="0">
                <a:solidFill>
                  <a:schemeClr val="accent2">
                    <a:lumMod val="75000"/>
                  </a:schemeClr>
                </a:solidFill>
              </a:rPr>
              <a:t>telemetry (if applicable)</a:t>
            </a:r>
          </a:p>
        </p:txBody>
      </p:sp>
      <p:sp>
        <p:nvSpPr>
          <p:cNvPr id="10" name="TextBox 4"/>
          <p:cNvSpPr txBox="1"/>
          <p:nvPr/>
        </p:nvSpPr>
        <p:spPr>
          <a:xfrm>
            <a:off x="4568155" y="2781755"/>
            <a:ext cx="3053791" cy="1323439"/>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rect">
              <a:fillToRect l="100000" t="100000"/>
            </a:path>
            <a:tileRect r="-100000" b="-10000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b="1" dirty="0" smtClean="0">
                <a:solidFill>
                  <a:schemeClr val="accent2">
                    <a:lumMod val="75000"/>
                  </a:schemeClr>
                </a:solidFill>
              </a:rPr>
              <a:t>5. Quality Control </a:t>
            </a:r>
            <a:r>
              <a:rPr lang="en-US" sz="1600" b="1" dirty="0">
                <a:solidFill>
                  <a:schemeClr val="accent2">
                    <a:lumMod val="75000"/>
                  </a:schemeClr>
                </a:solidFill>
              </a:rPr>
              <a:t>at each station.</a:t>
            </a:r>
          </a:p>
          <a:p>
            <a:r>
              <a:rPr lang="en-US" sz="1600" dirty="0" smtClean="0">
                <a:solidFill>
                  <a:schemeClr val="accent2">
                    <a:lumMod val="75000"/>
                  </a:schemeClr>
                </a:solidFill>
              </a:rPr>
              <a:t>(Visiting or </a:t>
            </a:r>
            <a:r>
              <a:rPr lang="en-US" sz="1600" dirty="0">
                <a:solidFill>
                  <a:schemeClr val="accent2">
                    <a:lumMod val="75000"/>
                  </a:schemeClr>
                </a:solidFill>
              </a:rPr>
              <a:t>requesting </a:t>
            </a:r>
            <a:r>
              <a:rPr lang="en-US" sz="1600" dirty="0" smtClean="0">
                <a:solidFill>
                  <a:schemeClr val="accent2">
                    <a:lumMod val="75000"/>
                  </a:schemeClr>
                </a:solidFill>
              </a:rPr>
              <a:t> status </a:t>
            </a:r>
            <a:r>
              <a:rPr lang="en-US" sz="1600" dirty="0">
                <a:solidFill>
                  <a:schemeClr val="accent2">
                    <a:lumMod val="75000"/>
                  </a:schemeClr>
                </a:solidFill>
              </a:rPr>
              <a:t>by </a:t>
            </a:r>
            <a:r>
              <a:rPr lang="en-US" sz="1600" dirty="0" smtClean="0">
                <a:solidFill>
                  <a:schemeClr val="accent2">
                    <a:lumMod val="75000"/>
                  </a:schemeClr>
                </a:solidFill>
              </a:rPr>
              <a:t>radio)</a:t>
            </a:r>
            <a:endParaRPr lang="en-US" sz="1600" dirty="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Includes </a:t>
            </a:r>
            <a:r>
              <a:rPr lang="en-US" sz="1600" dirty="0">
                <a:solidFill>
                  <a:schemeClr val="accent2">
                    <a:lumMod val="75000"/>
                  </a:schemeClr>
                </a:solidFill>
              </a:rPr>
              <a:t>Battery, GPS, </a:t>
            </a:r>
            <a:r>
              <a:rPr lang="en-US" sz="1600" dirty="0" smtClean="0">
                <a:solidFill>
                  <a:schemeClr val="accent2">
                    <a:lumMod val="75000"/>
                  </a:schemeClr>
                </a:solidFill>
              </a:rPr>
              <a:t>Sensors and Spread Noise  Tests.</a:t>
            </a:r>
          </a:p>
        </p:txBody>
      </p:sp>
      <p:sp>
        <p:nvSpPr>
          <p:cNvPr id="11" name="TextBox 5"/>
          <p:cNvSpPr txBox="1"/>
          <p:nvPr/>
        </p:nvSpPr>
        <p:spPr>
          <a:xfrm>
            <a:off x="8114991" y="2875903"/>
            <a:ext cx="3052038" cy="124649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rect">
              <a:fillToRect l="100000" t="100000"/>
            </a:path>
            <a:tileRect r="-100000" b="-100000"/>
          </a:gradFill>
          <a:ln>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b="1" dirty="0">
                <a:solidFill>
                  <a:schemeClr val="accent2">
                    <a:lumMod val="75000"/>
                  </a:schemeClr>
                </a:solidFill>
              </a:rPr>
              <a:t>6</a:t>
            </a:r>
            <a:r>
              <a:rPr lang="en-US" sz="1600" b="1" dirty="0" smtClean="0">
                <a:solidFill>
                  <a:schemeClr val="accent2">
                    <a:lumMod val="75000"/>
                  </a:schemeClr>
                </a:solidFill>
              </a:rPr>
              <a:t>. Data Acquisition </a:t>
            </a:r>
            <a:r>
              <a:rPr lang="en-US" sz="1600" dirty="0" smtClean="0">
                <a:solidFill>
                  <a:schemeClr val="accent2">
                    <a:lumMod val="75000"/>
                  </a:schemeClr>
                </a:solidFill>
              </a:rPr>
              <a:t>and</a:t>
            </a:r>
            <a:r>
              <a:rPr lang="en-US" sz="1600" b="1" dirty="0" smtClean="0">
                <a:solidFill>
                  <a:schemeClr val="accent2">
                    <a:lumMod val="75000"/>
                  </a:schemeClr>
                </a:solidFill>
              </a:rPr>
              <a:t> QC</a:t>
            </a:r>
            <a:endParaRPr lang="en-US" sz="1600" b="1" dirty="0">
              <a:solidFill>
                <a:schemeClr val="accent2">
                  <a:lumMod val="75000"/>
                </a:schemeClr>
              </a:solidFill>
            </a:endParaRPr>
          </a:p>
          <a:p>
            <a:r>
              <a:rPr lang="en-US" sz="1600" dirty="0" smtClean="0">
                <a:solidFill>
                  <a:schemeClr val="accent2">
                    <a:lumMod val="75000"/>
                  </a:schemeClr>
                </a:solidFill>
              </a:rPr>
              <a:t>Quality Control of: </a:t>
            </a:r>
            <a:endParaRPr lang="en-US" sz="1600" dirty="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Sources</a:t>
            </a:r>
            <a:endParaRPr lang="en-US" sz="1600" dirty="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Receivers</a:t>
            </a:r>
          </a:p>
          <a:p>
            <a:pPr marL="285750" indent="-285750">
              <a:buFont typeface="Arial" panose="020B0604020202020204" pitchFamily="34" charset="0"/>
              <a:buChar char="•"/>
            </a:pPr>
            <a:endParaRPr lang="en-US" baseline="0" dirty="0">
              <a:solidFill>
                <a:schemeClr val="accent2">
                  <a:lumMod val="75000"/>
                </a:schemeClr>
              </a:solidFill>
            </a:endParaRPr>
          </a:p>
        </p:txBody>
      </p:sp>
      <p:sp>
        <p:nvSpPr>
          <p:cNvPr id="12" name="TextBox 6"/>
          <p:cNvSpPr txBox="1"/>
          <p:nvPr/>
        </p:nvSpPr>
        <p:spPr>
          <a:xfrm>
            <a:off x="908663" y="4473397"/>
            <a:ext cx="3116693" cy="181588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rect">
              <a:fillToRect l="100000" t="100000"/>
            </a:path>
            <a:tileRect r="-100000" b="-10000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b="1" dirty="0" smtClean="0">
                <a:solidFill>
                  <a:schemeClr val="accent2">
                    <a:lumMod val="75000"/>
                  </a:schemeClr>
                </a:solidFill>
              </a:rPr>
              <a:t>7. Data Collection </a:t>
            </a:r>
            <a:r>
              <a:rPr lang="en-US" sz="1600" dirty="0" smtClean="0">
                <a:solidFill>
                  <a:schemeClr val="accent2">
                    <a:lumMod val="75000"/>
                  </a:schemeClr>
                </a:solidFill>
              </a:rPr>
              <a:t>at </a:t>
            </a:r>
            <a:r>
              <a:rPr lang="en-US" sz="1600" dirty="0">
                <a:solidFill>
                  <a:schemeClr val="accent2">
                    <a:lumMod val="75000"/>
                  </a:schemeClr>
                </a:solidFill>
              </a:rPr>
              <a:t>each </a:t>
            </a:r>
            <a:r>
              <a:rPr lang="en-US" sz="1600" dirty="0" smtClean="0">
                <a:solidFill>
                  <a:schemeClr val="accent2">
                    <a:lumMod val="75000"/>
                  </a:schemeClr>
                </a:solidFill>
              </a:rPr>
              <a:t>station </a:t>
            </a:r>
            <a:r>
              <a:rPr lang="en-US" sz="1600" dirty="0">
                <a:solidFill>
                  <a:schemeClr val="accent2">
                    <a:lumMod val="75000"/>
                  </a:schemeClr>
                </a:solidFill>
              </a:rPr>
              <a:t>by:</a:t>
            </a:r>
          </a:p>
          <a:p>
            <a:pPr marL="285750" indent="-285750">
              <a:buFont typeface="Arial" panose="020B0604020202020204" pitchFamily="34" charset="0"/>
              <a:buChar char="•"/>
            </a:pPr>
            <a:r>
              <a:rPr lang="en-US" sz="1600" dirty="0" smtClean="0">
                <a:solidFill>
                  <a:schemeClr val="accent2">
                    <a:lumMod val="75000"/>
                  </a:schemeClr>
                </a:solidFill>
              </a:rPr>
              <a:t>Locally connected at each node</a:t>
            </a:r>
            <a:endParaRPr lang="en-US" sz="1600" dirty="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Retrieve </a:t>
            </a:r>
            <a:r>
              <a:rPr lang="en-US" sz="1600" dirty="0">
                <a:solidFill>
                  <a:schemeClr val="accent2">
                    <a:lumMod val="75000"/>
                  </a:schemeClr>
                </a:solidFill>
              </a:rPr>
              <a:t>and download </a:t>
            </a:r>
            <a:r>
              <a:rPr lang="en-US" sz="1600" dirty="0" smtClean="0">
                <a:solidFill>
                  <a:schemeClr val="accent2">
                    <a:lumMod val="75000"/>
                  </a:schemeClr>
                </a:solidFill>
              </a:rPr>
              <a:t>Nodes </a:t>
            </a:r>
            <a:r>
              <a:rPr lang="en-US" sz="1600" dirty="0">
                <a:solidFill>
                  <a:schemeClr val="accent2">
                    <a:lumMod val="75000"/>
                  </a:schemeClr>
                </a:solidFill>
              </a:rPr>
              <a:t>at a centralized </a:t>
            </a:r>
            <a:r>
              <a:rPr lang="en-US" sz="1600" dirty="0" smtClean="0">
                <a:solidFill>
                  <a:schemeClr val="accent2">
                    <a:lumMod val="75000"/>
                  </a:schemeClr>
                </a:solidFill>
              </a:rPr>
              <a:t>recorder</a:t>
            </a:r>
          </a:p>
          <a:p>
            <a:pPr marL="285750" indent="-285750">
              <a:buFont typeface="Arial" panose="020B0604020202020204" pitchFamily="34" charset="0"/>
              <a:buChar char="•"/>
            </a:pPr>
            <a:r>
              <a:rPr lang="en-US" sz="1600" dirty="0" smtClean="0">
                <a:solidFill>
                  <a:schemeClr val="accent2">
                    <a:lumMod val="75000"/>
                  </a:schemeClr>
                </a:solidFill>
              </a:rPr>
              <a:t>Radio transmission (WiFi, Bluetooth, etc)</a:t>
            </a:r>
            <a:endParaRPr lang="en-US" sz="1600" dirty="0">
              <a:solidFill>
                <a:schemeClr val="accent2">
                  <a:lumMod val="75000"/>
                </a:schemeClr>
              </a:solidFill>
            </a:endParaRPr>
          </a:p>
        </p:txBody>
      </p:sp>
      <p:sp>
        <p:nvSpPr>
          <p:cNvPr id="13" name="TextBox 7"/>
          <p:cNvSpPr txBox="1"/>
          <p:nvPr/>
        </p:nvSpPr>
        <p:spPr>
          <a:xfrm>
            <a:off x="4606552" y="4667570"/>
            <a:ext cx="3017592" cy="156966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rect">
              <a:fillToRect l="100000" t="100000"/>
            </a:path>
            <a:tileRect r="-100000" b="-100000"/>
          </a:gra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b="1" dirty="0" smtClean="0">
                <a:solidFill>
                  <a:schemeClr val="accent2">
                    <a:lumMod val="75000"/>
                  </a:schemeClr>
                </a:solidFill>
              </a:rPr>
              <a:t>8. Synchronization </a:t>
            </a:r>
            <a:r>
              <a:rPr lang="en-US" sz="1600" dirty="0" smtClean="0">
                <a:solidFill>
                  <a:schemeClr val="accent2">
                    <a:lumMod val="75000"/>
                  </a:schemeClr>
                </a:solidFill>
              </a:rPr>
              <a:t>and</a:t>
            </a:r>
            <a:r>
              <a:rPr lang="en-US" sz="1600" b="1" dirty="0" smtClean="0">
                <a:solidFill>
                  <a:schemeClr val="accent2">
                    <a:lumMod val="75000"/>
                  </a:schemeClr>
                </a:solidFill>
              </a:rPr>
              <a:t> Data Transcription</a:t>
            </a:r>
            <a:endParaRPr lang="en-US" sz="1600" b="1" dirty="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Shot Gather</a:t>
            </a:r>
            <a:endParaRPr lang="en-US" sz="1600" dirty="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Receiver Gather</a:t>
            </a:r>
          </a:p>
          <a:p>
            <a:pPr marL="285750" indent="-285750">
              <a:buFont typeface="Arial" panose="020B0604020202020204" pitchFamily="34" charset="0"/>
              <a:buChar char="•"/>
            </a:pPr>
            <a:r>
              <a:rPr lang="en-US" sz="1600" dirty="0" smtClean="0">
                <a:solidFill>
                  <a:schemeClr val="accent2">
                    <a:lumMod val="75000"/>
                  </a:schemeClr>
                </a:solidFill>
              </a:rPr>
              <a:t>Continuous recording</a:t>
            </a:r>
            <a:endParaRPr lang="en-US" sz="1600" dirty="0">
              <a:solidFill>
                <a:schemeClr val="accent2">
                  <a:lumMod val="75000"/>
                </a:schemeClr>
              </a:solidFill>
            </a:endParaRPr>
          </a:p>
        </p:txBody>
      </p:sp>
      <p:sp>
        <p:nvSpPr>
          <p:cNvPr id="14" name="TextBox 8"/>
          <p:cNvSpPr txBox="1"/>
          <p:nvPr/>
        </p:nvSpPr>
        <p:spPr>
          <a:xfrm>
            <a:off x="8168435" y="4667569"/>
            <a:ext cx="2978706" cy="156966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rect">
              <a:fillToRect l="100000" t="100000"/>
            </a:path>
            <a:tileRect r="-100000" b="-100000"/>
          </a:grad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b="1" dirty="0" smtClean="0">
                <a:solidFill>
                  <a:schemeClr val="accent2">
                    <a:lumMod val="75000"/>
                  </a:schemeClr>
                </a:solidFill>
              </a:rPr>
              <a:t>9. Data Recording and Deliverable Reports</a:t>
            </a:r>
            <a:endParaRPr lang="en-US" sz="1600" dirty="0" smtClean="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SEG D data</a:t>
            </a:r>
          </a:p>
          <a:p>
            <a:pPr marL="285750" indent="-285750">
              <a:buFont typeface="Arial" panose="020B0604020202020204" pitchFamily="34" charset="0"/>
              <a:buChar char="•"/>
            </a:pPr>
            <a:r>
              <a:rPr lang="en-US" sz="1600" dirty="0" smtClean="0">
                <a:solidFill>
                  <a:schemeClr val="accent2">
                    <a:lumMod val="75000"/>
                  </a:schemeClr>
                </a:solidFill>
              </a:rPr>
              <a:t>SEGY data</a:t>
            </a:r>
          </a:p>
          <a:p>
            <a:pPr marL="285750" indent="-285750">
              <a:buFont typeface="Arial" panose="020B0604020202020204" pitchFamily="34" charset="0"/>
              <a:buChar char="•"/>
            </a:pPr>
            <a:r>
              <a:rPr lang="en-US" sz="1600" dirty="0" smtClean="0">
                <a:solidFill>
                  <a:schemeClr val="accent2">
                    <a:lumMod val="75000"/>
                  </a:schemeClr>
                </a:solidFill>
              </a:rPr>
              <a:t>SEG 2 data</a:t>
            </a:r>
          </a:p>
          <a:p>
            <a:pPr marL="285750" indent="-285750">
              <a:buFont typeface="Arial" panose="020B0604020202020204" pitchFamily="34" charset="0"/>
              <a:buChar char="•"/>
            </a:pPr>
            <a:r>
              <a:rPr lang="en-US" sz="1600" dirty="0" smtClean="0">
                <a:solidFill>
                  <a:schemeClr val="accent2">
                    <a:lumMod val="75000"/>
                  </a:schemeClr>
                </a:solidFill>
              </a:rPr>
              <a:t>Reports</a:t>
            </a:r>
          </a:p>
        </p:txBody>
      </p:sp>
      <p:sp>
        <p:nvSpPr>
          <p:cNvPr id="16" name="TextBox 2"/>
          <p:cNvSpPr txBox="1"/>
          <p:nvPr/>
        </p:nvSpPr>
        <p:spPr>
          <a:xfrm>
            <a:off x="899911" y="1362032"/>
            <a:ext cx="3027639" cy="83099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rect">
              <a:fillToRect l="100000" t="100000"/>
            </a:path>
            <a:tileRect r="-100000" b="-100000"/>
          </a:gradFill>
          <a:ln>
            <a:gradFill>
              <a:gsLst>
                <a:gs pos="0">
                  <a:schemeClr val="accent3">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b="1" dirty="0" smtClean="0">
                <a:solidFill>
                  <a:schemeClr val="accent2">
                    <a:lumMod val="75000"/>
                  </a:schemeClr>
                </a:solidFill>
              </a:rPr>
              <a:t>1. Survey </a:t>
            </a:r>
            <a:endParaRPr lang="en-US" sz="1600" b="1" dirty="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Place Sources</a:t>
            </a:r>
          </a:p>
          <a:p>
            <a:pPr marL="285750" indent="-285750">
              <a:buFont typeface="Arial" panose="020B0604020202020204" pitchFamily="34" charset="0"/>
              <a:buChar char="•"/>
            </a:pPr>
            <a:r>
              <a:rPr lang="en-US" sz="1600" dirty="0" smtClean="0">
                <a:solidFill>
                  <a:schemeClr val="accent2">
                    <a:lumMod val="75000"/>
                  </a:schemeClr>
                </a:solidFill>
              </a:rPr>
              <a:t>Place </a:t>
            </a:r>
            <a:r>
              <a:rPr lang="en-US" sz="1600" dirty="0">
                <a:solidFill>
                  <a:schemeClr val="accent2">
                    <a:lumMod val="75000"/>
                  </a:schemeClr>
                </a:solidFill>
              </a:rPr>
              <a:t> </a:t>
            </a:r>
            <a:r>
              <a:rPr lang="en-US" sz="1600" dirty="0" smtClean="0">
                <a:solidFill>
                  <a:schemeClr val="accent2">
                    <a:lumMod val="75000"/>
                  </a:schemeClr>
                </a:solidFill>
              </a:rPr>
              <a:t>Receivers.</a:t>
            </a:r>
          </a:p>
        </p:txBody>
      </p:sp>
      <p:sp>
        <p:nvSpPr>
          <p:cNvPr id="2" name="Down Arrow 1"/>
          <p:cNvSpPr/>
          <p:nvPr/>
        </p:nvSpPr>
        <p:spPr>
          <a:xfrm rot="16200000">
            <a:off x="4176096" y="1628138"/>
            <a:ext cx="185646" cy="484432"/>
          </a:xfrm>
          <a:prstGeom prst="downArrow">
            <a:avLst/>
          </a:prstGeom>
          <a:solidFill>
            <a:schemeClr val="tx1"/>
          </a:solidFill>
          <a:ln>
            <a:solidFill>
              <a:schemeClr val="accent6">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x-none" dirty="0"/>
          </a:p>
        </p:txBody>
      </p:sp>
      <p:sp>
        <p:nvSpPr>
          <p:cNvPr id="22" name="Down Arrow 21"/>
          <p:cNvSpPr/>
          <p:nvPr/>
        </p:nvSpPr>
        <p:spPr>
          <a:xfrm rot="16200000">
            <a:off x="7790387" y="5381407"/>
            <a:ext cx="215727" cy="503350"/>
          </a:xfrm>
          <a:prstGeom prst="downArrow">
            <a:avLst/>
          </a:prstGeom>
          <a:solidFill>
            <a:schemeClr val="tx1"/>
          </a:solidFill>
          <a:ln>
            <a:solidFill>
              <a:schemeClr val="accent6">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x-none" dirty="0"/>
          </a:p>
        </p:txBody>
      </p:sp>
      <p:sp>
        <p:nvSpPr>
          <p:cNvPr id="33" name="Down Arrow 32"/>
          <p:cNvSpPr/>
          <p:nvPr/>
        </p:nvSpPr>
        <p:spPr>
          <a:xfrm rot="16200000">
            <a:off x="7814777" y="1655554"/>
            <a:ext cx="185646" cy="484432"/>
          </a:xfrm>
          <a:prstGeom prst="downArrow">
            <a:avLst/>
          </a:prstGeom>
          <a:solidFill>
            <a:schemeClr val="tx1"/>
          </a:solidFill>
          <a:ln>
            <a:solidFill>
              <a:schemeClr val="accent6">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x-none" dirty="0"/>
          </a:p>
        </p:txBody>
      </p:sp>
      <p:sp>
        <p:nvSpPr>
          <p:cNvPr id="20" name="TextBox 2"/>
          <p:cNvSpPr txBox="1"/>
          <p:nvPr/>
        </p:nvSpPr>
        <p:spPr>
          <a:xfrm>
            <a:off x="4581773" y="1373813"/>
            <a:ext cx="3043422" cy="107721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rect">
              <a:fillToRect l="100000" t="100000"/>
            </a:path>
            <a:tileRect r="-100000" b="-100000"/>
          </a:gradFill>
          <a:ln>
            <a:gradFill>
              <a:gsLst>
                <a:gs pos="0">
                  <a:schemeClr val="accent3">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b="1" dirty="0" smtClean="0">
                <a:solidFill>
                  <a:schemeClr val="accent2">
                    <a:lumMod val="75000"/>
                  </a:schemeClr>
                </a:solidFill>
              </a:rPr>
              <a:t>2. Drilling.</a:t>
            </a:r>
            <a:endParaRPr lang="en-US" sz="1600" dirty="0">
              <a:solidFill>
                <a:schemeClr val="accent2">
                  <a:lumMod val="75000"/>
                </a:schemeClr>
              </a:solidFill>
            </a:endParaRPr>
          </a:p>
          <a:p>
            <a:pPr marL="285750" indent="-285750">
              <a:buFont typeface="Arial" panose="020B0604020202020204" pitchFamily="34" charset="0"/>
              <a:buChar char="•"/>
            </a:pPr>
            <a:r>
              <a:rPr lang="en-US" sz="1600" dirty="0" smtClean="0">
                <a:solidFill>
                  <a:schemeClr val="accent2">
                    <a:lumMod val="75000"/>
                  </a:schemeClr>
                </a:solidFill>
              </a:rPr>
              <a:t>Hole Drilling (if burying)</a:t>
            </a:r>
          </a:p>
          <a:p>
            <a:r>
              <a:rPr lang="en-US" sz="1600" dirty="0" smtClean="0">
                <a:solidFill>
                  <a:schemeClr val="accent2">
                    <a:lumMod val="75000"/>
                  </a:schemeClr>
                </a:solidFill>
              </a:rPr>
              <a:t>Single sensors, strings or the whole spread.</a:t>
            </a:r>
            <a:endParaRPr lang="en-US" sz="1600" dirty="0">
              <a:solidFill>
                <a:schemeClr val="accent2">
                  <a:lumMod val="75000"/>
                </a:schemeClr>
              </a:solidFill>
            </a:endParaRPr>
          </a:p>
        </p:txBody>
      </p:sp>
      <p:sp>
        <p:nvSpPr>
          <p:cNvPr id="23" name="Down Arrow 22"/>
          <p:cNvSpPr/>
          <p:nvPr/>
        </p:nvSpPr>
        <p:spPr>
          <a:xfrm rot="16200000">
            <a:off x="4208616" y="5377227"/>
            <a:ext cx="215727" cy="503350"/>
          </a:xfrm>
          <a:prstGeom prst="downArrow">
            <a:avLst/>
          </a:prstGeom>
          <a:solidFill>
            <a:schemeClr val="tx1"/>
          </a:solidFill>
          <a:ln>
            <a:solidFill>
              <a:schemeClr val="accent6">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x-none" dirty="0"/>
          </a:p>
        </p:txBody>
      </p:sp>
      <p:sp>
        <p:nvSpPr>
          <p:cNvPr id="24" name="Down Arrow 23"/>
          <p:cNvSpPr/>
          <p:nvPr/>
        </p:nvSpPr>
        <p:spPr>
          <a:xfrm rot="16200000">
            <a:off x="4170517" y="3247674"/>
            <a:ext cx="215727" cy="503350"/>
          </a:xfrm>
          <a:prstGeom prst="downArrow">
            <a:avLst/>
          </a:prstGeom>
          <a:solidFill>
            <a:schemeClr val="tx1"/>
          </a:solidFill>
          <a:ln>
            <a:solidFill>
              <a:schemeClr val="accent6">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x-none" dirty="0"/>
          </a:p>
        </p:txBody>
      </p:sp>
      <p:sp>
        <p:nvSpPr>
          <p:cNvPr id="25" name="Down Arrow 24"/>
          <p:cNvSpPr/>
          <p:nvPr/>
        </p:nvSpPr>
        <p:spPr>
          <a:xfrm rot="16200000">
            <a:off x="7776924" y="3249044"/>
            <a:ext cx="215727" cy="503350"/>
          </a:xfrm>
          <a:prstGeom prst="downArrow">
            <a:avLst/>
          </a:prstGeom>
          <a:solidFill>
            <a:schemeClr val="tx1"/>
          </a:solidFill>
          <a:ln>
            <a:solidFill>
              <a:schemeClr val="accent6">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x-none" dirty="0"/>
          </a:p>
        </p:txBody>
      </p:sp>
    </p:spTree>
    <p:extLst>
      <p:ext uri="{BB962C8B-B14F-4D97-AF65-F5344CB8AC3E}">
        <p14:creationId xmlns:p14="http://schemas.microsoft.com/office/powerpoint/2010/main" val="36608548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3854" y="447971"/>
            <a:ext cx="9245696" cy="1143000"/>
          </a:xfrm>
        </p:spPr>
        <p:txBody>
          <a:bodyPr/>
          <a:lstStyle/>
          <a:p>
            <a:r>
              <a:rPr lang="en-US" sz="3200" dirty="0"/>
              <a:t>Nodal </a:t>
            </a:r>
            <a:r>
              <a:rPr lang="en-US" sz="3200" dirty="0" smtClean="0"/>
              <a:t>Systems Operations</a:t>
            </a:r>
            <a:br>
              <a:rPr lang="en-US" sz="3200" dirty="0" smtClean="0"/>
            </a:br>
            <a:r>
              <a:rPr lang="en-US" sz="3200" dirty="0" smtClean="0"/>
              <a:t>Burying Receiver Stations</a:t>
            </a:r>
            <a:endParaRPr lang="en-US" sz="32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938"/>
            <a:ext cx="1936654" cy="38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3055295999"/>
              </p:ext>
            </p:extLst>
          </p:nvPr>
        </p:nvGraphicFramePr>
        <p:xfrm>
          <a:off x="562696" y="1694588"/>
          <a:ext cx="11076855" cy="2082802"/>
        </p:xfrm>
        <a:graphic>
          <a:graphicData uri="http://schemas.openxmlformats.org/drawingml/2006/table">
            <a:tbl>
              <a:tblPr firstRow="1" bandRow="1">
                <a:tableStyleId>{E8B1032C-EA38-4F05-BA0D-38AFFFC7BED3}</a:tableStyleId>
              </a:tblPr>
              <a:tblGrid>
                <a:gridCol w="738457"/>
                <a:gridCol w="738457"/>
                <a:gridCol w="738457"/>
                <a:gridCol w="800020"/>
                <a:gridCol w="821635"/>
                <a:gridCol w="593716"/>
                <a:gridCol w="738457"/>
                <a:gridCol w="738457"/>
                <a:gridCol w="738457"/>
                <a:gridCol w="808756"/>
                <a:gridCol w="668158"/>
                <a:gridCol w="738457"/>
                <a:gridCol w="738457"/>
                <a:gridCol w="738457"/>
                <a:gridCol w="738457"/>
              </a:tblGrid>
              <a:tr h="55276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AutoSeis</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Seismic Instruments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Wireless </a:t>
                      </a:r>
                      <a:r>
                        <a:rPr lang="en-US" sz="1400" b="1" i="0" u="none" strike="noStrike" noProof="0" dirty="0" smtClean="0">
                          <a:solidFill>
                            <a:srgbClr val="003300"/>
                          </a:solidFill>
                          <a:effectLst/>
                          <a:latin typeface="Calibri" panose="020F0502020204030204" pitchFamily="34" charset="0"/>
                        </a:rPr>
                        <a:t>Seismic</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400" b="1" i="0" u="none" strike="noStrike" dirty="0" smtClean="0">
                          <a:solidFill>
                            <a:srgbClr val="003300"/>
                          </a:solidFill>
                          <a:effectLst/>
                          <a:latin typeface="Calibri" panose="020F0502020204030204" pitchFamily="34" charset="0"/>
                        </a:rPr>
                        <a:t>Innoseis</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Sercel</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World Sensing</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Geospace Tech.</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400" b="1" i="0" u="none" strike="noStrike" dirty="0">
                          <a:solidFill>
                            <a:srgbClr val="003300"/>
                          </a:solidFill>
                          <a:effectLst/>
                          <a:latin typeface="Calibri" panose="020F0502020204030204" pitchFamily="34" charset="0"/>
                        </a:rPr>
                        <a:t>Innoseis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INOVA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Geoseis Services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GTI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Fairfield Nodal</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Geospace Tech.</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422591">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 Node</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400" b="1" i="0" u="none" strike="noStrike" dirty="0">
                          <a:solidFill>
                            <a:srgbClr val="003300"/>
                          </a:solidFill>
                          <a:effectLst/>
                          <a:latin typeface="Calibri" panose="020F0502020204030204" pitchFamily="34" charset="0"/>
                        </a:rPr>
                        <a:t>TremorNet Smart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Sigma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Unite RAU eX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en-US" sz="1400" b="1" i="0" u="none" strike="noStrike" noProof="0" dirty="0" smtClean="0">
                          <a:solidFill>
                            <a:srgbClr val="003300"/>
                          </a:solidFill>
                          <a:effectLst/>
                          <a:latin typeface="Calibri" panose="020F0502020204030204" pitchFamily="34" charset="0"/>
                        </a:rPr>
                        <a:t>TremorNet Blind</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Hawk</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Scout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Nuseis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ZLand </a:t>
                      </a:r>
                      <a:r>
                        <a:rPr lang="x-none" sz="1400" b="1" i="0" u="none" strike="noStrike" dirty="0">
                          <a:solidFill>
                            <a:srgbClr val="003300"/>
                          </a:solidFill>
                          <a:effectLst/>
                          <a:latin typeface="Calibri" panose="020F0502020204030204" pitchFamily="34" charset="0"/>
                        </a:rPr>
                        <a:t>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1016002">
                <a:tc>
                  <a:txBody>
                    <a:bodyPr/>
                    <a:lstStyle/>
                    <a:p>
                      <a:pPr algn="ctr" rtl="0" fontAlgn="ctr"/>
                      <a:r>
                        <a:rPr lang="x-none" sz="1200" b="1" i="0" u="none" strike="noStrike" dirty="0" smtClean="0">
                          <a:solidFill>
                            <a:srgbClr val="003300"/>
                          </a:solidFill>
                          <a:effectLst/>
                          <a:latin typeface="Calibri" panose="020F0502020204030204" pitchFamily="34" charset="0"/>
                        </a:rPr>
                        <a:t>BURY</a:t>
                      </a:r>
                      <a:r>
                        <a:rPr lang="x-none" sz="1200" b="1" i="0" u="none" strike="noStrike" baseline="0" dirty="0" smtClean="0">
                          <a:solidFill>
                            <a:srgbClr val="003300"/>
                          </a:solidFill>
                          <a:effectLst/>
                          <a:latin typeface="Calibri" panose="020F0502020204030204" pitchFamily="34" charset="0"/>
                        </a:rPr>
                        <a:t> OPTION</a:t>
                      </a:r>
                      <a:endParaRPr lang="x-none" sz="1200" b="1" i="0" u="none" strike="noStrike" dirty="0">
                        <a:solidFill>
                          <a:srgbClr val="003300"/>
                        </a:solidFill>
                        <a:effectLst/>
                        <a:latin typeface="Calibri" panose="020F0502020204030204" pitchFamily="34" charset="0"/>
                      </a:endParaRPr>
                    </a:p>
                  </a:txBody>
                  <a:tcPr marL="0" marR="0" marT="0" marB="0" anchor="ct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600" b="1" i="0" u="none" strike="noStrike" dirty="0">
                          <a:solidFill>
                            <a:schemeClr val="accent2">
                              <a:lumMod val="50000"/>
                            </a:schemeClr>
                          </a:solidFill>
                          <a:effectLst/>
                          <a:latin typeface="Symbol" panose="05050102010706020507" pitchFamily="18" charset="2"/>
                        </a:rPr>
                        <a:t>ÖÖÖÖÖ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r>
            </a:tbl>
          </a:graphicData>
        </a:graphic>
      </p:graphicFrame>
      <p:sp>
        <p:nvSpPr>
          <p:cNvPr id="16" name="Rectangle 15"/>
          <p:cNvSpPr/>
          <p:nvPr/>
        </p:nvSpPr>
        <p:spPr>
          <a:xfrm>
            <a:off x="562695" y="4202110"/>
            <a:ext cx="6203865" cy="2308324"/>
          </a:xfrm>
          <a:prstGeom prst="rect">
            <a:avLst/>
          </a:prstGeom>
        </p:spPr>
        <p:txBody>
          <a:bodyPr wrap="square">
            <a:spAutoFit/>
          </a:bodyPr>
          <a:lstStyle/>
          <a:p>
            <a:r>
              <a:rPr lang="en-US" dirty="0" smtClean="0"/>
              <a:t>CONSIDERATIONS</a:t>
            </a:r>
            <a:r>
              <a:rPr lang="en-US" dirty="0"/>
              <a:t>:</a:t>
            </a:r>
          </a:p>
          <a:p>
            <a:pPr marL="285750" indent="-285750">
              <a:buFont typeface="Arial" panose="020B0604020202020204" pitchFamily="34" charset="0"/>
              <a:buChar char="•"/>
            </a:pPr>
            <a:r>
              <a:rPr lang="en-US" dirty="0"/>
              <a:t>Dimensions</a:t>
            </a:r>
          </a:p>
          <a:p>
            <a:pPr marL="285750" indent="-285750">
              <a:buFont typeface="Arial" panose="020B0604020202020204" pitchFamily="34" charset="0"/>
              <a:buChar char="•"/>
            </a:pPr>
            <a:r>
              <a:rPr lang="en-US" dirty="0" smtClean="0"/>
              <a:t>Connector type</a:t>
            </a:r>
          </a:p>
          <a:p>
            <a:pPr marL="285750" indent="-285750">
              <a:buFont typeface="Arial" panose="020B0604020202020204" pitchFamily="34" charset="0"/>
              <a:buChar char="•"/>
            </a:pPr>
            <a:r>
              <a:rPr lang="en-US" dirty="0" smtClean="0"/>
              <a:t>Location </a:t>
            </a:r>
            <a:r>
              <a:rPr lang="en-US" dirty="0"/>
              <a:t>of antenna</a:t>
            </a:r>
          </a:p>
          <a:p>
            <a:pPr marL="285750" indent="-285750">
              <a:buFont typeface="Arial" panose="020B0604020202020204" pitchFamily="34" charset="0"/>
              <a:buChar char="•"/>
            </a:pPr>
            <a:r>
              <a:rPr lang="en-US" dirty="0"/>
              <a:t>Immersion in water</a:t>
            </a:r>
          </a:p>
          <a:p>
            <a:pPr marL="285750" indent="-285750">
              <a:buFont typeface="Arial" panose="020B0604020202020204" pitchFamily="34" charset="0"/>
              <a:buChar char="•"/>
            </a:pPr>
            <a:r>
              <a:rPr lang="en-US" dirty="0"/>
              <a:t>Batteries and Sensors</a:t>
            </a:r>
          </a:p>
          <a:p>
            <a:pPr marL="285750" indent="-285750">
              <a:buFont typeface="Arial" panose="020B0604020202020204" pitchFamily="34" charset="0"/>
              <a:buChar char="•"/>
            </a:pPr>
            <a:r>
              <a:rPr lang="en-US" dirty="0"/>
              <a:t>Recording long periods. (seismology, fractures)</a:t>
            </a:r>
          </a:p>
          <a:p>
            <a:pPr marL="285750" indent="-285750">
              <a:buFont typeface="Arial" panose="020B0604020202020204" pitchFamily="34" charset="0"/>
              <a:buChar char="•"/>
            </a:pPr>
            <a:r>
              <a:rPr lang="en-US" dirty="0"/>
              <a:t>Weight</a:t>
            </a:r>
            <a:endParaRPr lang="x-none" dirty="0"/>
          </a:p>
        </p:txBody>
      </p:sp>
    </p:spTree>
    <p:extLst>
      <p:ext uri="{BB962C8B-B14F-4D97-AF65-F5344CB8AC3E}">
        <p14:creationId xmlns:p14="http://schemas.microsoft.com/office/powerpoint/2010/main" val="23946450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77838"/>
            <a:ext cx="10972800" cy="1143000"/>
          </a:xfrm>
        </p:spPr>
        <p:txBody>
          <a:bodyPr/>
          <a:lstStyle/>
          <a:p>
            <a:r>
              <a:rPr lang="en-US" sz="3200" dirty="0" smtClean="0">
                <a:solidFill>
                  <a:schemeClr val="accent6">
                    <a:lumMod val="20000"/>
                    <a:lumOff val="80000"/>
                  </a:schemeClr>
                </a:solidFill>
              </a:rPr>
              <a:t>Burying Nodes Pre-Acquisition</a:t>
            </a:r>
            <a:r>
              <a:rPr lang="en-US" sz="3600" dirty="0" smtClean="0">
                <a:solidFill>
                  <a:schemeClr val="accent6">
                    <a:lumMod val="20000"/>
                    <a:lumOff val="80000"/>
                  </a:schemeClr>
                </a:solidFill>
              </a:rPr>
              <a:t/>
            </a:r>
            <a:br>
              <a:rPr lang="en-US" sz="3600" dirty="0" smtClean="0">
                <a:solidFill>
                  <a:schemeClr val="accent6">
                    <a:lumMod val="20000"/>
                    <a:lumOff val="80000"/>
                  </a:schemeClr>
                </a:solidFill>
              </a:rPr>
            </a:br>
            <a:r>
              <a:rPr lang="en-US" sz="2000" dirty="0" smtClean="0">
                <a:solidFill>
                  <a:schemeClr val="accent6">
                    <a:lumMod val="20000"/>
                    <a:lumOff val="80000"/>
                  </a:schemeClr>
                </a:solidFill>
              </a:rPr>
              <a:t>(courtesy de Fairfield Nodal y Geospace Technologies )</a:t>
            </a:r>
            <a:endParaRPr lang="en-US" sz="2000" dirty="0">
              <a:solidFill>
                <a:schemeClr val="accent6">
                  <a:lumMod val="20000"/>
                  <a:lumOff val="80000"/>
                </a:schemeClr>
              </a:solidFill>
            </a:endParaRPr>
          </a:p>
        </p:txBody>
      </p:sp>
      <p:pic>
        <p:nvPicPr>
          <p:cNvPr id="8" name="Picture 4"/>
          <p:cNvPicPr>
            <a:picLocks noChangeAspect="1" noChangeArrowheads="1"/>
          </p:cNvPicPr>
          <p:nvPr/>
        </p:nvPicPr>
        <p:blipFill>
          <a:blip r:embed="rId2" cstate="print"/>
          <a:srcRect l="11708" t="11644" r="11708" b="11644"/>
          <a:stretch>
            <a:fillRect/>
          </a:stretch>
        </p:blipFill>
        <p:spPr bwMode="auto">
          <a:xfrm>
            <a:off x="8305800" y="1818721"/>
            <a:ext cx="3276600" cy="2460437"/>
          </a:xfrm>
          <a:prstGeom prst="rect">
            <a:avLst/>
          </a:prstGeom>
          <a:noFill/>
          <a:ln w="38100">
            <a:noFill/>
            <a:miter lim="800000"/>
            <a:headEnd/>
            <a:tailEnd/>
          </a:ln>
        </p:spPr>
      </p:pic>
      <p:pic>
        <p:nvPicPr>
          <p:cNvPr id="4" name="Picture 3"/>
          <p:cNvPicPr>
            <a:picLocks noChangeAspect="1"/>
          </p:cNvPicPr>
          <p:nvPr/>
        </p:nvPicPr>
        <p:blipFill>
          <a:blip r:embed="rId3"/>
          <a:stretch>
            <a:fillRect/>
          </a:stretch>
        </p:blipFill>
        <p:spPr>
          <a:xfrm>
            <a:off x="709421" y="1818721"/>
            <a:ext cx="2247901" cy="2413766"/>
          </a:xfrm>
          <a:prstGeom prst="rect">
            <a:avLst/>
          </a:prstGeom>
        </p:spPr>
      </p:pic>
      <p:pic>
        <p:nvPicPr>
          <p:cNvPr id="5" name="Picture 4"/>
          <p:cNvPicPr>
            <a:picLocks noChangeAspect="1"/>
          </p:cNvPicPr>
          <p:nvPr/>
        </p:nvPicPr>
        <p:blipFill>
          <a:blip r:embed="rId4"/>
          <a:stretch>
            <a:fillRect/>
          </a:stretch>
        </p:blipFill>
        <p:spPr>
          <a:xfrm>
            <a:off x="1964935" y="4279158"/>
            <a:ext cx="2531183" cy="2282328"/>
          </a:xfrm>
          <a:prstGeom prst="rect">
            <a:avLst/>
          </a:prstGeom>
        </p:spPr>
      </p:pic>
      <p:pic>
        <p:nvPicPr>
          <p:cNvPr id="6" name="Picture 5"/>
          <p:cNvPicPr>
            <a:picLocks noChangeAspect="1"/>
          </p:cNvPicPr>
          <p:nvPr/>
        </p:nvPicPr>
        <p:blipFill>
          <a:blip r:embed="rId5"/>
          <a:stretch>
            <a:fillRect/>
          </a:stretch>
        </p:blipFill>
        <p:spPr>
          <a:xfrm>
            <a:off x="7099584" y="4297830"/>
            <a:ext cx="2298133" cy="2244983"/>
          </a:xfrm>
          <a:prstGeom prst="rect">
            <a:avLst/>
          </a:prstGeom>
        </p:spPr>
      </p:pic>
      <p:sp>
        <p:nvSpPr>
          <p:cNvPr id="7" name="Rectangle 6"/>
          <p:cNvSpPr/>
          <p:nvPr/>
        </p:nvSpPr>
        <p:spPr>
          <a:xfrm>
            <a:off x="3131784" y="2405336"/>
            <a:ext cx="2326471" cy="369332"/>
          </a:xfrm>
          <a:prstGeom prst="rect">
            <a:avLst/>
          </a:prstGeom>
        </p:spPr>
        <p:txBody>
          <a:bodyPr wrap="none">
            <a:spAutoFit/>
          </a:bodyPr>
          <a:lstStyle/>
          <a:p>
            <a:r>
              <a:rPr lang="es-ES" dirty="0" smtClean="0"/>
              <a:t>Fairfield Nodal . ZLand </a:t>
            </a:r>
            <a:endParaRPr lang="x-none" dirty="0"/>
          </a:p>
        </p:txBody>
      </p:sp>
      <p:sp>
        <p:nvSpPr>
          <p:cNvPr id="9" name="Rectangle 8"/>
          <p:cNvSpPr/>
          <p:nvPr/>
        </p:nvSpPr>
        <p:spPr>
          <a:xfrm>
            <a:off x="5289295" y="3294716"/>
            <a:ext cx="2902205" cy="369332"/>
          </a:xfrm>
          <a:prstGeom prst="rect">
            <a:avLst/>
          </a:prstGeom>
        </p:spPr>
        <p:txBody>
          <a:bodyPr wrap="none">
            <a:spAutoFit/>
          </a:bodyPr>
          <a:lstStyle/>
          <a:p>
            <a:r>
              <a:rPr lang="es-ES" dirty="0"/>
              <a:t>Geospace Technologies </a:t>
            </a:r>
            <a:r>
              <a:rPr lang="es-ES" dirty="0" smtClean="0"/>
              <a:t>. GSX</a:t>
            </a:r>
            <a:endParaRPr lang="x-none" dirty="0"/>
          </a:p>
        </p:txBody>
      </p:sp>
    </p:spTree>
    <p:extLst>
      <p:ext uri="{BB962C8B-B14F-4D97-AF65-F5344CB8AC3E}">
        <p14:creationId xmlns:p14="http://schemas.microsoft.com/office/powerpoint/2010/main" val="2361615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624" y="626630"/>
            <a:ext cx="9472926" cy="1143000"/>
          </a:xfrm>
        </p:spPr>
        <p:txBody>
          <a:bodyPr/>
          <a:lstStyle/>
          <a:p>
            <a:r>
              <a:rPr lang="en-US" sz="3200" dirty="0"/>
              <a:t>Nodal </a:t>
            </a:r>
            <a:r>
              <a:rPr lang="en-US" sz="3200" dirty="0" smtClean="0"/>
              <a:t>Systems Operations</a:t>
            </a:r>
            <a:br>
              <a:rPr lang="en-US" sz="3200" dirty="0" smtClean="0"/>
            </a:br>
            <a:r>
              <a:rPr lang="en-US" sz="3200" dirty="0" smtClean="0"/>
              <a:t>Continuous QC Status</a:t>
            </a:r>
            <a:r>
              <a:rPr lang="es-ES" sz="3200" dirty="0" smtClean="0">
                <a:solidFill>
                  <a:schemeClr val="accent6">
                    <a:lumMod val="20000"/>
                    <a:lumOff val="80000"/>
                  </a:schemeClr>
                </a:solidFill>
              </a:rPr>
              <a:t/>
            </a:r>
            <a:br>
              <a:rPr lang="es-ES" sz="3200" dirty="0" smtClean="0">
                <a:solidFill>
                  <a:schemeClr val="accent6">
                    <a:lumMod val="20000"/>
                    <a:lumOff val="80000"/>
                  </a:schemeClr>
                </a:solidFill>
              </a:rPr>
            </a:br>
            <a:endParaRPr lang="en-US" sz="3200" dirty="0">
              <a:solidFill>
                <a:schemeClr val="accent6">
                  <a:lumMod val="20000"/>
                  <a:lumOff val="80000"/>
                </a:scheme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938"/>
            <a:ext cx="1557024" cy="312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1264230121"/>
              </p:ext>
            </p:extLst>
          </p:nvPr>
        </p:nvGraphicFramePr>
        <p:xfrm>
          <a:off x="562695" y="1694588"/>
          <a:ext cx="11076855" cy="2974972"/>
        </p:xfrm>
        <a:graphic>
          <a:graphicData uri="http://schemas.openxmlformats.org/drawingml/2006/table">
            <a:tbl>
              <a:tblPr firstRow="1" bandRow="1">
                <a:tableStyleId>{E8B1032C-EA38-4F05-BA0D-38AFFFC7BED3}</a:tableStyleId>
              </a:tblPr>
              <a:tblGrid>
                <a:gridCol w="738457"/>
                <a:gridCol w="738457"/>
                <a:gridCol w="738457"/>
                <a:gridCol w="738457"/>
                <a:gridCol w="738457"/>
                <a:gridCol w="738457"/>
                <a:gridCol w="738457"/>
                <a:gridCol w="738457"/>
                <a:gridCol w="738457"/>
                <a:gridCol w="738457"/>
                <a:gridCol w="738457"/>
                <a:gridCol w="738457"/>
                <a:gridCol w="738457"/>
                <a:gridCol w="738457"/>
                <a:gridCol w="738457"/>
              </a:tblGrid>
              <a:tr h="55276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GTI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fontAlgn="ctr"/>
                      <a:r>
                        <a:rPr lang="x-none" sz="1400" b="1" i="0" u="none" strike="noStrike" dirty="0">
                          <a:solidFill>
                            <a:srgbClr val="003300"/>
                          </a:solidFill>
                          <a:effectLst/>
                          <a:latin typeface="Calibri" panose="020F0502020204030204" pitchFamily="34" charset="0"/>
                        </a:rPr>
                        <a:t>Innoseis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Geoseis Services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World Sensing</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AutoSeis</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rgbClr val="003300"/>
                          </a:solidFill>
                          <a:effectLst/>
                          <a:latin typeface="Calibri" panose="020F0502020204030204" pitchFamily="34" charset="0"/>
                        </a:rPr>
                        <a:t>Fairfield Nodal</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x-none" sz="1400" b="1" i="0" u="none" strike="noStrike" dirty="0">
                          <a:solidFill>
                            <a:srgbClr val="003300"/>
                          </a:solidFill>
                          <a:effectLst/>
                          <a:latin typeface="Calibri" panose="020F0502020204030204" pitchFamily="34" charset="0"/>
                        </a:rPr>
                        <a:t>Geospace Tech.</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INOVA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Sercel</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Seismic </a:t>
                      </a:r>
                      <a:r>
                        <a:rPr lang="x-none" sz="1400" b="1" i="0" u="none" strike="noStrike" dirty="0" smtClean="0">
                          <a:solidFill>
                            <a:srgbClr val="003300"/>
                          </a:solidFill>
                          <a:effectLst/>
                          <a:latin typeface="Calibri" panose="020F0502020204030204" pitchFamily="34" charset="0"/>
                        </a:rPr>
                        <a:t>Inst.</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Wireless Seismic</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552765">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Nuseis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Calibri" panose="020F0502020204030204" pitchFamily="34" charset="0"/>
                        </a:rPr>
                        <a:t>TremorNet Smart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Calibri" panose="020F0502020204030204" pitchFamily="34" charset="0"/>
                        </a:rPr>
                        <a:t>TremorNet Blind</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Scout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ZLand </a:t>
                      </a:r>
                      <a:r>
                        <a:rPr lang="x-none" sz="1400" b="1" i="0" u="none" strike="noStrike" dirty="0">
                          <a:solidFill>
                            <a:srgbClr val="003300"/>
                          </a:solidFill>
                          <a:effectLst/>
                          <a:latin typeface="Calibri" panose="020F0502020204030204" pitchFamily="34" charset="0"/>
                        </a:rPr>
                        <a:t>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Hawk</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Unite RAU eX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 Node</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Sigma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422591">
                <a:tc>
                  <a:txBody>
                    <a:bodyPr/>
                    <a:lstStyle/>
                    <a:p>
                      <a:pPr algn="ctr" fontAlgn="ctr"/>
                      <a:r>
                        <a:rPr lang="x-none" sz="1200" b="1" i="0" u="none" strike="noStrike" dirty="0" smtClean="0">
                          <a:solidFill>
                            <a:srgbClr val="003300"/>
                          </a:solidFill>
                          <a:effectLst/>
                          <a:latin typeface="Calibri" panose="020F0502020204030204" pitchFamily="34" charset="0"/>
                        </a:rPr>
                        <a:t>QC STATUS</a:t>
                      </a:r>
                      <a:endParaRPr lang="x-none" sz="1200" b="1" i="0" u="none" strike="noStrike" dirty="0">
                        <a:solidFill>
                          <a:srgbClr val="003300"/>
                        </a:solidFill>
                        <a:effectLst/>
                        <a:latin typeface="Calibri" panose="020F0502020204030204" pitchFamily="34" charset="0"/>
                      </a:endParaRPr>
                    </a:p>
                  </a:txBody>
                  <a:tcPr marL="0" marR="0" marT="0" marB="0" anchor="ct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gra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LED and BLE</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Bluetooth</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Bluetooth</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LED</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LED</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LED </a:t>
                      </a:r>
                      <a:r>
                        <a:rPr lang="x-none" sz="1400" b="0" i="0" u="none" strike="noStrike" dirty="0" smtClean="0">
                          <a:solidFill>
                            <a:schemeClr val="accent2">
                              <a:lumMod val="50000"/>
                            </a:schemeClr>
                          </a:solidFill>
                          <a:effectLst/>
                          <a:latin typeface="Calibri" panose="020F0502020204030204" pitchFamily="34" charset="0"/>
                        </a:rPr>
                        <a:t>/ </a:t>
                      </a:r>
                      <a:r>
                        <a:rPr lang="x-none" sz="1400" b="0" i="0" u="none" strike="noStrike" dirty="0">
                          <a:solidFill>
                            <a:schemeClr val="accent2">
                              <a:lumMod val="50000"/>
                            </a:schemeClr>
                          </a:solidFill>
                          <a:effectLst/>
                          <a:latin typeface="Calibri" panose="020F0502020204030204" pitchFamily="34" charset="0"/>
                        </a:rPr>
                        <a:t>Serial</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LED </a:t>
                      </a:r>
                      <a:r>
                        <a:rPr lang="x-none" sz="1400" b="0" i="0" u="none" strike="noStrike" dirty="0" smtClean="0">
                          <a:solidFill>
                            <a:schemeClr val="accent2">
                              <a:lumMod val="50000"/>
                            </a:schemeClr>
                          </a:solidFill>
                          <a:effectLst/>
                          <a:latin typeface="Calibri" panose="020F0502020204030204" pitchFamily="34" charset="0"/>
                        </a:rPr>
                        <a:t>/ </a:t>
                      </a:r>
                      <a:r>
                        <a:rPr lang="x-none" sz="1400" b="0" i="0" u="none" strike="noStrike" dirty="0">
                          <a:solidFill>
                            <a:schemeClr val="accent2">
                              <a:lumMod val="50000"/>
                            </a:schemeClr>
                          </a:solidFill>
                          <a:effectLst/>
                          <a:latin typeface="Calibri" panose="020F0502020204030204" pitchFamily="34" charset="0"/>
                        </a:rPr>
                        <a:t>ZigBee</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LED </a:t>
                      </a:r>
                      <a:r>
                        <a:rPr lang="x-none" sz="1400" b="0" i="0" u="none" strike="noStrike" dirty="0" smtClean="0">
                          <a:solidFill>
                            <a:schemeClr val="accent2">
                              <a:lumMod val="50000"/>
                            </a:schemeClr>
                          </a:solidFill>
                          <a:effectLst/>
                          <a:latin typeface="Calibri" panose="020F0502020204030204" pitchFamily="34" charset="0"/>
                        </a:rPr>
                        <a:t>/ </a:t>
                      </a:r>
                      <a:r>
                        <a:rPr lang="x-none" sz="1400" b="0" i="0" u="none" strike="noStrike" dirty="0">
                          <a:solidFill>
                            <a:schemeClr val="accent2">
                              <a:lumMod val="50000"/>
                            </a:schemeClr>
                          </a:solidFill>
                          <a:effectLst/>
                          <a:latin typeface="Calibri" panose="020F0502020204030204" pitchFamily="34" charset="0"/>
                        </a:rPr>
                        <a:t>ZigBee</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LED / WIFI /  Blue </a:t>
                      </a:r>
                      <a:r>
                        <a:rPr lang="en-US" sz="1400" b="0" i="0" u="none" strike="noStrike" noProof="0" dirty="0" smtClean="0">
                          <a:solidFill>
                            <a:schemeClr val="accent2">
                              <a:lumMod val="50000"/>
                            </a:schemeClr>
                          </a:solidFill>
                          <a:effectLst/>
                          <a:latin typeface="Calibri" panose="020F0502020204030204" pitchFamily="34" charset="0"/>
                        </a:rPr>
                        <a:t>Tooth</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400" b="0" i="0" u="none" strike="noStrike" dirty="0" smtClean="0">
                          <a:solidFill>
                            <a:schemeClr val="accent2">
                              <a:lumMod val="50000"/>
                            </a:schemeClr>
                          </a:solidFill>
                          <a:effectLst/>
                          <a:latin typeface="Calibri" panose="020F0502020204030204" pitchFamily="34" charset="0"/>
                        </a:rPr>
                        <a:t>LED / WiFi</a:t>
                      </a: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LED / WiFi</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LED / </a:t>
                      </a:r>
                      <a:r>
                        <a:rPr lang="x-none" sz="1400" b="0" i="0" u="none" strike="noStrike" dirty="0" smtClean="0">
                          <a:solidFill>
                            <a:schemeClr val="accent2">
                              <a:lumMod val="50000"/>
                            </a:schemeClr>
                          </a:solidFill>
                          <a:effectLst/>
                          <a:latin typeface="Calibri" panose="020F0502020204030204" pitchFamily="34" charset="0"/>
                        </a:rPr>
                        <a:t>WiFi / MRN</a:t>
                      </a: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LED </a:t>
                      </a:r>
                      <a:r>
                        <a:rPr lang="x-none" sz="1400" b="0" i="0" u="none" strike="noStrike" dirty="0" smtClean="0">
                          <a:solidFill>
                            <a:schemeClr val="accent2">
                              <a:lumMod val="50000"/>
                            </a:schemeClr>
                          </a:solidFill>
                          <a:effectLst/>
                          <a:latin typeface="Calibri" panose="020F0502020204030204" pitchFamily="34" charset="0"/>
                        </a:rPr>
                        <a:t>/ </a:t>
                      </a:r>
                      <a:r>
                        <a:rPr lang="x-none" sz="1400" b="0" i="0" u="none" strike="noStrike" dirty="0">
                          <a:solidFill>
                            <a:schemeClr val="accent2">
                              <a:lumMod val="50000"/>
                            </a:schemeClr>
                          </a:solidFill>
                          <a:effectLst/>
                          <a:latin typeface="Calibri" panose="020F0502020204030204" pitchFamily="34" charset="0"/>
                        </a:rPr>
                        <a:t>Radio</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r>
              <a:tr h="1016002">
                <a:tc>
                  <a:txBody>
                    <a:bodyPr/>
                    <a:lstStyle/>
                    <a:p>
                      <a:pPr algn="ctr" fontAlgn="b"/>
                      <a:r>
                        <a:rPr lang="x-none" sz="1200" b="1" i="0" u="none" strike="noStrike" dirty="0">
                          <a:solidFill>
                            <a:srgbClr val="003300"/>
                          </a:solidFill>
                          <a:effectLst/>
                          <a:latin typeface="Calibri" panose="020F0502020204030204" pitchFamily="34" charset="0"/>
                        </a:rPr>
                        <a:t> </a:t>
                      </a:r>
                      <a:r>
                        <a:rPr lang="x-none" sz="1200" b="1" i="0" u="none" strike="noStrike" dirty="0" smtClean="0">
                          <a:solidFill>
                            <a:srgbClr val="003300"/>
                          </a:solidFill>
                          <a:effectLst/>
                          <a:latin typeface="Calibri" panose="020F0502020204030204" pitchFamily="34" charset="0"/>
                        </a:rPr>
                        <a:t>QC STATUS</a:t>
                      </a:r>
                      <a:endParaRPr lang="x-none" sz="1200" b="1" i="0" u="none" strike="noStrike" dirty="0">
                        <a:solidFill>
                          <a:srgbClr val="003300"/>
                        </a:solidFill>
                        <a:effectLst/>
                        <a:latin typeface="Calibri" panose="020F0502020204030204" pitchFamily="34" charset="0"/>
                      </a:endParaRPr>
                    </a:p>
                  </a:txBody>
                  <a:tcPr marL="0" marR="0" marT="0" marB="0" anchor="ct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 </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fontAlgn="ctr"/>
                      <a:r>
                        <a:rPr lang="x-none" sz="1400" b="1" i="0" u="none" strike="noStrike" dirty="0">
                          <a:solidFill>
                            <a:schemeClr val="accent2">
                              <a:lumMod val="50000"/>
                            </a:schemeClr>
                          </a:solidFill>
                          <a:effectLst/>
                          <a:latin typeface="Symbol" panose="05050102010706020507" pitchFamily="18" charset="2"/>
                        </a:rPr>
                        <a:t>Ö</a:t>
                      </a: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fontAlgn="ctr"/>
                      <a:r>
                        <a:rPr lang="x-none" sz="1400" b="1" i="0" u="none" strike="noStrike" dirty="0">
                          <a:solidFill>
                            <a:schemeClr val="accent2">
                              <a:lumMod val="50000"/>
                            </a:schemeClr>
                          </a:solidFill>
                          <a:effectLst/>
                          <a:latin typeface="Symbol" panose="05050102010706020507" pitchFamily="18" charset="2"/>
                        </a:rPr>
                        <a:t>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400" b="1" i="0" u="none" strike="noStrike" dirty="0">
                          <a:solidFill>
                            <a:schemeClr val="accent2">
                              <a:lumMod val="50000"/>
                            </a:schemeClr>
                          </a:solidFill>
                          <a:effectLst/>
                          <a:latin typeface="Symbol" panose="05050102010706020507" pitchFamily="18" charset="2"/>
                        </a:rPr>
                        <a:t>ÖÖÖ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400" b="1" i="0" u="none" strike="noStrike" dirty="0">
                          <a:solidFill>
                            <a:schemeClr val="accent2">
                              <a:lumMod val="50000"/>
                            </a:schemeClr>
                          </a:solidFill>
                          <a:effectLst/>
                          <a:latin typeface="Symbol" panose="05050102010706020507" pitchFamily="18" charset="2"/>
                        </a:rPr>
                        <a:t>ÖÖÖ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400" b="1" i="0" u="none" strike="noStrike" dirty="0">
                          <a:solidFill>
                            <a:schemeClr val="accent2">
                              <a:lumMod val="50000"/>
                            </a:schemeClr>
                          </a:solidFill>
                          <a:effectLst/>
                          <a:latin typeface="Symbol" panose="05050102010706020507" pitchFamily="18" charset="2"/>
                        </a:rPr>
                        <a:t>ÖÖÖ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400" b="1" i="0" u="none" strike="noStrike" dirty="0">
                          <a:solidFill>
                            <a:schemeClr val="accent2">
                              <a:lumMod val="50000"/>
                            </a:schemeClr>
                          </a:solidFill>
                          <a:effectLst/>
                          <a:latin typeface="Symbol" panose="05050102010706020507" pitchFamily="18" charset="2"/>
                        </a:rPr>
                        <a:t>ÖÖÖ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400" b="1" i="0" u="none" strike="noStrike" dirty="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400" b="1" i="0" u="none" strike="noStrike" dirty="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400" b="1" i="0" u="none" strike="noStrike" dirty="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r>
            </a:tbl>
          </a:graphicData>
        </a:graphic>
      </p:graphicFrame>
      <p:sp>
        <p:nvSpPr>
          <p:cNvPr id="16" name="Rectangle 15"/>
          <p:cNvSpPr/>
          <p:nvPr/>
        </p:nvSpPr>
        <p:spPr>
          <a:xfrm>
            <a:off x="551177" y="4894225"/>
            <a:ext cx="2926093" cy="1754326"/>
          </a:xfrm>
          <a:prstGeom prst="rect">
            <a:avLst/>
          </a:prstGeom>
        </p:spPr>
        <p:txBody>
          <a:bodyPr wrap="square">
            <a:spAutoFit/>
          </a:bodyPr>
          <a:lstStyle/>
          <a:p>
            <a:r>
              <a:rPr lang="en-US" dirty="0"/>
              <a:t>CONSIDERATIONS:</a:t>
            </a:r>
          </a:p>
          <a:p>
            <a:pPr marL="285750" indent="-285750">
              <a:buFont typeface="Arial" panose="020B0604020202020204" pitchFamily="34" charset="0"/>
              <a:buChar char="•"/>
            </a:pPr>
            <a:r>
              <a:rPr lang="en-US" dirty="0"/>
              <a:t>QC </a:t>
            </a:r>
            <a:r>
              <a:rPr lang="en-US" dirty="0" smtClean="0"/>
              <a:t>Status options</a:t>
            </a:r>
            <a:endParaRPr lang="en-US" dirty="0"/>
          </a:p>
          <a:p>
            <a:pPr marL="285750" indent="-285750">
              <a:buFont typeface="Arial" panose="020B0604020202020204" pitchFamily="34" charset="0"/>
              <a:buChar char="•"/>
            </a:pPr>
            <a:r>
              <a:rPr lang="en-US" dirty="0"/>
              <a:t>Local or </a:t>
            </a:r>
            <a:r>
              <a:rPr lang="en-US" dirty="0" smtClean="0"/>
              <a:t>by Radio</a:t>
            </a:r>
            <a:endParaRPr lang="en-US" dirty="0"/>
          </a:p>
          <a:p>
            <a:pPr marL="285750" indent="-285750">
              <a:buFont typeface="Arial" panose="020B0604020202020204" pitchFamily="34" charset="0"/>
              <a:buChar char="•"/>
            </a:pPr>
            <a:r>
              <a:rPr lang="en-US" dirty="0"/>
              <a:t>Radio type</a:t>
            </a:r>
          </a:p>
          <a:p>
            <a:pPr marL="285750" indent="-285750">
              <a:buFont typeface="Arial" panose="020B0604020202020204" pitchFamily="34" charset="0"/>
              <a:buChar char="•"/>
            </a:pPr>
            <a:r>
              <a:rPr lang="en-US" dirty="0"/>
              <a:t>Software for analysis</a:t>
            </a:r>
          </a:p>
          <a:p>
            <a:pPr marL="285750" indent="-285750">
              <a:buFont typeface="Arial" panose="020B0604020202020204" pitchFamily="34" charset="0"/>
              <a:buChar char="•"/>
            </a:pPr>
            <a:r>
              <a:rPr lang="en-US" dirty="0"/>
              <a:t>Efficiency</a:t>
            </a:r>
            <a:endParaRPr lang="x-none" dirty="0" smtClean="0"/>
          </a:p>
        </p:txBody>
      </p:sp>
    </p:spTree>
    <p:extLst>
      <p:ext uri="{BB962C8B-B14F-4D97-AF65-F5344CB8AC3E}">
        <p14:creationId xmlns:p14="http://schemas.microsoft.com/office/powerpoint/2010/main" val="1822690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036" y="581890"/>
            <a:ext cx="11083637" cy="5666509"/>
          </a:xfr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a:lstStyle/>
          <a:p>
            <a:pPr>
              <a:buNone/>
            </a:pPr>
            <a:endParaRPr lang="en-US" dirty="0" smtClean="0"/>
          </a:p>
          <a:p>
            <a:pPr>
              <a:buNone/>
            </a:pPr>
            <a:endParaRPr lang="en-US" dirty="0" smtClean="0"/>
          </a:p>
          <a:p>
            <a:pPr>
              <a:buNone/>
            </a:pPr>
            <a:endParaRPr lang="en-US" dirty="0" smtClean="0"/>
          </a:p>
          <a:p>
            <a:pPr algn="ctr">
              <a:buNone/>
            </a:pPr>
            <a:r>
              <a:rPr lang="en-US" sz="4000" b="1" dirty="0" smtClean="0">
                <a:solidFill>
                  <a:srgbClr val="003300"/>
                </a:solidFill>
              </a:rPr>
              <a:t>First Generation </a:t>
            </a:r>
          </a:p>
          <a:p>
            <a:pPr algn="ctr">
              <a:buNone/>
            </a:pPr>
            <a:r>
              <a:rPr lang="en-US" sz="4000" b="1" dirty="0" smtClean="0">
                <a:solidFill>
                  <a:srgbClr val="003300"/>
                </a:solidFill>
              </a:rPr>
              <a:t>Nodal Systems</a:t>
            </a:r>
            <a:endParaRPr lang="x-none" sz="4000" b="1" dirty="0">
              <a:solidFill>
                <a:srgbClr val="0033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237" y="1025401"/>
            <a:ext cx="1565563" cy="757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06223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624" y="388938"/>
            <a:ext cx="9472926" cy="945870"/>
          </a:xfrm>
        </p:spPr>
        <p:txBody>
          <a:bodyPr/>
          <a:lstStyle/>
          <a:p>
            <a:r>
              <a:rPr lang="en-US" sz="3200" dirty="0"/>
              <a:t>Nodal S</a:t>
            </a:r>
            <a:r>
              <a:rPr lang="en-US" sz="3200" dirty="0" smtClean="0"/>
              <a:t>ystems Operation</a:t>
            </a:r>
            <a:br>
              <a:rPr lang="en-US" sz="3200" dirty="0" smtClean="0"/>
            </a:br>
            <a:r>
              <a:rPr lang="en-US" sz="3200" dirty="0" smtClean="0"/>
              <a:t>Spread </a:t>
            </a:r>
            <a:r>
              <a:rPr lang="en-US" sz="3200" dirty="0"/>
              <a:t>Noise Monitoring in Real Time</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938"/>
            <a:ext cx="1557024" cy="312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1743033310"/>
              </p:ext>
            </p:extLst>
          </p:nvPr>
        </p:nvGraphicFramePr>
        <p:xfrm>
          <a:off x="562695" y="1694588"/>
          <a:ext cx="11076855" cy="3011489"/>
        </p:xfrm>
        <a:graphic>
          <a:graphicData uri="http://schemas.openxmlformats.org/drawingml/2006/table">
            <a:tbl>
              <a:tblPr firstRow="1" bandRow="1">
                <a:tableStyleId>{E8B1032C-EA38-4F05-BA0D-38AFFFC7BED3}</a:tableStyleId>
              </a:tblPr>
              <a:tblGrid>
                <a:gridCol w="738457"/>
                <a:gridCol w="738457"/>
                <a:gridCol w="738457"/>
                <a:gridCol w="738457"/>
                <a:gridCol w="738457"/>
                <a:gridCol w="738457"/>
                <a:gridCol w="738457"/>
                <a:gridCol w="738457"/>
                <a:gridCol w="738457"/>
                <a:gridCol w="738457"/>
                <a:gridCol w="738457"/>
                <a:gridCol w="738457"/>
                <a:gridCol w="738457"/>
                <a:gridCol w="738457"/>
                <a:gridCol w="738457"/>
              </a:tblGrid>
              <a:tr h="55276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GTI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fontAlgn="ctr"/>
                      <a:r>
                        <a:rPr lang="x-none" sz="1400" b="1" i="0" u="none" strike="noStrike" dirty="0">
                          <a:solidFill>
                            <a:srgbClr val="003300"/>
                          </a:solidFill>
                          <a:effectLst/>
                          <a:latin typeface="Calibri" panose="020F0502020204030204" pitchFamily="34" charset="0"/>
                        </a:rPr>
                        <a:t>Innoseis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Geoseis Services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Seismic</a:t>
                      </a:r>
                      <a:r>
                        <a:rPr lang="x-none" sz="1400" b="1" i="0" u="none" strike="noStrike" dirty="0" smtClean="0">
                          <a:solidFill>
                            <a:srgbClr val="003300"/>
                          </a:solidFill>
                          <a:effectLst/>
                          <a:latin typeface="Calibri" panose="020F0502020204030204" pitchFamily="34" charset="0"/>
                        </a:rPr>
                        <a:t> Inst.</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AutoSeis</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Fairfield Nodal</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x-none" sz="1400" b="1" i="0" u="none" strike="noStrike" dirty="0">
                          <a:solidFill>
                            <a:srgbClr val="003300"/>
                          </a:solidFill>
                          <a:effectLst/>
                          <a:latin typeface="Calibri" panose="020F0502020204030204" pitchFamily="34" charset="0"/>
                        </a:rPr>
                        <a:t>Geospace Tech.</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INOVA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Sercel</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Wireless Seismic</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World Sensing</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422591">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Nuseis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100" b="1" i="0" u="none" strike="noStrike" dirty="0">
                          <a:solidFill>
                            <a:srgbClr val="003300"/>
                          </a:solidFill>
                          <a:effectLst/>
                          <a:latin typeface="Calibri" panose="020F0502020204030204" pitchFamily="34" charset="0"/>
                        </a:rPr>
                        <a:t>TremorNet Smart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100" b="1" i="0" u="none" strike="noStrike" dirty="0">
                          <a:solidFill>
                            <a:srgbClr val="003300"/>
                          </a:solidFill>
                          <a:effectLst/>
                          <a:latin typeface="Calibri" panose="020F0502020204030204" pitchFamily="34" charset="0"/>
                        </a:rPr>
                        <a:t>TremorNet Blind</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Scout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 Node</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ZLand </a:t>
                      </a:r>
                      <a:r>
                        <a:rPr lang="x-none" sz="1400" b="1" i="0" u="none" strike="noStrike" dirty="0">
                          <a:solidFill>
                            <a:srgbClr val="003300"/>
                          </a:solidFill>
                          <a:effectLst/>
                          <a:latin typeface="Calibri" panose="020F0502020204030204" pitchFamily="34" charset="0"/>
                        </a:rPr>
                        <a:t>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Hawk</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Unite RAU eX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Sigma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101600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200" b="1" i="0" u="none" strike="noStrike" dirty="0" smtClean="0">
                          <a:solidFill>
                            <a:srgbClr val="003300"/>
                          </a:solidFill>
                          <a:effectLst/>
                          <a:latin typeface="Calibri" panose="020F0502020204030204" pitchFamily="34" charset="0"/>
                        </a:rPr>
                        <a:t>SPREAD NOISE </a:t>
                      </a:r>
                    </a:p>
                    <a:p>
                      <a:pPr algn="ctr" fontAlgn="ctr"/>
                      <a:r>
                        <a:rPr lang="x-none" sz="1200" b="1" i="0" u="none" strike="noStrike" dirty="0" smtClean="0">
                          <a:solidFill>
                            <a:srgbClr val="003300"/>
                          </a:solidFill>
                          <a:effectLst/>
                          <a:latin typeface="Calibri" panose="020F0502020204030204" pitchFamily="34" charset="0"/>
                        </a:rPr>
                        <a:t> </a:t>
                      </a:r>
                      <a:endParaRPr lang="x-none" sz="12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tileRect/>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400" b="0" i="0" u="none" strike="noStrike" dirty="0">
                          <a:solidFill>
                            <a:schemeClr val="accent2">
                              <a:lumMod val="50000"/>
                            </a:schemeClr>
                          </a:solidFill>
                          <a:effectLst/>
                          <a:latin typeface="Calibri" panose="020F0502020204030204" pitchFamily="34" charset="0"/>
                        </a:rPr>
                        <a:t>No</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No</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400" b="0" i="0" u="none" strike="noStrike" dirty="0" smtClean="0">
                          <a:solidFill>
                            <a:schemeClr val="accent2">
                              <a:lumMod val="50000"/>
                            </a:schemeClr>
                          </a:solidFill>
                          <a:effectLst/>
                          <a:latin typeface="Calibri" panose="020F0502020204030204" pitchFamily="34" charset="0"/>
                        </a:rPr>
                        <a:t>Local  /</a:t>
                      </a:r>
                      <a:r>
                        <a:rPr lang="x-none" sz="1400" b="0" i="0" u="none" strike="noStrike" baseline="0" dirty="0" smtClean="0">
                          <a:solidFill>
                            <a:schemeClr val="accent2">
                              <a:lumMod val="50000"/>
                            </a:schemeClr>
                          </a:solidFill>
                          <a:effectLst/>
                          <a:latin typeface="Calibri" panose="020F0502020204030204" pitchFamily="34" charset="0"/>
                        </a:rPr>
                        <a:t> </a:t>
                      </a:r>
                      <a:r>
                        <a:rPr lang="en-US" sz="1400" b="0" i="0" u="none" strike="noStrike" baseline="0" noProof="0" dirty="0" smtClean="0">
                          <a:solidFill>
                            <a:schemeClr val="accent2">
                              <a:lumMod val="50000"/>
                            </a:schemeClr>
                          </a:solidFill>
                          <a:effectLst/>
                          <a:latin typeface="Calibri" panose="020F0502020204030204" pitchFamily="34" charset="0"/>
                        </a:rPr>
                        <a:t>Remote (l</a:t>
                      </a:r>
                      <a:r>
                        <a:rPr lang="en-US" sz="1400" b="0" i="0" u="none" strike="noStrike" noProof="0" dirty="0" smtClean="0">
                          <a:solidFill>
                            <a:schemeClr val="accent2">
                              <a:lumMod val="50000"/>
                            </a:schemeClr>
                          </a:solidFill>
                          <a:effectLst/>
                          <a:latin typeface="Calibri" panose="020F0502020204030204" pitchFamily="34" charset="0"/>
                        </a:rPr>
                        <a:t>imited</a:t>
                      </a:r>
                      <a:r>
                        <a:rPr lang="x-none" sz="1400" b="0" i="0" u="none" strike="noStrike" dirty="0" smtClean="0">
                          <a:solidFill>
                            <a:schemeClr val="accent2">
                              <a:lumMod val="50000"/>
                            </a:schemeClr>
                          </a:solidFill>
                          <a:effectLst/>
                          <a:latin typeface="Calibri" panose="020F0502020204030204" pitchFamily="34" charset="0"/>
                        </a:rPr>
                        <a:t>)</a:t>
                      </a: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400" b="0" i="0" u="none" strike="noStrike" dirty="0" smtClean="0">
                          <a:solidFill>
                            <a:schemeClr val="accent2">
                              <a:lumMod val="50000"/>
                            </a:schemeClr>
                          </a:solidFill>
                          <a:effectLst/>
                          <a:latin typeface="Calibri" panose="020F0502020204030204" pitchFamily="34" charset="0"/>
                        </a:rPr>
                        <a:t>Local  /</a:t>
                      </a:r>
                      <a:r>
                        <a:rPr lang="x-none" sz="1400" b="0" i="0" u="none" strike="noStrike" baseline="0" dirty="0" smtClean="0">
                          <a:solidFill>
                            <a:schemeClr val="accent2">
                              <a:lumMod val="50000"/>
                            </a:schemeClr>
                          </a:solidFill>
                          <a:effectLst/>
                          <a:latin typeface="Calibri" panose="020F0502020204030204" pitchFamily="34" charset="0"/>
                        </a:rPr>
                        <a:t> </a:t>
                      </a:r>
                      <a:r>
                        <a:rPr lang="en-US" sz="1400" b="0" i="0" u="none" strike="noStrike" baseline="0" noProof="0" dirty="0" smtClean="0">
                          <a:solidFill>
                            <a:schemeClr val="accent2">
                              <a:lumMod val="50000"/>
                            </a:schemeClr>
                          </a:solidFill>
                          <a:effectLst/>
                          <a:latin typeface="Calibri" panose="020F0502020204030204" pitchFamily="34" charset="0"/>
                        </a:rPr>
                        <a:t>Remote (l</a:t>
                      </a:r>
                      <a:r>
                        <a:rPr lang="en-US" sz="1400" b="0" i="0" u="none" strike="noStrike" noProof="0" dirty="0" smtClean="0">
                          <a:solidFill>
                            <a:schemeClr val="accent2">
                              <a:lumMod val="50000"/>
                            </a:schemeClr>
                          </a:solidFill>
                          <a:effectLst/>
                          <a:latin typeface="Calibri" panose="020F0502020204030204" pitchFamily="34" charset="0"/>
                        </a:rPr>
                        <a:t>imited)</a:t>
                      </a: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400" b="0" i="0" u="none" strike="noStrike" dirty="0" smtClean="0">
                          <a:solidFill>
                            <a:schemeClr val="accent2">
                              <a:lumMod val="50000"/>
                            </a:schemeClr>
                          </a:solidFill>
                          <a:effectLst/>
                          <a:latin typeface="Calibri" panose="020F0502020204030204" pitchFamily="34" charset="0"/>
                        </a:rPr>
                        <a:t>Local  /</a:t>
                      </a:r>
                      <a:r>
                        <a:rPr lang="x-none" sz="1400" b="0" i="0" u="none" strike="noStrike" baseline="0" dirty="0" smtClean="0">
                          <a:solidFill>
                            <a:schemeClr val="accent2">
                              <a:lumMod val="50000"/>
                            </a:schemeClr>
                          </a:solidFill>
                          <a:effectLst/>
                          <a:latin typeface="Calibri" panose="020F0502020204030204" pitchFamily="34" charset="0"/>
                        </a:rPr>
                        <a:t> </a:t>
                      </a:r>
                      <a:r>
                        <a:rPr lang="en-US" sz="1400" b="0" i="0" u="none" strike="noStrike" baseline="0" noProof="0" dirty="0" smtClean="0">
                          <a:solidFill>
                            <a:schemeClr val="accent2">
                              <a:lumMod val="50000"/>
                            </a:schemeClr>
                          </a:solidFill>
                          <a:effectLst/>
                          <a:latin typeface="Calibri" panose="020F0502020204030204" pitchFamily="34" charset="0"/>
                        </a:rPr>
                        <a:t>Remote (l</a:t>
                      </a:r>
                      <a:r>
                        <a:rPr lang="en-US" sz="1400" b="0" i="0" u="none" strike="noStrike" noProof="0" dirty="0" smtClean="0">
                          <a:solidFill>
                            <a:schemeClr val="accent2">
                              <a:lumMod val="50000"/>
                            </a:schemeClr>
                          </a:solidFill>
                          <a:effectLst/>
                          <a:latin typeface="Calibri" panose="020F0502020204030204" pitchFamily="34" charset="0"/>
                        </a:rPr>
                        <a:t>imited)</a:t>
                      </a: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x-none" sz="1400" b="0" i="0" u="none" strike="noStrike" dirty="0" smtClean="0">
                          <a:solidFill>
                            <a:schemeClr val="accent2">
                              <a:lumMod val="50000"/>
                            </a:schemeClr>
                          </a:solidFill>
                          <a:effectLst/>
                          <a:latin typeface="Calibri" panose="020F0502020204030204" pitchFamily="34" charset="0"/>
                        </a:rPr>
                        <a:t>Local  /</a:t>
                      </a:r>
                      <a:r>
                        <a:rPr lang="x-none" sz="1400" b="0" i="0" u="none" strike="noStrike" baseline="0" dirty="0" smtClean="0">
                          <a:solidFill>
                            <a:schemeClr val="accent2">
                              <a:lumMod val="50000"/>
                            </a:schemeClr>
                          </a:solidFill>
                          <a:effectLst/>
                          <a:latin typeface="Calibri" panose="020F0502020204030204" pitchFamily="34" charset="0"/>
                        </a:rPr>
                        <a:t> </a:t>
                      </a:r>
                      <a:r>
                        <a:rPr lang="en-US" sz="1400" b="0" i="0" u="none" strike="noStrike" baseline="0" noProof="0" dirty="0" smtClean="0">
                          <a:solidFill>
                            <a:schemeClr val="accent2">
                              <a:lumMod val="50000"/>
                            </a:schemeClr>
                          </a:solidFill>
                          <a:effectLst/>
                          <a:latin typeface="Calibri" panose="020F0502020204030204" pitchFamily="34" charset="0"/>
                        </a:rPr>
                        <a:t>Remote (l</a:t>
                      </a:r>
                      <a:r>
                        <a:rPr lang="en-US" sz="1400" b="0" i="0" u="none" strike="noStrike" noProof="0" dirty="0" smtClean="0">
                          <a:solidFill>
                            <a:schemeClr val="accent2">
                              <a:lumMod val="50000"/>
                            </a:schemeClr>
                          </a:solidFill>
                          <a:effectLst/>
                          <a:latin typeface="Calibri" panose="020F0502020204030204" pitchFamily="34" charset="0"/>
                        </a:rPr>
                        <a:t>imited)</a:t>
                      </a: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0" i="0" u="none" strike="noStrike" dirty="0">
                          <a:solidFill>
                            <a:schemeClr val="accent2">
                              <a:lumMod val="50000"/>
                            </a:schemeClr>
                          </a:solidFill>
                          <a:effectLst/>
                          <a:latin typeface="Calibri" panose="020F0502020204030204" pitchFamily="34" charset="0"/>
                        </a:rPr>
                        <a:t>Local / </a:t>
                      </a:r>
                      <a:r>
                        <a:rPr lang="en-US" sz="1400" b="0" i="0" u="none" strike="noStrike" noProof="0" dirty="0" smtClean="0">
                          <a:solidFill>
                            <a:schemeClr val="accent2">
                              <a:lumMod val="50000"/>
                            </a:schemeClr>
                          </a:solidFill>
                          <a:effectLst/>
                          <a:latin typeface="Calibri" panose="020F0502020204030204" pitchFamily="34" charset="0"/>
                        </a:rPr>
                        <a:t>Remote  </a:t>
                      </a:r>
                      <a:r>
                        <a:rPr lang="x-none" sz="1400" b="0" i="0" u="none" strike="noStrike" dirty="0" smtClean="0">
                          <a:solidFill>
                            <a:schemeClr val="accent2">
                              <a:lumMod val="50000"/>
                            </a:schemeClr>
                          </a:solidFill>
                          <a:effectLst/>
                          <a:latin typeface="Calibri" panose="020F0502020204030204" pitchFamily="34" charset="0"/>
                        </a:rPr>
                        <a:t>(real time)</a:t>
                      </a: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0" i="0" u="none" strike="noStrike" dirty="0" smtClean="0">
                          <a:solidFill>
                            <a:schemeClr val="accent2">
                              <a:lumMod val="50000"/>
                            </a:schemeClr>
                          </a:solidFill>
                          <a:effectLst/>
                          <a:latin typeface="Calibri" panose="020F0502020204030204" pitchFamily="34" charset="0"/>
                        </a:rPr>
                        <a:t>Local / </a:t>
                      </a:r>
                      <a:r>
                        <a:rPr lang="en-US" sz="1400" b="0" i="0" u="none" strike="noStrike" noProof="0" dirty="0" smtClean="0">
                          <a:solidFill>
                            <a:schemeClr val="accent2">
                              <a:lumMod val="50000"/>
                            </a:schemeClr>
                          </a:solidFill>
                          <a:effectLst/>
                          <a:latin typeface="Calibri" panose="020F0502020204030204" pitchFamily="34" charset="0"/>
                        </a:rPr>
                        <a:t>Remote  </a:t>
                      </a:r>
                      <a:r>
                        <a:rPr lang="x-none" sz="1400" b="0" i="0" u="none" strike="noStrike" dirty="0" smtClean="0">
                          <a:solidFill>
                            <a:schemeClr val="accent2">
                              <a:lumMod val="50000"/>
                            </a:schemeClr>
                          </a:solidFill>
                          <a:effectLst/>
                          <a:latin typeface="Calibri" panose="020F0502020204030204" pitchFamily="34" charset="0"/>
                        </a:rPr>
                        <a:t>(real time)</a:t>
                      </a: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0" i="0" u="none" strike="noStrike" dirty="0" smtClean="0">
                          <a:solidFill>
                            <a:schemeClr val="accent2">
                              <a:lumMod val="50000"/>
                            </a:schemeClr>
                          </a:solidFill>
                          <a:effectLst/>
                          <a:latin typeface="Calibri" panose="020F0502020204030204" pitchFamily="34" charset="0"/>
                        </a:rPr>
                        <a:t>Local / </a:t>
                      </a:r>
                      <a:r>
                        <a:rPr lang="en-US" sz="1400" b="0" i="0" u="none" strike="noStrike" noProof="0" dirty="0" smtClean="0">
                          <a:solidFill>
                            <a:schemeClr val="accent2">
                              <a:lumMod val="50000"/>
                            </a:schemeClr>
                          </a:solidFill>
                          <a:effectLst/>
                          <a:latin typeface="Calibri" panose="020F0502020204030204" pitchFamily="34" charset="0"/>
                        </a:rPr>
                        <a:t>Remote  </a:t>
                      </a:r>
                      <a:r>
                        <a:rPr lang="x-none" sz="1400" b="0" i="0" u="none" strike="noStrike" dirty="0" smtClean="0">
                          <a:solidFill>
                            <a:schemeClr val="accent2">
                              <a:lumMod val="50000"/>
                            </a:schemeClr>
                          </a:solidFill>
                          <a:effectLst/>
                          <a:latin typeface="Calibri" panose="020F0502020204030204" pitchFamily="34" charset="0"/>
                        </a:rPr>
                        <a:t>(real time)</a:t>
                      </a: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r>
              <a:tr h="1016002">
                <a:tc>
                  <a:txBody>
                    <a:bodyPr/>
                    <a:lstStyle/>
                    <a:p>
                      <a:pPr algn="ctr" fontAlgn="ctr"/>
                      <a:r>
                        <a:rPr lang="x-none" sz="1200" b="1" i="0" u="none" strike="noStrike" dirty="0" smtClean="0">
                          <a:solidFill>
                            <a:srgbClr val="003300"/>
                          </a:solidFill>
                          <a:effectLst/>
                          <a:latin typeface="Calibri" panose="020F0502020204030204" pitchFamily="34" charset="0"/>
                        </a:rPr>
                        <a:t>SPREAD NOISE </a:t>
                      </a:r>
                      <a:endParaRPr lang="x-none" sz="12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tileRect/>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rtl="0" fontAlgn="ctr"/>
                      <a:r>
                        <a:rPr lang="en-US" sz="1100" b="0" i="0" u="none" strike="noStrike" noProof="0" dirty="0" smtClean="0">
                          <a:solidFill>
                            <a:schemeClr val="accent2">
                              <a:lumMod val="50000"/>
                            </a:schemeClr>
                          </a:solidFill>
                          <a:effectLst/>
                          <a:latin typeface="Calibri" panose="020F0502020204030204" pitchFamily="34" charset="0"/>
                        </a:rPr>
                        <a:t>No information</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fontAlgn="ctr"/>
                      <a:r>
                        <a:rPr lang="x-none" sz="1200" b="0" i="0" u="none" strike="noStrike" dirty="0">
                          <a:solidFill>
                            <a:schemeClr val="accent2">
                              <a:lumMod val="50000"/>
                            </a:schemeClr>
                          </a:solidFill>
                          <a:effectLst/>
                          <a:latin typeface="Calibri" panose="020F0502020204030204" pitchFamily="34" charset="0"/>
                        </a:rPr>
                        <a:t> </a:t>
                      </a: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fontAlgn="ctr"/>
                      <a:r>
                        <a:rPr lang="x-none" sz="1200" b="0" i="0" u="none" strike="noStrike" dirty="0">
                          <a:solidFill>
                            <a:schemeClr val="accent2">
                              <a:lumMod val="50000"/>
                            </a:schemeClr>
                          </a:solidFill>
                          <a:effectLst/>
                          <a:latin typeface="Calibri" panose="020F0502020204030204" pitchFamily="34" charset="0"/>
                        </a:rPr>
                        <a:t> </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200" b="1" i="0" u="none" strike="noStrike" dirty="0">
                          <a:solidFill>
                            <a:schemeClr val="accent2">
                              <a:lumMod val="50000"/>
                            </a:schemeClr>
                          </a:solidFill>
                          <a:effectLst/>
                          <a:latin typeface="Symbol" panose="05050102010706020507" pitchFamily="18" charset="2"/>
                        </a:rPr>
                        <a:t>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200" b="1" i="0" u="none" strike="noStrike" dirty="0">
                          <a:solidFill>
                            <a:schemeClr val="accent2">
                              <a:lumMod val="50000"/>
                            </a:schemeClr>
                          </a:solidFill>
                          <a:effectLst/>
                          <a:latin typeface="Symbol" panose="05050102010706020507" pitchFamily="18" charset="2"/>
                        </a:rPr>
                        <a:t>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200" b="1" i="0" u="none" strike="noStrike" dirty="0" smtClean="0">
                          <a:solidFill>
                            <a:schemeClr val="accent2">
                              <a:lumMod val="50000"/>
                            </a:schemeClr>
                          </a:solidFill>
                          <a:effectLst/>
                          <a:latin typeface="Symbol" panose="05050102010706020507" pitchFamily="18" charset="2"/>
                        </a:rPr>
                        <a:t>ÖÖ</a:t>
                      </a:r>
                      <a:endParaRPr lang="x-none" sz="1200" b="1" i="0" u="none" strike="noStrike"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200" b="1" i="0" u="none" strike="noStrike" dirty="0" smtClean="0">
                          <a:solidFill>
                            <a:schemeClr val="accent2">
                              <a:lumMod val="50000"/>
                            </a:schemeClr>
                          </a:solidFill>
                          <a:effectLst/>
                          <a:latin typeface="Symbol" panose="05050102010706020507" pitchFamily="18" charset="2"/>
                        </a:rPr>
                        <a:t>ÖÖ</a:t>
                      </a:r>
                      <a:endParaRPr lang="x-none" sz="1200" b="1" i="0" u="none" strike="noStrike"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200" b="1" i="0" u="none" strike="noStrike" dirty="0">
                          <a:solidFill>
                            <a:schemeClr val="accent2">
                              <a:lumMod val="50000"/>
                            </a:schemeClr>
                          </a:solidFill>
                          <a:effectLst/>
                          <a:latin typeface="Symbol" panose="05050102010706020507" pitchFamily="18" charset="2"/>
                        </a:rPr>
                        <a:t>ÖÖÖÖÖ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200" b="1" i="0" u="none" strike="noStrike" dirty="0">
                          <a:solidFill>
                            <a:schemeClr val="accent2">
                              <a:lumMod val="50000"/>
                            </a:schemeClr>
                          </a:solidFill>
                          <a:effectLst/>
                          <a:latin typeface="Symbol" panose="05050102010706020507" pitchFamily="18" charset="2"/>
                        </a:rPr>
                        <a:t>ÖÖÖÖÖ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x-none" sz="1200" b="1" i="0" u="none" strike="noStrike" dirty="0">
                          <a:solidFill>
                            <a:schemeClr val="accent2">
                              <a:lumMod val="50000"/>
                            </a:schemeClr>
                          </a:solidFill>
                          <a:effectLst/>
                          <a:latin typeface="Symbol" panose="05050102010706020507" pitchFamily="18" charset="2"/>
                        </a:rPr>
                        <a:t>ÖÖÖÖÖ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r>
            </a:tbl>
          </a:graphicData>
        </a:graphic>
      </p:graphicFrame>
      <p:sp>
        <p:nvSpPr>
          <p:cNvPr id="16" name="Rectangle 15"/>
          <p:cNvSpPr/>
          <p:nvPr/>
        </p:nvSpPr>
        <p:spPr>
          <a:xfrm>
            <a:off x="457200" y="5094699"/>
            <a:ext cx="4790049" cy="1200329"/>
          </a:xfrm>
          <a:prstGeom prst="rect">
            <a:avLst/>
          </a:prstGeom>
        </p:spPr>
        <p:txBody>
          <a:bodyPr wrap="square">
            <a:spAutoFit/>
          </a:bodyPr>
          <a:lstStyle/>
          <a:p>
            <a:r>
              <a:rPr lang="x-none" dirty="0"/>
              <a:t>CONSIDERATIONS:</a:t>
            </a:r>
          </a:p>
          <a:p>
            <a:pPr marL="285750" indent="-285750">
              <a:buFont typeface="Arial" panose="020B0604020202020204" pitchFamily="34" charset="0"/>
              <a:buChar char="•"/>
            </a:pPr>
            <a:r>
              <a:rPr lang="en-US" dirty="0" smtClean="0"/>
              <a:t>Option to monitor spread noise</a:t>
            </a:r>
          </a:p>
          <a:p>
            <a:pPr marL="285750" indent="-285750">
              <a:buFont typeface="Arial" panose="020B0604020202020204" pitchFamily="34" charset="0"/>
              <a:buChar char="•"/>
            </a:pPr>
            <a:r>
              <a:rPr lang="en-US" dirty="0" smtClean="0"/>
              <a:t>Type of collection</a:t>
            </a:r>
          </a:p>
          <a:p>
            <a:pPr marL="285750" indent="-285750">
              <a:buFont typeface="Arial" panose="020B0604020202020204" pitchFamily="34" charset="0"/>
              <a:buChar char="•"/>
            </a:pPr>
            <a:r>
              <a:rPr lang="en-US" dirty="0" smtClean="0"/>
              <a:t>Efficiency</a:t>
            </a:r>
            <a:endParaRPr lang="en-US" dirty="0"/>
          </a:p>
        </p:txBody>
      </p:sp>
    </p:spTree>
    <p:extLst>
      <p:ext uri="{BB962C8B-B14F-4D97-AF65-F5344CB8AC3E}">
        <p14:creationId xmlns:p14="http://schemas.microsoft.com/office/powerpoint/2010/main" val="13827508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775" y="584199"/>
            <a:ext cx="11000935" cy="5774398"/>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pPr algn="ctr">
              <a:buNone/>
            </a:pPr>
            <a:endParaRPr lang="en-US" sz="1000" dirty="0" smtClean="0"/>
          </a:p>
          <a:p>
            <a:pPr algn="ctr">
              <a:buNone/>
            </a:pPr>
            <a:endParaRPr lang="en-US" sz="1000" dirty="0" smtClean="0"/>
          </a:p>
          <a:p>
            <a:pPr algn="ctr">
              <a:buNone/>
            </a:pPr>
            <a:r>
              <a:rPr lang="en-US" b="1" dirty="0" smtClean="0">
                <a:solidFill>
                  <a:srgbClr val="003300"/>
                </a:solidFill>
              </a:rPr>
              <a:t>Node Systems. Operations in </a:t>
            </a:r>
            <a:r>
              <a:rPr lang="en-US" b="1" dirty="0">
                <a:solidFill>
                  <a:srgbClr val="003300"/>
                </a:solidFill>
              </a:rPr>
              <a:t>Real Time</a:t>
            </a:r>
          </a:p>
          <a:p>
            <a:pPr>
              <a:buNone/>
            </a:pPr>
            <a:r>
              <a:rPr lang="en-US" dirty="0">
                <a:solidFill>
                  <a:srgbClr val="003300"/>
                </a:solidFill>
              </a:rPr>
              <a:t>   </a:t>
            </a:r>
            <a:r>
              <a:rPr lang="en-US" sz="1600" dirty="0">
                <a:solidFill>
                  <a:srgbClr val="003300"/>
                </a:solidFill>
              </a:rPr>
              <a:t> </a:t>
            </a:r>
            <a:r>
              <a:rPr lang="en-US" sz="2400" dirty="0" smtClean="0">
                <a:solidFill>
                  <a:srgbClr val="003300"/>
                </a:solidFill>
              </a:rPr>
              <a:t>With a range </a:t>
            </a:r>
            <a:r>
              <a:rPr lang="en-US" sz="2400" dirty="0">
                <a:solidFill>
                  <a:srgbClr val="003300"/>
                </a:solidFill>
              </a:rPr>
              <a:t>of nodal systems </a:t>
            </a:r>
            <a:r>
              <a:rPr lang="en-US" sz="2400" dirty="0" smtClean="0">
                <a:solidFill>
                  <a:srgbClr val="003300"/>
                </a:solidFill>
              </a:rPr>
              <a:t>available</a:t>
            </a:r>
            <a:r>
              <a:rPr lang="en-US" sz="2400" dirty="0">
                <a:solidFill>
                  <a:srgbClr val="003300"/>
                </a:solidFill>
              </a:rPr>
              <a:t>, we can </a:t>
            </a:r>
            <a:r>
              <a:rPr lang="en-US" sz="2400" dirty="0" smtClean="0">
                <a:solidFill>
                  <a:srgbClr val="003300"/>
                </a:solidFill>
              </a:rPr>
              <a:t>categorize the operations in real time taking in consideration: (1) </a:t>
            </a:r>
            <a:r>
              <a:rPr lang="en-US" sz="2400" dirty="0">
                <a:solidFill>
                  <a:srgbClr val="003300"/>
                </a:solidFill>
              </a:rPr>
              <a:t>level of quality control, </a:t>
            </a:r>
            <a:r>
              <a:rPr lang="en-US" sz="2400" dirty="0" smtClean="0">
                <a:solidFill>
                  <a:srgbClr val="003300"/>
                </a:solidFill>
              </a:rPr>
              <a:t>(2)  noise monitoring  and (3) </a:t>
            </a:r>
            <a:r>
              <a:rPr lang="en-US" sz="2400" dirty="0">
                <a:solidFill>
                  <a:srgbClr val="003300"/>
                </a:solidFill>
              </a:rPr>
              <a:t>delivery of </a:t>
            </a:r>
            <a:r>
              <a:rPr lang="en-US" sz="2400" dirty="0" smtClean="0">
                <a:solidFill>
                  <a:srgbClr val="003300"/>
                </a:solidFill>
              </a:rPr>
              <a:t>data:</a:t>
            </a:r>
          </a:p>
          <a:p>
            <a:pPr>
              <a:buNone/>
            </a:pPr>
            <a:endParaRPr lang="en-US" sz="1200" dirty="0">
              <a:solidFill>
                <a:srgbClr val="003300"/>
              </a:solidFill>
            </a:endParaRPr>
          </a:p>
          <a:p>
            <a:pPr>
              <a:buFont typeface="Wingdings" panose="05000000000000000000" pitchFamily="2" charset="2"/>
              <a:buChar char="ü"/>
            </a:pPr>
            <a:r>
              <a:rPr lang="en-US" sz="2400" b="1" dirty="0" smtClean="0">
                <a:solidFill>
                  <a:srgbClr val="003300"/>
                </a:solidFill>
              </a:rPr>
              <a:t>No </a:t>
            </a:r>
            <a:r>
              <a:rPr lang="en-US" sz="2400" b="1" dirty="0">
                <a:solidFill>
                  <a:srgbClr val="003300"/>
                </a:solidFill>
              </a:rPr>
              <a:t>options</a:t>
            </a:r>
            <a:r>
              <a:rPr lang="en-US" sz="2400" dirty="0">
                <a:solidFill>
                  <a:srgbClr val="003300"/>
                </a:solidFill>
              </a:rPr>
              <a:t>. All the benefits of avoiding radio communications will be reflected in </a:t>
            </a:r>
            <a:r>
              <a:rPr lang="en-US" sz="2400" dirty="0" smtClean="0">
                <a:solidFill>
                  <a:srgbClr val="003300"/>
                </a:solidFill>
              </a:rPr>
              <a:t>productivity</a:t>
            </a:r>
            <a:r>
              <a:rPr lang="en-US" sz="2400" dirty="0">
                <a:solidFill>
                  <a:srgbClr val="003300"/>
                </a:solidFill>
              </a:rPr>
              <a:t>.</a:t>
            </a:r>
          </a:p>
          <a:p>
            <a:pPr>
              <a:buFont typeface="Wingdings" panose="05000000000000000000" pitchFamily="2" charset="2"/>
              <a:buChar char="ü"/>
            </a:pPr>
            <a:endParaRPr lang="en-US" sz="1000" dirty="0">
              <a:solidFill>
                <a:srgbClr val="003300"/>
              </a:solidFill>
            </a:endParaRPr>
          </a:p>
          <a:p>
            <a:pPr>
              <a:buFont typeface="Wingdings" panose="05000000000000000000" pitchFamily="2" charset="2"/>
              <a:buChar char="ü"/>
            </a:pPr>
            <a:r>
              <a:rPr lang="en-US" sz="2400" b="1" dirty="0">
                <a:solidFill>
                  <a:srgbClr val="003300"/>
                </a:solidFill>
              </a:rPr>
              <a:t>With some degree</a:t>
            </a:r>
            <a:r>
              <a:rPr lang="en-US" sz="2400" dirty="0">
                <a:solidFill>
                  <a:srgbClr val="003300"/>
                </a:solidFill>
              </a:rPr>
              <a:t>. Quality control is covered, burying the sensors is helpful, but noise monitoring in real time is limited.</a:t>
            </a:r>
          </a:p>
          <a:p>
            <a:pPr>
              <a:buFont typeface="Wingdings" panose="05000000000000000000" pitchFamily="2" charset="2"/>
              <a:buChar char="ü"/>
            </a:pPr>
            <a:endParaRPr lang="en-US" sz="1000" dirty="0">
              <a:solidFill>
                <a:srgbClr val="003300"/>
              </a:solidFill>
            </a:endParaRPr>
          </a:p>
          <a:p>
            <a:pPr>
              <a:buFont typeface="Wingdings" panose="05000000000000000000" pitchFamily="2" charset="2"/>
              <a:buChar char="ü"/>
            </a:pPr>
            <a:r>
              <a:rPr lang="en-US" sz="2400" b="1" dirty="0" smtClean="0">
                <a:solidFill>
                  <a:srgbClr val="003300"/>
                </a:solidFill>
              </a:rPr>
              <a:t>Meet </a:t>
            </a:r>
            <a:r>
              <a:rPr lang="en-US" sz="2400" b="1" dirty="0">
                <a:solidFill>
                  <a:srgbClr val="003300"/>
                </a:solidFill>
              </a:rPr>
              <a:t>QC, monitoring and data delivery in real time</a:t>
            </a:r>
            <a:r>
              <a:rPr lang="en-US" sz="2400" dirty="0">
                <a:solidFill>
                  <a:srgbClr val="003300"/>
                </a:solidFill>
              </a:rPr>
              <a:t>. For areas with high and random noise, to meet QC standards requested by the client (and to emulate the benefits of cable systems – with or w/o radio), expect cost to be higher.</a:t>
            </a:r>
          </a:p>
          <a:p>
            <a:pPr>
              <a:buFont typeface="Wingdings" panose="05000000000000000000" pitchFamily="2" charset="2"/>
              <a:buChar char="ü"/>
            </a:pPr>
            <a:endParaRPr lang="en-US" sz="2000" dirty="0" smtClean="0">
              <a:solidFill>
                <a:srgbClr val="0000FF"/>
              </a:solidFill>
            </a:endParaRPr>
          </a:p>
          <a:p>
            <a:pPr marL="0" indent="0">
              <a:buNone/>
            </a:pPr>
            <a:endParaRPr lang="x-none" sz="2000" dirty="0" smtClean="0">
              <a:solidFill>
                <a:srgbClr val="0000FF"/>
              </a:solidFill>
            </a:endParaRPr>
          </a:p>
          <a:p>
            <a:endParaRPr lang="en-US" sz="2400" b="1" dirty="0" smtClean="0">
              <a:solidFill>
                <a:srgbClr val="0000FF"/>
              </a:solidFill>
            </a:endParaRPr>
          </a:p>
          <a:p>
            <a:endParaRPr lang="x-none" sz="2400" b="1" dirty="0" smtClean="0">
              <a:solidFill>
                <a:srgbClr val="0000FF"/>
              </a:solidFill>
            </a:endParaRPr>
          </a:p>
          <a:p>
            <a:endParaRPr lang="x-none" sz="2400" b="1" dirty="0" smtClean="0">
              <a:solidFill>
                <a:srgbClr val="0000FF"/>
              </a:solidFill>
            </a:endParaRPr>
          </a:p>
          <a:p>
            <a:endParaRPr lang="x-none" sz="2400" b="1" dirty="0" smtClean="0">
              <a:solidFill>
                <a:srgbClr val="0000FF"/>
              </a:solidFill>
            </a:endParaRPr>
          </a:p>
          <a:p>
            <a:endParaRPr lang="x-none" sz="2400" b="1" dirty="0" smtClean="0">
              <a:solidFill>
                <a:srgbClr val="0000FF"/>
              </a:solidFill>
            </a:endParaRPr>
          </a:p>
          <a:p>
            <a:endParaRPr lang="x-none" sz="2400" b="1" dirty="0">
              <a:solidFill>
                <a:srgbClr val="0000FF"/>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487" y="835325"/>
            <a:ext cx="1340923" cy="609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2609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224" y="545305"/>
            <a:ext cx="9625326" cy="1143000"/>
          </a:xfrm>
        </p:spPr>
        <p:txBody>
          <a:bodyPr/>
          <a:lstStyle/>
          <a:p>
            <a:r>
              <a:rPr lang="en-US" sz="3200" dirty="0" smtClean="0">
                <a:solidFill>
                  <a:schemeClr val="accent6">
                    <a:lumMod val="20000"/>
                    <a:lumOff val="80000"/>
                  </a:schemeClr>
                </a:solidFill>
              </a:rPr>
              <a:t>Nodal Systems Acquisition</a:t>
            </a:r>
            <a:r>
              <a:rPr lang="es-ES" sz="3200" dirty="0" smtClean="0">
                <a:solidFill>
                  <a:schemeClr val="accent6">
                    <a:lumMod val="20000"/>
                    <a:lumOff val="80000"/>
                  </a:schemeClr>
                </a:solidFill>
              </a:rPr>
              <a:t/>
            </a:r>
            <a:br>
              <a:rPr lang="es-ES" sz="3200" dirty="0" smtClean="0">
                <a:solidFill>
                  <a:schemeClr val="accent6">
                    <a:lumMod val="20000"/>
                    <a:lumOff val="80000"/>
                  </a:schemeClr>
                </a:solidFill>
              </a:rPr>
            </a:br>
            <a:endParaRPr lang="en-US" sz="3200" dirty="0">
              <a:solidFill>
                <a:schemeClr val="accent6">
                  <a:lumMod val="20000"/>
                  <a:lumOff val="80000"/>
                </a:scheme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938"/>
            <a:ext cx="2110302"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2901574886"/>
              </p:ext>
            </p:extLst>
          </p:nvPr>
        </p:nvGraphicFramePr>
        <p:xfrm>
          <a:off x="457200" y="1494680"/>
          <a:ext cx="11182350" cy="3011489"/>
        </p:xfrm>
        <a:graphic>
          <a:graphicData uri="http://schemas.openxmlformats.org/drawingml/2006/table">
            <a:tbl>
              <a:tblPr firstRow="1" bandRow="1">
                <a:tableStyleId>{E8B1032C-EA38-4F05-BA0D-38AFFFC7BED3}</a:tableStyleId>
              </a:tblPr>
              <a:tblGrid>
                <a:gridCol w="745490"/>
                <a:gridCol w="745490"/>
                <a:gridCol w="745490"/>
                <a:gridCol w="745490"/>
                <a:gridCol w="745490"/>
                <a:gridCol w="745490"/>
                <a:gridCol w="745490"/>
                <a:gridCol w="745490"/>
                <a:gridCol w="745490"/>
                <a:gridCol w="745490"/>
                <a:gridCol w="745490"/>
                <a:gridCol w="745490"/>
                <a:gridCol w="745490"/>
                <a:gridCol w="745490"/>
                <a:gridCol w="745490"/>
              </a:tblGrid>
              <a:tr h="55276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AutoSeis</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Fairfield Nodal</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x-none" sz="1400" b="1" i="0" u="none" strike="noStrike" dirty="0">
                          <a:solidFill>
                            <a:srgbClr val="003300"/>
                          </a:solidFill>
                          <a:effectLst/>
                          <a:latin typeface="Calibri" panose="020F0502020204030204" pitchFamily="34" charset="0"/>
                        </a:rPr>
                        <a:t>Geospace Tech.</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GTI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fontAlgn="ctr"/>
                      <a:r>
                        <a:rPr lang="x-none" sz="1400" b="1" i="0" u="none" strike="noStrike" dirty="0">
                          <a:solidFill>
                            <a:srgbClr val="003300"/>
                          </a:solidFill>
                          <a:effectLst/>
                          <a:latin typeface="Calibri" panose="020F0502020204030204" pitchFamily="34" charset="0"/>
                        </a:rPr>
                        <a:t>Innoseis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INOVA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Geoseis Services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Seismic</a:t>
                      </a:r>
                      <a:r>
                        <a:rPr lang="x-none" sz="1400" b="1" i="0" u="none" strike="noStrike" dirty="0" smtClean="0">
                          <a:solidFill>
                            <a:srgbClr val="003300"/>
                          </a:solidFill>
                          <a:effectLst/>
                          <a:latin typeface="Calibri" panose="020F0502020204030204" pitchFamily="34" charset="0"/>
                        </a:rPr>
                        <a:t> Inst.</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Sercel</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Wireless Seismic</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World Sensing</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422591">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ZLand </a:t>
                      </a:r>
                      <a:r>
                        <a:rPr lang="x-none" sz="1400" b="1" i="0" u="none" strike="noStrike" dirty="0">
                          <a:solidFill>
                            <a:srgbClr val="003300"/>
                          </a:solidFill>
                          <a:effectLst/>
                          <a:latin typeface="Calibri" panose="020F0502020204030204" pitchFamily="34" charset="0"/>
                        </a:rPr>
                        <a:t>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Nuseis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Calibri" panose="020F0502020204030204" pitchFamily="34" charset="0"/>
                        </a:rPr>
                        <a:t>TremorNet Smart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200" b="1" i="0" u="none" strike="noStrike" dirty="0">
                          <a:solidFill>
                            <a:srgbClr val="003300"/>
                          </a:solidFill>
                          <a:effectLst/>
                          <a:latin typeface="Calibri" panose="020F0502020204030204" pitchFamily="34" charset="0"/>
                        </a:rPr>
                        <a:t>TremorNet Blind</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Hawk</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Sigma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Scout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 Node</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Unite RAU eX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1016002">
                <a:tc>
                  <a:txBody>
                    <a:bodyPr/>
                    <a:lstStyle/>
                    <a:p>
                      <a:pPr algn="ctr" rtl="0" fontAlgn="ctr"/>
                      <a:r>
                        <a:rPr lang="en-US" sz="1400" b="1" i="0" u="none" strike="noStrike" noProof="0" dirty="0" smtClean="0">
                          <a:solidFill>
                            <a:srgbClr val="003300"/>
                          </a:solidFill>
                          <a:effectLst/>
                          <a:latin typeface="Calibri" panose="020F0502020204030204" pitchFamily="34" charset="0"/>
                        </a:rPr>
                        <a:t>SOURCE</a:t>
                      </a:r>
                      <a:r>
                        <a:rPr lang="en-US" sz="1400" b="1" i="0" u="none" strike="noStrike" baseline="0" noProof="0" dirty="0" smtClean="0">
                          <a:solidFill>
                            <a:srgbClr val="003300"/>
                          </a:solidFill>
                          <a:effectLst/>
                          <a:latin typeface="Calibri" panose="020F0502020204030204" pitchFamily="34" charset="0"/>
                        </a:rPr>
                        <a:t> ENERGY OPTIONS</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endParaRPr lang="x-none" sz="1400" b="1" i="0" u="none" strike="noStrike"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r>
              <a:tr h="1016002">
                <a:tc>
                  <a:txBody>
                    <a:bodyPr/>
                    <a:lstStyle/>
                    <a:p>
                      <a:pPr algn="ctr" rtl="0" fontAlgn="ctr"/>
                      <a:r>
                        <a:rPr lang="en-US" sz="1000" b="1" i="0" u="none" strike="noStrike" noProof="0" dirty="0" smtClean="0">
                          <a:solidFill>
                            <a:srgbClr val="003300"/>
                          </a:solidFill>
                          <a:effectLst/>
                          <a:latin typeface="Calibri" panose="020F0502020204030204" pitchFamily="34" charset="0"/>
                        </a:rPr>
                        <a:t>OPERATION</a:t>
                      </a:r>
                      <a:r>
                        <a:rPr lang="en-US" sz="1200" b="1" i="0" u="none" strike="noStrike" noProof="0" dirty="0" smtClean="0">
                          <a:solidFill>
                            <a:srgbClr val="003300"/>
                          </a:solidFill>
                          <a:effectLst/>
                          <a:latin typeface="Calibri" panose="020F0502020204030204" pitchFamily="34" charset="0"/>
                        </a:rPr>
                        <a:t> </a:t>
                      </a:r>
                      <a:endParaRPr lang="en-US" sz="12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endParaRPr lang="x-none" sz="1400" b="0" i="0" u="none" strike="noStrike"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endParaRPr lang="x-none" sz="1400" b="1" i="0" u="none" strike="noStrike"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endParaRPr lang="x-none" sz="1400" b="1" i="0" u="none" strike="noStrike"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endParaRPr lang="x-none" sz="1400" b="1" i="0" u="none" strike="noStrike"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endParaRPr lang="x-none" sz="1400" b="1" i="0" u="none" strike="noStrike"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r>
            </a:tbl>
          </a:graphicData>
        </a:graphic>
      </p:graphicFrame>
      <p:sp>
        <p:nvSpPr>
          <p:cNvPr id="16" name="Rectangle 15"/>
          <p:cNvSpPr/>
          <p:nvPr/>
        </p:nvSpPr>
        <p:spPr>
          <a:xfrm>
            <a:off x="457199" y="4917422"/>
            <a:ext cx="7639397" cy="1323439"/>
          </a:xfrm>
          <a:prstGeom prst="rect">
            <a:avLst/>
          </a:prstGeom>
        </p:spPr>
        <p:txBody>
          <a:bodyPr wrap="square">
            <a:spAutoFit/>
          </a:bodyPr>
          <a:lstStyle/>
          <a:p>
            <a:r>
              <a:rPr lang="en-US" sz="2000" dirty="0"/>
              <a:t>CONSIDERATIONS:</a:t>
            </a:r>
          </a:p>
          <a:p>
            <a:pPr marL="285750" indent="-285750">
              <a:buFont typeface="Arial" panose="020B0604020202020204" pitchFamily="34" charset="0"/>
              <a:buChar char="•"/>
            </a:pPr>
            <a:r>
              <a:rPr lang="en-US" sz="2000" dirty="0"/>
              <a:t>Options available to interface with different types of energy sources.</a:t>
            </a:r>
          </a:p>
          <a:p>
            <a:pPr marL="285750" indent="-285750">
              <a:buFont typeface="Arial" panose="020B0604020202020204" pitchFamily="34" charset="0"/>
              <a:buChar char="•"/>
            </a:pPr>
            <a:r>
              <a:rPr lang="en-US" sz="2000" dirty="0"/>
              <a:t>Easy to operate the system overall. </a:t>
            </a:r>
          </a:p>
          <a:p>
            <a:pPr marL="285750" indent="-285750">
              <a:buFont typeface="Arial" panose="020B0604020202020204" pitchFamily="34" charset="0"/>
              <a:buChar char="•"/>
            </a:pPr>
            <a:r>
              <a:rPr lang="en-US" sz="2000" dirty="0"/>
              <a:t>Field operations logistics with handling batteries, sensors and </a:t>
            </a:r>
            <a:r>
              <a:rPr lang="en-US" sz="2000" dirty="0" smtClean="0"/>
              <a:t>nodes</a:t>
            </a:r>
            <a:r>
              <a:rPr lang="en-US" dirty="0" smtClean="0">
                <a:solidFill>
                  <a:schemeClr val="accent6">
                    <a:lumMod val="75000"/>
                  </a:schemeClr>
                </a:solidFill>
              </a:rPr>
              <a:t>.</a:t>
            </a:r>
            <a:endParaRPr lang="x-none" dirty="0" smtClean="0">
              <a:solidFill>
                <a:schemeClr val="accent6">
                  <a:lumMod val="75000"/>
                </a:schemeClr>
              </a:solidFill>
            </a:endParaRPr>
          </a:p>
        </p:txBody>
      </p:sp>
    </p:spTree>
    <p:extLst>
      <p:ext uri="{BB962C8B-B14F-4D97-AF65-F5344CB8AC3E}">
        <p14:creationId xmlns:p14="http://schemas.microsoft.com/office/powerpoint/2010/main" val="15379111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624" y="228601"/>
            <a:ext cx="9472926" cy="1261694"/>
          </a:xfrm>
        </p:spPr>
        <p:txBody>
          <a:bodyPr/>
          <a:lstStyle/>
          <a:p>
            <a:r>
              <a:rPr lang="en-US" sz="3200" dirty="0">
                <a:solidFill>
                  <a:schemeClr val="accent6">
                    <a:lumMod val="20000"/>
                    <a:lumOff val="80000"/>
                  </a:schemeClr>
                </a:solidFill>
              </a:rPr>
              <a:t>Nodal </a:t>
            </a:r>
            <a:r>
              <a:rPr lang="en-US" sz="3200" dirty="0" smtClean="0">
                <a:solidFill>
                  <a:schemeClr val="accent6">
                    <a:lumMod val="20000"/>
                    <a:lumOff val="80000"/>
                  </a:schemeClr>
                </a:solidFill>
              </a:rPr>
              <a:t>Systems </a:t>
            </a:r>
            <a:br>
              <a:rPr lang="en-US" sz="3200" dirty="0" smtClean="0">
                <a:solidFill>
                  <a:schemeClr val="accent6">
                    <a:lumMod val="20000"/>
                    <a:lumOff val="80000"/>
                  </a:schemeClr>
                </a:solidFill>
              </a:rPr>
            </a:br>
            <a:r>
              <a:rPr lang="en-US" sz="3200" dirty="0" smtClean="0">
                <a:solidFill>
                  <a:schemeClr val="accent6">
                    <a:lumMod val="20000"/>
                    <a:lumOff val="80000"/>
                  </a:schemeClr>
                </a:solidFill>
              </a:rPr>
              <a:t>Comparing Data Transfer Methods</a:t>
            </a:r>
            <a:endParaRPr lang="en-US" sz="3200" dirty="0">
              <a:solidFill>
                <a:schemeClr val="accent6">
                  <a:lumMod val="20000"/>
                  <a:lumOff val="80000"/>
                </a:scheme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938"/>
            <a:ext cx="1557024" cy="312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2504069964"/>
              </p:ext>
            </p:extLst>
          </p:nvPr>
        </p:nvGraphicFramePr>
        <p:xfrm>
          <a:off x="562695" y="1694588"/>
          <a:ext cx="11076855" cy="3542750"/>
        </p:xfrm>
        <a:graphic>
          <a:graphicData uri="http://schemas.openxmlformats.org/drawingml/2006/table">
            <a:tbl>
              <a:tblPr firstRow="1" bandRow="1">
                <a:tableStyleId>{E8B1032C-EA38-4F05-BA0D-38AFFFC7BED3}</a:tableStyleId>
              </a:tblPr>
              <a:tblGrid>
                <a:gridCol w="738457"/>
                <a:gridCol w="738457"/>
                <a:gridCol w="738457"/>
                <a:gridCol w="738457"/>
                <a:gridCol w="738457"/>
                <a:gridCol w="738457"/>
                <a:gridCol w="738457"/>
                <a:gridCol w="738457"/>
                <a:gridCol w="738457"/>
                <a:gridCol w="738457"/>
                <a:gridCol w="738457"/>
                <a:gridCol w="738457"/>
                <a:gridCol w="738457"/>
                <a:gridCol w="738457"/>
                <a:gridCol w="738457"/>
              </a:tblGrid>
              <a:tr h="457858">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400" b="1" i="0" u="none" strike="noStrike" dirty="0">
                          <a:solidFill>
                            <a:srgbClr val="003300"/>
                          </a:solidFill>
                          <a:effectLst/>
                          <a:latin typeface="Calibri" panose="020F0502020204030204" pitchFamily="34" charset="0"/>
                        </a:rPr>
                        <a:t>Innoseis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AutoSeis</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Fairfield Nodal</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Geospace Tech.</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l" rtl="0" fontAlgn="ctr"/>
                      <a:r>
                        <a:rPr lang="x-none" sz="1400" b="1" i="0" u="none" strike="noStrike" dirty="0">
                          <a:solidFill>
                            <a:srgbClr val="003300"/>
                          </a:solidFill>
                          <a:effectLst/>
                          <a:latin typeface="Calibri" panose="020F0502020204030204" pitchFamily="34" charset="0"/>
                        </a:rPr>
                        <a:t> </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GTI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INOVA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Sercel</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400" b="1" i="0" u="none" strike="noStrike" dirty="0">
                          <a:solidFill>
                            <a:srgbClr val="003300"/>
                          </a:solidFill>
                          <a:effectLst/>
                          <a:latin typeface="Calibri" panose="020F0502020204030204" pitchFamily="34" charset="0"/>
                        </a:rPr>
                        <a:t>Innoseis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Geoseis Services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Seismic</a:t>
                      </a:r>
                      <a:r>
                        <a:rPr lang="x-none" sz="1400" b="1" i="0" u="none" strike="noStrike" dirty="0" smtClean="0">
                          <a:solidFill>
                            <a:srgbClr val="003300"/>
                          </a:solidFill>
                          <a:effectLst/>
                          <a:latin typeface="Calibri" panose="020F0502020204030204" pitchFamily="34" charset="0"/>
                        </a:rPr>
                        <a:t> Inst.</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Wireless Seismic</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World Sensing</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350035">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100" b="1" i="0" u="none" strike="noStrike" dirty="0">
                          <a:solidFill>
                            <a:srgbClr val="003300"/>
                          </a:solidFill>
                          <a:effectLst/>
                          <a:latin typeface="Calibri" panose="020F0502020204030204" pitchFamily="34" charset="0"/>
                        </a:rPr>
                        <a:t>TremorNet Blind</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ZLand </a:t>
                      </a:r>
                      <a:r>
                        <a:rPr lang="x-none" sz="1400" b="1" i="0" u="none" strike="noStrike" dirty="0">
                          <a:solidFill>
                            <a:srgbClr val="003300"/>
                          </a:solidFill>
                          <a:effectLst/>
                          <a:latin typeface="Calibri" panose="020F0502020204030204" pitchFamily="34" charset="0"/>
                        </a:rPr>
                        <a:t>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Nuseis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Hawk</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Unite RAU eX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100" b="1" i="0" u="none" strike="noStrike" dirty="0">
                          <a:solidFill>
                            <a:srgbClr val="003300"/>
                          </a:solidFill>
                          <a:effectLst/>
                          <a:latin typeface="Calibri" panose="020F0502020204030204" pitchFamily="34" charset="0"/>
                        </a:rPr>
                        <a:t>TremorNet Smart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Sigma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Scout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 Node</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841561">
                <a:tc>
                  <a:txBody>
                    <a:bodyPr/>
                    <a:lstStyle/>
                    <a:p>
                      <a:pPr algn="ctr" rtl="0" fontAlgn="ctr"/>
                      <a:r>
                        <a:rPr lang="en-US" sz="1400" b="1" i="0" u="none" strike="noStrike" noProof="0" dirty="0" smtClean="0">
                          <a:solidFill>
                            <a:srgbClr val="003300"/>
                          </a:solidFill>
                          <a:effectLst/>
                          <a:latin typeface="Calibri" panose="020F0502020204030204" pitchFamily="34" charset="0"/>
                        </a:rPr>
                        <a:t>TYPE</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Bluetooth</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USB / Infrared</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Ethernet cable</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Ethernet cable</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Ethernet cable</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 Transfer Jet</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Cable Ethernet / WiFi</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WiFi / Ethernet</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Bluetooth</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WiFi / MRN / more</a:t>
                      </a:r>
                      <a:r>
                        <a:rPr lang="en-US" sz="1400" b="0" i="0" u="none" strike="noStrike" baseline="0" noProof="0" dirty="0" smtClean="0">
                          <a:solidFill>
                            <a:schemeClr val="accent2">
                              <a:lumMod val="50000"/>
                            </a:schemeClr>
                          </a:solidFill>
                          <a:effectLst/>
                          <a:latin typeface="Calibri" panose="020F0502020204030204" pitchFamily="34" charset="0"/>
                        </a:rPr>
                        <a:t> </a:t>
                      </a:r>
                      <a:r>
                        <a:rPr lang="en-US" sz="1400" b="0" i="0" u="none" strike="noStrike" noProof="0" dirty="0" smtClean="0">
                          <a:solidFill>
                            <a:schemeClr val="accent2">
                              <a:lumMod val="50000"/>
                            </a:schemeClr>
                          </a:solidFill>
                          <a:effectLst/>
                          <a:latin typeface="Calibri" panose="020F0502020204030204" pitchFamily="34" charset="0"/>
                        </a:rPr>
                        <a:t>options</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Wi Fi</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WiFi</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Local in  Node or by Radio</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400" b="0" i="0" u="none" strike="noStrike" noProof="0" dirty="0" smtClean="0">
                          <a:solidFill>
                            <a:schemeClr val="accent2">
                              <a:lumMod val="50000"/>
                            </a:schemeClr>
                          </a:solidFill>
                          <a:effectLst/>
                          <a:latin typeface="Calibri" panose="020F0502020204030204" pitchFamily="34" charset="0"/>
                        </a:rPr>
                        <a:t>WI &amp; 3G </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r>
              <a:tr h="963171">
                <a:tc>
                  <a:txBody>
                    <a:bodyPr/>
                    <a:lstStyle/>
                    <a:p>
                      <a:pPr algn="ctr" rtl="0" fontAlgn="ctr"/>
                      <a:r>
                        <a:rPr lang="en-US" sz="1400" b="1" i="0" u="none" strike="noStrike" noProof="0" dirty="0" smtClean="0">
                          <a:solidFill>
                            <a:srgbClr val="003300"/>
                          </a:solidFill>
                          <a:effectLst/>
                          <a:latin typeface="Calibri" panose="020F0502020204030204" pitchFamily="34" charset="0"/>
                        </a:rPr>
                        <a:t>ROUTINE</a:t>
                      </a:r>
                      <a:endParaRPr lang="en-US" sz="14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b"/>
                      <a:r>
                        <a:rPr lang="en-US" sz="1100" b="0" i="0" u="none" strike="noStrike" noProof="0" dirty="0" smtClean="0">
                          <a:solidFill>
                            <a:schemeClr val="accent2">
                              <a:lumMod val="50000"/>
                            </a:schemeClr>
                          </a:solidFill>
                          <a:effectLst/>
                          <a:latin typeface="Calibri" panose="020F0502020204030204" pitchFamily="34" charset="0"/>
                        </a:rPr>
                        <a:t> NO information</a:t>
                      </a:r>
                      <a:endParaRPr lang="en-US" sz="11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200" b="0" i="0" u="none" strike="noStrike" noProof="0" dirty="0" smtClean="0">
                          <a:solidFill>
                            <a:schemeClr val="accent2">
                              <a:lumMod val="50000"/>
                            </a:schemeClr>
                          </a:solidFill>
                          <a:effectLst/>
                          <a:latin typeface="Calibri" panose="020F0502020204030204" pitchFamily="34" charset="0"/>
                        </a:rPr>
                        <a:t>Taking  Nodes to Transcriber</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200" b="0" i="0" u="none" strike="noStrike" noProof="0" dirty="0" smtClean="0">
                          <a:solidFill>
                            <a:schemeClr val="accent2">
                              <a:lumMod val="50000"/>
                            </a:schemeClr>
                          </a:solidFill>
                          <a:effectLst/>
                          <a:latin typeface="Calibri" panose="020F0502020204030204" pitchFamily="34" charset="0"/>
                        </a:rPr>
                        <a:t>Taking  Nodes to Transcriber</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200" b="0" i="0" u="none" strike="noStrike" noProof="0" dirty="0" smtClean="0">
                          <a:solidFill>
                            <a:schemeClr val="accent2">
                              <a:lumMod val="50000"/>
                            </a:schemeClr>
                          </a:solidFill>
                          <a:effectLst/>
                          <a:latin typeface="Calibri" panose="020F0502020204030204" pitchFamily="34" charset="0"/>
                        </a:rPr>
                        <a:t>Taking  Nodes to Transcriber</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200" b="0" i="0" u="none" strike="noStrike" noProof="0" dirty="0" smtClean="0">
                          <a:solidFill>
                            <a:schemeClr val="accent2">
                              <a:lumMod val="50000"/>
                            </a:schemeClr>
                          </a:solidFill>
                          <a:effectLst/>
                          <a:latin typeface="Calibri" panose="020F0502020204030204" pitchFamily="34" charset="0"/>
                        </a:rPr>
                        <a:t>Taking  Nodes to Transcriber</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200" b="0" i="0" u="none" strike="noStrike" noProof="0" dirty="0" smtClean="0">
                          <a:solidFill>
                            <a:schemeClr val="accent2">
                              <a:lumMod val="50000"/>
                            </a:schemeClr>
                          </a:solidFill>
                          <a:effectLst/>
                          <a:latin typeface="Calibri" panose="020F0502020204030204" pitchFamily="34" charset="0"/>
                        </a:rPr>
                        <a:t>Taking  Nodes to Transcriber</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Taking Nodes and by radio in time (limited)</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noProof="0" dirty="0" smtClean="0">
                          <a:solidFill>
                            <a:schemeClr val="accent2">
                              <a:lumMod val="50000"/>
                            </a:schemeClr>
                          </a:solidFill>
                          <a:effectLst/>
                          <a:latin typeface="Calibri" panose="020F0502020204030204" pitchFamily="34" charset="0"/>
                        </a:rPr>
                        <a:t>Taking Nodes and by radio in time (limited)</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By</a:t>
                      </a:r>
                      <a:r>
                        <a:rPr lang="en-US" sz="1400" b="0" i="0" u="none" strike="noStrike" baseline="0" noProof="0" dirty="0" smtClean="0">
                          <a:solidFill>
                            <a:schemeClr val="accent2">
                              <a:lumMod val="50000"/>
                            </a:schemeClr>
                          </a:solidFill>
                          <a:effectLst/>
                          <a:latin typeface="Calibri" panose="020F0502020204030204" pitchFamily="34" charset="0"/>
                        </a:rPr>
                        <a:t> </a:t>
                      </a:r>
                      <a:r>
                        <a:rPr lang="en-US" sz="1400" b="0" i="0" u="none" strike="noStrike" noProof="0" dirty="0" smtClean="0">
                          <a:solidFill>
                            <a:schemeClr val="accent2">
                              <a:lumMod val="50000"/>
                            </a:schemeClr>
                          </a:solidFill>
                          <a:effectLst/>
                          <a:latin typeface="Calibri" panose="020F0502020204030204" pitchFamily="34" charset="0"/>
                        </a:rPr>
                        <a:t>Radio in  real time</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By</a:t>
                      </a:r>
                      <a:r>
                        <a:rPr lang="en-US" sz="1400" b="0" i="0" u="none" strike="noStrike" baseline="0" noProof="0" dirty="0" smtClean="0">
                          <a:solidFill>
                            <a:schemeClr val="accent2">
                              <a:lumMod val="50000"/>
                            </a:schemeClr>
                          </a:solidFill>
                          <a:effectLst/>
                          <a:latin typeface="Calibri" panose="020F0502020204030204" pitchFamily="34" charset="0"/>
                        </a:rPr>
                        <a:t> </a:t>
                      </a:r>
                      <a:r>
                        <a:rPr lang="en-US" sz="1400" b="0" i="0" u="none" strike="noStrike" noProof="0" dirty="0" smtClean="0">
                          <a:solidFill>
                            <a:schemeClr val="accent2">
                              <a:lumMod val="50000"/>
                            </a:schemeClr>
                          </a:solidFill>
                          <a:effectLst/>
                          <a:latin typeface="Calibri" panose="020F0502020204030204" pitchFamily="34" charset="0"/>
                        </a:rPr>
                        <a:t>Radio in  real time</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By</a:t>
                      </a:r>
                      <a:r>
                        <a:rPr lang="en-US" sz="1400" b="0" i="0" u="none" strike="noStrike" baseline="0" noProof="0" dirty="0" smtClean="0">
                          <a:solidFill>
                            <a:schemeClr val="accent2">
                              <a:lumMod val="50000"/>
                            </a:schemeClr>
                          </a:solidFill>
                          <a:effectLst/>
                          <a:latin typeface="Calibri" panose="020F0502020204030204" pitchFamily="34" charset="0"/>
                        </a:rPr>
                        <a:t> </a:t>
                      </a:r>
                      <a:r>
                        <a:rPr lang="en-US" sz="1400" b="0" i="0" u="none" strike="noStrike" noProof="0" dirty="0" smtClean="0">
                          <a:solidFill>
                            <a:schemeClr val="accent2">
                              <a:lumMod val="50000"/>
                            </a:schemeClr>
                          </a:solidFill>
                          <a:effectLst/>
                          <a:latin typeface="Calibri" panose="020F0502020204030204" pitchFamily="34" charset="0"/>
                        </a:rPr>
                        <a:t>Radio in  real time</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By</a:t>
                      </a:r>
                      <a:r>
                        <a:rPr lang="en-US" sz="1400" b="0" i="0" u="none" strike="noStrike" baseline="0" noProof="0" dirty="0" smtClean="0">
                          <a:solidFill>
                            <a:schemeClr val="accent2">
                              <a:lumMod val="50000"/>
                            </a:schemeClr>
                          </a:solidFill>
                          <a:effectLst/>
                          <a:latin typeface="Calibri" panose="020F0502020204030204" pitchFamily="34" charset="0"/>
                        </a:rPr>
                        <a:t> </a:t>
                      </a:r>
                      <a:r>
                        <a:rPr lang="en-US" sz="1400" b="0" i="0" u="none" strike="noStrike" noProof="0" dirty="0" smtClean="0">
                          <a:solidFill>
                            <a:schemeClr val="accent2">
                              <a:lumMod val="50000"/>
                            </a:schemeClr>
                          </a:solidFill>
                          <a:effectLst/>
                          <a:latin typeface="Calibri" panose="020F0502020204030204" pitchFamily="34" charset="0"/>
                        </a:rPr>
                        <a:t>Radio in  real time</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By</a:t>
                      </a:r>
                      <a:r>
                        <a:rPr lang="en-US" sz="1400" b="0" i="0" u="none" strike="noStrike" baseline="0" noProof="0" dirty="0" smtClean="0">
                          <a:solidFill>
                            <a:schemeClr val="accent2">
                              <a:lumMod val="50000"/>
                            </a:schemeClr>
                          </a:solidFill>
                          <a:effectLst/>
                          <a:latin typeface="Calibri" panose="020F0502020204030204" pitchFamily="34" charset="0"/>
                        </a:rPr>
                        <a:t> </a:t>
                      </a:r>
                      <a:r>
                        <a:rPr lang="en-US" sz="1400" b="0" i="0" u="none" strike="noStrike" noProof="0" dirty="0" smtClean="0">
                          <a:solidFill>
                            <a:schemeClr val="accent2">
                              <a:lumMod val="50000"/>
                            </a:schemeClr>
                          </a:solidFill>
                          <a:effectLst/>
                          <a:latin typeface="Calibri" panose="020F0502020204030204" pitchFamily="34" charset="0"/>
                        </a:rPr>
                        <a:t>Radio in  real time</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400" b="0" i="0" u="none" strike="noStrike" noProof="0" dirty="0" smtClean="0">
                          <a:solidFill>
                            <a:schemeClr val="accent2">
                              <a:lumMod val="50000"/>
                            </a:schemeClr>
                          </a:solidFill>
                          <a:effectLst/>
                          <a:latin typeface="Calibri" panose="020F0502020204030204" pitchFamily="34" charset="0"/>
                        </a:rPr>
                        <a:t>By</a:t>
                      </a:r>
                      <a:r>
                        <a:rPr lang="en-US" sz="1400" b="0" i="0" u="none" strike="noStrike" baseline="0" noProof="0" dirty="0" smtClean="0">
                          <a:solidFill>
                            <a:schemeClr val="accent2">
                              <a:lumMod val="50000"/>
                            </a:schemeClr>
                          </a:solidFill>
                          <a:effectLst/>
                          <a:latin typeface="Calibri" panose="020F0502020204030204" pitchFamily="34" charset="0"/>
                        </a:rPr>
                        <a:t> </a:t>
                      </a:r>
                      <a:r>
                        <a:rPr lang="en-US" sz="1400" b="0" i="0" u="none" strike="noStrike" noProof="0" dirty="0" smtClean="0">
                          <a:solidFill>
                            <a:schemeClr val="accent2">
                              <a:lumMod val="50000"/>
                            </a:schemeClr>
                          </a:solidFill>
                          <a:effectLst/>
                          <a:latin typeface="Calibri" panose="020F0502020204030204" pitchFamily="34" charset="0"/>
                        </a:rPr>
                        <a:t>Radio in  real time</a:t>
                      </a:r>
                      <a:endParaRPr lang="en-US" sz="14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r>
              <a:tr h="841561">
                <a:tc>
                  <a:txBody>
                    <a:bodyPr/>
                    <a:lstStyle/>
                    <a:p>
                      <a:pPr algn="ctr" rtl="0" fontAlgn="ctr"/>
                      <a:r>
                        <a:rPr lang="en-US" sz="1200" b="1" i="0" u="none" strike="noStrike" noProof="0" dirty="0" smtClean="0">
                          <a:solidFill>
                            <a:srgbClr val="003300"/>
                          </a:solidFill>
                          <a:effectLst/>
                          <a:latin typeface="Calibri" panose="020F0502020204030204" pitchFamily="34" charset="0"/>
                        </a:rPr>
                        <a:t> DATA TRANSFER</a:t>
                      </a:r>
                      <a:endParaRPr lang="en-US" sz="1200" b="1" i="0" u="none" strike="noStrike" noProof="0" dirty="0">
                        <a:solidFill>
                          <a:srgbClr val="003300"/>
                        </a:solidFill>
                        <a:effectLst/>
                        <a:latin typeface="Calibri" panose="020F0502020204030204" pitchFamily="34" charset="0"/>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noProof="0" dirty="0" smtClean="0">
                          <a:solidFill>
                            <a:schemeClr val="accent2">
                              <a:lumMod val="50000"/>
                            </a:schemeClr>
                          </a:solidFill>
                          <a:effectLst/>
                          <a:latin typeface="Calibri" panose="020F0502020204030204" pitchFamily="34" charset="0"/>
                        </a:rPr>
                        <a:t>NO information</a:t>
                      </a:r>
                      <a:r>
                        <a:rPr lang="en-US" sz="1100" b="1" i="0" u="none" strike="noStrike" noProof="0" dirty="0" smtClean="0">
                          <a:solidFill>
                            <a:schemeClr val="accent2">
                              <a:lumMod val="50000"/>
                            </a:schemeClr>
                          </a:solidFill>
                          <a:effectLst/>
                          <a:latin typeface="Symbol" panose="05050102010706020507" pitchFamily="18" charset="2"/>
                        </a:rPr>
                        <a:t> </a:t>
                      </a:r>
                      <a:endParaRPr lang="en-US" sz="1100" b="1" i="0" u="none" strike="noStrike" noProof="0" dirty="0">
                        <a:solidFill>
                          <a:schemeClr val="accent2">
                            <a:lumMod val="50000"/>
                          </a:schemeClr>
                        </a:solidFill>
                        <a:effectLst/>
                        <a:latin typeface="Symbol" panose="05050102010706020507" pitchFamily="18" charset="2"/>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noProof="0" dirty="0" smtClean="0">
                          <a:solidFill>
                            <a:schemeClr val="accent2">
                              <a:lumMod val="50000"/>
                            </a:schemeClr>
                          </a:solidFill>
                          <a:effectLst/>
                          <a:latin typeface="Symbol" panose="05050102010706020507" pitchFamily="18" charset="2"/>
                        </a:rPr>
                        <a:t>ÖÖÖ</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ÖÖÖ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ÖÖÖÖ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ÖÖÖÖ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ÖÖÖÖ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ÖÖÖÖ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ÖÖÖÖ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fontAlgn="ctr"/>
                      <a:r>
                        <a:rPr lang="en-US" sz="1200" b="1" i="0" u="none" strike="noStrike" noProof="0" dirty="0" smtClean="0">
                          <a:solidFill>
                            <a:schemeClr val="accent2">
                              <a:lumMod val="50000"/>
                            </a:schemeClr>
                          </a:solidFill>
                          <a:effectLst/>
                          <a:latin typeface="Symbol" panose="05050102010706020507" pitchFamily="18" charset="2"/>
                        </a:rPr>
                        <a:t>ÖÖÖÖ</a:t>
                      </a:r>
                      <a:endParaRPr lang="en-US" sz="1200" b="1" i="0" u="none" strike="noStrike" noProof="0"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r>
            </a:tbl>
          </a:graphicData>
        </a:graphic>
      </p:graphicFrame>
      <p:sp>
        <p:nvSpPr>
          <p:cNvPr id="16" name="Rectangle 15"/>
          <p:cNvSpPr/>
          <p:nvPr/>
        </p:nvSpPr>
        <p:spPr>
          <a:xfrm>
            <a:off x="562695" y="5380672"/>
            <a:ext cx="2926093" cy="1323439"/>
          </a:xfrm>
          <a:prstGeom prst="rect">
            <a:avLst/>
          </a:prstGeom>
        </p:spPr>
        <p:txBody>
          <a:bodyPr wrap="square">
            <a:spAutoFit/>
          </a:bodyPr>
          <a:lstStyle/>
          <a:p>
            <a:r>
              <a:rPr lang="en-US" sz="2000" dirty="0"/>
              <a:t>CONSIDERATIONS:</a:t>
            </a:r>
          </a:p>
          <a:p>
            <a:pPr marL="285750" indent="-285750">
              <a:buFont typeface="Arial" panose="020B0604020202020204" pitchFamily="34" charset="0"/>
              <a:buChar char="•"/>
            </a:pPr>
            <a:r>
              <a:rPr lang="en-US" sz="2000" dirty="0" smtClean="0"/>
              <a:t>Method available</a:t>
            </a:r>
            <a:endParaRPr lang="en-US" sz="2000" dirty="0"/>
          </a:p>
          <a:p>
            <a:pPr marL="285750" indent="-285750">
              <a:buFont typeface="Arial" panose="020B0604020202020204" pitchFamily="34" charset="0"/>
              <a:buChar char="•"/>
            </a:pPr>
            <a:r>
              <a:rPr lang="en-US" sz="2000" dirty="0"/>
              <a:t>Reliability</a:t>
            </a:r>
          </a:p>
          <a:p>
            <a:pPr marL="285750" indent="-285750">
              <a:buFont typeface="Arial" panose="020B0604020202020204" pitchFamily="34" charset="0"/>
              <a:buChar char="•"/>
            </a:pPr>
            <a:r>
              <a:rPr lang="en-US" sz="2000" dirty="0" smtClean="0"/>
              <a:t>Channel count</a:t>
            </a:r>
          </a:p>
        </p:txBody>
      </p:sp>
    </p:spTree>
    <p:extLst>
      <p:ext uri="{BB962C8B-B14F-4D97-AF65-F5344CB8AC3E}">
        <p14:creationId xmlns:p14="http://schemas.microsoft.com/office/powerpoint/2010/main" val="28826868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394" y="545305"/>
            <a:ext cx="9895156" cy="1143000"/>
          </a:xfrm>
        </p:spPr>
        <p:txBody>
          <a:bodyPr/>
          <a:lstStyle/>
          <a:p>
            <a:r>
              <a:rPr lang="en-US" sz="3200" dirty="0">
                <a:solidFill>
                  <a:schemeClr val="accent6">
                    <a:lumMod val="20000"/>
                    <a:lumOff val="80000"/>
                  </a:schemeClr>
                </a:solidFill>
              </a:rPr>
              <a:t>Nodal </a:t>
            </a:r>
            <a:r>
              <a:rPr lang="en-US" sz="3200" dirty="0" smtClean="0">
                <a:solidFill>
                  <a:schemeClr val="accent6">
                    <a:lumMod val="20000"/>
                    <a:lumOff val="80000"/>
                  </a:schemeClr>
                </a:solidFill>
              </a:rPr>
              <a:t>Systems</a:t>
            </a:r>
            <a:br>
              <a:rPr lang="en-US" sz="3200" dirty="0" smtClean="0">
                <a:solidFill>
                  <a:schemeClr val="accent6">
                    <a:lumMod val="20000"/>
                    <a:lumOff val="80000"/>
                  </a:schemeClr>
                </a:solidFill>
              </a:rPr>
            </a:br>
            <a:r>
              <a:rPr lang="en-US" sz="3200" dirty="0" smtClean="0">
                <a:solidFill>
                  <a:schemeClr val="accent6">
                    <a:lumMod val="20000"/>
                    <a:lumOff val="80000"/>
                  </a:schemeClr>
                </a:solidFill>
              </a:rPr>
              <a:t>Data </a:t>
            </a:r>
            <a:r>
              <a:rPr lang="en-US" sz="3200" dirty="0">
                <a:solidFill>
                  <a:schemeClr val="accent6">
                    <a:lumMod val="20000"/>
                    <a:lumOff val="80000"/>
                  </a:schemeClr>
                </a:solidFill>
              </a:rPr>
              <a:t>Transcription </a:t>
            </a:r>
            <a:r>
              <a:rPr lang="en-US" sz="3200" dirty="0" smtClean="0">
                <a:solidFill>
                  <a:schemeClr val="accent6">
                    <a:lumMod val="20000"/>
                    <a:lumOff val="80000"/>
                  </a:schemeClr>
                </a:solidFill>
              </a:rPr>
              <a:t>Handling 10,000+ Channels</a:t>
            </a:r>
            <a:endParaRPr lang="en-US" sz="3200" dirty="0">
              <a:solidFill>
                <a:schemeClr val="accent6">
                  <a:lumMod val="20000"/>
                  <a:lumOff val="80000"/>
                </a:scheme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938"/>
            <a:ext cx="1557024" cy="312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3599351084"/>
              </p:ext>
            </p:extLst>
          </p:nvPr>
        </p:nvGraphicFramePr>
        <p:xfrm>
          <a:off x="562695" y="2239069"/>
          <a:ext cx="11076855" cy="1995487"/>
        </p:xfrm>
        <a:graphic>
          <a:graphicData uri="http://schemas.openxmlformats.org/drawingml/2006/table">
            <a:tbl>
              <a:tblPr firstRow="1" bandRow="1">
                <a:tableStyleId>{E8B1032C-EA38-4F05-BA0D-38AFFFC7BED3}</a:tableStyleId>
              </a:tblPr>
              <a:tblGrid>
                <a:gridCol w="738457"/>
                <a:gridCol w="738457"/>
                <a:gridCol w="738457"/>
                <a:gridCol w="738457"/>
                <a:gridCol w="738457"/>
                <a:gridCol w="738457"/>
                <a:gridCol w="738457"/>
                <a:gridCol w="738457"/>
                <a:gridCol w="738457"/>
                <a:gridCol w="738457"/>
                <a:gridCol w="738457"/>
                <a:gridCol w="738457"/>
                <a:gridCol w="738457"/>
                <a:gridCol w="738457"/>
                <a:gridCol w="738457"/>
              </a:tblGrid>
              <a:tr h="55276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GTI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400" b="1" i="0" u="none" strike="noStrike" dirty="0">
                          <a:solidFill>
                            <a:srgbClr val="003300"/>
                          </a:solidFill>
                          <a:effectLst/>
                          <a:latin typeface="Calibri" panose="020F0502020204030204" pitchFamily="34" charset="0"/>
                        </a:rPr>
                        <a:t>Innoseis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400" b="1" i="0" u="none" strike="noStrike" dirty="0">
                          <a:solidFill>
                            <a:srgbClr val="003300"/>
                          </a:solidFill>
                          <a:effectLst/>
                          <a:latin typeface="Calibri" panose="020F0502020204030204" pitchFamily="34" charset="0"/>
                        </a:rPr>
                        <a:t> </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Geoseis Services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Seismic</a:t>
                      </a:r>
                      <a:r>
                        <a:rPr lang="x-none" sz="1400" b="1" i="0" u="none" strike="noStrike" dirty="0" smtClean="0">
                          <a:solidFill>
                            <a:srgbClr val="003300"/>
                          </a:solidFill>
                          <a:effectLst/>
                          <a:latin typeface="Calibri" panose="020F0502020204030204" pitchFamily="34" charset="0"/>
                        </a:rPr>
                        <a:t> Inst.</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Sercel</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Wireless Seismic</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World Sensing</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AutoSeis</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INOVA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Fairfield Nodal</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x-none" sz="1400" b="1" i="0" u="none" strike="noStrike" dirty="0">
                          <a:solidFill>
                            <a:srgbClr val="003300"/>
                          </a:solidFill>
                          <a:effectLst/>
                          <a:latin typeface="Calibri" panose="020F0502020204030204" pitchFamily="34" charset="0"/>
                        </a:rPr>
                        <a:t>Geospace Tech.</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422591">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Nuseis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100" b="1" i="0" u="none" strike="noStrike" dirty="0">
                          <a:solidFill>
                            <a:srgbClr val="003300"/>
                          </a:solidFill>
                          <a:effectLst/>
                          <a:latin typeface="Calibri" panose="020F0502020204030204" pitchFamily="34" charset="0"/>
                        </a:rPr>
                        <a:t>TremorNet Smart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fontAlgn="ctr"/>
                      <a:r>
                        <a:rPr lang="x-none" sz="1100" b="1" i="0" u="none" strike="noStrike" dirty="0">
                          <a:solidFill>
                            <a:srgbClr val="003300"/>
                          </a:solidFill>
                          <a:effectLst/>
                          <a:latin typeface="Calibri" panose="020F0502020204030204" pitchFamily="34" charset="0"/>
                        </a:rPr>
                        <a:t>TremorNet Blind</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Sigma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Scout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 Node</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Unite RAU eX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Hawk</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ZLand </a:t>
                      </a:r>
                      <a:r>
                        <a:rPr lang="x-none" sz="1400" b="1" i="0" u="none" strike="noStrike" dirty="0">
                          <a:solidFill>
                            <a:srgbClr val="003300"/>
                          </a:solidFill>
                          <a:effectLst/>
                          <a:latin typeface="Calibri" panose="020F0502020204030204" pitchFamily="34" charset="0"/>
                        </a:rPr>
                        <a:t>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1016002">
                <a:tc>
                  <a:txBody>
                    <a:bodyPr/>
                    <a:lstStyle/>
                    <a:p>
                      <a:pPr algn="ctr" rtl="0" fontAlgn="ctr"/>
                      <a:r>
                        <a:rPr lang="x-none" sz="800" b="0" i="0" u="none" strike="noStrike" dirty="0" smtClean="0">
                          <a:solidFill>
                            <a:srgbClr val="003300"/>
                          </a:solidFill>
                          <a:effectLst/>
                          <a:latin typeface="Calibri" panose="020F0502020204030204" pitchFamily="34" charset="0"/>
                        </a:rPr>
                        <a:t>DATA TRANSCRIPTION</a:t>
                      </a:r>
                    </a:p>
                  </a:txBody>
                  <a:tcPr marL="0" marR="0" marT="0" marB="0" anchor="ct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NO information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NO information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NO information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NO information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NO information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NO information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NO information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NO information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200" b="0" i="0" u="none" strike="noStrike" noProof="0" dirty="0" smtClean="0">
                          <a:solidFill>
                            <a:schemeClr val="accent2">
                              <a:lumMod val="50000"/>
                            </a:schemeClr>
                          </a:solidFill>
                          <a:effectLst/>
                          <a:latin typeface="Calibri" panose="020F0502020204030204" pitchFamily="34" charset="0"/>
                        </a:rPr>
                        <a:t>NO information</a:t>
                      </a:r>
                      <a:endParaRPr lang="en-US" sz="12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400" b="1" i="0" u="none" strike="noStrike" noProof="0" dirty="0" smtClean="0">
                          <a:solidFill>
                            <a:schemeClr val="accent2">
                              <a:lumMod val="50000"/>
                            </a:schemeClr>
                          </a:solidFill>
                          <a:effectLst/>
                          <a:latin typeface="Symbol" panose="05050102010706020507" pitchFamily="18" charset="2"/>
                        </a:rPr>
                        <a:t>Ö</a:t>
                      </a:r>
                      <a:endParaRPr lang="en-US" sz="1400" b="1" i="0" u="none" strike="noStrike" noProof="0"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400" b="1" i="0" u="none" strike="noStrike" noProof="0" dirty="0" smtClean="0">
                          <a:solidFill>
                            <a:schemeClr val="accent2">
                              <a:lumMod val="50000"/>
                            </a:schemeClr>
                          </a:solidFill>
                          <a:effectLst/>
                          <a:latin typeface="Symbol" panose="05050102010706020507" pitchFamily="18" charset="2"/>
                        </a:rPr>
                        <a:t>ÖÖÖ</a:t>
                      </a:r>
                      <a:endParaRPr lang="en-US" sz="1400" b="1" i="0" u="none" strike="noStrike" noProof="0"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400" b="1" i="0" u="none" strike="noStrike" noProof="0" dirty="0" smtClean="0">
                          <a:solidFill>
                            <a:schemeClr val="accent2">
                              <a:lumMod val="50000"/>
                            </a:schemeClr>
                          </a:solidFill>
                          <a:effectLst/>
                          <a:latin typeface="Symbol" panose="05050102010706020507" pitchFamily="18" charset="2"/>
                        </a:rPr>
                        <a:t>ÖÖÖ</a:t>
                      </a:r>
                      <a:endParaRPr lang="en-US" sz="1400" b="1" i="0" u="none" strike="noStrike" noProof="0"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400" b="1" i="0" u="none" strike="noStrike" noProof="0" dirty="0" smtClean="0">
                          <a:solidFill>
                            <a:schemeClr val="accent2">
                              <a:lumMod val="50000"/>
                            </a:schemeClr>
                          </a:solidFill>
                          <a:effectLst/>
                          <a:latin typeface="Symbol" panose="05050102010706020507" pitchFamily="18" charset="2"/>
                        </a:rPr>
                        <a:t>ÖÖÖÖÖ</a:t>
                      </a:r>
                      <a:endParaRPr lang="en-US" sz="1400" b="1" i="0" u="none" strike="noStrike" noProof="0"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fontAlgn="ctr"/>
                      <a:r>
                        <a:rPr lang="en-US" sz="1400" b="1" i="0" u="none" strike="noStrike" noProof="0" dirty="0" smtClean="0">
                          <a:solidFill>
                            <a:schemeClr val="accent2">
                              <a:lumMod val="50000"/>
                            </a:schemeClr>
                          </a:solidFill>
                          <a:effectLst/>
                          <a:latin typeface="Symbol" panose="05050102010706020507" pitchFamily="18" charset="2"/>
                        </a:rPr>
                        <a:t>ÖÖÖÖ</a:t>
                      </a:r>
                      <a:endParaRPr lang="en-US" sz="1400" b="1" i="0" u="none" strike="noStrike" noProof="0"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r>
            </a:tbl>
          </a:graphicData>
        </a:graphic>
      </p:graphicFrame>
      <p:sp>
        <p:nvSpPr>
          <p:cNvPr id="16" name="Rectangle 15"/>
          <p:cNvSpPr/>
          <p:nvPr/>
        </p:nvSpPr>
        <p:spPr>
          <a:xfrm>
            <a:off x="457200" y="4785320"/>
            <a:ext cx="7751311" cy="1631216"/>
          </a:xfrm>
          <a:prstGeom prst="rect">
            <a:avLst/>
          </a:prstGeom>
        </p:spPr>
        <p:txBody>
          <a:bodyPr wrap="square">
            <a:spAutoFit/>
          </a:bodyPr>
          <a:lstStyle/>
          <a:p>
            <a:r>
              <a:rPr lang="en-US" sz="2000" dirty="0" smtClean="0"/>
              <a:t>CONSIDERATIONS</a:t>
            </a:r>
            <a:r>
              <a:rPr lang="en-US" sz="2000" dirty="0"/>
              <a:t>:</a:t>
            </a:r>
          </a:p>
          <a:p>
            <a:pPr marL="285750" indent="-285750">
              <a:buFont typeface="Arial" panose="020B0604020202020204" pitchFamily="34" charset="0"/>
              <a:buChar char="•"/>
            </a:pPr>
            <a:r>
              <a:rPr lang="en-US" sz="2000" dirty="0" smtClean="0"/>
              <a:t>Channel count</a:t>
            </a:r>
            <a:endParaRPr lang="en-US" sz="2000" dirty="0"/>
          </a:p>
          <a:p>
            <a:pPr marL="285750" indent="-285750">
              <a:buFont typeface="Arial" panose="020B0604020202020204" pitchFamily="34" charset="0"/>
              <a:buChar char="•"/>
            </a:pPr>
            <a:r>
              <a:rPr lang="en-US" sz="2000" dirty="0" smtClean="0"/>
              <a:t>Software options </a:t>
            </a:r>
            <a:r>
              <a:rPr lang="en-US" sz="2000" dirty="0"/>
              <a:t>(Roll, replacement of nodes, GPS location)</a:t>
            </a:r>
          </a:p>
          <a:p>
            <a:pPr marL="285750" indent="-285750">
              <a:buFont typeface="Arial" panose="020B0604020202020204" pitchFamily="34" charset="0"/>
              <a:buChar char="•"/>
            </a:pPr>
            <a:r>
              <a:rPr lang="en-US" sz="2000" dirty="0" smtClean="0"/>
              <a:t>Vibroseis method  </a:t>
            </a:r>
            <a:r>
              <a:rPr lang="en-US" sz="2000" dirty="0"/>
              <a:t>(CAS, CBS, Diversity and Vertical Stack, etc)</a:t>
            </a:r>
          </a:p>
          <a:p>
            <a:pPr marL="285750" indent="-285750">
              <a:buFont typeface="Arial" panose="020B0604020202020204" pitchFamily="34" charset="0"/>
              <a:buChar char="•"/>
            </a:pPr>
            <a:r>
              <a:rPr lang="en-US" sz="2000" dirty="0"/>
              <a:t>Area type</a:t>
            </a:r>
            <a:endParaRPr lang="en-US" sz="2000" dirty="0" smtClean="0"/>
          </a:p>
        </p:txBody>
      </p:sp>
    </p:spTree>
    <p:extLst>
      <p:ext uri="{BB962C8B-B14F-4D97-AF65-F5344CB8AC3E}">
        <p14:creationId xmlns:p14="http://schemas.microsoft.com/office/powerpoint/2010/main" val="21298403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045" y="506437"/>
            <a:ext cx="10944665" cy="5977490"/>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pPr algn="ctr">
              <a:buNone/>
            </a:pPr>
            <a:endParaRPr lang="en-US" sz="2000" b="1" dirty="0" smtClean="0">
              <a:solidFill>
                <a:srgbClr val="0000FF"/>
              </a:solidFill>
            </a:endParaRPr>
          </a:p>
          <a:p>
            <a:pPr algn="ctr">
              <a:buNone/>
            </a:pPr>
            <a:r>
              <a:rPr lang="en-US" b="1" dirty="0" smtClean="0">
                <a:solidFill>
                  <a:srgbClr val="003300"/>
                </a:solidFill>
              </a:rPr>
              <a:t>Nodal Systems</a:t>
            </a:r>
          </a:p>
          <a:p>
            <a:pPr algn="ctr">
              <a:buNone/>
            </a:pPr>
            <a:r>
              <a:rPr lang="en-US" b="1" dirty="0" smtClean="0">
                <a:solidFill>
                  <a:srgbClr val="003300"/>
                </a:solidFill>
              </a:rPr>
              <a:t>Operations</a:t>
            </a:r>
            <a:endParaRPr lang="x-none" sz="1000" b="1" dirty="0" smtClean="0">
              <a:solidFill>
                <a:srgbClr val="003300"/>
              </a:solidFill>
            </a:endParaRPr>
          </a:p>
          <a:p>
            <a:pPr algn="ctr">
              <a:buNone/>
            </a:pPr>
            <a:endParaRPr lang="x-none" sz="1000" b="1" dirty="0" smtClean="0">
              <a:solidFill>
                <a:srgbClr val="003300"/>
              </a:solidFill>
            </a:endParaRPr>
          </a:p>
          <a:p>
            <a:r>
              <a:rPr lang="en-US" sz="2200" b="1" dirty="0">
                <a:solidFill>
                  <a:srgbClr val="003300"/>
                </a:solidFill>
              </a:rPr>
              <a:t>Bury . </a:t>
            </a:r>
            <a:r>
              <a:rPr lang="en-US" sz="2200" dirty="0">
                <a:solidFill>
                  <a:srgbClr val="003300"/>
                </a:solidFill>
              </a:rPr>
              <a:t>The option of burying sensors to abate noise has been a useful tool in seismic. The added benefit to bury complete stations has prevented theft, thus reduced loss. The Nodal systems so called “Blind Shooting” may greatly benefit with this option</a:t>
            </a:r>
            <a:r>
              <a:rPr lang="en-US" sz="2200" dirty="0" smtClean="0">
                <a:solidFill>
                  <a:srgbClr val="003300"/>
                </a:solidFill>
              </a:rPr>
              <a:t>.</a:t>
            </a:r>
          </a:p>
          <a:p>
            <a:endParaRPr lang="en-US" sz="1000" dirty="0">
              <a:solidFill>
                <a:srgbClr val="003300"/>
              </a:solidFill>
            </a:endParaRPr>
          </a:p>
          <a:p>
            <a:r>
              <a:rPr lang="en-US" sz="2200" b="1" dirty="0" smtClean="0">
                <a:solidFill>
                  <a:srgbClr val="003300"/>
                </a:solidFill>
              </a:rPr>
              <a:t>QC </a:t>
            </a:r>
            <a:r>
              <a:rPr lang="en-US" sz="2200" b="1" dirty="0">
                <a:solidFill>
                  <a:srgbClr val="003300"/>
                </a:solidFill>
              </a:rPr>
              <a:t>Status. </a:t>
            </a:r>
            <a:r>
              <a:rPr lang="en-US" sz="2200" dirty="0">
                <a:solidFill>
                  <a:srgbClr val="003300"/>
                </a:solidFill>
              </a:rPr>
              <a:t>The methods used to maintain the quality of a spread have changed but most are still handling it locally </a:t>
            </a:r>
            <a:r>
              <a:rPr lang="en-US" sz="2200" dirty="0" smtClean="0">
                <a:solidFill>
                  <a:srgbClr val="003300"/>
                </a:solidFill>
              </a:rPr>
              <a:t>visiting each station or centralizing the information using radio.</a:t>
            </a:r>
          </a:p>
          <a:p>
            <a:endParaRPr lang="en-US" sz="1000" dirty="0" smtClean="0">
              <a:solidFill>
                <a:srgbClr val="003300"/>
              </a:solidFill>
            </a:endParaRPr>
          </a:p>
          <a:p>
            <a:r>
              <a:rPr lang="en-US" sz="2200" b="1" dirty="0" smtClean="0">
                <a:solidFill>
                  <a:srgbClr val="003300"/>
                </a:solidFill>
              </a:rPr>
              <a:t>Spread </a:t>
            </a:r>
            <a:r>
              <a:rPr lang="en-US" sz="2200" b="1" dirty="0">
                <a:solidFill>
                  <a:srgbClr val="003300"/>
                </a:solidFill>
              </a:rPr>
              <a:t>Noise Monitoring . </a:t>
            </a:r>
            <a:r>
              <a:rPr lang="en-US" sz="2200" dirty="0">
                <a:solidFill>
                  <a:srgbClr val="003300"/>
                </a:solidFill>
              </a:rPr>
              <a:t>Since this important tool, available locally or by radio, the decision should be made how to </a:t>
            </a:r>
            <a:r>
              <a:rPr lang="en-US" sz="2200" dirty="0" smtClean="0">
                <a:solidFill>
                  <a:srgbClr val="003300"/>
                </a:solidFill>
              </a:rPr>
              <a:t>acquire data: Using </a:t>
            </a:r>
            <a:r>
              <a:rPr lang="en-US" sz="2200" dirty="0">
                <a:solidFill>
                  <a:srgbClr val="003300"/>
                </a:solidFill>
              </a:rPr>
              <a:t>“blind”, </a:t>
            </a:r>
            <a:r>
              <a:rPr lang="en-US" sz="2200" dirty="0" smtClean="0">
                <a:solidFill>
                  <a:srgbClr val="003300"/>
                </a:solidFill>
              </a:rPr>
              <a:t>“one-eyed”, </a:t>
            </a:r>
            <a:r>
              <a:rPr lang="en-US" sz="2200" dirty="0">
                <a:solidFill>
                  <a:srgbClr val="003300"/>
                </a:solidFill>
              </a:rPr>
              <a:t>or </a:t>
            </a:r>
            <a:r>
              <a:rPr lang="en-US" sz="2200" dirty="0" smtClean="0">
                <a:solidFill>
                  <a:srgbClr val="003300"/>
                </a:solidFill>
              </a:rPr>
              <a:t>a “20/20” system. </a:t>
            </a:r>
            <a:r>
              <a:rPr lang="en-US" sz="2200" dirty="0">
                <a:solidFill>
                  <a:srgbClr val="003300"/>
                </a:solidFill>
              </a:rPr>
              <a:t>Either choice will directly affect the cost – benefit ratio.</a:t>
            </a:r>
            <a:r>
              <a:rPr lang="x-none" sz="2200" dirty="0">
                <a:solidFill>
                  <a:srgbClr val="003300"/>
                </a:solidFill>
              </a:rPr>
              <a:t> </a:t>
            </a:r>
          </a:p>
          <a:p>
            <a:endParaRPr lang="en-US" sz="2200" b="1" dirty="0" smtClean="0">
              <a:solidFill>
                <a:srgbClr val="003300"/>
              </a:solidFill>
            </a:endParaRPr>
          </a:p>
          <a:p>
            <a:pPr marL="0" indent="0">
              <a:buNone/>
            </a:pPr>
            <a:endParaRPr lang="x-none" sz="2400" dirty="0" smtClean="0">
              <a:solidFill>
                <a:srgbClr val="003300"/>
              </a:solidFill>
            </a:endParaRPr>
          </a:p>
          <a:p>
            <a:pPr marL="0" indent="0">
              <a:buNone/>
            </a:pPr>
            <a:endParaRPr lang="x-none" sz="2000" dirty="0" smtClean="0">
              <a:solidFill>
                <a:srgbClr val="0000FF"/>
              </a:solidFill>
            </a:endParaRPr>
          </a:p>
          <a:p>
            <a:pPr marL="0" indent="0">
              <a:buNone/>
            </a:pPr>
            <a:endParaRPr lang="x-none" sz="2000" dirty="0" smtClean="0">
              <a:solidFill>
                <a:srgbClr val="0000FF"/>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6109" y="854863"/>
            <a:ext cx="1347581" cy="6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8213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045" y="506437"/>
            <a:ext cx="10944665" cy="5843564"/>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pPr algn="ctr">
              <a:buNone/>
            </a:pPr>
            <a:endParaRPr lang="x-none" sz="1000" b="1" dirty="0" smtClean="0">
              <a:solidFill>
                <a:srgbClr val="0000FF"/>
              </a:solidFill>
            </a:endParaRPr>
          </a:p>
          <a:p>
            <a:pPr algn="ctr">
              <a:buNone/>
            </a:pPr>
            <a:endParaRPr lang="x-none" sz="1000" b="1" dirty="0" smtClean="0">
              <a:solidFill>
                <a:srgbClr val="0000FF"/>
              </a:solidFill>
            </a:endParaRPr>
          </a:p>
          <a:p>
            <a:pPr algn="ctr">
              <a:buNone/>
            </a:pPr>
            <a:r>
              <a:rPr lang="en-US" b="1" dirty="0">
                <a:solidFill>
                  <a:srgbClr val="003300"/>
                </a:solidFill>
              </a:rPr>
              <a:t>Nodal Systems</a:t>
            </a:r>
          </a:p>
          <a:p>
            <a:pPr algn="ctr">
              <a:buNone/>
            </a:pPr>
            <a:r>
              <a:rPr lang="en-US" b="1" dirty="0">
                <a:solidFill>
                  <a:srgbClr val="003300"/>
                </a:solidFill>
              </a:rPr>
              <a:t>Operations </a:t>
            </a:r>
            <a:endParaRPr lang="en-US" sz="800" dirty="0">
              <a:solidFill>
                <a:srgbClr val="003300"/>
              </a:solidFill>
            </a:endParaRPr>
          </a:p>
          <a:p>
            <a:r>
              <a:rPr lang="en-US" sz="2200" b="1" dirty="0">
                <a:solidFill>
                  <a:srgbClr val="003300"/>
                </a:solidFill>
              </a:rPr>
              <a:t>Acquisition. </a:t>
            </a:r>
            <a:r>
              <a:rPr lang="en-US" sz="2200" dirty="0">
                <a:solidFill>
                  <a:srgbClr val="003300"/>
                </a:solidFill>
              </a:rPr>
              <a:t>Easy to carry out the entire process of acquisition in the field (i. e. system rotation) and, as an aggregate, the ability to synchronize the system with different energy sources</a:t>
            </a:r>
            <a:r>
              <a:rPr lang="en-US" sz="2200" dirty="0" smtClean="0">
                <a:solidFill>
                  <a:srgbClr val="003300"/>
                </a:solidFill>
              </a:rPr>
              <a:t>.</a:t>
            </a:r>
            <a:endParaRPr lang="en-US" sz="800" dirty="0">
              <a:solidFill>
                <a:srgbClr val="003300"/>
              </a:solidFill>
            </a:endParaRPr>
          </a:p>
          <a:p>
            <a:r>
              <a:rPr lang="en-US" sz="2200" b="1" dirty="0" smtClean="0">
                <a:solidFill>
                  <a:srgbClr val="003300"/>
                </a:solidFill>
              </a:rPr>
              <a:t>Data Transfer</a:t>
            </a:r>
            <a:r>
              <a:rPr lang="en-US" sz="2200" b="1" dirty="0">
                <a:solidFill>
                  <a:srgbClr val="003300"/>
                </a:solidFill>
              </a:rPr>
              <a:t>. </a:t>
            </a:r>
            <a:r>
              <a:rPr lang="en-US" sz="2200" dirty="0">
                <a:solidFill>
                  <a:srgbClr val="003300"/>
                </a:solidFill>
              </a:rPr>
              <a:t>The handling of information must be reliable and </a:t>
            </a:r>
            <a:r>
              <a:rPr lang="en-US" sz="2200" dirty="0" smtClean="0">
                <a:solidFill>
                  <a:srgbClr val="003300"/>
                </a:solidFill>
              </a:rPr>
              <a:t>at large-scale effortless. </a:t>
            </a:r>
            <a:r>
              <a:rPr lang="en-US" sz="2200" dirty="0">
                <a:solidFill>
                  <a:srgbClr val="003300"/>
                </a:solidFill>
              </a:rPr>
              <a:t>Basically two methods are used: Sending nodes to </a:t>
            </a:r>
            <a:r>
              <a:rPr lang="en-US" sz="2200" dirty="0" smtClean="0">
                <a:solidFill>
                  <a:srgbClr val="003300"/>
                </a:solidFill>
              </a:rPr>
              <a:t>Transcriber </a:t>
            </a:r>
            <a:r>
              <a:rPr lang="en-US" sz="2200" dirty="0">
                <a:solidFill>
                  <a:srgbClr val="003300"/>
                </a:solidFill>
              </a:rPr>
              <a:t>or </a:t>
            </a:r>
            <a:r>
              <a:rPr lang="en-US" sz="2200" dirty="0" smtClean="0">
                <a:solidFill>
                  <a:srgbClr val="003300"/>
                </a:solidFill>
              </a:rPr>
              <a:t>transferring </a:t>
            </a:r>
            <a:r>
              <a:rPr lang="en-US" sz="2200" dirty="0">
                <a:solidFill>
                  <a:srgbClr val="003300"/>
                </a:solidFill>
              </a:rPr>
              <a:t>information by radio</a:t>
            </a:r>
            <a:r>
              <a:rPr lang="en-US" sz="2200" dirty="0" smtClean="0">
                <a:solidFill>
                  <a:srgbClr val="003300"/>
                </a:solidFill>
              </a:rPr>
              <a:t>.</a:t>
            </a:r>
            <a:endParaRPr lang="en-US" sz="800" dirty="0">
              <a:solidFill>
                <a:srgbClr val="003300"/>
              </a:solidFill>
            </a:endParaRPr>
          </a:p>
          <a:p>
            <a:r>
              <a:rPr lang="en-US" sz="2200" b="1" dirty="0">
                <a:solidFill>
                  <a:srgbClr val="003300"/>
                </a:solidFill>
              </a:rPr>
              <a:t>Data Transcription. </a:t>
            </a:r>
            <a:r>
              <a:rPr lang="en-US" sz="2200" dirty="0">
                <a:solidFill>
                  <a:srgbClr val="003300"/>
                </a:solidFill>
              </a:rPr>
              <a:t>Whether shooting 1,000 channels or 10,000, the difference is substantial for data transcription, especially when adding variables such as intricate areas of operation; node and battery rotation; replacement of bad equipment; specified parameter settings such as Shot Gather / Receiver Gather,  Correlation /Stacking process. Once these variables are locked in, the time spent on data transcription may or may  not be significant.</a:t>
            </a:r>
            <a:endParaRPr lang="x-none" sz="2200" dirty="0">
              <a:solidFill>
                <a:srgbClr val="003300"/>
              </a:solidFill>
            </a:endParaRPr>
          </a:p>
          <a:p>
            <a:pPr marL="0" indent="0">
              <a:buNone/>
            </a:pPr>
            <a:endParaRPr lang="x-none" sz="2200" b="1" dirty="0">
              <a:solidFill>
                <a:srgbClr val="0033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3905" y="812661"/>
            <a:ext cx="1347581" cy="6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9952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596900"/>
            <a:ext cx="10960100" cy="5715000"/>
          </a:xfrm>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r="100000" b="100000"/>
            </a:path>
            <a:tileRect l="-100000" t="-100000"/>
          </a:gradFill>
        </p:spPr>
        <p:txBody>
          <a:bodyPr/>
          <a:lstStyle/>
          <a:p>
            <a:pPr algn="ctr">
              <a:buNone/>
            </a:pPr>
            <a:endParaRPr lang="en-US" dirty="0" smtClean="0"/>
          </a:p>
          <a:p>
            <a:pPr algn="ctr">
              <a:buNone/>
            </a:pPr>
            <a:endParaRPr lang="en-US" dirty="0" smtClean="0"/>
          </a:p>
          <a:p>
            <a:pPr algn="ctr">
              <a:buNone/>
            </a:pPr>
            <a:endParaRPr lang="en-US" dirty="0"/>
          </a:p>
          <a:p>
            <a:pPr algn="ctr">
              <a:buNone/>
            </a:pPr>
            <a:endParaRPr lang="en-US" dirty="0"/>
          </a:p>
          <a:p>
            <a:pPr algn="ctr">
              <a:buNone/>
            </a:pPr>
            <a:endParaRPr lang="en-US" sz="1000" dirty="0"/>
          </a:p>
          <a:p>
            <a:pPr algn="ctr">
              <a:buNone/>
            </a:pPr>
            <a:r>
              <a:rPr lang="en-US" sz="4000" b="1" dirty="0">
                <a:solidFill>
                  <a:srgbClr val="003300"/>
                </a:solidFill>
              </a:rPr>
              <a:t>Special </a:t>
            </a:r>
            <a:r>
              <a:rPr lang="en-US" sz="4000" b="1" dirty="0" smtClean="0">
                <a:solidFill>
                  <a:srgbClr val="003300"/>
                </a:solidFill>
              </a:rPr>
              <a:t>Configurations </a:t>
            </a:r>
          </a:p>
          <a:p>
            <a:pPr algn="ctr">
              <a:buNone/>
            </a:pPr>
            <a:r>
              <a:rPr lang="en-US" sz="4000" b="1" dirty="0" smtClean="0">
                <a:solidFill>
                  <a:srgbClr val="003300"/>
                </a:solidFill>
              </a:rPr>
              <a:t>with Nodal Systems</a:t>
            </a:r>
            <a:endParaRPr lang="x-none" sz="4000" b="1" dirty="0">
              <a:solidFill>
                <a:srgbClr val="0033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1" y="1099291"/>
            <a:ext cx="1502334" cy="682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1913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7945" y="295891"/>
            <a:ext cx="8831467" cy="1110342"/>
          </a:xfrm>
        </p:spPr>
        <p:txBody>
          <a:bodyPr/>
          <a:lstStyle/>
          <a:p>
            <a:r>
              <a:rPr lang="en-US" sz="3200" dirty="0">
                <a:solidFill>
                  <a:schemeClr val="accent6">
                    <a:lumMod val="20000"/>
                    <a:lumOff val="80000"/>
                  </a:schemeClr>
                </a:solidFill>
              </a:rPr>
              <a:t>Special </a:t>
            </a:r>
            <a:r>
              <a:rPr lang="en-US" sz="3200" dirty="0" smtClean="0">
                <a:solidFill>
                  <a:schemeClr val="accent6">
                    <a:lumMod val="20000"/>
                    <a:lumOff val="80000"/>
                  </a:schemeClr>
                </a:solidFill>
              </a:rPr>
              <a:t>Considerations</a:t>
            </a:r>
            <a:br>
              <a:rPr lang="en-US" sz="3200" dirty="0" smtClean="0">
                <a:solidFill>
                  <a:schemeClr val="accent6">
                    <a:lumMod val="20000"/>
                    <a:lumOff val="80000"/>
                  </a:schemeClr>
                </a:solidFill>
              </a:rPr>
            </a:br>
            <a:r>
              <a:rPr lang="en-US" sz="3200" dirty="0" smtClean="0">
                <a:solidFill>
                  <a:schemeClr val="accent6">
                    <a:lumMod val="20000"/>
                    <a:lumOff val="80000"/>
                  </a:schemeClr>
                </a:solidFill>
              </a:rPr>
              <a:t>of </a:t>
            </a:r>
            <a:r>
              <a:rPr lang="en-US" sz="3200" dirty="0">
                <a:solidFill>
                  <a:schemeClr val="accent6">
                    <a:lumMod val="20000"/>
                    <a:lumOff val="80000"/>
                  </a:schemeClr>
                </a:solidFill>
              </a:rPr>
              <a:t>M</a:t>
            </a:r>
            <a:r>
              <a:rPr lang="en-US" sz="3200" dirty="0" smtClean="0">
                <a:solidFill>
                  <a:schemeClr val="accent6">
                    <a:lumMod val="20000"/>
                    <a:lumOff val="80000"/>
                  </a:schemeClr>
                </a:solidFill>
              </a:rPr>
              <a:t>ultichannel Node</a:t>
            </a:r>
            <a:endParaRPr lang="x-none" sz="3200" dirty="0">
              <a:solidFill>
                <a:schemeClr val="accent6">
                  <a:lumMod val="20000"/>
                  <a:lumOff val="80000"/>
                </a:schemeClr>
              </a:solidFill>
            </a:endParaRPr>
          </a:p>
        </p:txBody>
      </p:sp>
      <p:sp>
        <p:nvSpPr>
          <p:cNvPr id="3" name="Content Placeholder 2"/>
          <p:cNvSpPr>
            <a:spLocks noGrp="1"/>
          </p:cNvSpPr>
          <p:nvPr>
            <p:ph idx="1"/>
          </p:nvPr>
        </p:nvSpPr>
        <p:spPr>
          <a:xfrm>
            <a:off x="727788" y="1716833"/>
            <a:ext cx="10765480" cy="442271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threePt" dir="t"/>
          </a:scene3d>
          <a:sp3d>
            <a:bevelT w="114300" prst="artDeco"/>
          </a:sp3d>
        </p:spPr>
        <p:txBody>
          <a:bodyPr/>
          <a:lstStyle/>
          <a:p>
            <a:pPr marL="114300" indent="0" algn="just">
              <a:buNone/>
            </a:pPr>
            <a:endParaRPr lang="en-US" sz="1000" b="1" dirty="0" smtClean="0">
              <a:solidFill>
                <a:srgbClr val="0000FF"/>
              </a:solidFill>
            </a:endParaRPr>
          </a:p>
          <a:p>
            <a:pPr marL="114300" indent="0" algn="just">
              <a:buNone/>
            </a:pPr>
            <a:r>
              <a:rPr lang="en-US" sz="2800" b="1" dirty="0" smtClean="0">
                <a:solidFill>
                  <a:srgbClr val="003300"/>
                </a:solidFill>
              </a:rPr>
              <a:t>Advantages using </a:t>
            </a:r>
            <a:r>
              <a:rPr lang="en-US" sz="2800" b="1" dirty="0">
                <a:solidFill>
                  <a:srgbClr val="003300"/>
                </a:solidFill>
              </a:rPr>
              <a:t>t</a:t>
            </a:r>
            <a:r>
              <a:rPr lang="en-US" sz="2800" b="1" dirty="0" smtClean="0">
                <a:solidFill>
                  <a:srgbClr val="003300"/>
                </a:solidFill>
              </a:rPr>
              <a:t>hree (or 4) channels/node:</a:t>
            </a:r>
          </a:p>
          <a:p>
            <a:pPr marL="114300" indent="0" algn="just">
              <a:buNone/>
            </a:pPr>
            <a:endParaRPr lang="en-US" sz="2800" b="1" dirty="0">
              <a:solidFill>
                <a:srgbClr val="003300"/>
              </a:solidFill>
            </a:endParaRPr>
          </a:p>
          <a:p>
            <a:pPr marL="457200" algn="just">
              <a:buFont typeface="Wingdings" panose="05000000000000000000" pitchFamily="2" charset="2"/>
              <a:buChar char="ü"/>
            </a:pPr>
            <a:r>
              <a:rPr lang="en-US" sz="2800" dirty="0" smtClean="0">
                <a:solidFill>
                  <a:srgbClr val="003300"/>
                </a:solidFill>
              </a:rPr>
              <a:t>Cut by </a:t>
            </a:r>
            <a:r>
              <a:rPr lang="en-US" sz="2800" dirty="0">
                <a:solidFill>
                  <a:srgbClr val="003300"/>
                </a:solidFill>
              </a:rPr>
              <a:t>one third (or </a:t>
            </a:r>
            <a:r>
              <a:rPr lang="en-US" sz="2800" dirty="0" smtClean="0">
                <a:solidFill>
                  <a:srgbClr val="003300"/>
                </a:solidFill>
              </a:rPr>
              <a:t>¼) the total amount of nodes required.</a:t>
            </a:r>
          </a:p>
          <a:p>
            <a:pPr marL="114300" indent="0" algn="just">
              <a:buNone/>
            </a:pPr>
            <a:endParaRPr lang="en-US" sz="2800" dirty="0">
              <a:solidFill>
                <a:srgbClr val="003300"/>
              </a:solidFill>
            </a:endParaRPr>
          </a:p>
          <a:p>
            <a:pPr marL="457200" algn="just">
              <a:buFont typeface="Wingdings" panose="05000000000000000000" pitchFamily="2" charset="2"/>
              <a:buChar char="ü"/>
            </a:pPr>
            <a:r>
              <a:rPr lang="en-US" sz="2800" dirty="0" smtClean="0">
                <a:solidFill>
                  <a:srgbClr val="003300"/>
                </a:solidFill>
              </a:rPr>
              <a:t>Decreased by one third (or  ¼) the total amount of </a:t>
            </a:r>
            <a:r>
              <a:rPr lang="en-US" sz="2800" dirty="0">
                <a:solidFill>
                  <a:srgbClr val="003300"/>
                </a:solidFill>
              </a:rPr>
              <a:t>batteries </a:t>
            </a:r>
            <a:r>
              <a:rPr lang="en-US" sz="2800" dirty="0" smtClean="0">
                <a:solidFill>
                  <a:srgbClr val="003300"/>
                </a:solidFill>
              </a:rPr>
              <a:t>required in </a:t>
            </a:r>
            <a:r>
              <a:rPr lang="en-US" sz="2800" dirty="0">
                <a:solidFill>
                  <a:srgbClr val="003300"/>
                </a:solidFill>
              </a:rPr>
              <a:t>certain systems</a:t>
            </a:r>
            <a:r>
              <a:rPr lang="en-US" sz="2800" dirty="0" smtClean="0">
                <a:solidFill>
                  <a:srgbClr val="003300"/>
                </a:solidFill>
              </a:rPr>
              <a:t>.</a:t>
            </a:r>
          </a:p>
          <a:p>
            <a:pPr marL="114300" indent="0" algn="just">
              <a:buNone/>
            </a:pPr>
            <a:endParaRPr lang="es-ES" sz="2800" b="1" dirty="0" smtClean="0">
              <a:solidFill>
                <a:srgbClr val="00330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788" y="634124"/>
            <a:ext cx="2160155" cy="4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042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7945" y="295891"/>
            <a:ext cx="8831467" cy="1110342"/>
          </a:xfrm>
        </p:spPr>
        <p:txBody>
          <a:bodyPr/>
          <a:lstStyle/>
          <a:p>
            <a:r>
              <a:rPr lang="en-US" sz="3200" dirty="0">
                <a:solidFill>
                  <a:schemeClr val="accent6">
                    <a:lumMod val="75000"/>
                  </a:schemeClr>
                </a:solidFill>
              </a:rPr>
              <a:t>Special </a:t>
            </a:r>
            <a:r>
              <a:rPr lang="en-US" sz="3200" dirty="0" smtClean="0">
                <a:solidFill>
                  <a:schemeClr val="accent6">
                    <a:lumMod val="75000"/>
                  </a:schemeClr>
                </a:solidFill>
              </a:rPr>
              <a:t>Considerations</a:t>
            </a:r>
            <a:br>
              <a:rPr lang="en-US" sz="3200" dirty="0" smtClean="0">
                <a:solidFill>
                  <a:schemeClr val="accent6">
                    <a:lumMod val="75000"/>
                  </a:schemeClr>
                </a:solidFill>
              </a:rPr>
            </a:br>
            <a:r>
              <a:rPr lang="en-US" sz="3200" dirty="0" smtClean="0">
                <a:solidFill>
                  <a:schemeClr val="accent6">
                    <a:lumMod val="75000"/>
                  </a:schemeClr>
                </a:solidFill>
              </a:rPr>
              <a:t>of </a:t>
            </a:r>
            <a:r>
              <a:rPr lang="en-US" sz="3200" dirty="0">
                <a:solidFill>
                  <a:schemeClr val="accent6">
                    <a:lumMod val="75000"/>
                  </a:schemeClr>
                </a:solidFill>
              </a:rPr>
              <a:t>M</a:t>
            </a:r>
            <a:r>
              <a:rPr lang="en-US" sz="3200" dirty="0" smtClean="0">
                <a:solidFill>
                  <a:schemeClr val="accent6">
                    <a:lumMod val="75000"/>
                  </a:schemeClr>
                </a:solidFill>
              </a:rPr>
              <a:t>ultichannel Node</a:t>
            </a:r>
            <a:endParaRPr lang="x-none" sz="3200" dirty="0">
              <a:solidFill>
                <a:schemeClr val="accent6">
                  <a:lumMod val="75000"/>
                </a:schemeClr>
              </a:solidFill>
            </a:endParaRPr>
          </a:p>
        </p:txBody>
      </p:sp>
      <p:sp>
        <p:nvSpPr>
          <p:cNvPr id="3" name="Content Placeholder 2"/>
          <p:cNvSpPr>
            <a:spLocks noGrp="1"/>
          </p:cNvSpPr>
          <p:nvPr>
            <p:ph idx="1"/>
          </p:nvPr>
        </p:nvSpPr>
        <p:spPr>
          <a:xfrm>
            <a:off x="584201" y="1406233"/>
            <a:ext cx="11087181" cy="5014225"/>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scene3d>
            <a:camera prst="orthographicFront"/>
            <a:lightRig rig="threePt" dir="t"/>
          </a:scene3d>
          <a:sp3d>
            <a:bevelT w="114300" prst="artDeco"/>
          </a:sp3d>
        </p:spPr>
        <p:txBody>
          <a:bodyPr/>
          <a:lstStyle/>
          <a:p>
            <a:pPr marL="114300" indent="0" algn="just">
              <a:buNone/>
            </a:pPr>
            <a:endParaRPr lang="en-US" sz="1000" b="1" dirty="0" smtClean="0">
              <a:solidFill>
                <a:srgbClr val="0000FF"/>
              </a:solidFill>
            </a:endParaRPr>
          </a:p>
          <a:p>
            <a:pPr marL="114300" indent="0" algn="just">
              <a:buNone/>
            </a:pPr>
            <a:r>
              <a:rPr lang="en-US" sz="2800" b="1" dirty="0" smtClean="0">
                <a:solidFill>
                  <a:schemeClr val="accent2">
                    <a:lumMod val="75000"/>
                  </a:schemeClr>
                </a:solidFill>
              </a:rPr>
              <a:t>Disadvantages </a:t>
            </a:r>
            <a:r>
              <a:rPr lang="en-US" sz="2800" b="1" dirty="0">
                <a:solidFill>
                  <a:schemeClr val="accent2">
                    <a:lumMod val="75000"/>
                  </a:schemeClr>
                </a:solidFill>
              </a:rPr>
              <a:t>units using </a:t>
            </a:r>
            <a:r>
              <a:rPr lang="en-US" sz="2800" b="1" dirty="0" smtClean="0">
                <a:solidFill>
                  <a:schemeClr val="accent2">
                    <a:lumMod val="75000"/>
                  </a:schemeClr>
                </a:solidFill>
              </a:rPr>
              <a:t>3 (or 4) channels/node:</a:t>
            </a:r>
          </a:p>
          <a:p>
            <a:pPr marL="114300" indent="0" algn="just">
              <a:buNone/>
            </a:pPr>
            <a:endParaRPr lang="en-US" sz="1000" b="1" dirty="0">
              <a:solidFill>
                <a:schemeClr val="accent2">
                  <a:lumMod val="75000"/>
                </a:schemeClr>
              </a:solidFill>
            </a:endParaRPr>
          </a:p>
          <a:p>
            <a:pPr marL="457200" algn="just">
              <a:buFont typeface="Wingdings" panose="05000000000000000000" pitchFamily="2" charset="2"/>
              <a:buChar char="ü"/>
            </a:pPr>
            <a:r>
              <a:rPr lang="en-US" sz="2800" dirty="0" smtClean="0">
                <a:solidFill>
                  <a:schemeClr val="accent2">
                    <a:lumMod val="75000"/>
                  </a:schemeClr>
                </a:solidFill>
              </a:rPr>
              <a:t>To reach the adjacent </a:t>
            </a:r>
            <a:r>
              <a:rPr lang="en-US" sz="2800" dirty="0">
                <a:solidFill>
                  <a:schemeClr val="accent2">
                    <a:lumMod val="75000"/>
                  </a:schemeClr>
                </a:solidFill>
              </a:rPr>
              <a:t>receiving </a:t>
            </a:r>
            <a:r>
              <a:rPr lang="en-US" sz="2800" dirty="0" smtClean="0">
                <a:solidFill>
                  <a:schemeClr val="accent2">
                    <a:lumMod val="75000"/>
                  </a:schemeClr>
                </a:solidFill>
              </a:rPr>
              <a:t>stations its necessary to add cables.</a:t>
            </a:r>
          </a:p>
          <a:p>
            <a:pPr marL="457200" algn="just">
              <a:buFont typeface="Wingdings" panose="05000000000000000000" pitchFamily="2" charset="2"/>
              <a:buChar char="ü"/>
            </a:pPr>
            <a:endParaRPr lang="en-US" sz="1000" dirty="0" smtClean="0">
              <a:solidFill>
                <a:schemeClr val="accent2">
                  <a:lumMod val="75000"/>
                </a:schemeClr>
              </a:solidFill>
            </a:endParaRPr>
          </a:p>
          <a:p>
            <a:pPr marL="457200" algn="just">
              <a:buFont typeface="Wingdings" panose="05000000000000000000" pitchFamily="2" charset="2"/>
              <a:buChar char="ü"/>
            </a:pPr>
            <a:r>
              <a:rPr lang="en-US" sz="2800" dirty="0" smtClean="0">
                <a:solidFill>
                  <a:schemeClr val="accent2">
                    <a:lumMod val="75000"/>
                  </a:schemeClr>
                </a:solidFill>
              </a:rPr>
              <a:t>The cost of the cables is high even building them with not twisted pairs (using not twisted pairs leads </a:t>
            </a:r>
            <a:r>
              <a:rPr lang="en-US" sz="2800" dirty="0">
                <a:solidFill>
                  <a:schemeClr val="accent2">
                    <a:lumMod val="75000"/>
                  </a:schemeClr>
                </a:solidFill>
              </a:rPr>
              <a:t>to more susceptibility to electromagnetic </a:t>
            </a:r>
            <a:r>
              <a:rPr lang="en-US" sz="2800" dirty="0" smtClean="0">
                <a:solidFill>
                  <a:schemeClr val="accent2">
                    <a:lumMod val="75000"/>
                  </a:schemeClr>
                </a:solidFill>
              </a:rPr>
              <a:t>fields). </a:t>
            </a:r>
          </a:p>
          <a:p>
            <a:pPr marL="457200" algn="just">
              <a:buFont typeface="Wingdings" panose="05000000000000000000" pitchFamily="2" charset="2"/>
              <a:buChar char="ü"/>
            </a:pPr>
            <a:endParaRPr lang="en-US" sz="1000" dirty="0" smtClean="0">
              <a:solidFill>
                <a:schemeClr val="accent2">
                  <a:lumMod val="75000"/>
                </a:schemeClr>
              </a:solidFill>
            </a:endParaRPr>
          </a:p>
          <a:p>
            <a:pPr marL="457200" algn="just">
              <a:buFont typeface="Wingdings" panose="05000000000000000000" pitchFamily="2" charset="2"/>
              <a:buChar char="ü"/>
            </a:pPr>
            <a:r>
              <a:rPr lang="en-US" sz="2800" dirty="0" smtClean="0">
                <a:solidFill>
                  <a:schemeClr val="accent2">
                    <a:lumMod val="75000"/>
                  </a:schemeClr>
                </a:solidFill>
              </a:rPr>
              <a:t>All </a:t>
            </a:r>
            <a:r>
              <a:rPr lang="en-US" sz="2800" dirty="0">
                <a:solidFill>
                  <a:schemeClr val="accent2">
                    <a:lumMod val="75000"/>
                  </a:schemeClr>
                </a:solidFill>
              </a:rPr>
              <a:t>the associated problems with the use of </a:t>
            </a:r>
            <a:r>
              <a:rPr lang="en-US" sz="2800" dirty="0" smtClean="0">
                <a:solidFill>
                  <a:schemeClr val="accent2">
                    <a:lumMod val="75000"/>
                  </a:schemeClr>
                </a:solidFill>
              </a:rPr>
              <a:t>cables and more connectors.</a:t>
            </a:r>
          </a:p>
          <a:p>
            <a:pPr marL="457200" algn="just">
              <a:buFont typeface="Wingdings" panose="05000000000000000000" pitchFamily="2" charset="2"/>
              <a:buChar char="ü"/>
            </a:pPr>
            <a:endParaRPr lang="en-US" sz="1000" dirty="0" smtClean="0">
              <a:solidFill>
                <a:schemeClr val="accent2">
                  <a:lumMod val="75000"/>
                </a:schemeClr>
              </a:solidFill>
            </a:endParaRPr>
          </a:p>
          <a:p>
            <a:pPr marL="457200" algn="just">
              <a:buFont typeface="Wingdings" panose="05000000000000000000" pitchFamily="2" charset="2"/>
              <a:buChar char="ü"/>
            </a:pPr>
            <a:r>
              <a:rPr lang="en-US" sz="2800" dirty="0" smtClean="0">
                <a:solidFill>
                  <a:schemeClr val="accent2">
                    <a:lumMod val="75000"/>
                  </a:schemeClr>
                </a:solidFill>
              </a:rPr>
              <a:t>The GPS coordinates associated with the line/station will be only for one receiver point. The other two stations will be interpolated.</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201" y="417187"/>
            <a:ext cx="2160155" cy="4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68253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2"/>
          <p:cNvSpPr txBox="1"/>
          <p:nvPr/>
        </p:nvSpPr>
        <p:spPr>
          <a:xfrm>
            <a:off x="8591550" y="1238251"/>
            <a:ext cx="184150"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1303508504"/>
              </p:ext>
            </p:extLst>
          </p:nvPr>
        </p:nvGraphicFramePr>
        <p:xfrm>
          <a:off x="711199" y="1503364"/>
          <a:ext cx="10782292" cy="4777422"/>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2019301"/>
                <a:gridCol w="1749513"/>
                <a:gridCol w="751013"/>
                <a:gridCol w="537360"/>
                <a:gridCol w="477092"/>
                <a:gridCol w="460494"/>
                <a:gridCol w="493691"/>
                <a:gridCol w="477092"/>
                <a:gridCol w="477092"/>
                <a:gridCol w="477092"/>
                <a:gridCol w="477092"/>
                <a:gridCol w="477092"/>
                <a:gridCol w="477092"/>
                <a:gridCol w="477092"/>
                <a:gridCol w="477092"/>
                <a:gridCol w="477092"/>
              </a:tblGrid>
              <a:tr h="456392">
                <a:tc>
                  <a:txBody>
                    <a:bodyPr/>
                    <a:lstStyle/>
                    <a:p>
                      <a:endParaRPr lang="x-none" sz="2000" baseline="0" noProof="0" dirty="0">
                        <a:solidFill>
                          <a:schemeClr val="bg1"/>
                        </a:solidFill>
                      </a:endParaRPr>
                    </a:p>
                  </a:txBody>
                  <a:tcPr>
                    <a:solidFill>
                      <a:schemeClr val="tx1"/>
                    </a:solidFill>
                  </a:tcPr>
                </a:tc>
                <a:tc>
                  <a:txBody>
                    <a:bodyPr/>
                    <a:lstStyle/>
                    <a:p>
                      <a:pPr algn="ctr"/>
                      <a:endParaRPr lang="x-none" sz="2000" baseline="0" noProof="0" dirty="0">
                        <a:solidFill>
                          <a:schemeClr val="bg1"/>
                        </a:solidFill>
                      </a:endParaRPr>
                    </a:p>
                  </a:txBody>
                  <a:tcPr>
                    <a:solidFill>
                      <a:schemeClr val="tx1"/>
                    </a:solidFill>
                  </a:tcPr>
                </a:tc>
                <a:tc>
                  <a:txBody>
                    <a:bodyPr/>
                    <a:lstStyle/>
                    <a:p>
                      <a:pPr algn="just"/>
                      <a:endParaRPr lang="x-none" sz="1600" b="1" baseline="0" noProof="0" dirty="0">
                        <a:solidFill>
                          <a:schemeClr val="bg1"/>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just"/>
                      <a:endParaRPr lang="x-none" sz="1600" b="1" baseline="0" noProof="0" dirty="0">
                        <a:solidFill>
                          <a:schemeClr val="bg1"/>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just"/>
                      <a:endParaRPr lang="x-none" sz="1600" b="1" noProof="0" dirty="0">
                        <a:solidFill>
                          <a:schemeClr val="bg1"/>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just"/>
                      <a:endParaRPr lang="x-none" sz="1600" b="1" baseline="0" noProof="0" dirty="0">
                        <a:solidFill>
                          <a:schemeClr val="bg1"/>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just"/>
                      <a:endParaRPr lang="x-none" sz="1600" b="1" baseline="0" noProof="0" dirty="0">
                        <a:solidFill>
                          <a:schemeClr val="bg1"/>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just"/>
                      <a:r>
                        <a:rPr lang="en-US" sz="1600" b="1" baseline="0" noProof="0" dirty="0" smtClean="0">
                          <a:solidFill>
                            <a:schemeClr val="bg1"/>
                          </a:solidFill>
                        </a:rPr>
                        <a:t>Y</a:t>
                      </a: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just"/>
                      <a:r>
                        <a:rPr lang="en-US" sz="1600" b="1" baseline="0" noProof="0" dirty="0" smtClean="0">
                          <a:solidFill>
                            <a:schemeClr val="bg1"/>
                          </a:solidFill>
                        </a:rPr>
                        <a:t>E </a:t>
                      </a:r>
                      <a:endParaRPr lang="x-none" sz="1600" b="1" baseline="0" noProof="0" dirty="0" smtClean="0">
                        <a:solidFill>
                          <a:schemeClr val="bg1"/>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just"/>
                      <a:r>
                        <a:rPr lang="en-US" sz="1600" b="1" baseline="0" noProof="0" dirty="0" smtClean="0">
                          <a:solidFill>
                            <a:schemeClr val="bg1"/>
                          </a:solidFill>
                        </a:rPr>
                        <a:t>A</a:t>
                      </a:r>
                    </a:p>
                    <a:p>
                      <a:pPr algn="just"/>
                      <a:endParaRPr lang="x-none" sz="1600" b="1" baseline="0" noProof="0" dirty="0">
                        <a:solidFill>
                          <a:schemeClr val="bg1"/>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just"/>
                      <a:r>
                        <a:rPr lang="en-US" sz="1600" b="1" baseline="0" noProof="0" dirty="0" smtClean="0">
                          <a:solidFill>
                            <a:schemeClr val="bg1"/>
                          </a:solidFill>
                        </a:rPr>
                        <a:t>R</a:t>
                      </a:r>
                      <a:endParaRPr lang="x-none" sz="1600" b="1" baseline="0" noProof="0" dirty="0">
                        <a:solidFill>
                          <a:schemeClr val="bg1"/>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just"/>
                      <a:endParaRPr lang="x-none" sz="1600" b="1" baseline="0" noProof="0" dirty="0">
                        <a:solidFill>
                          <a:schemeClr val="bg1"/>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just"/>
                      <a:endParaRPr lang="x-none" sz="1600" b="1" baseline="0" noProof="0" dirty="0" smtClean="0">
                        <a:solidFill>
                          <a:schemeClr val="bg1"/>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just"/>
                      <a:endParaRPr lang="x-none" sz="1600" b="1" baseline="0" noProof="0" dirty="0">
                        <a:solidFill>
                          <a:schemeClr val="bg1"/>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just"/>
                      <a:endParaRPr lang="x-none" sz="1600" b="1" baseline="0" noProof="0" dirty="0">
                        <a:solidFill>
                          <a:schemeClr val="bg1"/>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pPr algn="just"/>
                      <a:endParaRPr lang="x-none" sz="1600" b="1" baseline="0" noProof="0" dirty="0">
                        <a:solidFill>
                          <a:schemeClr val="bg1"/>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r>
              <a:tr h="1264937">
                <a:tc>
                  <a:txBody>
                    <a:bodyPr/>
                    <a:lstStyle/>
                    <a:p>
                      <a:endParaRPr lang="x-none" sz="2000" b="1" baseline="0" noProof="0" dirty="0" smtClean="0">
                        <a:solidFill>
                          <a:schemeClr val="bg1"/>
                        </a:solidFill>
                      </a:endParaRPr>
                    </a:p>
                    <a:p>
                      <a:pPr algn="ctr"/>
                      <a:r>
                        <a:rPr lang="x-none" sz="2000" b="1" baseline="0" noProof="0" dirty="0" smtClean="0">
                          <a:solidFill>
                            <a:schemeClr val="bg1"/>
                          </a:solidFill>
                        </a:rPr>
                        <a:t> </a:t>
                      </a:r>
                      <a:r>
                        <a:rPr lang="x-none" sz="1800" b="1" baseline="0" noProof="0" dirty="0" smtClean="0">
                          <a:solidFill>
                            <a:schemeClr val="bg1"/>
                          </a:solidFill>
                        </a:rPr>
                        <a:t>MANUFACTURER</a:t>
                      </a:r>
                      <a:endParaRPr lang="x-none" sz="1800" b="1" baseline="0" noProof="0" dirty="0">
                        <a:solidFill>
                          <a:schemeClr val="bg1"/>
                        </a:solidFill>
                      </a:endParaRPr>
                    </a:p>
                  </a:txBody>
                  <a:tcPr anchor="ct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endParaRPr lang="x-none" sz="2000" b="1" baseline="0" noProof="0" dirty="0" smtClean="0">
                        <a:solidFill>
                          <a:schemeClr val="bg1"/>
                        </a:solidFill>
                      </a:endParaRPr>
                    </a:p>
                    <a:p>
                      <a:r>
                        <a:rPr lang="x-none" sz="2000" b="1" baseline="0" noProof="0" dirty="0" smtClean="0">
                          <a:solidFill>
                            <a:schemeClr val="bg1"/>
                          </a:solidFill>
                        </a:rPr>
                        <a:t>    </a:t>
                      </a:r>
                    </a:p>
                    <a:p>
                      <a:pPr algn="ctr"/>
                      <a:r>
                        <a:rPr lang="x-none" sz="2000" b="1" baseline="0" noProof="0" dirty="0" smtClean="0">
                          <a:solidFill>
                            <a:schemeClr val="bg1"/>
                          </a:solidFill>
                        </a:rPr>
                        <a:t>SYSTEM</a:t>
                      </a:r>
                      <a:endParaRPr lang="x-none" sz="2000" b="1" baseline="0" noProof="0" dirty="0">
                        <a:solidFill>
                          <a:schemeClr val="bg1"/>
                        </a:solidFill>
                      </a:endParaRPr>
                    </a:p>
                  </a:txBody>
                  <a:tcPr>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x-none" sz="1600" b="1" baseline="0" noProof="0" dirty="0" smtClean="0">
                          <a:solidFill>
                            <a:srgbClr val="003300"/>
                          </a:solidFill>
                        </a:rPr>
                        <a:t>1988</a:t>
                      </a:r>
                    </a:p>
                    <a:p>
                      <a:endParaRPr lang="x-none" sz="1600" b="1" baseline="0" noProof="0" dirty="0" smtClean="0">
                        <a:solidFill>
                          <a:srgbClr val="003300"/>
                        </a:solidFill>
                      </a:endParaRPr>
                    </a:p>
                    <a:p>
                      <a:r>
                        <a:rPr lang="x-none" sz="1600" b="1" baseline="0" noProof="0" dirty="0" smtClean="0">
                          <a:solidFill>
                            <a:srgbClr val="003300"/>
                          </a:solidFill>
                        </a:rPr>
                        <a:t>1988</a:t>
                      </a:r>
                      <a:endParaRPr lang="x-none" sz="1600" b="1" baseline="0" noProof="0" dirty="0">
                        <a:solidFill>
                          <a:srgbClr val="003300"/>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x-none" sz="1600" b="1" baseline="0" noProof="0" dirty="0" smtClean="0">
                          <a:solidFill>
                            <a:srgbClr val="003300"/>
                          </a:solidFill>
                        </a:rPr>
                        <a:t>1990</a:t>
                      </a:r>
                    </a:p>
                    <a:p>
                      <a:endParaRPr lang="x-none" sz="1600" b="1" baseline="0" noProof="0" dirty="0">
                        <a:solidFill>
                          <a:srgbClr val="003300"/>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x-none" sz="1600" b="1" noProof="0" dirty="0" smtClean="0">
                          <a:solidFill>
                            <a:srgbClr val="003300"/>
                          </a:solidFill>
                        </a:rPr>
                        <a:t>1992</a:t>
                      </a:r>
                      <a:endParaRPr lang="x-none" sz="1600" b="1" noProof="0" dirty="0">
                        <a:solidFill>
                          <a:srgbClr val="003300"/>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x-none" sz="1600" b="1" baseline="0" noProof="0" dirty="0" smtClean="0">
                          <a:solidFill>
                            <a:srgbClr val="003300"/>
                          </a:solidFill>
                        </a:rPr>
                        <a:t>1994</a:t>
                      </a:r>
                    </a:p>
                    <a:p>
                      <a:endParaRPr lang="x-none" sz="1600" b="1" baseline="0" noProof="0" dirty="0">
                        <a:solidFill>
                          <a:srgbClr val="003300"/>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x-none" sz="1600" b="1" baseline="0" noProof="0" dirty="0" smtClean="0">
                          <a:solidFill>
                            <a:srgbClr val="003300"/>
                          </a:solidFill>
                        </a:rPr>
                        <a:t>1996</a:t>
                      </a:r>
                      <a:endParaRPr lang="x-none" sz="1600" b="1" baseline="0" noProof="0" dirty="0">
                        <a:solidFill>
                          <a:srgbClr val="003300"/>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x-none" sz="1600" b="1" baseline="0" noProof="0" dirty="0" smtClean="0">
                          <a:solidFill>
                            <a:srgbClr val="003300"/>
                          </a:solidFill>
                        </a:rPr>
                        <a:t>1998</a:t>
                      </a:r>
                      <a:endParaRPr lang="x-none" sz="1600" b="1" baseline="0" noProof="0" dirty="0">
                        <a:solidFill>
                          <a:srgbClr val="003300"/>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x-none" sz="1600" b="1" baseline="0" noProof="0" dirty="0" smtClean="0">
                          <a:solidFill>
                            <a:srgbClr val="003300"/>
                          </a:solidFill>
                        </a:rPr>
                        <a:t>2000</a:t>
                      </a: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x-none" sz="1600" b="1" baseline="0" noProof="0" dirty="0" smtClean="0">
                          <a:solidFill>
                            <a:srgbClr val="003300"/>
                          </a:solidFill>
                        </a:rPr>
                        <a:t>2002</a:t>
                      </a:r>
                      <a:endParaRPr lang="x-none" sz="1600" b="1" baseline="0" noProof="0" dirty="0">
                        <a:solidFill>
                          <a:srgbClr val="003300"/>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x-none" sz="1600" b="1" baseline="0" noProof="0" dirty="0" smtClean="0">
                          <a:solidFill>
                            <a:srgbClr val="003300"/>
                          </a:solidFill>
                        </a:rPr>
                        <a:t>2004</a:t>
                      </a:r>
                      <a:endParaRPr lang="x-none" sz="1600" b="1" baseline="0" noProof="0" dirty="0">
                        <a:solidFill>
                          <a:srgbClr val="003300"/>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x-none" sz="1600" b="1" baseline="0" noProof="0" dirty="0" smtClean="0">
                          <a:solidFill>
                            <a:srgbClr val="003300"/>
                          </a:solidFill>
                        </a:rPr>
                        <a:t>2006</a:t>
                      </a:r>
                      <a:endParaRPr lang="x-none" sz="1600" b="1" baseline="0" noProof="0" dirty="0">
                        <a:solidFill>
                          <a:srgbClr val="003300"/>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x-none" sz="1600" b="1" baseline="0" noProof="0" dirty="0" smtClean="0">
                          <a:solidFill>
                            <a:srgbClr val="003300"/>
                          </a:solidFill>
                        </a:rPr>
                        <a:t>2008</a:t>
                      </a:r>
                    </a:p>
                    <a:p>
                      <a:endParaRPr lang="x-none" sz="1600" b="1" baseline="0" noProof="0" dirty="0" smtClean="0">
                        <a:solidFill>
                          <a:srgbClr val="003300"/>
                        </a:solidFill>
                      </a:endParaRPr>
                    </a:p>
                    <a:p>
                      <a:endParaRPr lang="x-none" sz="1600" b="1" baseline="0" noProof="0" dirty="0" smtClean="0">
                        <a:solidFill>
                          <a:srgbClr val="003300"/>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x-none" sz="1600" b="1" baseline="0" noProof="0" dirty="0" smtClean="0">
                          <a:solidFill>
                            <a:srgbClr val="003300"/>
                          </a:solidFill>
                        </a:rPr>
                        <a:t>2010</a:t>
                      </a:r>
                    </a:p>
                    <a:p>
                      <a:endParaRPr lang="x-none" sz="1600" b="1" baseline="0" noProof="0" dirty="0">
                        <a:solidFill>
                          <a:srgbClr val="003300"/>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x-none" sz="1600" b="1" baseline="0" noProof="0" dirty="0" smtClean="0">
                          <a:solidFill>
                            <a:srgbClr val="003300"/>
                          </a:solidFill>
                        </a:rPr>
                        <a:t>2012</a:t>
                      </a:r>
                    </a:p>
                    <a:p>
                      <a:endParaRPr lang="x-none" sz="1600" b="1" baseline="0" noProof="0" dirty="0">
                        <a:solidFill>
                          <a:srgbClr val="003300"/>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c>
                  <a:txBody>
                    <a:bodyPr/>
                    <a:lstStyle/>
                    <a:p>
                      <a:r>
                        <a:rPr lang="en-US" sz="1600" b="1" baseline="0" noProof="0" dirty="0" smtClean="0">
                          <a:solidFill>
                            <a:srgbClr val="003300"/>
                          </a:solidFill>
                        </a:rPr>
                        <a:t>2014</a:t>
                      </a:r>
                      <a:endParaRPr lang="x-none" sz="1600" b="1" baseline="0" noProof="0" dirty="0">
                        <a:solidFill>
                          <a:srgbClr val="003300"/>
                        </a:solidFill>
                      </a:endParaRPr>
                    </a:p>
                  </a:txBody>
                  <a:tcPr vert="wordArtVert">
                    <a:gradFill>
                      <a:gsLst>
                        <a:gs pos="0">
                          <a:srgbClr val="FBEAC7"/>
                        </a:gs>
                        <a:gs pos="17999">
                          <a:srgbClr val="FEE7F2"/>
                        </a:gs>
                        <a:gs pos="36000">
                          <a:srgbClr val="FAC77D"/>
                        </a:gs>
                        <a:gs pos="61000">
                          <a:srgbClr val="FBA97D"/>
                        </a:gs>
                        <a:gs pos="82001">
                          <a:srgbClr val="FBD49C"/>
                        </a:gs>
                        <a:gs pos="100000">
                          <a:srgbClr val="FEE7F2"/>
                        </a:gs>
                      </a:gsLst>
                      <a:lin ang="5400000" scaled="0"/>
                    </a:gradFill>
                  </a:tcPr>
                </a:tc>
              </a:tr>
              <a:tr h="444018">
                <a:tc>
                  <a:txBody>
                    <a:bodyPr/>
                    <a:lstStyle/>
                    <a:p>
                      <a:pPr algn="l"/>
                      <a:r>
                        <a:rPr lang="en-US" sz="1800" b="1" i="0" noProof="0" dirty="0" smtClean="0">
                          <a:solidFill>
                            <a:srgbClr val="003300"/>
                          </a:solidFill>
                        </a:rPr>
                        <a:t>Amoco/Grant</a:t>
                      </a:r>
                      <a:r>
                        <a:rPr lang="x-none" sz="1800" b="1" i="0" noProof="0" dirty="0" smtClean="0">
                          <a:solidFill>
                            <a:srgbClr val="003300"/>
                          </a:solidFill>
                        </a:rPr>
                        <a:t> Geo</a:t>
                      </a:r>
                      <a:r>
                        <a:rPr lang="x-none" sz="2000" b="1" i="0" noProof="0" dirty="0" smtClean="0">
                          <a:solidFill>
                            <a:srgbClr val="003300"/>
                          </a:solidFill>
                        </a:rPr>
                        <a:t> </a:t>
                      </a:r>
                      <a:endParaRPr lang="x-none" sz="2000" b="1" i="0" noProof="0" dirty="0">
                        <a:solidFill>
                          <a:srgbClr val="003300"/>
                        </a:solidFill>
                      </a:endParaRPr>
                    </a:p>
                  </a:txBody>
                  <a:tcPr/>
                </a:tc>
                <a:tc>
                  <a:txBody>
                    <a:bodyPr/>
                    <a:lstStyle/>
                    <a:p>
                      <a:pPr algn="ctr"/>
                      <a:r>
                        <a:rPr lang="x-none" sz="2000" b="1" i="0" noProof="0" dirty="0" smtClean="0">
                          <a:solidFill>
                            <a:srgbClr val="003300"/>
                          </a:solidFill>
                        </a:rPr>
                        <a:t>SGR </a:t>
                      </a:r>
                      <a:endParaRPr lang="x-none" sz="2000" b="1" i="0" noProof="0" dirty="0">
                        <a:solidFill>
                          <a:srgbClr val="003300"/>
                        </a:solidFill>
                      </a:endParaRPr>
                    </a:p>
                  </a:txBody>
                  <a:tcPr/>
                </a:tc>
                <a:tc>
                  <a:txBody>
                    <a:bodyPr/>
                    <a:lstStyle/>
                    <a:p>
                      <a:endParaRPr lang="x-none" noProof="0" dirty="0">
                        <a:solidFill>
                          <a:schemeClr val="tx1"/>
                        </a:solidFill>
                      </a:endParaRP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solidFill>
                          <a:schemeClr val="tx1"/>
                        </a:solidFill>
                      </a:endParaRP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solidFill>
                          <a:schemeClr val="tx1"/>
                        </a:solidFill>
                      </a:endParaRP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solidFill>
                          <a:schemeClr val="tx1"/>
                        </a:solidFill>
                      </a:endParaRP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solidFill>
                          <a:schemeClr val="tx1"/>
                        </a:solidFill>
                      </a:endParaRPr>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r>
              <a:tr h="419660">
                <a:tc>
                  <a:txBody>
                    <a:bodyPr/>
                    <a:lstStyle/>
                    <a:p>
                      <a:pPr algn="l"/>
                      <a:r>
                        <a:rPr lang="x-none" sz="2000" b="1" i="0" noProof="0" dirty="0" smtClean="0">
                          <a:solidFill>
                            <a:srgbClr val="003300"/>
                          </a:solidFill>
                        </a:rPr>
                        <a:t>Opseis</a:t>
                      </a:r>
                      <a:endParaRPr lang="x-none" sz="2000" b="1" i="0" noProof="0" dirty="0">
                        <a:solidFill>
                          <a:srgbClr val="003300"/>
                        </a:solidFill>
                      </a:endParaRPr>
                    </a:p>
                  </a:txBody>
                  <a:tcPr/>
                </a:tc>
                <a:tc>
                  <a:txBody>
                    <a:bodyPr/>
                    <a:lstStyle/>
                    <a:p>
                      <a:pPr algn="ctr"/>
                      <a:r>
                        <a:rPr lang="x-none" sz="2000" b="1" i="0" noProof="0" dirty="0" smtClean="0">
                          <a:solidFill>
                            <a:srgbClr val="003300"/>
                          </a:solidFill>
                        </a:rPr>
                        <a:t>Eagle  88</a:t>
                      </a:r>
                      <a:endParaRPr lang="x-none" sz="2000" b="1" i="0" noProof="0" dirty="0">
                        <a:solidFill>
                          <a:srgbClr val="003300"/>
                        </a:solidFill>
                      </a:endParaRPr>
                    </a:p>
                  </a:txBody>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r>
              <a:tr h="419311">
                <a:tc>
                  <a:txBody>
                    <a:bodyPr/>
                    <a:lstStyle/>
                    <a:p>
                      <a:pPr algn="l"/>
                      <a:r>
                        <a:rPr lang="x-none" sz="2000" b="1" i="0" noProof="0" dirty="0" smtClean="0">
                          <a:solidFill>
                            <a:srgbClr val="003300"/>
                          </a:solidFill>
                        </a:rPr>
                        <a:t>I/O</a:t>
                      </a:r>
                      <a:endParaRPr lang="x-none" sz="2000" b="1" i="0" noProof="0" dirty="0">
                        <a:solidFill>
                          <a:srgbClr val="003300"/>
                        </a:solidFill>
                      </a:endParaRPr>
                    </a:p>
                  </a:txBody>
                  <a:tcPr/>
                </a:tc>
                <a:tc>
                  <a:txBody>
                    <a:bodyPr/>
                    <a:lstStyle/>
                    <a:p>
                      <a:pPr algn="ctr"/>
                      <a:r>
                        <a:rPr lang="x-none" sz="2000" b="1" i="0" noProof="0" dirty="0" smtClean="0">
                          <a:solidFill>
                            <a:srgbClr val="003300"/>
                          </a:solidFill>
                        </a:rPr>
                        <a:t>RSR</a:t>
                      </a:r>
                      <a:endParaRPr lang="x-none" sz="2000" b="1" i="0" noProof="0" dirty="0">
                        <a:solidFill>
                          <a:srgbClr val="003300"/>
                        </a:solidFill>
                      </a:endParaRPr>
                    </a:p>
                  </a:txBody>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r>
              <a:tr h="443276">
                <a:tc>
                  <a:txBody>
                    <a:bodyPr/>
                    <a:lstStyle/>
                    <a:p>
                      <a:pPr algn="l"/>
                      <a:r>
                        <a:rPr lang="x-none" sz="2000" b="1" i="0" noProof="0" dirty="0" smtClean="0">
                          <a:solidFill>
                            <a:srgbClr val="003300"/>
                          </a:solidFill>
                        </a:rPr>
                        <a:t>Sercel</a:t>
                      </a:r>
                      <a:endParaRPr lang="x-none" sz="2000" b="1" i="0" noProof="0" dirty="0">
                        <a:solidFill>
                          <a:srgbClr val="003300"/>
                        </a:solidFill>
                      </a:endParaRPr>
                    </a:p>
                  </a:txBody>
                  <a:tcPr/>
                </a:tc>
                <a:tc>
                  <a:txBody>
                    <a:bodyPr/>
                    <a:lstStyle/>
                    <a:p>
                      <a:pPr algn="ctr"/>
                      <a:r>
                        <a:rPr lang="x-none" sz="2000" b="1" i="0" noProof="0" dirty="0" smtClean="0">
                          <a:solidFill>
                            <a:srgbClr val="003300"/>
                          </a:solidFill>
                        </a:rPr>
                        <a:t>SU-6R</a:t>
                      </a:r>
                      <a:endParaRPr lang="x-none" sz="2000" b="1" i="0" noProof="0" dirty="0">
                        <a:solidFill>
                          <a:srgbClr val="003300"/>
                        </a:solidFill>
                      </a:endParaRPr>
                    </a:p>
                  </a:txBody>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solidFill>
                      <a:schemeClr val="tx1"/>
                    </a:solidFill>
                  </a:tcPr>
                </a:tc>
              </a:tr>
              <a:tr h="443276">
                <a:tc>
                  <a:txBody>
                    <a:bodyPr/>
                    <a:lstStyle/>
                    <a:p>
                      <a:pPr algn="l"/>
                      <a:r>
                        <a:rPr lang="x-none" sz="2000" b="1" i="0" noProof="0" dirty="0" smtClean="0">
                          <a:solidFill>
                            <a:srgbClr val="003300"/>
                          </a:solidFill>
                        </a:rPr>
                        <a:t>Fairfield </a:t>
                      </a:r>
                      <a:endParaRPr lang="x-none" sz="2000" b="1" i="0" noProof="0" dirty="0">
                        <a:solidFill>
                          <a:srgbClr val="003300"/>
                        </a:solidFill>
                      </a:endParaRPr>
                    </a:p>
                  </a:txBody>
                  <a:tcPr/>
                </a:tc>
                <a:tc>
                  <a:txBody>
                    <a:bodyPr/>
                    <a:lstStyle/>
                    <a:p>
                      <a:pPr algn="ctr"/>
                      <a:r>
                        <a:rPr lang="x-none" sz="2000" b="1" i="0" noProof="0" dirty="0" smtClean="0">
                          <a:solidFill>
                            <a:srgbClr val="003300"/>
                          </a:solidFill>
                        </a:rPr>
                        <a:t>Box</a:t>
                      </a:r>
                      <a:endParaRPr lang="x-none" sz="2000" b="1" i="0" noProof="0" dirty="0">
                        <a:solidFill>
                          <a:srgbClr val="003300"/>
                        </a:solidFill>
                      </a:endParaRPr>
                    </a:p>
                  </a:txBody>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r>
              <a:tr h="443276">
                <a:tc>
                  <a:txBody>
                    <a:bodyPr/>
                    <a:lstStyle/>
                    <a:p>
                      <a:pPr algn="l"/>
                      <a:r>
                        <a:rPr lang="x-none" sz="2000" b="1" i="0" noProof="0" dirty="0" smtClean="0">
                          <a:solidFill>
                            <a:srgbClr val="003300"/>
                          </a:solidFill>
                        </a:rPr>
                        <a:t>I/O</a:t>
                      </a:r>
                      <a:endParaRPr lang="x-none" sz="2000" b="1" i="0" noProof="0" dirty="0">
                        <a:solidFill>
                          <a:srgbClr val="003300"/>
                        </a:solidFill>
                      </a:endParaRPr>
                    </a:p>
                  </a:txBody>
                  <a:tcPr/>
                </a:tc>
                <a:tc>
                  <a:txBody>
                    <a:bodyPr/>
                    <a:lstStyle/>
                    <a:p>
                      <a:pPr algn="ctr"/>
                      <a:r>
                        <a:rPr lang="x-none" sz="2000" b="1" i="0" noProof="0" dirty="0" smtClean="0">
                          <a:solidFill>
                            <a:srgbClr val="003300"/>
                          </a:solidFill>
                        </a:rPr>
                        <a:t>VRSR</a:t>
                      </a:r>
                      <a:endParaRPr lang="x-none" sz="2000" b="1" i="0" noProof="0" dirty="0">
                        <a:solidFill>
                          <a:srgbClr val="003300"/>
                        </a:solidFill>
                      </a:endParaRPr>
                    </a:p>
                  </a:txBody>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r>
              <a:tr h="443276">
                <a:tc>
                  <a:txBody>
                    <a:bodyPr/>
                    <a:lstStyle/>
                    <a:p>
                      <a:pPr algn="l"/>
                      <a:r>
                        <a:rPr lang="x-none" sz="2000" b="1" i="0" noProof="0" dirty="0" smtClean="0">
                          <a:solidFill>
                            <a:srgbClr val="003300"/>
                          </a:solidFill>
                        </a:rPr>
                        <a:t>Ascend Geo</a:t>
                      </a:r>
                      <a:endParaRPr lang="x-none" sz="2000" b="1" i="0" noProof="0" dirty="0">
                        <a:solidFill>
                          <a:srgbClr val="003300"/>
                        </a:solidFill>
                      </a:endParaRPr>
                    </a:p>
                  </a:txBody>
                  <a:tcPr/>
                </a:tc>
                <a:tc>
                  <a:txBody>
                    <a:bodyPr/>
                    <a:lstStyle/>
                    <a:p>
                      <a:pPr algn="ctr"/>
                      <a:r>
                        <a:rPr lang="x-none" sz="2000" b="1" i="0" noProof="0" dirty="0" smtClean="0">
                          <a:solidFill>
                            <a:srgbClr val="003300"/>
                          </a:solidFill>
                        </a:rPr>
                        <a:t>Ultra 5</a:t>
                      </a:r>
                      <a:endParaRPr lang="x-none" sz="2000" b="1" i="0" noProof="0" dirty="0">
                        <a:solidFill>
                          <a:srgbClr val="003300"/>
                        </a:solidFill>
                      </a:endParaRPr>
                    </a:p>
                  </a:txBody>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endParaRPr lang="x-none" noProof="0" dirty="0"/>
                    </a:p>
                  </a:txBody>
                  <a:tcPr>
                    <a:solidFill>
                      <a:schemeClr val="tx1"/>
                    </a:solidFill>
                  </a:tcPr>
                </a:tc>
                <a:tc>
                  <a:txBody>
                    <a:bodyPr/>
                    <a:lstStyle/>
                    <a:p>
                      <a:endParaRPr lang="x-none" noProof="0" dirty="0"/>
                    </a:p>
                  </a:txBody>
                  <a:tcPr>
                    <a:solidFill>
                      <a:schemeClr val="tx1"/>
                    </a:solidFill>
                  </a:tcPr>
                </a:tc>
              </a:tr>
            </a:tbl>
          </a:graphicData>
        </a:graphic>
      </p:graphicFrame>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046" y="495564"/>
            <a:ext cx="1752600" cy="35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2351645" y="404473"/>
            <a:ext cx="9230755" cy="638442"/>
          </a:xfrm>
        </p:spPr>
        <p:txBody>
          <a:bodyPr/>
          <a:lstStyle/>
          <a:p>
            <a:r>
              <a:rPr lang="en-US" sz="3600" dirty="0" smtClean="0">
                <a:solidFill>
                  <a:schemeClr val="accent6">
                    <a:lumMod val="20000"/>
                    <a:lumOff val="80000"/>
                  </a:schemeClr>
                </a:solidFill>
              </a:rPr>
              <a:t>First Generation Nodal Systems</a:t>
            </a:r>
            <a:endParaRPr lang="en-US" sz="3600" dirty="0">
              <a:solidFill>
                <a:schemeClr val="accent6">
                  <a:lumMod val="20000"/>
                  <a:lumOff val="80000"/>
                </a:schemeClr>
              </a:solidFill>
            </a:endParaRPr>
          </a:p>
        </p:txBody>
      </p:sp>
    </p:spTree>
    <p:extLst>
      <p:ext uri="{BB962C8B-B14F-4D97-AF65-F5344CB8AC3E}">
        <p14:creationId xmlns:p14="http://schemas.microsoft.com/office/powerpoint/2010/main" val="37973648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7945" y="295891"/>
            <a:ext cx="8831467" cy="1110342"/>
          </a:xfrm>
        </p:spPr>
        <p:txBody>
          <a:bodyPr/>
          <a:lstStyle/>
          <a:p>
            <a:r>
              <a:rPr lang="en-US" sz="3200" dirty="0">
                <a:solidFill>
                  <a:schemeClr val="accent6">
                    <a:lumMod val="75000"/>
                  </a:schemeClr>
                </a:solidFill>
              </a:rPr>
              <a:t>Special </a:t>
            </a:r>
            <a:r>
              <a:rPr lang="en-US" sz="3200" dirty="0" smtClean="0">
                <a:solidFill>
                  <a:schemeClr val="accent6">
                    <a:lumMod val="75000"/>
                  </a:schemeClr>
                </a:solidFill>
              </a:rPr>
              <a:t>Considerations</a:t>
            </a:r>
            <a:br>
              <a:rPr lang="en-US" sz="3200" dirty="0" smtClean="0">
                <a:solidFill>
                  <a:schemeClr val="accent6">
                    <a:lumMod val="75000"/>
                  </a:schemeClr>
                </a:solidFill>
              </a:rPr>
            </a:br>
            <a:r>
              <a:rPr lang="en-US" sz="3200" dirty="0" smtClean="0">
                <a:solidFill>
                  <a:schemeClr val="accent6">
                    <a:lumMod val="75000"/>
                  </a:schemeClr>
                </a:solidFill>
              </a:rPr>
              <a:t>of </a:t>
            </a:r>
            <a:r>
              <a:rPr lang="en-US" sz="3200" dirty="0">
                <a:solidFill>
                  <a:schemeClr val="accent6">
                    <a:lumMod val="75000"/>
                  </a:schemeClr>
                </a:solidFill>
              </a:rPr>
              <a:t>M</a:t>
            </a:r>
            <a:r>
              <a:rPr lang="en-US" sz="3200" dirty="0" smtClean="0">
                <a:solidFill>
                  <a:schemeClr val="accent6">
                    <a:lumMod val="75000"/>
                  </a:schemeClr>
                </a:solidFill>
              </a:rPr>
              <a:t>ultichannel Node</a:t>
            </a:r>
            <a:endParaRPr lang="x-none" sz="3200" dirty="0">
              <a:solidFill>
                <a:schemeClr val="accent6">
                  <a:lumMod val="75000"/>
                </a:schemeClr>
              </a:solidFill>
            </a:endParaRPr>
          </a:p>
        </p:txBody>
      </p:sp>
      <p:sp>
        <p:nvSpPr>
          <p:cNvPr id="3" name="Content Placeholder 2"/>
          <p:cNvSpPr>
            <a:spLocks noGrp="1"/>
          </p:cNvSpPr>
          <p:nvPr>
            <p:ph idx="1"/>
          </p:nvPr>
        </p:nvSpPr>
        <p:spPr>
          <a:xfrm>
            <a:off x="584201" y="1406233"/>
            <a:ext cx="11087181" cy="5014225"/>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scene3d>
            <a:camera prst="orthographicFront"/>
            <a:lightRig rig="threePt" dir="t"/>
          </a:scene3d>
          <a:sp3d>
            <a:bevelT w="114300" prst="artDeco"/>
          </a:sp3d>
        </p:spPr>
        <p:txBody>
          <a:bodyPr/>
          <a:lstStyle/>
          <a:p>
            <a:pPr marL="114300" indent="0" algn="just">
              <a:buNone/>
            </a:pPr>
            <a:endParaRPr lang="en-US" sz="1000" b="1" dirty="0" smtClean="0">
              <a:solidFill>
                <a:srgbClr val="0000FF"/>
              </a:solidFill>
            </a:endParaRPr>
          </a:p>
          <a:p>
            <a:pPr marL="114300" indent="0" algn="just">
              <a:buNone/>
            </a:pPr>
            <a:r>
              <a:rPr lang="en-US" sz="2400" b="1" dirty="0" smtClean="0">
                <a:solidFill>
                  <a:schemeClr val="accent2">
                    <a:lumMod val="75000"/>
                  </a:schemeClr>
                </a:solidFill>
              </a:rPr>
              <a:t>Disadvantages </a:t>
            </a:r>
            <a:r>
              <a:rPr lang="en-US" sz="2400" b="1" dirty="0">
                <a:solidFill>
                  <a:schemeClr val="accent2">
                    <a:lumMod val="75000"/>
                  </a:schemeClr>
                </a:solidFill>
              </a:rPr>
              <a:t>units using </a:t>
            </a:r>
            <a:r>
              <a:rPr lang="en-US" sz="2400" b="1" dirty="0" smtClean="0">
                <a:solidFill>
                  <a:schemeClr val="accent2">
                    <a:lumMod val="75000"/>
                  </a:schemeClr>
                </a:solidFill>
              </a:rPr>
              <a:t>3 (or 4) channels/node:</a:t>
            </a:r>
          </a:p>
          <a:p>
            <a:pPr marL="114300" indent="0" algn="just">
              <a:buNone/>
            </a:pPr>
            <a:endParaRPr lang="en-US" sz="1000" b="1" dirty="0">
              <a:solidFill>
                <a:schemeClr val="accent2">
                  <a:lumMod val="75000"/>
                </a:schemeClr>
              </a:solidFill>
            </a:endParaRPr>
          </a:p>
          <a:p>
            <a:pPr marL="457200" algn="just">
              <a:buFont typeface="Wingdings" panose="05000000000000000000" pitchFamily="2" charset="2"/>
              <a:buChar char="ü"/>
            </a:pPr>
            <a:r>
              <a:rPr lang="en-US" sz="2800" dirty="0" smtClean="0">
                <a:solidFill>
                  <a:schemeClr val="accent2">
                    <a:lumMod val="75000"/>
                  </a:schemeClr>
                </a:solidFill>
              </a:rPr>
              <a:t>The battery consumption won’t tripled</a:t>
            </a:r>
            <a:r>
              <a:rPr lang="en-US" sz="2800" dirty="0">
                <a:solidFill>
                  <a:schemeClr val="accent2">
                    <a:lumMod val="75000"/>
                  </a:schemeClr>
                </a:solidFill>
              </a:rPr>
              <a:t>, but </a:t>
            </a:r>
            <a:r>
              <a:rPr lang="en-US" sz="2800" dirty="0" smtClean="0">
                <a:solidFill>
                  <a:schemeClr val="accent2">
                    <a:lumMod val="75000"/>
                  </a:schemeClr>
                </a:solidFill>
              </a:rPr>
              <a:t>every third station will have more power requirements meaning more batteries or recharging is necessary. </a:t>
            </a:r>
            <a:endParaRPr lang="en-US" sz="2800" dirty="0">
              <a:solidFill>
                <a:schemeClr val="accent2">
                  <a:lumMod val="75000"/>
                </a:schemeClr>
              </a:solidFill>
            </a:endParaRPr>
          </a:p>
          <a:p>
            <a:pPr marL="457200" algn="just">
              <a:buFont typeface="Wingdings" panose="05000000000000000000" pitchFamily="2" charset="2"/>
              <a:buChar char="ü"/>
            </a:pPr>
            <a:r>
              <a:rPr lang="en-US" sz="2800" dirty="0">
                <a:solidFill>
                  <a:schemeClr val="accent2">
                    <a:lumMod val="75000"/>
                  </a:schemeClr>
                </a:solidFill>
              </a:rPr>
              <a:t>The deployment of strings, cables and nodes will be more time-consuming.</a:t>
            </a:r>
          </a:p>
          <a:p>
            <a:pPr marL="457200" algn="just">
              <a:buFont typeface="Wingdings" panose="05000000000000000000" pitchFamily="2" charset="2"/>
              <a:buChar char="ü"/>
            </a:pPr>
            <a:r>
              <a:rPr lang="en-US" sz="2800" dirty="0">
                <a:solidFill>
                  <a:schemeClr val="accent2">
                    <a:lumMod val="75000"/>
                  </a:schemeClr>
                </a:solidFill>
              </a:rPr>
              <a:t>Fault detection and repair will be more difficult and time-consuming.</a:t>
            </a:r>
          </a:p>
          <a:p>
            <a:pPr marL="457200" algn="just">
              <a:buFont typeface="Wingdings" panose="05000000000000000000" pitchFamily="2" charset="2"/>
              <a:buChar char="ü"/>
            </a:pPr>
            <a:r>
              <a:rPr lang="en-US" sz="2800" dirty="0">
                <a:solidFill>
                  <a:schemeClr val="accent2">
                    <a:lumMod val="75000"/>
                  </a:schemeClr>
                </a:solidFill>
              </a:rPr>
              <a:t>The possibility of losing three or four channels simultaneously by a </a:t>
            </a:r>
            <a:r>
              <a:rPr lang="en-US" sz="2800" dirty="0" smtClean="0">
                <a:solidFill>
                  <a:schemeClr val="accent2">
                    <a:lumMod val="75000"/>
                  </a:schemeClr>
                </a:solidFill>
              </a:rPr>
              <a:t>singular problem.</a:t>
            </a:r>
          </a:p>
          <a:p>
            <a:pPr marL="114300" indent="0" algn="just">
              <a:buNone/>
            </a:pPr>
            <a:endParaRPr lang="en-US" sz="2800" b="1" dirty="0">
              <a:solidFill>
                <a:srgbClr val="0000FF"/>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201" y="417187"/>
            <a:ext cx="2160155" cy="4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63103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457200"/>
            <a:ext cx="8247797" cy="533400"/>
          </a:xfrm>
        </p:spPr>
        <p:txBody>
          <a:bodyPr/>
          <a:lstStyle/>
          <a:p>
            <a:r>
              <a:rPr lang="en-US" sz="3200" dirty="0" smtClean="0">
                <a:solidFill>
                  <a:schemeClr val="accent6">
                    <a:lumMod val="20000"/>
                    <a:lumOff val="80000"/>
                  </a:schemeClr>
                </a:solidFill>
              </a:rPr>
              <a:t>Special Considerations</a:t>
            </a:r>
            <a:br>
              <a:rPr lang="en-US" sz="3200" dirty="0" smtClean="0">
                <a:solidFill>
                  <a:schemeClr val="accent6">
                    <a:lumMod val="20000"/>
                    <a:lumOff val="80000"/>
                  </a:schemeClr>
                </a:solidFill>
              </a:rPr>
            </a:br>
            <a:r>
              <a:rPr lang="en-US" sz="3200" dirty="0" smtClean="0">
                <a:solidFill>
                  <a:schemeClr val="accent6">
                    <a:lumMod val="20000"/>
                    <a:lumOff val="80000"/>
                  </a:schemeClr>
                </a:solidFill>
              </a:rPr>
              <a:t> Mixed Systems</a:t>
            </a:r>
            <a:endParaRPr lang="en-US" sz="3200" dirty="0">
              <a:solidFill>
                <a:schemeClr val="accent6">
                  <a:lumMod val="20000"/>
                  <a:lumOff val="80000"/>
                </a:schemeClr>
              </a:solidFill>
            </a:endParaRPr>
          </a:p>
        </p:txBody>
      </p:sp>
      <p:sp>
        <p:nvSpPr>
          <p:cNvPr id="3" name="Content Placeholder 2"/>
          <p:cNvSpPr>
            <a:spLocks noGrp="1"/>
          </p:cNvSpPr>
          <p:nvPr>
            <p:ph idx="1"/>
          </p:nvPr>
        </p:nvSpPr>
        <p:spPr>
          <a:xfrm>
            <a:off x="546101" y="1411388"/>
            <a:ext cx="11163299" cy="5086394"/>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scene3d>
            <a:camera prst="orthographicFront"/>
            <a:lightRig rig="threePt" dir="t"/>
          </a:scene3d>
          <a:sp3d>
            <a:bevelT w="114300" prst="artDeco"/>
          </a:sp3d>
        </p:spPr>
        <p:txBody>
          <a:bodyPr/>
          <a:lstStyle/>
          <a:p>
            <a:pPr marL="0" indent="0" algn="just">
              <a:buNone/>
            </a:pPr>
            <a:endParaRPr lang="es-ES" sz="1000" b="1" dirty="0" smtClean="0">
              <a:solidFill>
                <a:srgbClr val="0000FF"/>
              </a:solidFill>
            </a:endParaRPr>
          </a:p>
          <a:p>
            <a:pPr marL="0" indent="0" algn="just">
              <a:buNone/>
            </a:pPr>
            <a:r>
              <a:rPr lang="en-US" sz="2000" b="1" dirty="0" smtClean="0">
                <a:solidFill>
                  <a:schemeClr val="bg1"/>
                </a:solidFill>
              </a:rPr>
              <a:t>SYSTEM INTEGRATION USING SAME MANUFACTURER :</a:t>
            </a:r>
          </a:p>
          <a:p>
            <a:pPr marL="0" indent="0" algn="just">
              <a:buNone/>
            </a:pPr>
            <a:endParaRPr lang="en-US" sz="1000" b="1" dirty="0" smtClean="0">
              <a:solidFill>
                <a:schemeClr val="bg1"/>
              </a:solidFill>
            </a:endParaRPr>
          </a:p>
          <a:p>
            <a:pPr algn="just">
              <a:buFont typeface="Wingdings" panose="05000000000000000000" pitchFamily="2" charset="2"/>
              <a:buChar char="ü"/>
            </a:pPr>
            <a:r>
              <a:rPr lang="en-US" sz="2000" b="1" dirty="0" smtClean="0">
                <a:solidFill>
                  <a:schemeClr val="bg1"/>
                </a:solidFill>
              </a:rPr>
              <a:t> Land</a:t>
            </a:r>
          </a:p>
          <a:p>
            <a:pPr lvl="1" algn="just"/>
            <a:r>
              <a:rPr lang="en-US" sz="2000" dirty="0" smtClean="0">
                <a:solidFill>
                  <a:schemeClr val="bg1"/>
                </a:solidFill>
              </a:rPr>
              <a:t>INOVA. 			Hawk with G3i HD</a:t>
            </a:r>
          </a:p>
          <a:p>
            <a:pPr lvl="1" algn="just"/>
            <a:r>
              <a:rPr lang="en-US" sz="2000" dirty="0" smtClean="0">
                <a:solidFill>
                  <a:schemeClr val="bg1"/>
                </a:solidFill>
              </a:rPr>
              <a:t>Sercel.			Unite with Sercel 428 o 508 </a:t>
            </a:r>
          </a:p>
          <a:p>
            <a:pPr marL="114300" indent="0" algn="just">
              <a:buNone/>
            </a:pPr>
            <a:endParaRPr lang="en-US" sz="2000" b="1" dirty="0" smtClean="0">
              <a:solidFill>
                <a:schemeClr val="bg1"/>
              </a:solidFill>
            </a:endParaRPr>
          </a:p>
          <a:p>
            <a:pPr marL="457200" algn="just">
              <a:buFont typeface="Wingdings" panose="05000000000000000000" pitchFamily="2" charset="2"/>
              <a:buChar char="ü"/>
            </a:pPr>
            <a:r>
              <a:rPr lang="en-US" sz="2000" b="1" dirty="0" smtClean="0">
                <a:solidFill>
                  <a:schemeClr val="bg1"/>
                </a:solidFill>
              </a:rPr>
              <a:t>Offshore and Transitional</a:t>
            </a:r>
          </a:p>
          <a:p>
            <a:pPr lvl="1" algn="just"/>
            <a:r>
              <a:rPr lang="en-US" sz="2000" dirty="0" smtClean="0">
                <a:solidFill>
                  <a:schemeClr val="bg1"/>
                </a:solidFill>
              </a:rPr>
              <a:t>Fairfield Nodal. 		Z LAND with Z100</a:t>
            </a:r>
          </a:p>
          <a:p>
            <a:pPr lvl="1" algn="just"/>
            <a:r>
              <a:rPr lang="en-US" sz="2000" dirty="0" smtClean="0">
                <a:solidFill>
                  <a:schemeClr val="bg1"/>
                </a:solidFill>
              </a:rPr>
              <a:t>Geospace Technologies. 	GSX, GCX with OBX</a:t>
            </a:r>
          </a:p>
          <a:p>
            <a:pPr marL="914400" lvl="2" indent="0" algn="just">
              <a:buNone/>
            </a:pPr>
            <a:endParaRPr lang="en-US" sz="2000" dirty="0" smtClean="0">
              <a:solidFill>
                <a:schemeClr val="bg1"/>
              </a:solidFill>
            </a:endParaRPr>
          </a:p>
          <a:p>
            <a:pPr marL="114300" indent="0" algn="just">
              <a:buNone/>
            </a:pPr>
            <a:r>
              <a:rPr lang="en-US" sz="2000" b="1" dirty="0" smtClean="0">
                <a:solidFill>
                  <a:schemeClr val="bg1"/>
                </a:solidFill>
              </a:rPr>
              <a:t>SYSTEM INTEGRATION USING DIFFERENT MANUFACTURER</a:t>
            </a:r>
            <a:endParaRPr lang="en-US" sz="2000" b="1" dirty="0">
              <a:solidFill>
                <a:schemeClr val="bg1"/>
              </a:solidFill>
            </a:endParaRPr>
          </a:p>
          <a:p>
            <a:pPr marL="457200" algn="just">
              <a:buFont typeface="Wingdings" panose="05000000000000000000" pitchFamily="2" charset="2"/>
              <a:buChar char="ü"/>
            </a:pPr>
            <a:r>
              <a:rPr lang="en-US" sz="2000" dirty="0" smtClean="0">
                <a:solidFill>
                  <a:schemeClr val="bg1"/>
                </a:solidFill>
              </a:rPr>
              <a:t>All, but considering certain characteristics (i. e. Preamp, Filters, </a:t>
            </a:r>
          </a:p>
          <a:p>
            <a:pPr marL="114300" indent="0" algn="just">
              <a:buNone/>
            </a:pPr>
            <a:r>
              <a:rPr lang="en-US" sz="2000" dirty="0" smtClean="0">
                <a:solidFill>
                  <a:schemeClr val="bg1"/>
                </a:solidFill>
              </a:rPr>
              <a:t>Recording Format, Aux channels, GPS Synchronization, etc.) </a:t>
            </a:r>
          </a:p>
          <a:p>
            <a:pPr marL="1200150" lvl="2" indent="-171450" algn="just"/>
            <a:endParaRPr lang="en-US" sz="2000" dirty="0">
              <a:solidFill>
                <a:schemeClr val="accent2">
                  <a:lumMod val="75000"/>
                </a:schemeClr>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101" y="457200"/>
            <a:ext cx="2700024" cy="5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7346511" y="2136896"/>
            <a:ext cx="1797489" cy="896367"/>
          </a:xfrm>
          <a:prstGeom prst="rect">
            <a:avLst/>
          </a:prstGeom>
        </p:spPr>
      </p:pic>
      <p:pic>
        <p:nvPicPr>
          <p:cNvPr id="6" name="Picture 5"/>
          <p:cNvPicPr>
            <a:picLocks noChangeAspect="1"/>
          </p:cNvPicPr>
          <p:nvPr/>
        </p:nvPicPr>
        <p:blipFill>
          <a:blip r:embed="rId4"/>
          <a:stretch>
            <a:fillRect/>
          </a:stretch>
        </p:blipFill>
        <p:spPr>
          <a:xfrm>
            <a:off x="9512595" y="2442311"/>
            <a:ext cx="1574505" cy="1006060"/>
          </a:xfrm>
          <a:prstGeom prst="rect">
            <a:avLst/>
          </a:prstGeom>
        </p:spPr>
      </p:pic>
      <p:pic>
        <p:nvPicPr>
          <p:cNvPr id="7" name="Picture 6"/>
          <p:cNvPicPr>
            <a:picLocks noChangeAspect="1"/>
          </p:cNvPicPr>
          <p:nvPr/>
        </p:nvPicPr>
        <p:blipFill>
          <a:blip r:embed="rId5"/>
          <a:stretch>
            <a:fillRect/>
          </a:stretch>
        </p:blipFill>
        <p:spPr>
          <a:xfrm>
            <a:off x="7374947" y="3752591"/>
            <a:ext cx="1743653" cy="896335"/>
          </a:xfrm>
          <a:prstGeom prst="rect">
            <a:avLst/>
          </a:prstGeom>
        </p:spPr>
      </p:pic>
      <p:pic>
        <p:nvPicPr>
          <p:cNvPr id="8" name="Picture 2" descr="http://www.geospace.com/technologies/assets/images/OBR_websiz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49095" y="4022959"/>
            <a:ext cx="1676105" cy="1020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7556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326" y="784723"/>
            <a:ext cx="9895156" cy="1143000"/>
          </a:xfrm>
        </p:spPr>
        <p:txBody>
          <a:bodyPr/>
          <a:lstStyle/>
          <a:p>
            <a:r>
              <a:rPr lang="en-US" sz="3200" dirty="0">
                <a:solidFill>
                  <a:schemeClr val="accent6">
                    <a:lumMod val="20000"/>
                    <a:lumOff val="80000"/>
                  </a:schemeClr>
                </a:solidFill>
              </a:rPr>
              <a:t>Field Experienced Nodal </a:t>
            </a:r>
            <a:r>
              <a:rPr lang="en-US" sz="3200" dirty="0" smtClean="0">
                <a:solidFill>
                  <a:schemeClr val="accent6">
                    <a:lumMod val="20000"/>
                    <a:lumOff val="80000"/>
                  </a:schemeClr>
                </a:solidFill>
              </a:rPr>
              <a:t>Systems</a:t>
            </a:r>
            <a:br>
              <a:rPr lang="en-US" sz="3200" dirty="0" smtClean="0">
                <a:solidFill>
                  <a:schemeClr val="accent6">
                    <a:lumMod val="20000"/>
                    <a:lumOff val="80000"/>
                  </a:schemeClr>
                </a:solidFill>
              </a:rPr>
            </a:br>
            <a:endParaRPr lang="en-US" sz="3200" dirty="0">
              <a:solidFill>
                <a:schemeClr val="accent6">
                  <a:lumMod val="20000"/>
                  <a:lumOff val="80000"/>
                </a:scheme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27" y="443529"/>
            <a:ext cx="2140503" cy="42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ontent Placeholder 14"/>
          <p:cNvGraphicFramePr>
            <a:graphicFrameLocks noGrp="1"/>
          </p:cNvGraphicFramePr>
          <p:nvPr>
            <p:ph idx="1"/>
            <p:extLst>
              <p:ext uri="{D42A27DB-BD31-4B8C-83A1-F6EECF244321}">
                <p14:modId xmlns:p14="http://schemas.microsoft.com/office/powerpoint/2010/main" val="1568087301"/>
              </p:ext>
            </p:extLst>
          </p:nvPr>
        </p:nvGraphicFramePr>
        <p:xfrm>
          <a:off x="548627" y="2239069"/>
          <a:ext cx="11076855" cy="1995487"/>
        </p:xfrm>
        <a:graphic>
          <a:graphicData uri="http://schemas.openxmlformats.org/drawingml/2006/table">
            <a:tbl>
              <a:tblPr firstRow="1" bandRow="1">
                <a:tableStyleId>{E8B1032C-EA38-4F05-BA0D-38AFFFC7BED3}</a:tableStyleId>
              </a:tblPr>
              <a:tblGrid>
                <a:gridCol w="738457"/>
                <a:gridCol w="738457"/>
                <a:gridCol w="738457"/>
                <a:gridCol w="738457"/>
                <a:gridCol w="738457"/>
                <a:gridCol w="738457"/>
                <a:gridCol w="738457"/>
                <a:gridCol w="738457"/>
                <a:gridCol w="738457"/>
                <a:gridCol w="738457"/>
                <a:gridCol w="738457"/>
                <a:gridCol w="738457"/>
                <a:gridCol w="738457"/>
                <a:gridCol w="738457"/>
                <a:gridCol w="738457"/>
              </a:tblGrid>
              <a:tr h="55276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noProof="0" dirty="0" smtClean="0">
                          <a:solidFill>
                            <a:srgbClr val="000000"/>
                          </a:solidFill>
                          <a:effectLst/>
                          <a:latin typeface="Calibri" panose="020F0502020204030204" pitchFamily="34" charset="0"/>
                        </a:rPr>
                        <a:t>MANUFACT.</a:t>
                      </a: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GTI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x-none" sz="1400" b="1" i="0" u="none" strike="noStrike" dirty="0">
                          <a:solidFill>
                            <a:srgbClr val="003300"/>
                          </a:solidFill>
                          <a:effectLst/>
                          <a:latin typeface="Calibri" panose="020F0502020204030204" pitchFamily="34" charset="0"/>
                        </a:rPr>
                        <a:t>Innoseis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Geoseis Services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en-US" sz="1400" b="1" i="0" u="none" strike="noStrike" noProof="0" dirty="0" smtClean="0">
                          <a:solidFill>
                            <a:srgbClr val="003300"/>
                          </a:solidFill>
                          <a:effectLst/>
                          <a:latin typeface="Calibri" panose="020F0502020204030204" pitchFamily="34" charset="0"/>
                        </a:rPr>
                        <a:t>Seismic</a:t>
                      </a:r>
                      <a:r>
                        <a:rPr lang="x-none" sz="1400" b="1" i="0" u="none" strike="noStrike" dirty="0" smtClean="0">
                          <a:solidFill>
                            <a:srgbClr val="003300"/>
                          </a:solidFill>
                          <a:effectLst/>
                          <a:latin typeface="Calibri" panose="020F0502020204030204" pitchFamily="34" charset="0"/>
                        </a:rPr>
                        <a:t> Inst.</a:t>
                      </a:r>
                      <a:endParaRPr lang="x-none" sz="1400" b="1" i="0" u="none" strike="noStrike" dirty="0">
                        <a:solidFill>
                          <a:srgbClr val="003300"/>
                        </a:solidFill>
                        <a:effectLst/>
                        <a:latin typeface="Calibri" panose="020F0502020204030204" pitchFamily="34" charset="0"/>
                      </a:endParaRP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World Sensing</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Sercel</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Wireless Seismic</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INOVA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Autoseis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Fairfield Nodal</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gridSpan="2">
                  <a:txBody>
                    <a:bodyPr/>
                    <a:lstStyle/>
                    <a:p>
                      <a:pPr algn="ctr" rtl="0" fontAlgn="ctr"/>
                      <a:r>
                        <a:rPr lang="x-none" sz="1400" b="1" i="0" u="none" strike="noStrike" dirty="0">
                          <a:solidFill>
                            <a:srgbClr val="003300"/>
                          </a:solidFill>
                          <a:effectLst/>
                          <a:latin typeface="Calibri" panose="020F0502020204030204" pitchFamily="34" charset="0"/>
                        </a:rPr>
                        <a:t>Geospace Tech.</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hMerge="1">
                  <a:txBody>
                    <a:bodyPr/>
                    <a:lstStyle/>
                    <a:p>
                      <a:endParaRPr lang="x-none"/>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422591">
                <a:tc>
                  <a:txBody>
                    <a:bodyPr/>
                    <a:lstStyle/>
                    <a:p>
                      <a:pPr algn="ctr" fontAlgn="b"/>
                      <a:r>
                        <a:rPr lang="en-US" sz="1400" b="1" i="0" u="none" strike="noStrike" noProof="0" dirty="0" smtClean="0">
                          <a:solidFill>
                            <a:srgbClr val="000000"/>
                          </a:solidFill>
                          <a:effectLst/>
                          <a:latin typeface="Calibri" panose="020F0502020204030204" pitchFamily="34" charset="0"/>
                        </a:rPr>
                        <a:t>SYSTEM</a:t>
                      </a:r>
                      <a:endParaRPr lang="en-US" sz="1400" b="1" i="0" u="none" strike="noStrike" noProof="0" dirty="0">
                        <a:solidFill>
                          <a:srgbClr val="000000"/>
                        </a:solidFill>
                        <a:effectLst/>
                        <a:latin typeface="Calibri" panose="020F0502020204030204" pitchFamily="34" charset="0"/>
                      </a:endParaRPr>
                    </a:p>
                  </a:txBody>
                  <a:tcPr marL="9525" marR="9525" marT="9525"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Nuseis</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100" b="1" i="0" u="none" strike="noStrike" dirty="0">
                          <a:solidFill>
                            <a:srgbClr val="003300"/>
                          </a:solidFill>
                          <a:effectLst/>
                          <a:latin typeface="Calibri" panose="020F0502020204030204" pitchFamily="34" charset="0"/>
                        </a:rPr>
                        <a:t>TremorNet Smart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100" b="1" i="0" u="none" strike="noStrike" dirty="0">
                          <a:solidFill>
                            <a:srgbClr val="003300"/>
                          </a:solidFill>
                          <a:effectLst/>
                          <a:latin typeface="Calibri" panose="020F0502020204030204" pitchFamily="34" charset="0"/>
                        </a:rPr>
                        <a:t>TremorNet Blind</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Scout</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 Node</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SRU</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Sigma</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Unite RAU eX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RT 2</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Hawk</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HDR</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smtClean="0">
                          <a:solidFill>
                            <a:srgbClr val="003300"/>
                          </a:solidFill>
                          <a:effectLst/>
                          <a:latin typeface="Calibri" panose="020F0502020204030204" pitchFamily="34" charset="0"/>
                        </a:rPr>
                        <a:t>ZLand </a:t>
                      </a:r>
                      <a:r>
                        <a:rPr lang="x-none" sz="1400" b="1" i="0" u="none" strike="noStrike" dirty="0">
                          <a:solidFill>
                            <a:srgbClr val="003300"/>
                          </a:solidFill>
                          <a:effectLst/>
                          <a:latin typeface="Calibri" panose="020F0502020204030204" pitchFamily="34" charset="0"/>
                        </a:rPr>
                        <a:t>II</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GSR / GSX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algn="ctr" rtl="0" fontAlgn="ctr"/>
                      <a:r>
                        <a:rPr lang="x-none" sz="1400" b="1" i="0" u="none" strike="noStrike" dirty="0">
                          <a:solidFill>
                            <a:srgbClr val="003300"/>
                          </a:solidFill>
                          <a:effectLst/>
                          <a:latin typeface="Calibri" panose="020F0502020204030204" pitchFamily="34" charset="0"/>
                        </a:rPr>
                        <a:t>GCX</a:t>
                      </a:r>
                    </a:p>
                  </a:txBody>
                  <a:tcPr marL="0" marR="0" marT="0" marB="0" anchor="ct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r>
              <a:tr h="1016002">
                <a:tc>
                  <a:txBody>
                    <a:bodyPr/>
                    <a:lstStyle/>
                    <a:p>
                      <a:pPr algn="ctr" fontAlgn="ctr"/>
                      <a:r>
                        <a:rPr lang="en-US" sz="1000" b="0" i="0" u="none" strike="noStrike" noProof="0" dirty="0" smtClean="0">
                          <a:solidFill>
                            <a:srgbClr val="003300"/>
                          </a:solidFill>
                          <a:effectLst/>
                          <a:latin typeface="Arial" panose="020B0604020202020204" pitchFamily="34" charset="0"/>
                        </a:rPr>
                        <a:t>Experienced</a:t>
                      </a:r>
                      <a:r>
                        <a:rPr lang="x-none" sz="1800" b="0" i="0" u="none" strike="noStrike" dirty="0" smtClean="0">
                          <a:solidFill>
                            <a:schemeClr val="tx2">
                              <a:lumMod val="25000"/>
                            </a:schemeClr>
                          </a:solidFill>
                          <a:effectLst/>
                          <a:latin typeface="Arial" panose="020B0604020202020204" pitchFamily="34" charset="0"/>
                        </a:rPr>
                        <a:t> </a:t>
                      </a:r>
                      <a:endParaRPr lang="x-none" sz="1800" b="0" i="0" u="none" strike="noStrike" dirty="0">
                        <a:solidFill>
                          <a:schemeClr val="tx2">
                            <a:lumMod val="25000"/>
                          </a:schemeClr>
                        </a:solidFill>
                        <a:effectLst/>
                        <a:latin typeface="Arial" panose="020B060402020202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tcPr>
                </a:tc>
                <a:tc>
                  <a:txBody>
                    <a:bodyPr/>
                    <a:lstStyle/>
                    <a:p>
                      <a:pPr algn="ctr" rtl="0" fontAlgn="ctr"/>
                      <a:r>
                        <a:rPr lang="en-US" sz="1000" b="0" i="0" u="none" strike="noStrike" noProof="0" dirty="0" smtClean="0">
                          <a:solidFill>
                            <a:schemeClr val="accent2">
                              <a:lumMod val="50000"/>
                            </a:schemeClr>
                          </a:solidFill>
                          <a:effectLst/>
                          <a:latin typeface="Calibri" panose="020F0502020204030204" pitchFamily="34" charset="0"/>
                        </a:rPr>
                        <a:t>NO information</a:t>
                      </a:r>
                      <a:endParaRPr lang="en-US" sz="10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000" b="0" i="0" u="none" strike="noStrike" noProof="0" dirty="0" smtClean="0">
                          <a:solidFill>
                            <a:schemeClr val="accent2">
                              <a:lumMod val="50000"/>
                            </a:schemeClr>
                          </a:solidFill>
                          <a:effectLst/>
                          <a:latin typeface="Calibri" panose="020F0502020204030204" pitchFamily="34" charset="0"/>
                        </a:rPr>
                        <a:t>NO information</a:t>
                      </a:r>
                      <a:endParaRPr lang="en-US" sz="10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000" b="0" i="0" u="none" strike="noStrike" noProof="0" dirty="0" smtClean="0">
                          <a:solidFill>
                            <a:schemeClr val="accent2">
                              <a:lumMod val="50000"/>
                            </a:schemeClr>
                          </a:solidFill>
                          <a:effectLst/>
                          <a:latin typeface="Calibri" panose="020F0502020204030204" pitchFamily="34" charset="0"/>
                        </a:rPr>
                        <a:t>NO information</a:t>
                      </a:r>
                      <a:endParaRPr lang="en-US" sz="10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en-US" sz="1000" b="0" i="0" u="none" strike="noStrike" noProof="0" dirty="0" smtClean="0">
                          <a:solidFill>
                            <a:schemeClr val="accent2">
                              <a:lumMod val="50000"/>
                            </a:schemeClr>
                          </a:solidFill>
                          <a:effectLst/>
                          <a:latin typeface="Calibri" panose="020F0502020204030204" pitchFamily="34" charset="0"/>
                        </a:rPr>
                        <a:t>NO information</a:t>
                      </a:r>
                      <a:endParaRPr lang="en-US" sz="1000" b="0" i="0" u="none" strike="noStrike" noProof="0" dirty="0">
                        <a:solidFill>
                          <a:schemeClr val="accent2">
                            <a:lumMod val="50000"/>
                          </a:schemeClr>
                        </a:solidFill>
                        <a:effectLst/>
                        <a:latin typeface="Calibri" panose="020F0502020204030204" pitchFamily="34" charset="0"/>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400" b="1" i="0" u="none" strike="noStrike" dirty="0" smtClean="0">
                          <a:solidFill>
                            <a:schemeClr val="accent2">
                              <a:lumMod val="50000"/>
                            </a:schemeClr>
                          </a:solidFill>
                          <a:effectLst/>
                          <a:latin typeface="Symbol" panose="05050102010706020507" pitchFamily="18" charset="2"/>
                        </a:rPr>
                        <a:t>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1" i="0" u="none" strike="noStrike" dirty="0">
                          <a:solidFill>
                            <a:schemeClr val="accent2">
                              <a:lumMod val="50000"/>
                            </a:schemeClr>
                          </a:solidFill>
                          <a:effectLst/>
                          <a:latin typeface="Symbol" panose="05050102010706020507" pitchFamily="18" charset="2"/>
                        </a:rPr>
                        <a:t>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1" i="0" u="none" strike="noStrike" dirty="0">
                          <a:solidFill>
                            <a:schemeClr val="accent2">
                              <a:lumMod val="50000"/>
                            </a:schemeClr>
                          </a:solidFill>
                          <a:effectLst/>
                          <a:latin typeface="Symbol" panose="05050102010706020507" pitchFamily="18" charset="2"/>
                        </a:rPr>
                        <a:t>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1" i="0" u="none" strike="noStrike" dirty="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1" i="0" u="none" strike="noStrike" dirty="0">
                          <a:solidFill>
                            <a:schemeClr val="accent2">
                              <a:lumMod val="50000"/>
                            </a:schemeClr>
                          </a:solidFill>
                          <a:effectLst/>
                          <a:latin typeface="Symbol" panose="05050102010706020507" pitchFamily="18" charset="2"/>
                        </a:rPr>
                        <a:t>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1" i="0" u="none" strike="noStrike" dirty="0" smtClean="0">
                          <a:solidFill>
                            <a:schemeClr val="accent2">
                              <a:lumMod val="50000"/>
                            </a:schemeClr>
                          </a:solidFill>
                          <a:effectLst/>
                          <a:latin typeface="Symbol" panose="05050102010706020507" pitchFamily="18" charset="2"/>
                        </a:rPr>
                        <a:t>ÖÖÖÖ</a:t>
                      </a:r>
                      <a:endParaRPr lang="x-none" sz="1400" b="1" i="0" u="none" strike="noStrike"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1" i="0" u="none" strike="noStrike" dirty="0">
                          <a:solidFill>
                            <a:schemeClr val="accent2">
                              <a:lumMod val="50000"/>
                            </a:schemeClr>
                          </a:solidFill>
                          <a:effectLst/>
                          <a:latin typeface="Symbol" panose="05050102010706020507" pitchFamily="18" charset="2"/>
                        </a:rPr>
                        <a:t>ÖÖÖÖÖ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1" i="0" u="none" strike="noStrike" dirty="0">
                          <a:solidFill>
                            <a:schemeClr val="accent2">
                              <a:lumMod val="50000"/>
                            </a:schemeClr>
                          </a:solidFill>
                          <a:effectLst/>
                          <a:latin typeface="Symbol" panose="05050102010706020507" pitchFamily="18" charset="2"/>
                        </a:rPr>
                        <a:t>ÖÖÖÖÖ</a:t>
                      </a: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algn="ctr" rtl="0" fontAlgn="ctr"/>
                      <a:r>
                        <a:rPr lang="x-none" sz="1400" b="1" i="0" u="none" strike="noStrike" dirty="0" smtClean="0">
                          <a:solidFill>
                            <a:schemeClr val="accent2">
                              <a:lumMod val="50000"/>
                            </a:schemeClr>
                          </a:solidFill>
                          <a:effectLst/>
                          <a:latin typeface="Symbol" panose="05050102010706020507" pitchFamily="18" charset="2"/>
                        </a:rPr>
                        <a:t>ÖÖÖÖ</a:t>
                      </a:r>
                      <a:endParaRPr lang="x-none" sz="1400" b="1" i="0" u="none" strike="noStrike" dirty="0">
                        <a:solidFill>
                          <a:schemeClr val="accent2">
                            <a:lumMod val="50000"/>
                          </a:schemeClr>
                        </a:solidFill>
                        <a:effectLst/>
                        <a:latin typeface="Symbol" panose="05050102010706020507" pitchFamily="18" charset="2"/>
                      </a:endParaRPr>
                    </a:p>
                  </a:txBody>
                  <a:tcPr marL="0" marR="0" marT="0" marB="0" anchor="ct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r>
            </a:tbl>
          </a:graphicData>
        </a:graphic>
      </p:graphicFrame>
      <p:sp>
        <p:nvSpPr>
          <p:cNvPr id="16" name="Rectangle 15"/>
          <p:cNvSpPr/>
          <p:nvPr/>
        </p:nvSpPr>
        <p:spPr>
          <a:xfrm>
            <a:off x="548627" y="4867701"/>
            <a:ext cx="7751311" cy="1200329"/>
          </a:xfrm>
          <a:prstGeom prst="rect">
            <a:avLst/>
          </a:prstGeom>
        </p:spPr>
        <p:txBody>
          <a:bodyPr wrap="square">
            <a:spAutoFit/>
          </a:bodyPr>
          <a:lstStyle/>
          <a:p>
            <a:r>
              <a:rPr lang="en-US" dirty="0"/>
              <a:t>CONSIDERATIONS:</a:t>
            </a:r>
          </a:p>
          <a:p>
            <a:pPr marL="285750" indent="-285750">
              <a:buFont typeface="Arial" panose="020B0604020202020204" pitchFamily="34" charset="0"/>
              <a:buChar char="•"/>
            </a:pPr>
            <a:r>
              <a:rPr lang="en-US" dirty="0" smtClean="0"/>
              <a:t>Channel count (100, 1,000,  10,000 ).</a:t>
            </a:r>
            <a:endParaRPr lang="en-US" dirty="0"/>
          </a:p>
          <a:p>
            <a:pPr marL="285750" indent="-285750">
              <a:buFont typeface="Arial" panose="020B0604020202020204" pitchFamily="34" charset="0"/>
              <a:buChar char="•"/>
            </a:pPr>
            <a:r>
              <a:rPr lang="en-US" dirty="0"/>
              <a:t>Area type</a:t>
            </a:r>
          </a:p>
          <a:p>
            <a:pPr marL="285750" indent="-285750">
              <a:buFont typeface="Arial" panose="020B0604020202020204" pitchFamily="34" charset="0"/>
              <a:buChar char="•"/>
            </a:pPr>
            <a:r>
              <a:rPr lang="en-US" dirty="0"/>
              <a:t>Type of Acquisition</a:t>
            </a:r>
            <a:endParaRPr lang="x-none" dirty="0" smtClean="0"/>
          </a:p>
        </p:txBody>
      </p:sp>
    </p:spTree>
    <p:extLst>
      <p:ext uri="{BB962C8B-B14F-4D97-AF65-F5344CB8AC3E}">
        <p14:creationId xmlns:p14="http://schemas.microsoft.com/office/powerpoint/2010/main" val="33196266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911" y="520504"/>
            <a:ext cx="11043138" cy="5809957"/>
          </a:xfr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a:lstStyle/>
          <a:p>
            <a:pPr>
              <a:buNone/>
            </a:pPr>
            <a:endParaRPr lang="en-US" dirty="0" smtClean="0"/>
          </a:p>
          <a:p>
            <a:pPr>
              <a:buNone/>
            </a:pPr>
            <a:endParaRPr lang="en-US" dirty="0" smtClean="0"/>
          </a:p>
          <a:p>
            <a:pPr>
              <a:buNone/>
            </a:pPr>
            <a:endParaRPr lang="en-US" dirty="0" smtClean="0"/>
          </a:p>
          <a:p>
            <a:pPr algn="ctr">
              <a:buNone/>
            </a:pPr>
            <a:endParaRPr lang="en-US" dirty="0" smtClean="0"/>
          </a:p>
          <a:p>
            <a:pPr algn="ctr">
              <a:buNone/>
            </a:pPr>
            <a:r>
              <a:rPr lang="en-US" sz="4000" b="1" dirty="0" smtClean="0">
                <a:solidFill>
                  <a:srgbClr val="003300"/>
                </a:solidFill>
              </a:rPr>
              <a:t>Future of </a:t>
            </a:r>
          </a:p>
          <a:p>
            <a:pPr algn="ctr">
              <a:buNone/>
            </a:pPr>
            <a:r>
              <a:rPr lang="en-US" sz="4000" b="1" dirty="0" smtClean="0">
                <a:solidFill>
                  <a:srgbClr val="003300"/>
                </a:solidFill>
              </a:rPr>
              <a:t>Nodal Systems </a:t>
            </a:r>
            <a:endParaRPr lang="en-US" sz="4000" b="1" dirty="0">
              <a:solidFill>
                <a:srgbClr val="0033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982" y="852911"/>
            <a:ext cx="1442978" cy="69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5430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1262" y="492372"/>
            <a:ext cx="4689230" cy="1143000"/>
          </a:xfrm>
        </p:spPr>
        <p:txBody>
          <a:bodyPr/>
          <a:lstStyle/>
          <a:p>
            <a:r>
              <a:rPr lang="en-US" sz="3600" b="1" dirty="0" smtClean="0">
                <a:solidFill>
                  <a:schemeClr val="accent6">
                    <a:lumMod val="20000"/>
                    <a:lumOff val="80000"/>
                  </a:schemeClr>
                </a:solidFill>
              </a:rPr>
              <a:t>Taking Advantage of  New Technology</a:t>
            </a:r>
            <a:endParaRPr lang="en-US" sz="3600" b="1" dirty="0">
              <a:solidFill>
                <a:schemeClr val="accent6">
                  <a:lumMod val="20000"/>
                  <a:lumOff val="80000"/>
                </a:scheme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1" y="492372"/>
            <a:ext cx="2022764" cy="74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a:spLocks noGrp="1"/>
          </p:cNvSpPr>
          <p:nvPr>
            <p:ph idx="1"/>
          </p:nvPr>
        </p:nvSpPr>
        <p:spPr>
          <a:xfrm>
            <a:off x="609600" y="1811803"/>
            <a:ext cx="10972800" cy="3865097"/>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lstStyle/>
          <a:p>
            <a:endParaRPr lang="en-US" sz="1000" dirty="0" smtClean="0">
              <a:solidFill>
                <a:srgbClr val="0000FF"/>
              </a:solidFill>
            </a:endParaRPr>
          </a:p>
          <a:p>
            <a:pPr>
              <a:buFont typeface="Wingdings" panose="05000000000000000000" pitchFamily="2" charset="2"/>
              <a:buChar char="ü"/>
            </a:pPr>
            <a:r>
              <a:rPr lang="en-US" sz="2400" dirty="0" smtClean="0">
                <a:solidFill>
                  <a:srgbClr val="003300"/>
                </a:solidFill>
              </a:rPr>
              <a:t>Reduction </a:t>
            </a:r>
            <a:r>
              <a:rPr lang="en-US" sz="2400" dirty="0">
                <a:solidFill>
                  <a:srgbClr val="003300"/>
                </a:solidFill>
              </a:rPr>
              <a:t>in the size of the </a:t>
            </a:r>
            <a:r>
              <a:rPr lang="en-US" sz="2400" dirty="0" smtClean="0">
                <a:solidFill>
                  <a:srgbClr val="003300"/>
                </a:solidFill>
              </a:rPr>
              <a:t>instruments</a:t>
            </a:r>
            <a:endParaRPr lang="en-US" sz="2400" dirty="0">
              <a:solidFill>
                <a:srgbClr val="003300"/>
              </a:solidFill>
            </a:endParaRPr>
          </a:p>
          <a:p>
            <a:pPr>
              <a:buFont typeface="Wingdings" panose="05000000000000000000" pitchFamily="2" charset="2"/>
              <a:buChar char="ü"/>
            </a:pPr>
            <a:r>
              <a:rPr lang="en-US" sz="2400" dirty="0">
                <a:solidFill>
                  <a:srgbClr val="003300"/>
                </a:solidFill>
              </a:rPr>
              <a:t>Latest technology in GPS </a:t>
            </a:r>
            <a:r>
              <a:rPr lang="en-US" sz="2400" dirty="0" smtClean="0">
                <a:solidFill>
                  <a:srgbClr val="003300"/>
                </a:solidFill>
              </a:rPr>
              <a:t>receivers </a:t>
            </a:r>
            <a:r>
              <a:rPr lang="en-US" sz="2400" dirty="0">
                <a:solidFill>
                  <a:srgbClr val="003300"/>
                </a:solidFill>
              </a:rPr>
              <a:t>at a lower </a:t>
            </a:r>
            <a:r>
              <a:rPr lang="en-US" sz="2400" dirty="0" smtClean="0">
                <a:solidFill>
                  <a:srgbClr val="003300"/>
                </a:solidFill>
              </a:rPr>
              <a:t>cost</a:t>
            </a:r>
            <a:endParaRPr lang="en-US" sz="2400" dirty="0">
              <a:solidFill>
                <a:srgbClr val="003300"/>
              </a:solidFill>
            </a:endParaRPr>
          </a:p>
          <a:p>
            <a:pPr>
              <a:buFont typeface="Wingdings" panose="05000000000000000000" pitchFamily="2" charset="2"/>
              <a:buChar char="ü"/>
            </a:pPr>
            <a:r>
              <a:rPr lang="en-US" sz="2400" dirty="0">
                <a:solidFill>
                  <a:srgbClr val="003300"/>
                </a:solidFill>
              </a:rPr>
              <a:t>Greater data storage capacity at a lower price and </a:t>
            </a:r>
            <a:r>
              <a:rPr lang="en-US" sz="2400" dirty="0" smtClean="0">
                <a:solidFill>
                  <a:srgbClr val="003300"/>
                </a:solidFill>
              </a:rPr>
              <a:t>size</a:t>
            </a:r>
            <a:endParaRPr lang="en-US" sz="2400" dirty="0">
              <a:solidFill>
                <a:srgbClr val="003300"/>
              </a:solidFill>
            </a:endParaRPr>
          </a:p>
          <a:p>
            <a:pPr>
              <a:buFont typeface="Wingdings" panose="05000000000000000000" pitchFamily="2" charset="2"/>
              <a:buChar char="ü"/>
            </a:pPr>
            <a:r>
              <a:rPr lang="en-US" sz="2400" dirty="0">
                <a:solidFill>
                  <a:srgbClr val="003300"/>
                </a:solidFill>
              </a:rPr>
              <a:t>More reliable </a:t>
            </a:r>
            <a:r>
              <a:rPr lang="en-US" sz="2400" dirty="0" smtClean="0">
                <a:solidFill>
                  <a:srgbClr val="003300"/>
                </a:solidFill>
              </a:rPr>
              <a:t>equipment</a:t>
            </a:r>
            <a:endParaRPr lang="en-US" sz="2400" dirty="0">
              <a:solidFill>
                <a:srgbClr val="003300"/>
              </a:solidFill>
            </a:endParaRPr>
          </a:p>
          <a:p>
            <a:pPr>
              <a:buFont typeface="Wingdings" panose="05000000000000000000" pitchFamily="2" charset="2"/>
              <a:buChar char="ü"/>
            </a:pPr>
            <a:r>
              <a:rPr lang="en-US" sz="2400" dirty="0">
                <a:solidFill>
                  <a:srgbClr val="003300"/>
                </a:solidFill>
              </a:rPr>
              <a:t>Lower power </a:t>
            </a:r>
            <a:r>
              <a:rPr lang="en-US" sz="2400" dirty="0" smtClean="0">
                <a:solidFill>
                  <a:srgbClr val="003300"/>
                </a:solidFill>
              </a:rPr>
              <a:t>consumption</a:t>
            </a:r>
            <a:endParaRPr lang="en-US" sz="2400" dirty="0">
              <a:solidFill>
                <a:srgbClr val="003300"/>
              </a:solidFill>
            </a:endParaRPr>
          </a:p>
          <a:p>
            <a:pPr>
              <a:buFont typeface="Wingdings" panose="05000000000000000000" pitchFamily="2" charset="2"/>
              <a:buChar char="ü"/>
            </a:pPr>
            <a:r>
              <a:rPr lang="en-US" sz="2400" dirty="0">
                <a:solidFill>
                  <a:srgbClr val="003300"/>
                </a:solidFill>
              </a:rPr>
              <a:t>Less </a:t>
            </a:r>
            <a:r>
              <a:rPr lang="en-US" sz="2400" dirty="0" smtClean="0">
                <a:solidFill>
                  <a:srgbClr val="003300"/>
                </a:solidFill>
              </a:rPr>
              <a:t>weight</a:t>
            </a:r>
            <a:endParaRPr lang="en-US" sz="2400" dirty="0">
              <a:solidFill>
                <a:srgbClr val="003300"/>
              </a:solidFill>
            </a:endParaRPr>
          </a:p>
          <a:p>
            <a:pPr>
              <a:buFont typeface="Wingdings" panose="05000000000000000000" pitchFamily="2" charset="2"/>
              <a:buChar char="ü"/>
            </a:pPr>
            <a:r>
              <a:rPr lang="en-US" sz="2400" dirty="0">
                <a:solidFill>
                  <a:srgbClr val="003300"/>
                </a:solidFill>
              </a:rPr>
              <a:t>New battery technology allows for faster recharge, longer charge and life</a:t>
            </a:r>
          </a:p>
          <a:p>
            <a:pPr>
              <a:buFont typeface="Wingdings" panose="05000000000000000000" pitchFamily="2" charset="2"/>
              <a:buChar char="ü"/>
            </a:pPr>
            <a:r>
              <a:rPr lang="en-US" sz="2400" dirty="0" smtClean="0">
                <a:solidFill>
                  <a:srgbClr val="003300"/>
                </a:solidFill>
              </a:rPr>
              <a:t>Newer radio frequency  </a:t>
            </a:r>
            <a:r>
              <a:rPr lang="en-US" sz="2400" dirty="0">
                <a:solidFill>
                  <a:srgbClr val="003300"/>
                </a:solidFill>
              </a:rPr>
              <a:t>communications (WiFi, MRN, Blue Tooth, </a:t>
            </a:r>
            <a:r>
              <a:rPr lang="en-US" sz="2400" dirty="0" smtClean="0">
                <a:solidFill>
                  <a:srgbClr val="003300"/>
                </a:solidFill>
              </a:rPr>
              <a:t>etc.)</a:t>
            </a:r>
            <a:endParaRPr lang="x-none" sz="2400" dirty="0" smtClean="0">
              <a:solidFill>
                <a:srgbClr val="003300"/>
              </a:solidFill>
            </a:endParaRPr>
          </a:p>
          <a:p>
            <a:endParaRPr lang="en-US" sz="1200" dirty="0" smtClean="0">
              <a:solidFill>
                <a:srgbClr val="003300"/>
              </a:solidFill>
            </a:endParaRPr>
          </a:p>
          <a:p>
            <a:pPr marL="0" indent="0" algn="ctr">
              <a:buNone/>
            </a:pPr>
            <a:r>
              <a:rPr lang="en-US" sz="2400" i="1" dirty="0" smtClean="0"/>
              <a:t>“</a:t>
            </a:r>
            <a:r>
              <a:rPr lang="en-US" sz="2400" i="1" dirty="0"/>
              <a:t>We cannot jump into a new era of seismic imaging with new technology</a:t>
            </a:r>
          </a:p>
          <a:p>
            <a:pPr marL="0" indent="0" algn="ctr">
              <a:buNone/>
            </a:pPr>
            <a:r>
              <a:rPr lang="en-US" sz="2400" i="1" dirty="0"/>
              <a:t> if we continue with traditional seismic methodology. "</a:t>
            </a:r>
            <a:endParaRPr lang="x-none" sz="2400" i="1" dirty="0"/>
          </a:p>
          <a:p>
            <a:pPr marL="0" indent="0" algn="ctr">
              <a:buNone/>
            </a:pPr>
            <a:endParaRPr lang="x-none" sz="2000" dirty="0"/>
          </a:p>
          <a:p>
            <a:pPr>
              <a:buNone/>
            </a:pPr>
            <a:endParaRPr lang="en-US" dirty="0" smtClean="0"/>
          </a:p>
          <a:p>
            <a:pPr algn="ctr">
              <a:buNone/>
            </a:pPr>
            <a:endParaRPr lang="en-US" dirty="0" smtClean="0"/>
          </a:p>
          <a:p>
            <a:pPr algn="ctr">
              <a:buNone/>
            </a:pPr>
            <a:endParaRPr lang="en-US" dirty="0"/>
          </a:p>
        </p:txBody>
      </p:sp>
    </p:spTree>
    <p:extLst>
      <p:ext uri="{BB962C8B-B14F-4D97-AF65-F5344CB8AC3E}">
        <p14:creationId xmlns:p14="http://schemas.microsoft.com/office/powerpoint/2010/main" val="3726239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7769" y="702629"/>
            <a:ext cx="7007193" cy="533400"/>
          </a:xfrm>
        </p:spPr>
        <p:txBody>
          <a:bodyPr/>
          <a:lstStyle/>
          <a:p>
            <a:r>
              <a:rPr lang="en-US" sz="3600" b="1" dirty="0" smtClean="0">
                <a:solidFill>
                  <a:schemeClr val="accent6">
                    <a:lumMod val="20000"/>
                    <a:lumOff val="80000"/>
                  </a:schemeClr>
                </a:solidFill>
              </a:rPr>
              <a:t>Future of Nodal Systems</a:t>
            </a:r>
            <a:endParaRPr lang="en-US" sz="3600" dirty="0">
              <a:solidFill>
                <a:schemeClr val="accent6">
                  <a:lumMod val="20000"/>
                  <a:lumOff val="80000"/>
                </a:schemeClr>
              </a:solidFill>
            </a:endParaRPr>
          </a:p>
        </p:txBody>
      </p:sp>
      <p:sp>
        <p:nvSpPr>
          <p:cNvPr id="3" name="Content Placeholder 2"/>
          <p:cNvSpPr>
            <a:spLocks noGrp="1"/>
          </p:cNvSpPr>
          <p:nvPr>
            <p:ph idx="1"/>
          </p:nvPr>
        </p:nvSpPr>
        <p:spPr>
          <a:xfrm>
            <a:off x="533401" y="1828800"/>
            <a:ext cx="11099799" cy="45466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threePt" dir="t"/>
          </a:scene3d>
          <a:sp3d>
            <a:bevelT w="114300" prst="artDeco"/>
          </a:sp3d>
        </p:spPr>
        <p:txBody>
          <a:bodyPr/>
          <a:lstStyle/>
          <a:p>
            <a:pPr lvl="1" fontAlgn="b">
              <a:spcBef>
                <a:spcPts val="0"/>
              </a:spcBef>
              <a:spcAft>
                <a:spcPts val="0"/>
              </a:spcAft>
              <a:buFont typeface="Wingdings" panose="05000000000000000000" pitchFamily="2" charset="2"/>
              <a:buChar char="ü"/>
              <a:defRPr/>
            </a:pPr>
            <a:endParaRPr lang="en-US" sz="2400" dirty="0" smtClean="0">
              <a:solidFill>
                <a:srgbClr val="003300"/>
              </a:solidFill>
            </a:endParaRPr>
          </a:p>
          <a:p>
            <a:pPr lvl="1" fontAlgn="b">
              <a:spcBef>
                <a:spcPts val="0"/>
              </a:spcBef>
              <a:spcAft>
                <a:spcPts val="0"/>
              </a:spcAft>
              <a:buFont typeface="Wingdings" panose="05000000000000000000" pitchFamily="2" charset="2"/>
              <a:buChar char="ü"/>
              <a:defRPr/>
            </a:pPr>
            <a:r>
              <a:rPr lang="en-US" sz="2400" dirty="0" smtClean="0">
                <a:solidFill>
                  <a:srgbClr val="003300"/>
                </a:solidFill>
              </a:rPr>
              <a:t>More </a:t>
            </a:r>
            <a:r>
              <a:rPr lang="en-US" sz="2400" dirty="0">
                <a:solidFill>
                  <a:srgbClr val="003300"/>
                </a:solidFill>
              </a:rPr>
              <a:t>than half a million channels of nodal systems have been sold in recent years.</a:t>
            </a:r>
          </a:p>
          <a:p>
            <a:pPr lvl="1" fontAlgn="b">
              <a:spcBef>
                <a:spcPts val="0"/>
              </a:spcBef>
              <a:spcAft>
                <a:spcPts val="0"/>
              </a:spcAft>
              <a:buFont typeface="Wingdings" panose="05000000000000000000" pitchFamily="2" charset="2"/>
              <a:buChar char="ü"/>
              <a:defRPr/>
            </a:pPr>
            <a:endParaRPr lang="en-US" sz="2400" dirty="0">
              <a:solidFill>
                <a:srgbClr val="003300"/>
              </a:solidFill>
            </a:endParaRPr>
          </a:p>
          <a:p>
            <a:pPr lvl="1" fontAlgn="b">
              <a:spcBef>
                <a:spcPts val="0"/>
              </a:spcBef>
              <a:spcAft>
                <a:spcPts val="0"/>
              </a:spcAft>
              <a:buFont typeface="Wingdings" panose="05000000000000000000" pitchFamily="2" charset="2"/>
              <a:buChar char="ü"/>
              <a:defRPr/>
            </a:pPr>
            <a:r>
              <a:rPr lang="en-US" sz="2400" dirty="0">
                <a:solidFill>
                  <a:srgbClr val="003300"/>
                </a:solidFill>
              </a:rPr>
              <a:t>It is common to see 10,000+ channels nodal crews operating in the U.S. </a:t>
            </a:r>
          </a:p>
          <a:p>
            <a:pPr marL="400050" lvl="1" indent="0" fontAlgn="b">
              <a:spcBef>
                <a:spcPts val="0"/>
              </a:spcBef>
              <a:spcAft>
                <a:spcPts val="0"/>
              </a:spcAft>
              <a:buNone/>
              <a:defRPr/>
            </a:pPr>
            <a:endParaRPr lang="en-US" sz="2400" dirty="0">
              <a:solidFill>
                <a:srgbClr val="003300"/>
              </a:solidFill>
            </a:endParaRPr>
          </a:p>
          <a:p>
            <a:pPr lvl="1" fontAlgn="b">
              <a:spcBef>
                <a:spcPts val="0"/>
              </a:spcBef>
              <a:spcAft>
                <a:spcPts val="0"/>
              </a:spcAft>
              <a:buFont typeface="Wingdings" panose="05000000000000000000" pitchFamily="2" charset="2"/>
              <a:buChar char="ü"/>
              <a:defRPr/>
            </a:pPr>
            <a:r>
              <a:rPr lang="en-US" sz="2400" dirty="0">
                <a:solidFill>
                  <a:srgbClr val="003300"/>
                </a:solidFill>
              </a:rPr>
              <a:t>Many exploration companies that have experienced nodal systems are gradually replacing their cable systems with nodes, and have no plans to return.</a:t>
            </a:r>
          </a:p>
          <a:p>
            <a:pPr lvl="1" fontAlgn="b">
              <a:spcBef>
                <a:spcPts val="0"/>
              </a:spcBef>
              <a:spcAft>
                <a:spcPts val="0"/>
              </a:spcAft>
              <a:buFont typeface="Wingdings" panose="05000000000000000000" pitchFamily="2" charset="2"/>
              <a:buChar char="ü"/>
              <a:defRPr/>
            </a:pPr>
            <a:endParaRPr lang="en-US" sz="2400" dirty="0">
              <a:solidFill>
                <a:srgbClr val="003300"/>
              </a:solidFill>
            </a:endParaRPr>
          </a:p>
          <a:p>
            <a:pPr lvl="1" fontAlgn="b">
              <a:spcBef>
                <a:spcPts val="0"/>
              </a:spcBef>
              <a:spcAft>
                <a:spcPts val="0"/>
              </a:spcAft>
              <a:buFont typeface="Wingdings" panose="05000000000000000000" pitchFamily="2" charset="2"/>
              <a:buChar char="ü"/>
              <a:defRPr/>
            </a:pPr>
            <a:r>
              <a:rPr lang="en-US" sz="2400" dirty="0" smtClean="0">
                <a:solidFill>
                  <a:srgbClr val="003300"/>
                </a:solidFill>
              </a:rPr>
              <a:t>The acceptance of nodal systems is increasing rapidly.</a:t>
            </a:r>
            <a:endParaRPr lang="en-US" sz="2400" dirty="0">
              <a:solidFill>
                <a:srgbClr val="003300"/>
              </a:solidFill>
            </a:endParaRPr>
          </a:p>
          <a:p>
            <a:pPr marL="457200" lvl="1" indent="0" fontAlgn="b">
              <a:spcBef>
                <a:spcPts val="0"/>
              </a:spcBef>
              <a:spcAft>
                <a:spcPts val="0"/>
              </a:spcAft>
              <a:buNone/>
              <a:defRPr/>
            </a:pPr>
            <a:endParaRPr lang="en-US" sz="2400" dirty="0">
              <a:solidFill>
                <a:srgbClr val="003300"/>
              </a:solidFill>
            </a:endParaRPr>
          </a:p>
          <a:p>
            <a:pPr lvl="1" fontAlgn="b">
              <a:spcBef>
                <a:spcPts val="0"/>
              </a:spcBef>
              <a:spcAft>
                <a:spcPts val="0"/>
              </a:spcAft>
              <a:buFont typeface="Wingdings" panose="05000000000000000000" pitchFamily="2" charset="2"/>
              <a:buChar char="ü"/>
              <a:defRPr/>
            </a:pPr>
            <a:r>
              <a:rPr lang="en-US" sz="2400" dirty="0">
                <a:solidFill>
                  <a:srgbClr val="003300"/>
                </a:solidFill>
              </a:rPr>
              <a:t>Majority of new CAPEX spending is earmarked for cable-less systems in U.S.</a:t>
            </a:r>
          </a:p>
          <a:p>
            <a:pPr marL="457200" lvl="1" indent="0" fontAlgn="b">
              <a:spcBef>
                <a:spcPts val="0"/>
              </a:spcBef>
              <a:spcAft>
                <a:spcPts val="0"/>
              </a:spcAft>
              <a:buNone/>
              <a:defRPr/>
            </a:pPr>
            <a:endParaRPr lang="en-US" sz="2000" dirty="0">
              <a:solidFill>
                <a:srgbClr val="003300"/>
              </a:solidFill>
            </a:endParaRPr>
          </a:p>
          <a:p>
            <a:pPr marL="0" indent="0" fontAlgn="b">
              <a:spcBef>
                <a:spcPts val="0"/>
              </a:spcBef>
              <a:spcAft>
                <a:spcPts val="0"/>
              </a:spcAft>
              <a:buNone/>
              <a:defRPr/>
            </a:pPr>
            <a:endParaRPr lang="es-ES" sz="2000" dirty="0">
              <a:solidFill>
                <a:srgbClr val="0000FF"/>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457200"/>
            <a:ext cx="2700024" cy="5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7443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596900"/>
            <a:ext cx="10960100" cy="5715000"/>
          </a:xfrm>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r="100000" b="100000"/>
            </a:path>
            <a:tileRect l="-100000" t="-100000"/>
          </a:gradFill>
        </p:spPr>
        <p:txBody>
          <a:bodyPr/>
          <a:lstStyle/>
          <a:p>
            <a:pPr algn="ctr">
              <a:buNone/>
            </a:pPr>
            <a:endParaRPr lang="en-US" dirty="0" smtClean="0"/>
          </a:p>
          <a:p>
            <a:pPr algn="ctr">
              <a:buNone/>
            </a:pPr>
            <a:endParaRPr lang="en-US" dirty="0" smtClean="0"/>
          </a:p>
          <a:p>
            <a:pPr algn="ctr">
              <a:buNone/>
            </a:pPr>
            <a:endParaRPr lang="en-US" dirty="0"/>
          </a:p>
          <a:p>
            <a:pPr algn="ctr">
              <a:buNone/>
            </a:pPr>
            <a:endParaRPr lang="en-US" dirty="0" smtClean="0">
              <a:solidFill>
                <a:srgbClr val="003300"/>
              </a:solidFill>
            </a:endParaRPr>
          </a:p>
          <a:p>
            <a:pPr algn="ctr">
              <a:buNone/>
            </a:pPr>
            <a:endParaRPr lang="en-US" sz="2800" dirty="0"/>
          </a:p>
          <a:p>
            <a:pPr algn="ctr">
              <a:buNone/>
            </a:pPr>
            <a:r>
              <a:rPr lang="en-US" sz="4000" b="1" dirty="0" smtClean="0">
                <a:solidFill>
                  <a:srgbClr val="003300"/>
                </a:solidFill>
              </a:rPr>
              <a:t>Market Share and Costs</a:t>
            </a:r>
            <a:endParaRPr lang="en-US" sz="4000" b="1" dirty="0">
              <a:solidFill>
                <a:srgbClr val="0033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1" y="1099290"/>
            <a:ext cx="1769321" cy="80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6132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4337" y="457200"/>
            <a:ext cx="7007193" cy="863600"/>
          </a:xfrm>
        </p:spPr>
        <p:txBody>
          <a:bodyPr/>
          <a:lstStyle/>
          <a:p>
            <a:r>
              <a:rPr lang="en-US" sz="3200" dirty="0" smtClean="0"/>
              <a:t>Nodal Systems Estimate</a:t>
            </a:r>
            <a:r>
              <a:rPr lang="en-US" sz="3200" dirty="0" smtClean="0">
                <a:solidFill>
                  <a:schemeClr val="accent2">
                    <a:lumMod val="75000"/>
                  </a:schemeClr>
                </a:solidFill>
              </a:rPr>
              <a:t>s</a:t>
            </a:r>
            <a:endParaRPr lang="en-US" sz="3200" dirty="0">
              <a:solidFill>
                <a:schemeClr val="accent2">
                  <a:lumMod val="75000"/>
                </a:schemeClr>
              </a:solidFill>
            </a:endParaRPr>
          </a:p>
        </p:txBody>
      </p:sp>
      <p:sp>
        <p:nvSpPr>
          <p:cNvPr id="3" name="Content Placeholder 2"/>
          <p:cNvSpPr>
            <a:spLocks noGrp="1"/>
          </p:cNvSpPr>
          <p:nvPr>
            <p:ph idx="1"/>
          </p:nvPr>
        </p:nvSpPr>
        <p:spPr>
          <a:xfrm>
            <a:off x="525601" y="1500569"/>
            <a:ext cx="11089037" cy="5003747"/>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scene3d>
            <a:camera prst="orthographicFront"/>
            <a:lightRig rig="threePt" dir="t"/>
          </a:scene3d>
          <a:sp3d>
            <a:bevelT w="114300" prst="artDeco"/>
          </a:sp3d>
        </p:spPr>
        <p:txBody>
          <a:bodyPr/>
          <a:lstStyle/>
          <a:p>
            <a:pPr marL="0" indent="0">
              <a:buNone/>
            </a:pPr>
            <a:endParaRPr lang="en-US" sz="800" dirty="0" smtClean="0">
              <a:solidFill>
                <a:srgbClr val="0000FF"/>
              </a:solidFill>
            </a:endParaRPr>
          </a:p>
          <a:p>
            <a:pPr marL="400050" lvl="1" indent="0">
              <a:buNone/>
            </a:pPr>
            <a:r>
              <a:rPr lang="en-US" sz="2400" dirty="0" smtClean="0">
                <a:solidFill>
                  <a:srgbClr val="003300"/>
                </a:solidFill>
              </a:rPr>
              <a:t>Consider </a:t>
            </a:r>
            <a:r>
              <a:rPr lang="en-US" sz="2400" dirty="0">
                <a:solidFill>
                  <a:srgbClr val="003300"/>
                </a:solidFill>
              </a:rPr>
              <a:t>whether the following will be included in the package to compare prices between systems</a:t>
            </a:r>
            <a:r>
              <a:rPr lang="en-US" sz="2400" dirty="0" smtClean="0">
                <a:solidFill>
                  <a:srgbClr val="003300"/>
                </a:solidFill>
              </a:rPr>
              <a:t>:</a:t>
            </a:r>
          </a:p>
          <a:p>
            <a:pPr marL="0" indent="0">
              <a:buNone/>
            </a:pPr>
            <a:endParaRPr lang="en-US" sz="1000" dirty="0">
              <a:solidFill>
                <a:srgbClr val="003300"/>
              </a:solidFill>
            </a:endParaRPr>
          </a:p>
          <a:p>
            <a:pPr lvl="1">
              <a:buFont typeface="Wingdings" panose="05000000000000000000" pitchFamily="2" charset="2"/>
              <a:buChar char="ü"/>
            </a:pPr>
            <a:r>
              <a:rPr lang="en-US" sz="2200" dirty="0" smtClean="0">
                <a:solidFill>
                  <a:srgbClr val="003300"/>
                </a:solidFill>
              </a:rPr>
              <a:t>Batteries</a:t>
            </a:r>
            <a:endParaRPr lang="en-US" sz="2200" dirty="0">
              <a:solidFill>
                <a:srgbClr val="003300"/>
              </a:solidFill>
            </a:endParaRPr>
          </a:p>
          <a:p>
            <a:pPr lvl="1">
              <a:buFont typeface="Wingdings" panose="05000000000000000000" pitchFamily="2" charset="2"/>
              <a:buChar char="ü"/>
            </a:pPr>
            <a:r>
              <a:rPr lang="en-US" sz="2200" dirty="0">
                <a:solidFill>
                  <a:srgbClr val="003300"/>
                </a:solidFill>
              </a:rPr>
              <a:t>Sensors</a:t>
            </a:r>
          </a:p>
          <a:p>
            <a:pPr lvl="1">
              <a:buFont typeface="Wingdings" panose="05000000000000000000" pitchFamily="2" charset="2"/>
              <a:buChar char="ü"/>
            </a:pPr>
            <a:r>
              <a:rPr lang="en-US" sz="2200" dirty="0">
                <a:solidFill>
                  <a:srgbClr val="003300"/>
                </a:solidFill>
              </a:rPr>
              <a:t>Peripheral Equipment </a:t>
            </a:r>
            <a:r>
              <a:rPr lang="en-US" sz="2200" dirty="0" smtClean="0">
                <a:solidFill>
                  <a:srgbClr val="003300"/>
                </a:solidFill>
              </a:rPr>
              <a:t>(i. </a:t>
            </a:r>
            <a:r>
              <a:rPr lang="en-US" sz="2200" dirty="0">
                <a:solidFill>
                  <a:srgbClr val="003300"/>
                </a:solidFill>
              </a:rPr>
              <a:t>e</a:t>
            </a:r>
            <a:r>
              <a:rPr lang="en-US" sz="2200" dirty="0" smtClean="0">
                <a:solidFill>
                  <a:srgbClr val="003300"/>
                </a:solidFill>
              </a:rPr>
              <a:t>. </a:t>
            </a:r>
            <a:r>
              <a:rPr lang="en-US" sz="2200" dirty="0">
                <a:solidFill>
                  <a:srgbClr val="003300"/>
                </a:solidFill>
              </a:rPr>
              <a:t>battery chargers, HHT, WiFi network, etc.)</a:t>
            </a:r>
          </a:p>
          <a:p>
            <a:pPr lvl="1">
              <a:buFont typeface="Wingdings" panose="05000000000000000000" pitchFamily="2" charset="2"/>
              <a:buChar char="ü"/>
            </a:pPr>
            <a:r>
              <a:rPr lang="en-US" sz="2200" dirty="0">
                <a:solidFill>
                  <a:srgbClr val="003300"/>
                </a:solidFill>
              </a:rPr>
              <a:t>Software</a:t>
            </a:r>
          </a:p>
          <a:p>
            <a:pPr lvl="1">
              <a:buFont typeface="Wingdings" panose="05000000000000000000" pitchFamily="2" charset="2"/>
              <a:buChar char="ü"/>
            </a:pPr>
            <a:r>
              <a:rPr lang="en-US" sz="2200" dirty="0">
                <a:solidFill>
                  <a:srgbClr val="003300"/>
                </a:solidFill>
              </a:rPr>
              <a:t>Trailers and generators if applicable.</a:t>
            </a:r>
          </a:p>
          <a:p>
            <a:pPr lvl="1">
              <a:buFont typeface="Wingdings" panose="05000000000000000000" pitchFamily="2" charset="2"/>
              <a:buChar char="ü"/>
            </a:pPr>
            <a:r>
              <a:rPr lang="en-US" sz="2200" dirty="0">
                <a:solidFill>
                  <a:srgbClr val="003300"/>
                </a:solidFill>
              </a:rPr>
              <a:t>Software license if applicable</a:t>
            </a:r>
          </a:p>
          <a:p>
            <a:pPr lvl="1">
              <a:buFont typeface="Wingdings" panose="05000000000000000000" pitchFamily="2" charset="2"/>
              <a:buChar char="ü"/>
            </a:pPr>
            <a:r>
              <a:rPr lang="en-US" sz="2200" dirty="0" smtClean="0">
                <a:solidFill>
                  <a:srgbClr val="003300"/>
                </a:solidFill>
              </a:rPr>
              <a:t>Energy Controllers and interface cables</a:t>
            </a:r>
          </a:p>
          <a:p>
            <a:pPr lvl="1">
              <a:buFont typeface="Wingdings" panose="05000000000000000000" pitchFamily="2" charset="2"/>
              <a:buChar char="ü"/>
            </a:pPr>
            <a:r>
              <a:rPr lang="en-US" sz="2200" dirty="0" smtClean="0">
                <a:solidFill>
                  <a:srgbClr val="003300"/>
                </a:solidFill>
              </a:rPr>
              <a:t>Technical </a:t>
            </a:r>
            <a:r>
              <a:rPr lang="en-US" sz="2200" dirty="0">
                <a:solidFill>
                  <a:srgbClr val="003300"/>
                </a:solidFill>
              </a:rPr>
              <a:t>support during the years of use including software updates</a:t>
            </a:r>
            <a:r>
              <a:rPr lang="en-US" sz="2200" dirty="0" smtClean="0">
                <a:solidFill>
                  <a:srgbClr val="003300"/>
                </a:solidFill>
              </a:rPr>
              <a:t>.</a:t>
            </a:r>
          </a:p>
          <a:p>
            <a:pPr lvl="1">
              <a:buFont typeface="Wingdings" panose="05000000000000000000" pitchFamily="2" charset="2"/>
              <a:buChar char="ü"/>
            </a:pPr>
            <a:r>
              <a:rPr lang="en-US" sz="2200" dirty="0" smtClean="0">
                <a:solidFill>
                  <a:srgbClr val="003300"/>
                </a:solidFill>
              </a:rPr>
              <a:t>Guaranty</a:t>
            </a:r>
          </a:p>
          <a:p>
            <a:pPr lvl="1">
              <a:buFont typeface="Wingdings" panose="05000000000000000000" pitchFamily="2" charset="2"/>
              <a:buChar char="ü"/>
            </a:pPr>
            <a:endParaRPr lang="en-US" sz="2000" dirty="0" smtClean="0">
              <a:solidFill>
                <a:srgbClr val="003300"/>
              </a:solidFill>
            </a:endParaRPr>
          </a:p>
          <a:p>
            <a:pPr lvl="1">
              <a:buFont typeface="Wingdings" panose="05000000000000000000" pitchFamily="2" charset="2"/>
              <a:buChar char="ü"/>
            </a:pPr>
            <a:endParaRPr lang="en-US" sz="1000" dirty="0" smtClean="0">
              <a:solidFill>
                <a:srgbClr val="0000FF"/>
              </a:solidFill>
            </a:endParaRPr>
          </a:p>
          <a:p>
            <a:pPr lvl="1">
              <a:buFont typeface="Wingdings" panose="05000000000000000000" pitchFamily="2" charset="2"/>
              <a:buChar char="ü"/>
            </a:pPr>
            <a:endParaRPr lang="en-US" sz="2000" dirty="0" smtClean="0">
              <a:solidFill>
                <a:srgbClr val="0000FF"/>
              </a:solidFill>
            </a:endParaRPr>
          </a:p>
          <a:p>
            <a:pPr marL="457200" lvl="1" indent="0">
              <a:buNone/>
            </a:pPr>
            <a:endParaRPr lang="en-US" sz="2000" dirty="0" smtClean="0">
              <a:solidFill>
                <a:srgbClr val="0000FF"/>
              </a:solidFill>
            </a:endParaRPr>
          </a:p>
          <a:p>
            <a:pPr marL="457200" lvl="1" indent="0">
              <a:buNone/>
            </a:pPr>
            <a:endParaRPr lang="x-none" sz="2000" dirty="0" smtClean="0">
              <a:solidFill>
                <a:srgbClr val="0000FF"/>
              </a:solidFill>
            </a:endParaRPr>
          </a:p>
          <a:p>
            <a:pPr lvl="1" indent="-342900">
              <a:buFont typeface="Wingdings" panose="05000000000000000000" pitchFamily="2" charset="2"/>
              <a:buChar char="ü"/>
            </a:pPr>
            <a:endParaRPr lang="x-none" sz="2000" dirty="0" smtClean="0">
              <a:solidFill>
                <a:srgbClr val="0000FF"/>
              </a:solidFill>
            </a:endParaRPr>
          </a:p>
          <a:p>
            <a:endParaRPr lang="en-US" sz="2400" dirty="0" smtClean="0">
              <a:solidFill>
                <a:srgbClr val="0000FF"/>
              </a:solidFill>
            </a:endParaRPr>
          </a:p>
          <a:p>
            <a:pPr marL="114300" indent="0" algn="just">
              <a:buNone/>
            </a:pPr>
            <a:endParaRPr lang="x-none" sz="2400" b="1" dirty="0" smtClean="0">
              <a:solidFill>
                <a:srgbClr val="0000FF"/>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965" y="665685"/>
            <a:ext cx="2223655" cy="44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59725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5331" y="315191"/>
            <a:ext cx="7007193" cy="863600"/>
          </a:xfrm>
        </p:spPr>
        <p:txBody>
          <a:bodyPr/>
          <a:lstStyle/>
          <a:p>
            <a:r>
              <a:rPr lang="en-US" sz="3200" dirty="0" smtClean="0"/>
              <a:t>When to buy a Nodal System </a:t>
            </a:r>
            <a:endParaRPr lang="en-US" sz="3200" dirty="0"/>
          </a:p>
        </p:txBody>
      </p:sp>
      <p:sp>
        <p:nvSpPr>
          <p:cNvPr id="3" name="Content Placeholder 2"/>
          <p:cNvSpPr>
            <a:spLocks noGrp="1"/>
          </p:cNvSpPr>
          <p:nvPr>
            <p:ph idx="1"/>
          </p:nvPr>
        </p:nvSpPr>
        <p:spPr>
          <a:xfrm>
            <a:off x="544945" y="1468582"/>
            <a:ext cx="11089037" cy="4585854"/>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scene3d>
            <a:camera prst="orthographicFront"/>
            <a:lightRig rig="threePt" dir="t"/>
          </a:scene3d>
          <a:sp3d>
            <a:bevelT w="114300" prst="artDeco"/>
          </a:sp3d>
        </p:spPr>
        <p:txBody>
          <a:bodyPr/>
          <a:lstStyle/>
          <a:p>
            <a:pPr marL="114300" indent="0" algn="ctr">
              <a:buNone/>
            </a:pPr>
            <a:endParaRPr lang="x-none" sz="1000" dirty="0" smtClean="0">
              <a:solidFill>
                <a:srgbClr val="0000FF"/>
              </a:solidFill>
            </a:endParaRPr>
          </a:p>
          <a:p>
            <a:pPr marL="457200">
              <a:buFont typeface="Wingdings" panose="05000000000000000000" pitchFamily="2" charset="2"/>
              <a:buChar char="ü"/>
            </a:pPr>
            <a:endParaRPr lang="en-US" sz="800" dirty="0" smtClean="0">
              <a:solidFill>
                <a:schemeClr val="bg1"/>
              </a:solidFill>
            </a:endParaRPr>
          </a:p>
          <a:p>
            <a:pPr marL="457200">
              <a:buFont typeface="Wingdings" panose="05000000000000000000" pitchFamily="2" charset="2"/>
              <a:buChar char="ü"/>
            </a:pPr>
            <a:r>
              <a:rPr lang="en-US" sz="2200" dirty="0" smtClean="0">
                <a:solidFill>
                  <a:srgbClr val="003300"/>
                </a:solidFill>
              </a:rPr>
              <a:t>Bright </a:t>
            </a:r>
            <a:r>
              <a:rPr lang="en-US" sz="2200" dirty="0">
                <a:solidFill>
                  <a:srgbClr val="003300"/>
                </a:solidFill>
              </a:rPr>
              <a:t>ideas often come from budding new companies, however buyers base decisions of high investments on needs of support by established companies, whose continuity should not be a concern</a:t>
            </a:r>
            <a:r>
              <a:rPr lang="en-US" sz="2200" dirty="0" smtClean="0">
                <a:solidFill>
                  <a:srgbClr val="003300"/>
                </a:solidFill>
              </a:rPr>
              <a:t>.</a:t>
            </a:r>
            <a:endParaRPr lang="en-US" sz="2200" dirty="0">
              <a:solidFill>
                <a:srgbClr val="003300"/>
              </a:solidFill>
            </a:endParaRPr>
          </a:p>
          <a:p>
            <a:pPr marL="457200">
              <a:buFont typeface="Wingdings" panose="05000000000000000000" pitchFamily="2" charset="2"/>
              <a:buChar char="ü"/>
            </a:pPr>
            <a:r>
              <a:rPr lang="en-US" sz="2200" dirty="0">
                <a:solidFill>
                  <a:srgbClr val="003300"/>
                </a:solidFill>
              </a:rPr>
              <a:t>The decision to buy a big channel count nodal system may force a buyer to commit to a single vendor</a:t>
            </a:r>
            <a:r>
              <a:rPr lang="en-US" sz="2200" dirty="0" smtClean="0">
                <a:solidFill>
                  <a:srgbClr val="003300"/>
                </a:solidFill>
              </a:rPr>
              <a:t>.</a:t>
            </a:r>
            <a:endParaRPr lang="en-US" sz="2200" dirty="0">
              <a:solidFill>
                <a:srgbClr val="003300"/>
              </a:solidFill>
            </a:endParaRPr>
          </a:p>
          <a:p>
            <a:pPr marL="457200">
              <a:buFont typeface="Wingdings" panose="05000000000000000000" pitchFamily="2" charset="2"/>
              <a:buChar char="ü"/>
            </a:pPr>
            <a:r>
              <a:rPr lang="en-US" sz="2200" dirty="0">
                <a:solidFill>
                  <a:srgbClr val="003300"/>
                </a:solidFill>
              </a:rPr>
              <a:t>The country of manufacture, and vendor’s repair centers, should be considered when thinking about system technical support; but above all, proper maintenance is key for the life of the system</a:t>
            </a:r>
            <a:r>
              <a:rPr lang="en-US" sz="2200" dirty="0" smtClean="0">
                <a:solidFill>
                  <a:srgbClr val="003300"/>
                </a:solidFill>
              </a:rPr>
              <a:t>.</a:t>
            </a:r>
            <a:endParaRPr lang="en-US" sz="2200" dirty="0">
              <a:solidFill>
                <a:srgbClr val="003300"/>
              </a:solidFill>
            </a:endParaRPr>
          </a:p>
          <a:p>
            <a:pPr marL="457200">
              <a:buFont typeface="Wingdings" panose="05000000000000000000" pitchFamily="2" charset="2"/>
              <a:buChar char="ü"/>
            </a:pPr>
            <a:r>
              <a:rPr lang="en-US" sz="2200" dirty="0">
                <a:solidFill>
                  <a:srgbClr val="003300"/>
                </a:solidFill>
              </a:rPr>
              <a:t>History dictates that a system supported with quality technical care and maintenance can yield over ten years of utilization; however, that time frame may decrease significantly due to emerging technology and lower price points on product.</a:t>
            </a:r>
          </a:p>
          <a:p>
            <a:pPr marL="457200">
              <a:buFont typeface="Wingdings" panose="05000000000000000000" pitchFamily="2" charset="2"/>
              <a:buChar char="ü"/>
            </a:pPr>
            <a:endParaRPr lang="en-US" sz="2400" dirty="0">
              <a:solidFill>
                <a:schemeClr val="accent2">
                  <a:lumMod val="75000"/>
                </a:schemeClr>
              </a:solidFill>
            </a:endParaRPr>
          </a:p>
          <a:p>
            <a:pPr marL="114300" indent="0" algn="ctr">
              <a:buNone/>
            </a:pPr>
            <a:r>
              <a:rPr lang="en-US" sz="2400" i="1" dirty="0" smtClean="0"/>
              <a:t>“Today, tomorrow’s technology </a:t>
            </a:r>
            <a:r>
              <a:rPr lang="en-US" sz="2400" i="1" dirty="0"/>
              <a:t>makes </a:t>
            </a:r>
            <a:r>
              <a:rPr lang="en-US" sz="2400" i="1" dirty="0" smtClean="0"/>
              <a:t> yesterday’s technology obsolete"</a:t>
            </a:r>
            <a:endParaRPr lang="x-none" sz="2400" i="1" dirty="0" smtClean="0"/>
          </a:p>
          <a:p>
            <a:pPr marL="457200">
              <a:buFont typeface="Wingdings" panose="05000000000000000000" pitchFamily="2" charset="2"/>
              <a:buChar char="ü"/>
            </a:pPr>
            <a:endParaRPr lang="x-none" sz="2400" dirty="0">
              <a:solidFill>
                <a:schemeClr val="bg1"/>
              </a:solidFill>
            </a:endParaRPr>
          </a:p>
          <a:p>
            <a:pPr marL="457200" algn="ctr">
              <a:buFont typeface="Wingdings" panose="05000000000000000000" pitchFamily="2" charset="2"/>
              <a:buChar char="ü"/>
            </a:pPr>
            <a:endParaRPr lang="x-none" sz="2000" dirty="0" smtClean="0">
              <a:solidFill>
                <a:srgbClr val="0000FF"/>
              </a:solidFill>
            </a:endParaRPr>
          </a:p>
          <a:p>
            <a:pPr marL="457200" algn="ctr">
              <a:buFont typeface="Wingdings" panose="05000000000000000000" pitchFamily="2" charset="2"/>
              <a:buChar char="ü"/>
            </a:pPr>
            <a:endParaRPr lang="x-none" sz="2000" dirty="0" smtClean="0">
              <a:solidFill>
                <a:srgbClr val="0000FF"/>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945" y="442371"/>
            <a:ext cx="2223655" cy="44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4040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8600" y="665685"/>
            <a:ext cx="8791053" cy="863600"/>
          </a:xfrm>
        </p:spPr>
        <p:txBody>
          <a:bodyPr/>
          <a:lstStyle/>
          <a:p>
            <a:r>
              <a:rPr lang="en-US" sz="3200" dirty="0"/>
              <a:t>Nodal </a:t>
            </a:r>
            <a:r>
              <a:rPr lang="en-US" sz="3200" dirty="0" smtClean="0"/>
              <a:t>Systems</a:t>
            </a:r>
            <a:br>
              <a:rPr lang="en-US" sz="3200" dirty="0" smtClean="0"/>
            </a:br>
            <a:r>
              <a:rPr lang="en-US" sz="3200" dirty="0" smtClean="0"/>
              <a:t> Current </a:t>
            </a:r>
            <a:r>
              <a:rPr lang="en-US" sz="3200" dirty="0"/>
              <a:t>M</a:t>
            </a:r>
            <a:r>
              <a:rPr lang="en-US" sz="3200" dirty="0" smtClean="0"/>
              <a:t>arket Share </a:t>
            </a:r>
            <a:endParaRPr lang="x-none" sz="3200" dirty="0"/>
          </a:p>
        </p:txBody>
      </p:sp>
      <p:sp>
        <p:nvSpPr>
          <p:cNvPr id="3" name="Content Placeholder 2"/>
          <p:cNvSpPr>
            <a:spLocks noGrp="1"/>
          </p:cNvSpPr>
          <p:nvPr>
            <p:ph idx="1"/>
          </p:nvPr>
        </p:nvSpPr>
        <p:spPr>
          <a:xfrm>
            <a:off x="544944" y="1968839"/>
            <a:ext cx="11014709" cy="3998823"/>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threePt" dir="t"/>
          </a:scene3d>
          <a:sp3d>
            <a:bevelT w="114300" prst="artDeco"/>
          </a:sp3d>
        </p:spPr>
        <p:txBody>
          <a:bodyPr/>
          <a:lstStyle/>
          <a:p>
            <a:pPr marL="114300" indent="0" algn="just">
              <a:buNone/>
            </a:pPr>
            <a:endParaRPr lang="es-ES" sz="2400" b="1" dirty="0" smtClean="0">
              <a:solidFill>
                <a:srgbClr val="0000FF"/>
              </a:solidFill>
            </a:endParaRPr>
          </a:p>
          <a:p>
            <a:pPr marL="571500" indent="-457200" algn="just"/>
            <a:r>
              <a:rPr lang="en-US" sz="2400" b="1" dirty="0" smtClean="0">
                <a:solidFill>
                  <a:srgbClr val="003300"/>
                </a:solidFill>
              </a:rPr>
              <a:t>GSR/GSX/GCX</a:t>
            </a:r>
            <a:r>
              <a:rPr lang="en-US" sz="2400" dirty="0" smtClean="0">
                <a:solidFill>
                  <a:srgbClr val="003300"/>
                </a:solidFill>
              </a:rPr>
              <a:t>. Manufactured by Geospace Technologies in USA. </a:t>
            </a:r>
          </a:p>
          <a:p>
            <a:pPr marL="114300" indent="0" algn="just">
              <a:buNone/>
            </a:pPr>
            <a:r>
              <a:rPr lang="en-US" sz="2400" dirty="0">
                <a:solidFill>
                  <a:srgbClr val="003300"/>
                </a:solidFill>
              </a:rPr>
              <a:t>	</a:t>
            </a:r>
            <a:r>
              <a:rPr lang="en-US" sz="2400" dirty="0" smtClean="0">
                <a:solidFill>
                  <a:srgbClr val="003300"/>
                </a:solidFill>
              </a:rPr>
              <a:t>Ranks first on channels sold.</a:t>
            </a:r>
          </a:p>
          <a:p>
            <a:pPr marL="114300" indent="0" algn="just">
              <a:buNone/>
            </a:pPr>
            <a:endParaRPr lang="en-US" sz="1200" dirty="0" smtClean="0">
              <a:solidFill>
                <a:srgbClr val="003300"/>
              </a:solidFill>
            </a:endParaRPr>
          </a:p>
          <a:p>
            <a:pPr marL="571500" indent="-457200" algn="just"/>
            <a:endParaRPr lang="en-US" sz="800" dirty="0" smtClean="0">
              <a:solidFill>
                <a:srgbClr val="003300"/>
              </a:solidFill>
            </a:endParaRPr>
          </a:p>
          <a:p>
            <a:pPr marL="571500" indent="-457200" algn="just"/>
            <a:r>
              <a:rPr lang="en-US" sz="2400" b="1" dirty="0" smtClean="0">
                <a:solidFill>
                  <a:srgbClr val="003300"/>
                </a:solidFill>
              </a:rPr>
              <a:t>Unite.</a:t>
            </a:r>
            <a:r>
              <a:rPr lang="en-US" sz="2400" dirty="0" smtClean="0">
                <a:solidFill>
                  <a:srgbClr val="003300"/>
                </a:solidFill>
              </a:rPr>
              <a:t> </a:t>
            </a:r>
            <a:r>
              <a:rPr lang="en-US" sz="2400" dirty="0">
                <a:solidFill>
                  <a:srgbClr val="003300"/>
                </a:solidFill>
              </a:rPr>
              <a:t>M</a:t>
            </a:r>
            <a:r>
              <a:rPr lang="en-US" sz="2400" dirty="0" smtClean="0">
                <a:solidFill>
                  <a:srgbClr val="003300"/>
                </a:solidFill>
              </a:rPr>
              <a:t>anufactured by Sercel in France. </a:t>
            </a:r>
          </a:p>
          <a:p>
            <a:pPr marL="114300" indent="0" algn="just">
              <a:buNone/>
            </a:pPr>
            <a:r>
              <a:rPr lang="en-US" sz="2400" dirty="0">
                <a:solidFill>
                  <a:srgbClr val="003300"/>
                </a:solidFill>
              </a:rPr>
              <a:t>	</a:t>
            </a:r>
            <a:r>
              <a:rPr lang="en-US" sz="2400" dirty="0" smtClean="0">
                <a:solidFill>
                  <a:srgbClr val="003300"/>
                </a:solidFill>
              </a:rPr>
              <a:t>Ranks second on channels sold.</a:t>
            </a:r>
          </a:p>
          <a:p>
            <a:pPr marL="114300" indent="0" algn="just">
              <a:buNone/>
            </a:pPr>
            <a:endParaRPr lang="en-US" sz="1200" dirty="0" smtClean="0">
              <a:solidFill>
                <a:srgbClr val="003300"/>
              </a:solidFill>
            </a:endParaRPr>
          </a:p>
          <a:p>
            <a:pPr marL="571500" indent="-457200" algn="just"/>
            <a:r>
              <a:rPr lang="en-US" sz="2400" b="1" dirty="0" smtClean="0">
                <a:solidFill>
                  <a:srgbClr val="003300"/>
                </a:solidFill>
              </a:rPr>
              <a:t>Sigma.</a:t>
            </a:r>
            <a:r>
              <a:rPr lang="en-US" sz="2400" dirty="0" smtClean="0">
                <a:solidFill>
                  <a:srgbClr val="003300"/>
                </a:solidFill>
              </a:rPr>
              <a:t> Manufactured by I-Seis in USA. </a:t>
            </a:r>
          </a:p>
          <a:p>
            <a:pPr marL="114300" indent="0" algn="just">
              <a:buNone/>
            </a:pPr>
            <a:r>
              <a:rPr lang="en-US" sz="2400" dirty="0">
                <a:solidFill>
                  <a:srgbClr val="003300"/>
                </a:solidFill>
              </a:rPr>
              <a:t>	</a:t>
            </a:r>
            <a:r>
              <a:rPr lang="en-US" sz="2400" dirty="0" smtClean="0">
                <a:solidFill>
                  <a:srgbClr val="003300"/>
                </a:solidFill>
              </a:rPr>
              <a:t>Ranks first on systems sold.</a:t>
            </a:r>
            <a:endParaRPr lang="en-US" sz="2400" dirty="0">
              <a:solidFill>
                <a:srgbClr val="00330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945" y="442371"/>
            <a:ext cx="2223655" cy="44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0001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3910036" y="785110"/>
            <a:ext cx="6550855" cy="1092006"/>
          </a:xfrm>
          <a:noFill/>
          <a:ln>
            <a:miter lim="800000"/>
            <a:headEnd/>
            <a:tailEnd/>
          </a:ln>
        </p:spPr>
        <p:txBody>
          <a:bodyPr vert="horz" wrap="square" lIns="91440" tIns="45720" rIns="91440" bIns="45720" numCol="1" anchor="t" anchorCtr="0" compatLnSpc="1">
            <a:prstTxWarp prst="textNoShape">
              <a:avLst/>
            </a:prstTxWarp>
          </a:bodyPr>
          <a:lstStyle/>
          <a:p>
            <a:r>
              <a:rPr lang="en-US" sz="3600" b="1" dirty="0" smtClean="0">
                <a:latin typeface="+mn-lt"/>
                <a:cs typeface="Arial" panose="020B0604020202020204" pitchFamily="34" charset="0"/>
              </a:rPr>
              <a:t>What have we learned from the 1st </a:t>
            </a:r>
            <a:r>
              <a:rPr lang="en-US" sz="3600" b="1" dirty="0">
                <a:latin typeface="+mn-lt"/>
                <a:cs typeface="Arial" panose="020B0604020202020204" pitchFamily="34" charset="0"/>
              </a:rPr>
              <a:t>G</a:t>
            </a:r>
            <a:r>
              <a:rPr lang="en-US" sz="3600" b="1" dirty="0" smtClean="0">
                <a:latin typeface="+mn-lt"/>
                <a:cs typeface="Arial" panose="020B0604020202020204" pitchFamily="34" charset="0"/>
              </a:rPr>
              <a:t>eneration Nodal </a:t>
            </a:r>
            <a:r>
              <a:rPr lang="en-US" sz="3600" b="1" dirty="0">
                <a:latin typeface="+mn-lt"/>
                <a:cs typeface="Arial" panose="020B0604020202020204" pitchFamily="34" charset="0"/>
              </a:rPr>
              <a:t>S</a:t>
            </a:r>
            <a:r>
              <a:rPr lang="en-US" sz="3600" b="1" dirty="0" smtClean="0">
                <a:latin typeface="+mn-lt"/>
                <a:cs typeface="Arial" panose="020B0604020202020204" pitchFamily="34" charset="0"/>
              </a:rPr>
              <a:t>ystems?</a:t>
            </a:r>
            <a:endParaRPr lang="en-US" sz="3600" b="1"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57754689"/>
              </p:ext>
            </p:extLst>
          </p:nvPr>
        </p:nvGraphicFramePr>
        <p:xfrm>
          <a:off x="657334" y="2382982"/>
          <a:ext cx="10938920" cy="3851564"/>
        </p:xfrm>
        <a:graphic>
          <a:graphicData uri="http://schemas.openxmlformats.org/drawingml/2006/table">
            <a:tbl>
              <a:tblPr firstRow="1" bandRow="1">
                <a:tableStyleId>{5C22544A-7EE6-4342-B048-85BDC9FD1C3A}</a:tableStyleId>
              </a:tblPr>
              <a:tblGrid>
                <a:gridCol w="10938920"/>
              </a:tblGrid>
              <a:tr h="3851564">
                <a:tc>
                  <a:txBody>
                    <a:bodyPr/>
                    <a:lstStyle/>
                    <a:p>
                      <a:pPr marL="457200" indent="-457200">
                        <a:buFont typeface="Wingdings" panose="05000000000000000000" pitchFamily="2" charset="2"/>
                        <a:buChar char="ü"/>
                      </a:pPr>
                      <a:r>
                        <a:rPr lang="en-US" sz="2800" b="0" kern="1200" dirty="0" smtClean="0">
                          <a:solidFill>
                            <a:srgbClr val="003300"/>
                          </a:solidFill>
                          <a:effectLst/>
                          <a:latin typeface="+mn-lt"/>
                          <a:ea typeface="+mn-ea"/>
                          <a:cs typeface="+mn-cs"/>
                        </a:rPr>
                        <a:t>Designed for use in areas where a cable system was ineffective.</a:t>
                      </a:r>
                    </a:p>
                    <a:p>
                      <a:pPr marL="0" indent="0">
                        <a:buFont typeface="Wingdings" panose="05000000000000000000" pitchFamily="2" charset="2"/>
                        <a:buNone/>
                      </a:pPr>
                      <a:endParaRPr lang="en-US" sz="1000" b="0" kern="1200" dirty="0" smtClean="0">
                        <a:solidFill>
                          <a:srgbClr val="003300"/>
                        </a:solidFill>
                        <a:effectLst/>
                        <a:latin typeface="+mn-lt"/>
                        <a:ea typeface="+mn-ea"/>
                        <a:cs typeface="+mn-cs"/>
                      </a:endParaRPr>
                    </a:p>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b="0" kern="1200" dirty="0" smtClean="0">
                          <a:solidFill>
                            <a:srgbClr val="003300"/>
                          </a:solidFill>
                          <a:effectLst/>
                          <a:latin typeface="+mn-lt"/>
                          <a:ea typeface="+mn-ea"/>
                          <a:cs typeface="+mn-cs"/>
                        </a:rPr>
                        <a:t>Quality Control of the energy source remained independent</a:t>
                      </a:r>
                      <a:r>
                        <a:rPr lang="en-US" sz="2800" b="0" kern="1200" baseline="0" dirty="0" smtClean="0">
                          <a:solidFill>
                            <a:srgbClr val="003300"/>
                          </a:solidFill>
                          <a:effectLst/>
                          <a:latin typeface="+mn-lt"/>
                          <a:ea typeface="+mn-ea"/>
                          <a:cs typeface="+mn-cs"/>
                        </a:rPr>
                        <a:t> either with cable or nodal system.</a:t>
                      </a:r>
                      <a:endParaRPr lang="en-US" sz="2800" b="0" kern="1200" dirty="0" smtClean="0">
                        <a:solidFill>
                          <a:srgbClr val="003300"/>
                        </a:solidFill>
                        <a:effectLst/>
                        <a:latin typeface="+mn-lt"/>
                        <a:ea typeface="+mn-ea"/>
                        <a:cs typeface="+mn-cs"/>
                      </a:endParaRPr>
                    </a:p>
                    <a:p>
                      <a:pPr marL="457200" indent="-457200">
                        <a:buFont typeface="Wingdings" panose="05000000000000000000" pitchFamily="2" charset="2"/>
                        <a:buChar char="ü"/>
                      </a:pPr>
                      <a:endParaRPr lang="en-US" sz="1000" b="0" kern="1200" dirty="0" smtClean="0">
                        <a:solidFill>
                          <a:srgbClr val="003300"/>
                        </a:solidFill>
                        <a:effectLst/>
                        <a:latin typeface="+mn-lt"/>
                        <a:ea typeface="+mn-ea"/>
                        <a:cs typeface="+mn-cs"/>
                      </a:endParaRPr>
                    </a:p>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b="0" kern="1200" dirty="0" smtClean="0">
                          <a:solidFill>
                            <a:srgbClr val="003300"/>
                          </a:solidFill>
                          <a:effectLst/>
                          <a:latin typeface="+mn-lt"/>
                          <a:ea typeface="+mn-ea"/>
                          <a:cs typeface="+mn-cs"/>
                        </a:rPr>
                        <a:t>On average, the </a:t>
                      </a:r>
                      <a:r>
                        <a:rPr lang="en-US" sz="2800" b="0" u="sng" kern="1200" dirty="0" smtClean="0">
                          <a:solidFill>
                            <a:srgbClr val="003300"/>
                          </a:solidFill>
                          <a:effectLst/>
                          <a:latin typeface="+mn-lt"/>
                          <a:ea typeface="+mn-ea"/>
                          <a:cs typeface="+mn-cs"/>
                        </a:rPr>
                        <a:t>failure</a:t>
                      </a:r>
                      <a:r>
                        <a:rPr lang="en-US" sz="2800" b="0" u="sng" kern="1200" baseline="0" dirty="0" smtClean="0">
                          <a:solidFill>
                            <a:srgbClr val="003300"/>
                          </a:solidFill>
                          <a:effectLst/>
                          <a:latin typeface="+mn-lt"/>
                          <a:ea typeface="+mn-ea"/>
                          <a:cs typeface="+mn-cs"/>
                        </a:rPr>
                        <a:t> rate</a:t>
                      </a:r>
                      <a:r>
                        <a:rPr lang="en-US" sz="2800" b="0" kern="1200" baseline="0" dirty="0" smtClean="0">
                          <a:solidFill>
                            <a:srgbClr val="003300"/>
                          </a:solidFill>
                          <a:effectLst/>
                          <a:latin typeface="+mn-lt"/>
                          <a:ea typeface="+mn-ea"/>
                          <a:cs typeface="+mn-cs"/>
                        </a:rPr>
                        <a:t> </a:t>
                      </a:r>
                      <a:r>
                        <a:rPr lang="en-US" sz="2800" b="0" kern="1200" dirty="0" smtClean="0">
                          <a:solidFill>
                            <a:srgbClr val="003300"/>
                          </a:solidFill>
                          <a:effectLst/>
                          <a:latin typeface="+mn-lt"/>
                          <a:ea typeface="+mn-ea"/>
                          <a:cs typeface="+mn-cs"/>
                        </a:rPr>
                        <a:t>of a deployed spread decreased from 15% with the first systems to less than 1% with the latest systems.</a:t>
                      </a:r>
                    </a:p>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1000" b="0" kern="1200" dirty="0" smtClean="0">
                        <a:solidFill>
                          <a:srgbClr val="003300"/>
                        </a:solidFill>
                        <a:effectLst/>
                        <a:latin typeface="+mn-lt"/>
                        <a:ea typeface="+mn-ea"/>
                        <a:cs typeface="+mn-cs"/>
                      </a:endParaRPr>
                    </a:p>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b="0" kern="1200" dirty="0" smtClean="0">
                          <a:solidFill>
                            <a:srgbClr val="003300"/>
                          </a:solidFill>
                          <a:effectLst/>
                          <a:latin typeface="+mn-lt"/>
                          <a:ea typeface="+mn-ea"/>
                          <a:cs typeface="+mn-cs"/>
                        </a:rPr>
                        <a:t>These nodal systems were </a:t>
                      </a:r>
                      <a:r>
                        <a:rPr lang="en-US" sz="2800" b="0" u="sng" kern="1200" dirty="0" smtClean="0">
                          <a:solidFill>
                            <a:srgbClr val="003300"/>
                          </a:solidFill>
                          <a:effectLst/>
                          <a:latin typeface="+mn-lt"/>
                          <a:ea typeface="+mn-ea"/>
                          <a:cs typeface="+mn-cs"/>
                        </a:rPr>
                        <a:t>more productive</a:t>
                      </a:r>
                      <a:r>
                        <a:rPr lang="en-US" sz="2800" b="0" kern="1200" dirty="0" smtClean="0">
                          <a:solidFill>
                            <a:srgbClr val="003300"/>
                          </a:solidFill>
                          <a:effectLst/>
                          <a:latin typeface="+mn-lt"/>
                          <a:ea typeface="+mn-ea"/>
                          <a:cs typeface="+mn-cs"/>
                        </a:rPr>
                        <a:t> in certain areas than traditional cable systems.</a:t>
                      </a:r>
                    </a:p>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1000" b="0" kern="1200" dirty="0" smtClean="0">
                        <a:solidFill>
                          <a:srgbClr val="003300"/>
                        </a:solidFill>
                        <a:effectLst/>
                        <a:latin typeface="+mn-lt"/>
                        <a:ea typeface="+mn-ea"/>
                        <a:cs typeface="+mn-cs"/>
                      </a:endParaRPr>
                    </a:p>
                  </a:txBody>
                  <a:tcPr marL="13436" marR="13436" marT="9525" marB="0" anchor="b">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r>
            </a:tbl>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334" y="572086"/>
            <a:ext cx="1844373" cy="37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25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59755" y="665685"/>
            <a:ext cx="7007193" cy="863600"/>
          </a:xfrm>
        </p:spPr>
        <p:txBody>
          <a:bodyPr/>
          <a:lstStyle/>
          <a:p>
            <a:r>
              <a:rPr lang="en-US" sz="3200" dirty="0" smtClean="0"/>
              <a:t>Cost Considerations</a:t>
            </a:r>
            <a:br>
              <a:rPr lang="en-US" sz="3200" dirty="0" smtClean="0"/>
            </a:br>
            <a:r>
              <a:rPr lang="en-US" sz="3200" dirty="0" smtClean="0"/>
              <a:t>of Nodal Systems</a:t>
            </a:r>
            <a:endParaRPr lang="en-US" sz="3200" dirty="0"/>
          </a:p>
        </p:txBody>
      </p:sp>
      <p:sp>
        <p:nvSpPr>
          <p:cNvPr id="3" name="Content Placeholder 2"/>
          <p:cNvSpPr>
            <a:spLocks noGrp="1"/>
          </p:cNvSpPr>
          <p:nvPr>
            <p:ph idx="1"/>
          </p:nvPr>
        </p:nvSpPr>
        <p:spPr>
          <a:xfrm>
            <a:off x="544945" y="2273300"/>
            <a:ext cx="11089037" cy="2959100"/>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scene3d>
            <a:camera prst="orthographicFront"/>
            <a:lightRig rig="threePt" dir="t"/>
          </a:scene3d>
          <a:sp3d>
            <a:bevelT w="114300" prst="artDeco"/>
          </a:sp3d>
        </p:spPr>
        <p:txBody>
          <a:bodyPr/>
          <a:lstStyle/>
          <a:p>
            <a:pPr marL="114300" indent="0" algn="just">
              <a:buNone/>
            </a:pPr>
            <a:endParaRPr lang="x-none" sz="800" dirty="0" smtClean="0">
              <a:solidFill>
                <a:srgbClr val="0000FF"/>
              </a:solidFill>
            </a:endParaRPr>
          </a:p>
          <a:p>
            <a:pPr marL="457200" algn="just">
              <a:buFont typeface="Wingdings" panose="05000000000000000000" pitchFamily="2" charset="2"/>
              <a:buChar char="ü"/>
            </a:pPr>
            <a:r>
              <a:rPr lang="en-US" sz="2400" dirty="0" smtClean="0">
                <a:solidFill>
                  <a:srgbClr val="003300"/>
                </a:solidFill>
              </a:rPr>
              <a:t>“Blind" </a:t>
            </a:r>
            <a:r>
              <a:rPr lang="en-US" sz="2400" dirty="0">
                <a:solidFill>
                  <a:srgbClr val="003300"/>
                </a:solidFill>
              </a:rPr>
              <a:t>nodal systems generally are more efficient and more economical.</a:t>
            </a:r>
          </a:p>
          <a:p>
            <a:pPr marL="457200" algn="just">
              <a:buFont typeface="Wingdings" panose="05000000000000000000" pitchFamily="2" charset="2"/>
              <a:buChar char="ü"/>
            </a:pPr>
            <a:endParaRPr lang="en-US" sz="1200" dirty="0">
              <a:solidFill>
                <a:srgbClr val="003300"/>
              </a:solidFill>
            </a:endParaRPr>
          </a:p>
          <a:p>
            <a:pPr marL="457200" algn="just">
              <a:buFont typeface="Wingdings" panose="05000000000000000000" pitchFamily="2" charset="2"/>
              <a:buChar char="ü"/>
            </a:pPr>
            <a:r>
              <a:rPr lang="en-US" sz="2400" dirty="0" smtClean="0">
                <a:solidFill>
                  <a:srgbClr val="003300"/>
                </a:solidFill>
              </a:rPr>
              <a:t>In some projects seismic </a:t>
            </a:r>
            <a:r>
              <a:rPr lang="en-US" sz="2400" dirty="0">
                <a:solidFill>
                  <a:srgbClr val="003300"/>
                </a:solidFill>
              </a:rPr>
              <a:t>crews </a:t>
            </a:r>
            <a:r>
              <a:rPr lang="en-US" sz="2400" dirty="0" smtClean="0">
                <a:solidFill>
                  <a:srgbClr val="003300"/>
                </a:solidFill>
              </a:rPr>
              <a:t>recording with big channel </a:t>
            </a:r>
            <a:r>
              <a:rPr lang="en-US" sz="2400" dirty="0">
                <a:solidFill>
                  <a:srgbClr val="003300"/>
                </a:solidFill>
              </a:rPr>
              <a:t>count </a:t>
            </a:r>
            <a:r>
              <a:rPr lang="en-US" sz="2400" dirty="0" smtClean="0">
                <a:solidFill>
                  <a:srgbClr val="003300"/>
                </a:solidFill>
              </a:rPr>
              <a:t>using “Blind” or “One-eyed” Nodal </a:t>
            </a:r>
            <a:r>
              <a:rPr lang="en-US" sz="2400" dirty="0">
                <a:solidFill>
                  <a:srgbClr val="003300"/>
                </a:solidFill>
              </a:rPr>
              <a:t>systems have been adding either </a:t>
            </a:r>
            <a:r>
              <a:rPr lang="en-US" sz="2400" dirty="0" smtClean="0">
                <a:solidFill>
                  <a:srgbClr val="003300"/>
                </a:solidFill>
              </a:rPr>
              <a:t>a small </a:t>
            </a:r>
            <a:r>
              <a:rPr lang="en-US" sz="2400" dirty="0">
                <a:solidFill>
                  <a:srgbClr val="003300"/>
                </a:solidFill>
              </a:rPr>
              <a:t>cable </a:t>
            </a:r>
            <a:r>
              <a:rPr lang="en-US" sz="2400" dirty="0" smtClean="0">
                <a:solidFill>
                  <a:srgbClr val="003300"/>
                </a:solidFill>
              </a:rPr>
              <a:t>systems </a:t>
            </a:r>
            <a:r>
              <a:rPr lang="en-US" sz="2400" dirty="0">
                <a:solidFill>
                  <a:srgbClr val="003300"/>
                </a:solidFill>
              </a:rPr>
              <a:t>or small “20/20” Nodal </a:t>
            </a:r>
            <a:r>
              <a:rPr lang="en-US" sz="2400" dirty="0" smtClean="0">
                <a:solidFill>
                  <a:srgbClr val="003300"/>
                </a:solidFill>
              </a:rPr>
              <a:t>systems </a:t>
            </a:r>
            <a:r>
              <a:rPr lang="en-US" sz="2400" dirty="0">
                <a:solidFill>
                  <a:srgbClr val="003300"/>
                </a:solidFill>
              </a:rPr>
              <a:t>to complement the QC </a:t>
            </a:r>
            <a:r>
              <a:rPr lang="en-US" sz="2400" dirty="0" smtClean="0">
                <a:solidFill>
                  <a:srgbClr val="003300"/>
                </a:solidFill>
              </a:rPr>
              <a:t>.</a:t>
            </a:r>
          </a:p>
          <a:p>
            <a:pPr marL="114300" indent="0" algn="just">
              <a:buNone/>
            </a:pPr>
            <a:endParaRPr lang="en-US" sz="1200" dirty="0">
              <a:solidFill>
                <a:srgbClr val="003300"/>
              </a:solidFill>
            </a:endParaRPr>
          </a:p>
          <a:p>
            <a:pPr marL="457200" algn="just">
              <a:buFont typeface="Wingdings" panose="05000000000000000000" pitchFamily="2" charset="2"/>
              <a:buChar char="ü"/>
            </a:pPr>
            <a:r>
              <a:rPr lang="en-US" sz="2400" dirty="0">
                <a:solidFill>
                  <a:srgbClr val="003300"/>
                </a:solidFill>
              </a:rPr>
              <a:t>Low quality sensors have evidenced more trouble meeting specifications over time.</a:t>
            </a:r>
          </a:p>
          <a:p>
            <a:pPr marL="114300" indent="0" algn="just">
              <a:buNone/>
            </a:pPr>
            <a:endParaRPr lang="en-US" sz="1000" i="1" dirty="0" smtClean="0"/>
          </a:p>
          <a:p>
            <a:pPr marL="114300" indent="0" algn="ctr">
              <a:buNone/>
            </a:pPr>
            <a:endParaRPr lang="en-US" sz="2400" i="1" dirty="0" smtClean="0"/>
          </a:p>
          <a:p>
            <a:pPr marL="114300" indent="0" algn="ctr">
              <a:buNone/>
            </a:pPr>
            <a:r>
              <a:rPr lang="en-US" sz="2400" i="1" dirty="0" smtClean="0"/>
              <a:t>“All </a:t>
            </a:r>
            <a:r>
              <a:rPr lang="en-US" sz="2400" i="1" dirty="0"/>
              <a:t>factors must be weighed when a system is purchased. In general, </a:t>
            </a:r>
            <a:endParaRPr lang="en-US" sz="2400" i="1" dirty="0" smtClean="0"/>
          </a:p>
          <a:p>
            <a:pPr marL="114300" indent="0" algn="ctr">
              <a:buNone/>
            </a:pPr>
            <a:r>
              <a:rPr lang="en-US" sz="2400" i="1" dirty="0" smtClean="0"/>
              <a:t>the </a:t>
            </a:r>
            <a:r>
              <a:rPr lang="en-US" sz="2400" i="1" dirty="0"/>
              <a:t>benefits are highlighted prior to purchase and pitfalls learned after that. "</a:t>
            </a:r>
            <a:endParaRPr lang="x-none" sz="2400" dirty="0"/>
          </a:p>
          <a:p>
            <a:pPr marL="114300" indent="0" algn="just">
              <a:buNone/>
            </a:pPr>
            <a:endParaRPr lang="x-none" sz="2400"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945" y="442371"/>
            <a:ext cx="2223655" cy="44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3767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596900"/>
            <a:ext cx="10960100" cy="5715000"/>
          </a:xfrm>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r="100000" b="100000"/>
            </a:path>
            <a:tileRect l="-100000" t="-100000"/>
          </a:gradFill>
        </p:spPr>
        <p:txBody>
          <a:bodyPr/>
          <a:lstStyle/>
          <a:p>
            <a:pPr algn="ctr">
              <a:buNone/>
            </a:pPr>
            <a:endParaRPr lang="en-US" dirty="0" smtClean="0"/>
          </a:p>
          <a:p>
            <a:pPr algn="ctr">
              <a:buNone/>
            </a:pPr>
            <a:endParaRPr lang="en-US" dirty="0" smtClean="0"/>
          </a:p>
          <a:p>
            <a:pPr algn="ctr">
              <a:buNone/>
            </a:pPr>
            <a:endParaRPr lang="en-US" dirty="0"/>
          </a:p>
          <a:p>
            <a:pPr algn="ctr">
              <a:buNone/>
            </a:pPr>
            <a:endParaRPr lang="en-US" dirty="0" smtClean="0"/>
          </a:p>
          <a:p>
            <a:pPr algn="ctr">
              <a:buNone/>
            </a:pPr>
            <a:endParaRPr lang="en-US" sz="2800" dirty="0"/>
          </a:p>
          <a:p>
            <a:pPr algn="ctr">
              <a:buNone/>
            </a:pPr>
            <a:r>
              <a:rPr lang="en-US" sz="4000" b="1" dirty="0" smtClean="0">
                <a:solidFill>
                  <a:srgbClr val="003300"/>
                </a:solidFill>
              </a:rPr>
              <a:t>Conclusions</a:t>
            </a:r>
          </a:p>
          <a:p>
            <a:pPr algn="ctr">
              <a:buNone/>
            </a:pPr>
            <a:endParaRPr lang="x-none" sz="4000" b="1" dirty="0">
              <a:solidFill>
                <a:srgbClr val="0000FF"/>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1" y="1099291"/>
            <a:ext cx="1801367" cy="81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06653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1224" y="457200"/>
            <a:ext cx="5529576" cy="533400"/>
          </a:xfrm>
        </p:spPr>
        <p:txBody>
          <a:bodyPr/>
          <a:lstStyle/>
          <a:p>
            <a:r>
              <a:rPr lang="en-US" dirty="0" smtClean="0"/>
              <a:t>CONCLUSIONS</a:t>
            </a:r>
            <a:endParaRPr lang="en-US" dirty="0"/>
          </a:p>
        </p:txBody>
      </p:sp>
      <p:sp>
        <p:nvSpPr>
          <p:cNvPr id="3" name="Content Placeholder 2"/>
          <p:cNvSpPr>
            <a:spLocks noGrp="1"/>
          </p:cNvSpPr>
          <p:nvPr>
            <p:ph idx="1"/>
          </p:nvPr>
        </p:nvSpPr>
        <p:spPr>
          <a:xfrm>
            <a:off x="469900" y="1278909"/>
            <a:ext cx="11198936" cy="4262909"/>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pPr algn="just">
              <a:buFont typeface="Wingdings" panose="05000000000000000000" pitchFamily="2" charset="2"/>
              <a:buChar char="ü"/>
            </a:pPr>
            <a:endParaRPr lang="en-US" sz="800" dirty="0" smtClean="0">
              <a:solidFill>
                <a:schemeClr val="accent2">
                  <a:lumMod val="75000"/>
                </a:schemeClr>
              </a:solidFill>
            </a:endParaRPr>
          </a:p>
          <a:p>
            <a:pPr algn="just">
              <a:buFont typeface="Wingdings" panose="05000000000000000000" pitchFamily="2" charset="2"/>
              <a:buChar char="ü"/>
            </a:pPr>
            <a:r>
              <a:rPr lang="en-US" sz="2200" dirty="0" smtClean="0">
                <a:solidFill>
                  <a:srgbClr val="003300"/>
                </a:solidFill>
              </a:rPr>
              <a:t>Given </a:t>
            </a:r>
            <a:r>
              <a:rPr lang="en-US" sz="2200" dirty="0">
                <a:solidFill>
                  <a:srgbClr val="003300"/>
                </a:solidFill>
              </a:rPr>
              <a:t>the history of growth to date, we can see how nodal systems will continue to advance in the industry, benefitting all facets from the contractor to the field worker in areas of cost to ease of use. It is also clear to see the nodal systems jump ahead from an alternative system to a favorite choice for these reasons. (Many cabled or hybrid combination systems remain design options per specific target areas or client driven</a:t>
            </a:r>
            <a:r>
              <a:rPr lang="en-US" sz="2200" dirty="0" smtClean="0">
                <a:solidFill>
                  <a:srgbClr val="003300"/>
                </a:solidFill>
              </a:rPr>
              <a:t>).</a:t>
            </a:r>
          </a:p>
          <a:p>
            <a:pPr algn="just">
              <a:buFont typeface="Wingdings" panose="05000000000000000000" pitchFamily="2" charset="2"/>
              <a:buChar char="ü"/>
            </a:pPr>
            <a:endParaRPr lang="en-US" sz="800" dirty="0">
              <a:solidFill>
                <a:srgbClr val="003300"/>
              </a:solidFill>
            </a:endParaRPr>
          </a:p>
          <a:p>
            <a:pPr algn="just">
              <a:buFont typeface="Wingdings" panose="05000000000000000000" pitchFamily="2" charset="2"/>
              <a:buChar char="ü"/>
            </a:pPr>
            <a:r>
              <a:rPr lang="en-US" sz="2200" dirty="0" smtClean="0">
                <a:solidFill>
                  <a:srgbClr val="003300"/>
                </a:solidFill>
              </a:rPr>
              <a:t>Operations </a:t>
            </a:r>
            <a:r>
              <a:rPr lang="en-US" sz="2200" dirty="0">
                <a:solidFill>
                  <a:srgbClr val="003300"/>
                </a:solidFill>
              </a:rPr>
              <a:t>with 100, 1000 or 10,000 channels are handled differently in all stages of the cable-free spread.  </a:t>
            </a:r>
            <a:endParaRPr lang="en-US" sz="2200" dirty="0" smtClean="0">
              <a:solidFill>
                <a:srgbClr val="003300"/>
              </a:solidFill>
            </a:endParaRPr>
          </a:p>
          <a:p>
            <a:pPr algn="just">
              <a:buFont typeface="Wingdings" panose="05000000000000000000" pitchFamily="2" charset="2"/>
              <a:buChar char="ü"/>
            </a:pPr>
            <a:endParaRPr lang="en-US" sz="800" dirty="0">
              <a:solidFill>
                <a:srgbClr val="003300"/>
              </a:solidFill>
            </a:endParaRPr>
          </a:p>
          <a:p>
            <a:pPr algn="just">
              <a:buFont typeface="Wingdings" panose="05000000000000000000" pitchFamily="2" charset="2"/>
              <a:buChar char="ü"/>
            </a:pPr>
            <a:r>
              <a:rPr lang="en-US" sz="2200" dirty="0" smtClean="0">
                <a:solidFill>
                  <a:srgbClr val="003300"/>
                </a:solidFill>
              </a:rPr>
              <a:t>Manufacturers </a:t>
            </a:r>
            <a:r>
              <a:rPr lang="en-US" sz="2200" dirty="0">
                <a:solidFill>
                  <a:srgbClr val="003300"/>
                </a:solidFill>
              </a:rPr>
              <a:t>talk about the ability to reach high channel counts with their wireless systems, but only a few have experienced successful continuous 10,000 channel recording numbers using nodal systems.</a:t>
            </a:r>
          </a:p>
          <a:p>
            <a:pPr marL="0" indent="0" algn="just">
              <a:buNone/>
            </a:pPr>
            <a:endParaRPr lang="es-ES" sz="800" b="1" dirty="0">
              <a:solidFill>
                <a:schemeClr val="bg1"/>
              </a:solidFill>
            </a:endParaRPr>
          </a:p>
          <a:p>
            <a:pPr marL="0" indent="0" algn="just">
              <a:buNone/>
            </a:pPr>
            <a:endParaRPr lang="es-ES" sz="2000" b="1" dirty="0" smtClean="0">
              <a:solidFill>
                <a:schemeClr val="accent2">
                  <a:lumMod val="75000"/>
                </a:schemeClr>
              </a:solidFill>
            </a:endParaRPr>
          </a:p>
          <a:p>
            <a:pPr marL="0" indent="0" algn="just">
              <a:buNone/>
            </a:pPr>
            <a:endParaRPr lang="en-US" sz="20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900" y="412086"/>
            <a:ext cx="2700024" cy="5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66532" y="5850910"/>
            <a:ext cx="8844268" cy="830997"/>
          </a:xfrm>
          <a:prstGeom prst="rect">
            <a:avLst/>
          </a:prstGeom>
        </p:spPr>
        <p:txBody>
          <a:bodyPr wrap="square">
            <a:spAutoFit/>
          </a:bodyPr>
          <a:lstStyle/>
          <a:p>
            <a:pPr algn="ctr"/>
            <a:r>
              <a:rPr lang="es-ES" sz="2400" b="1" dirty="0">
                <a:solidFill>
                  <a:schemeClr val="bg1"/>
                </a:solidFill>
              </a:rPr>
              <a:t> </a:t>
            </a:r>
            <a:r>
              <a:rPr lang="es-ES" sz="2400" b="1" dirty="0" smtClean="0"/>
              <a:t>“ </a:t>
            </a:r>
            <a:r>
              <a:rPr lang="en-US" sz="2400" i="1" dirty="0" smtClean="0"/>
              <a:t>It </a:t>
            </a:r>
            <a:r>
              <a:rPr lang="en-US" sz="2400" i="1" dirty="0"/>
              <a:t>is ironic to say that the main </a:t>
            </a:r>
            <a:r>
              <a:rPr lang="en-US" sz="2400" i="1" dirty="0" smtClean="0"/>
              <a:t>issue </a:t>
            </a:r>
            <a:r>
              <a:rPr lang="en-US" sz="2400" i="1" dirty="0"/>
              <a:t>of the cable systems are </a:t>
            </a:r>
            <a:r>
              <a:rPr lang="en-US" sz="2400" i="1" u="sng" dirty="0" smtClean="0"/>
              <a:t>cables</a:t>
            </a:r>
            <a:r>
              <a:rPr lang="en-US" sz="2400" i="1" dirty="0" smtClean="0"/>
              <a:t> and </a:t>
            </a:r>
            <a:r>
              <a:rPr lang="en-US" sz="2400" i="1" dirty="0"/>
              <a:t>cable-less systems </a:t>
            </a:r>
            <a:r>
              <a:rPr lang="en-US" sz="2400" i="1" dirty="0" smtClean="0"/>
              <a:t>contain </a:t>
            </a:r>
            <a:r>
              <a:rPr lang="en-US" sz="2400" i="1" u="sng" dirty="0" smtClean="0"/>
              <a:t>cables</a:t>
            </a:r>
            <a:r>
              <a:rPr lang="en-US" sz="2400" i="1" dirty="0" smtClean="0"/>
              <a:t> </a:t>
            </a:r>
            <a:r>
              <a:rPr lang="en-US" sz="2400" i="1" dirty="0"/>
              <a:t>"</a:t>
            </a:r>
            <a:endParaRPr lang="es-ES" sz="2400" b="1" dirty="0"/>
          </a:p>
        </p:txBody>
      </p:sp>
    </p:spTree>
    <p:extLst>
      <p:ext uri="{BB962C8B-B14F-4D97-AF65-F5344CB8AC3E}">
        <p14:creationId xmlns:p14="http://schemas.microsoft.com/office/powerpoint/2010/main" val="28387904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1224" y="457200"/>
            <a:ext cx="5529576" cy="533400"/>
          </a:xfrm>
        </p:spPr>
        <p:txBody>
          <a:bodyPr/>
          <a:lstStyle/>
          <a:p>
            <a:r>
              <a:rPr lang="en-US" dirty="0" smtClean="0"/>
              <a:t>CONCLUSIONS</a:t>
            </a:r>
            <a:endParaRPr lang="en-US" dirty="0"/>
          </a:p>
        </p:txBody>
      </p:sp>
      <p:sp>
        <p:nvSpPr>
          <p:cNvPr id="3" name="Content Placeholder 2"/>
          <p:cNvSpPr>
            <a:spLocks noGrp="1"/>
          </p:cNvSpPr>
          <p:nvPr>
            <p:ph idx="1"/>
          </p:nvPr>
        </p:nvSpPr>
        <p:spPr>
          <a:xfrm>
            <a:off x="548853" y="1332019"/>
            <a:ext cx="11121292" cy="5207326"/>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pPr marL="0" indent="0" algn="just">
              <a:buNone/>
            </a:pPr>
            <a:endParaRPr lang="en-US" sz="800" b="1" dirty="0" smtClean="0">
              <a:solidFill>
                <a:schemeClr val="bg1"/>
              </a:solidFill>
            </a:endParaRPr>
          </a:p>
          <a:p>
            <a:pPr marL="0" indent="0" algn="ctr">
              <a:buNone/>
            </a:pPr>
            <a:r>
              <a:rPr lang="en-US" sz="2200" b="1" dirty="0" smtClean="0">
                <a:solidFill>
                  <a:srgbClr val="003300"/>
                </a:solidFill>
              </a:rPr>
              <a:t>“</a:t>
            </a:r>
            <a:r>
              <a:rPr lang="en-US" sz="2200" b="1" dirty="0">
                <a:solidFill>
                  <a:srgbClr val="003300"/>
                </a:solidFill>
              </a:rPr>
              <a:t>Shooting Blind</a:t>
            </a:r>
            <a:r>
              <a:rPr lang="en-US" sz="2200" b="1" dirty="0" smtClean="0">
                <a:solidFill>
                  <a:srgbClr val="003300"/>
                </a:solidFill>
              </a:rPr>
              <a:t>”</a:t>
            </a:r>
          </a:p>
          <a:p>
            <a:pPr marL="0" indent="0" algn="just">
              <a:buNone/>
            </a:pPr>
            <a:r>
              <a:rPr lang="en-US" sz="2200" b="1" dirty="0" smtClean="0">
                <a:solidFill>
                  <a:srgbClr val="003300"/>
                </a:solidFill>
              </a:rPr>
              <a:t> </a:t>
            </a:r>
            <a:r>
              <a:rPr lang="en-US" sz="2200" dirty="0">
                <a:solidFill>
                  <a:srgbClr val="003300"/>
                </a:solidFill>
              </a:rPr>
              <a:t>We agree that the </a:t>
            </a:r>
            <a:r>
              <a:rPr lang="en-US" sz="2200" dirty="0" smtClean="0">
                <a:solidFill>
                  <a:srgbClr val="003300"/>
                </a:solidFill>
              </a:rPr>
              <a:t>excellence </a:t>
            </a:r>
            <a:r>
              <a:rPr lang="en-US" sz="2200" dirty="0">
                <a:solidFill>
                  <a:srgbClr val="003300"/>
                </a:solidFill>
              </a:rPr>
              <a:t>of acquired data is divided by the quality of </a:t>
            </a:r>
            <a:r>
              <a:rPr lang="en-US" sz="2200" dirty="0" smtClean="0">
                <a:solidFill>
                  <a:srgbClr val="003300"/>
                </a:solidFill>
              </a:rPr>
              <a:t>source and its reception, passing through the </a:t>
            </a:r>
            <a:r>
              <a:rPr lang="en-US" sz="2200" dirty="0">
                <a:solidFill>
                  <a:srgbClr val="003300"/>
                </a:solidFill>
              </a:rPr>
              <a:t>acquisition </a:t>
            </a:r>
            <a:r>
              <a:rPr lang="en-US" sz="2200" dirty="0" smtClean="0">
                <a:solidFill>
                  <a:srgbClr val="003300"/>
                </a:solidFill>
              </a:rPr>
              <a:t>including </a:t>
            </a:r>
            <a:r>
              <a:rPr lang="en-US" sz="2200" dirty="0">
                <a:solidFill>
                  <a:srgbClr val="003300"/>
                </a:solidFill>
              </a:rPr>
              <a:t>recording </a:t>
            </a:r>
            <a:r>
              <a:rPr lang="en-US" sz="2200" dirty="0" smtClean="0">
                <a:solidFill>
                  <a:srgbClr val="003300"/>
                </a:solidFill>
              </a:rPr>
              <a:t>units, cables, </a:t>
            </a:r>
            <a:r>
              <a:rPr lang="en-US" sz="2200" dirty="0">
                <a:solidFill>
                  <a:srgbClr val="003300"/>
                </a:solidFill>
              </a:rPr>
              <a:t>and the method of deployment in the field. Everything under </a:t>
            </a:r>
            <a:r>
              <a:rPr lang="en-US" sz="2200" dirty="0" smtClean="0">
                <a:solidFill>
                  <a:srgbClr val="003300"/>
                </a:solidFill>
              </a:rPr>
              <a:t>the </a:t>
            </a:r>
            <a:r>
              <a:rPr lang="en-US" sz="2200" dirty="0">
                <a:solidFill>
                  <a:srgbClr val="003300"/>
                </a:solidFill>
              </a:rPr>
              <a:t>foundation of adequate geophysical parameters</a:t>
            </a:r>
            <a:r>
              <a:rPr lang="en-US" sz="2200" dirty="0" smtClean="0">
                <a:solidFill>
                  <a:srgbClr val="003300"/>
                </a:solidFill>
              </a:rPr>
              <a:t>.</a:t>
            </a:r>
          </a:p>
          <a:p>
            <a:pPr marL="0" indent="0" algn="just">
              <a:buNone/>
            </a:pPr>
            <a:endParaRPr lang="en-US" sz="800" dirty="0">
              <a:solidFill>
                <a:srgbClr val="003300"/>
              </a:solidFill>
            </a:endParaRPr>
          </a:p>
          <a:p>
            <a:pPr marL="0" indent="0" algn="just">
              <a:buNone/>
            </a:pPr>
            <a:r>
              <a:rPr lang="en-US" sz="2200" dirty="0" smtClean="0">
                <a:solidFill>
                  <a:srgbClr val="003300"/>
                </a:solidFill>
              </a:rPr>
              <a:t>If </a:t>
            </a:r>
            <a:r>
              <a:rPr lang="en-US" sz="2200" dirty="0">
                <a:solidFill>
                  <a:srgbClr val="003300"/>
                </a:solidFill>
              </a:rPr>
              <a:t>the choice is nodal for </a:t>
            </a:r>
            <a:r>
              <a:rPr lang="en-US" sz="2200" dirty="0" smtClean="0">
                <a:solidFill>
                  <a:srgbClr val="003300"/>
                </a:solidFill>
              </a:rPr>
              <a:t>acquisition, with a good count </a:t>
            </a:r>
            <a:r>
              <a:rPr lang="en-US" sz="2200" dirty="0">
                <a:solidFill>
                  <a:srgbClr val="003300"/>
                </a:solidFill>
              </a:rPr>
              <a:t>on field proven data reliability of 98-99</a:t>
            </a:r>
            <a:r>
              <a:rPr lang="en-US" sz="2200" dirty="0" smtClean="0">
                <a:solidFill>
                  <a:srgbClr val="003300"/>
                </a:solidFill>
              </a:rPr>
              <a:t>%,  adding better </a:t>
            </a:r>
            <a:r>
              <a:rPr lang="en-US" sz="2200" dirty="0">
                <a:solidFill>
                  <a:srgbClr val="003300"/>
                </a:solidFill>
              </a:rPr>
              <a:t>quality due to the reduction of CMRR and </a:t>
            </a:r>
            <a:r>
              <a:rPr lang="en-US" sz="2200" dirty="0" smtClean="0">
                <a:solidFill>
                  <a:srgbClr val="003300"/>
                </a:solidFill>
              </a:rPr>
              <a:t>cross-feeding, minor </a:t>
            </a:r>
            <a:r>
              <a:rPr lang="en-US" sz="2200" dirty="0">
                <a:solidFill>
                  <a:srgbClr val="003300"/>
                </a:solidFill>
              </a:rPr>
              <a:t>static, thunderstorms and transmission errors. More time can be spent on planting sensors properly</a:t>
            </a:r>
            <a:r>
              <a:rPr lang="en-US" sz="2200" dirty="0" smtClean="0">
                <a:solidFill>
                  <a:srgbClr val="003300"/>
                </a:solidFill>
              </a:rPr>
              <a:t>.</a:t>
            </a:r>
          </a:p>
          <a:p>
            <a:pPr marL="0" indent="0" algn="just">
              <a:buNone/>
            </a:pPr>
            <a:endParaRPr lang="en-US" sz="800" dirty="0">
              <a:solidFill>
                <a:srgbClr val="003300"/>
              </a:solidFill>
            </a:endParaRPr>
          </a:p>
          <a:p>
            <a:pPr marL="0" indent="0" algn="just">
              <a:buNone/>
            </a:pPr>
            <a:r>
              <a:rPr lang="en-US" sz="2200" dirty="0" smtClean="0">
                <a:solidFill>
                  <a:srgbClr val="003300"/>
                </a:solidFill>
              </a:rPr>
              <a:t>If </a:t>
            </a:r>
            <a:r>
              <a:rPr lang="en-US" sz="2200" dirty="0">
                <a:solidFill>
                  <a:srgbClr val="003300"/>
                </a:solidFill>
              </a:rPr>
              <a:t>we consider the Signal to Noise Ratio as the primary data quality </a:t>
            </a:r>
            <a:r>
              <a:rPr lang="en-US" sz="2200" dirty="0" smtClean="0">
                <a:solidFill>
                  <a:srgbClr val="003300"/>
                </a:solidFill>
              </a:rPr>
              <a:t>factor </a:t>
            </a:r>
            <a:r>
              <a:rPr lang="en-US" sz="2200" dirty="0">
                <a:solidFill>
                  <a:srgbClr val="003300"/>
                </a:solidFill>
              </a:rPr>
              <a:t>and if the dominant noise in the area is random</a:t>
            </a:r>
            <a:r>
              <a:rPr lang="en-US" sz="2200" dirty="0" smtClean="0">
                <a:solidFill>
                  <a:srgbClr val="003300"/>
                </a:solidFill>
              </a:rPr>
              <a:t>, </a:t>
            </a:r>
            <a:r>
              <a:rPr lang="en-US" sz="2200" dirty="0">
                <a:solidFill>
                  <a:srgbClr val="003300"/>
                </a:solidFill>
              </a:rPr>
              <a:t>having a system that displays the noise level in real time would be the </a:t>
            </a:r>
            <a:r>
              <a:rPr lang="en-US" sz="2200" dirty="0" smtClean="0">
                <a:solidFill>
                  <a:srgbClr val="003300"/>
                </a:solidFill>
              </a:rPr>
              <a:t>solution </a:t>
            </a:r>
            <a:r>
              <a:rPr lang="en-US" sz="2200" dirty="0">
                <a:solidFill>
                  <a:srgbClr val="003300"/>
                </a:solidFill>
              </a:rPr>
              <a:t>(though this does not guarantee noise will not be recorded</a:t>
            </a:r>
            <a:r>
              <a:rPr lang="en-US" sz="2200" dirty="0" smtClean="0">
                <a:solidFill>
                  <a:srgbClr val="003300"/>
                </a:solidFill>
              </a:rPr>
              <a:t>). The </a:t>
            </a:r>
            <a:r>
              <a:rPr lang="en-US" sz="2200" dirty="0">
                <a:solidFill>
                  <a:srgbClr val="003300"/>
                </a:solidFill>
              </a:rPr>
              <a:t>best solution </a:t>
            </a:r>
            <a:r>
              <a:rPr lang="en-US" sz="2200" dirty="0" smtClean="0">
                <a:solidFill>
                  <a:srgbClr val="003300"/>
                </a:solidFill>
              </a:rPr>
              <a:t>will be </a:t>
            </a:r>
            <a:r>
              <a:rPr lang="en-US" sz="2200" dirty="0">
                <a:solidFill>
                  <a:srgbClr val="003300"/>
                </a:solidFill>
              </a:rPr>
              <a:t>to bury sensors. This eliminates random noise problems  with wind, rain, coupling and other variables, resulting in quality data even the most skeptical QC person can’t ignore</a:t>
            </a:r>
            <a:r>
              <a:rPr lang="en-US" sz="2200" dirty="0" smtClean="0">
                <a:solidFill>
                  <a:srgbClr val="003300"/>
                </a:solidFill>
              </a:rPr>
              <a:t>.</a:t>
            </a:r>
            <a:endParaRPr lang="es-ES" sz="2200" b="1" dirty="0">
              <a:solidFill>
                <a:srgbClr val="003300"/>
              </a:solidFill>
            </a:endParaRPr>
          </a:p>
          <a:p>
            <a:pPr marL="0" indent="0" algn="just">
              <a:buNone/>
            </a:pPr>
            <a:endParaRPr lang="en-US" sz="2200" dirty="0">
              <a:solidFill>
                <a:schemeClr val="accent2">
                  <a:lumMod val="50000"/>
                </a:schemeClr>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853" y="448290"/>
            <a:ext cx="2700024" cy="5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4110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1224" y="457200"/>
            <a:ext cx="5529576" cy="533400"/>
          </a:xfrm>
        </p:spPr>
        <p:txBody>
          <a:bodyPr/>
          <a:lstStyle/>
          <a:p>
            <a:r>
              <a:rPr lang="en-US" dirty="0" smtClean="0"/>
              <a:t>CONCLUSIONS</a:t>
            </a:r>
            <a:endParaRPr lang="en-US" dirty="0"/>
          </a:p>
        </p:txBody>
      </p:sp>
      <p:sp>
        <p:nvSpPr>
          <p:cNvPr id="3" name="Content Placeholder 2"/>
          <p:cNvSpPr>
            <a:spLocks noGrp="1"/>
          </p:cNvSpPr>
          <p:nvPr>
            <p:ph idx="1"/>
          </p:nvPr>
        </p:nvSpPr>
        <p:spPr>
          <a:xfrm>
            <a:off x="644595" y="1305636"/>
            <a:ext cx="11000935" cy="4624110"/>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pPr algn="just"/>
            <a:endParaRPr lang="x-none" sz="800" dirty="0">
              <a:solidFill>
                <a:schemeClr val="bg1"/>
              </a:solidFill>
            </a:endParaRPr>
          </a:p>
          <a:p>
            <a:pPr algn="just">
              <a:buFont typeface="Wingdings" panose="05000000000000000000" pitchFamily="2" charset="2"/>
              <a:buChar char="ü"/>
            </a:pPr>
            <a:r>
              <a:rPr lang="en-US" sz="2200" u="sng" dirty="0">
                <a:solidFill>
                  <a:srgbClr val="003300"/>
                </a:solidFill>
              </a:rPr>
              <a:t>Potential problems</a:t>
            </a:r>
            <a:r>
              <a:rPr lang="en-US" sz="2200" dirty="0">
                <a:solidFill>
                  <a:srgbClr val="003300"/>
                </a:solidFill>
              </a:rPr>
              <a:t>. Recall that cables, connections and radio communication problems were the most common problems in the past. The problems have been more exposed to large seismic groups and / or when a system has not been given proper maintenance.</a:t>
            </a:r>
          </a:p>
          <a:p>
            <a:pPr marL="0" indent="0" algn="just">
              <a:buNone/>
            </a:pPr>
            <a:endParaRPr lang="en-US" sz="800" dirty="0">
              <a:solidFill>
                <a:srgbClr val="003300"/>
              </a:solidFill>
            </a:endParaRPr>
          </a:p>
          <a:p>
            <a:pPr algn="just">
              <a:buFont typeface="Wingdings" panose="05000000000000000000" pitchFamily="2" charset="2"/>
              <a:buChar char="ü"/>
            </a:pPr>
            <a:r>
              <a:rPr lang="en-US" sz="2200" dirty="0">
                <a:solidFill>
                  <a:srgbClr val="003300"/>
                </a:solidFill>
              </a:rPr>
              <a:t>The continued </a:t>
            </a:r>
            <a:r>
              <a:rPr lang="en-US" sz="2200" u="sng" dirty="0">
                <a:solidFill>
                  <a:srgbClr val="003300"/>
                </a:solidFill>
              </a:rPr>
              <a:t>reliability</a:t>
            </a:r>
            <a:r>
              <a:rPr lang="en-US" sz="2200" dirty="0">
                <a:solidFill>
                  <a:srgbClr val="003300"/>
                </a:solidFill>
              </a:rPr>
              <a:t> of the nodal systems has helped garner its acceptance in the industry.</a:t>
            </a:r>
          </a:p>
          <a:p>
            <a:pPr marL="0" indent="0" algn="just">
              <a:buNone/>
            </a:pPr>
            <a:endParaRPr lang="en-US" sz="800" dirty="0">
              <a:solidFill>
                <a:srgbClr val="003300"/>
              </a:solidFill>
            </a:endParaRPr>
          </a:p>
          <a:p>
            <a:pPr algn="just">
              <a:buFont typeface="Wingdings" panose="05000000000000000000" pitchFamily="2" charset="2"/>
              <a:buChar char="ü"/>
            </a:pPr>
            <a:r>
              <a:rPr lang="en-US" sz="2200" dirty="0">
                <a:solidFill>
                  <a:srgbClr val="003300"/>
                </a:solidFill>
              </a:rPr>
              <a:t>The ability to </a:t>
            </a:r>
            <a:r>
              <a:rPr lang="en-US" sz="2200" u="sng" dirty="0">
                <a:solidFill>
                  <a:srgbClr val="003300"/>
                </a:solidFill>
              </a:rPr>
              <a:t>bury the equipment</a:t>
            </a:r>
            <a:r>
              <a:rPr lang="en-US" sz="2200" dirty="0">
                <a:solidFill>
                  <a:srgbClr val="003300"/>
                </a:solidFill>
              </a:rPr>
              <a:t> is important for concealment, but the </a:t>
            </a:r>
            <a:r>
              <a:rPr lang="en-US" sz="2200" u="sng" dirty="0">
                <a:solidFill>
                  <a:srgbClr val="003300"/>
                </a:solidFill>
              </a:rPr>
              <a:t>data quality</a:t>
            </a:r>
            <a:r>
              <a:rPr lang="en-US" sz="2200" dirty="0">
                <a:solidFill>
                  <a:srgbClr val="003300"/>
                </a:solidFill>
              </a:rPr>
              <a:t> output is equally as important. </a:t>
            </a:r>
          </a:p>
          <a:p>
            <a:pPr marL="0" indent="0" algn="just">
              <a:buNone/>
            </a:pPr>
            <a:endParaRPr lang="en-US" sz="800" u="sng" dirty="0" smtClean="0">
              <a:solidFill>
                <a:srgbClr val="003300"/>
              </a:solidFill>
            </a:endParaRPr>
          </a:p>
          <a:p>
            <a:pPr algn="just">
              <a:buFont typeface="Wingdings" panose="05000000000000000000" pitchFamily="2" charset="2"/>
              <a:buChar char="ü"/>
            </a:pPr>
            <a:r>
              <a:rPr lang="en-US" sz="2200" u="sng" dirty="0" smtClean="0">
                <a:solidFill>
                  <a:srgbClr val="003300"/>
                </a:solidFill>
              </a:rPr>
              <a:t>QC Status</a:t>
            </a:r>
            <a:r>
              <a:rPr lang="en-US" sz="2200" dirty="0">
                <a:solidFill>
                  <a:srgbClr val="003300"/>
                </a:solidFill>
              </a:rPr>
              <a:t>. Obtaining QC status in real time does not mean that spread will be fixed immediately. While the repair of a cabled system spread begins with the recording system going outward, a Nodal system operates from the time of deployment </a:t>
            </a:r>
            <a:r>
              <a:rPr lang="en-US" sz="2200" dirty="0" smtClean="0">
                <a:solidFill>
                  <a:srgbClr val="003300"/>
                </a:solidFill>
              </a:rPr>
              <a:t>and later in </a:t>
            </a:r>
            <a:r>
              <a:rPr lang="en-US" sz="2200" dirty="0">
                <a:solidFill>
                  <a:srgbClr val="003300"/>
                </a:solidFill>
              </a:rPr>
              <a:t>zones.</a:t>
            </a:r>
          </a:p>
          <a:p>
            <a:pPr marL="400050" lvl="1" indent="0" algn="ctr">
              <a:buNone/>
            </a:pPr>
            <a:endParaRPr lang="en-US" sz="800" i="1" dirty="0" smtClean="0">
              <a:solidFill>
                <a:srgbClr val="003300"/>
              </a:solidFill>
            </a:endParaRPr>
          </a:p>
          <a:p>
            <a:pPr marL="0" lvl="1" indent="0" algn="ctr">
              <a:buNone/>
            </a:pPr>
            <a:endParaRPr lang="en-US" sz="2400" i="1" dirty="0" smtClean="0">
              <a:solidFill>
                <a:schemeClr val="bg1"/>
              </a:solidFill>
            </a:endParaRPr>
          </a:p>
          <a:p>
            <a:pPr marL="0" lvl="1" indent="0" algn="ctr">
              <a:buNone/>
            </a:pPr>
            <a:r>
              <a:rPr lang="en-US" sz="2400" i="1" dirty="0" smtClean="0">
                <a:solidFill>
                  <a:schemeClr val="bg1"/>
                </a:solidFill>
              </a:rPr>
              <a:t>“</a:t>
            </a:r>
            <a:r>
              <a:rPr lang="en-US" sz="2400" i="1" dirty="0">
                <a:solidFill>
                  <a:schemeClr val="bg1"/>
                </a:solidFill>
              </a:rPr>
              <a:t>If we avoid past problems, we will have an echo in productivity”.</a:t>
            </a:r>
            <a:endParaRPr lang="es-ES" sz="2400" dirty="0">
              <a:solidFill>
                <a:schemeClr val="bg1"/>
              </a:solidFill>
            </a:endParaRPr>
          </a:p>
          <a:p>
            <a:pPr algn="just">
              <a:buFont typeface="Wingdings" panose="05000000000000000000" pitchFamily="2" charset="2"/>
              <a:buChar char="ü"/>
            </a:pPr>
            <a:endParaRPr lang="x-none" sz="2000" dirty="0" smtClean="0">
              <a:solidFill>
                <a:schemeClr val="bg1"/>
              </a:solidFill>
            </a:endParaRPr>
          </a:p>
          <a:p>
            <a:pPr algn="just">
              <a:buFont typeface="Wingdings" panose="05000000000000000000" pitchFamily="2" charset="2"/>
              <a:buChar char="ü"/>
            </a:pPr>
            <a:endParaRPr lang="es-ES" sz="2000" dirty="0" smtClean="0">
              <a:solidFill>
                <a:schemeClr val="bg1"/>
              </a:solidFill>
            </a:endParaRPr>
          </a:p>
          <a:p>
            <a:pPr algn="just">
              <a:buFont typeface="Wingdings" panose="05000000000000000000" pitchFamily="2" charset="2"/>
              <a:buChar char="ü"/>
            </a:pPr>
            <a:endParaRPr lang="es-ES" sz="2000" b="1" dirty="0" smtClean="0">
              <a:solidFill>
                <a:schemeClr val="bg1"/>
              </a:solidFill>
            </a:endParaRPr>
          </a:p>
          <a:p>
            <a:pPr marL="0" indent="0" algn="just">
              <a:buNone/>
            </a:pPr>
            <a:endParaRPr lang="es-ES" sz="2000" dirty="0" smtClean="0">
              <a:solidFill>
                <a:schemeClr val="bg1"/>
              </a:solidFill>
            </a:endParaRPr>
          </a:p>
          <a:p>
            <a:pPr marL="0" indent="0" algn="just">
              <a:buNone/>
            </a:pPr>
            <a:endParaRPr lang="es-ES" sz="2000" b="1" dirty="0" smtClean="0">
              <a:solidFill>
                <a:schemeClr val="bg1"/>
              </a:solidFill>
            </a:endParaRPr>
          </a:p>
          <a:p>
            <a:pPr marL="0" indent="0" algn="just">
              <a:buNone/>
            </a:pPr>
            <a:r>
              <a:rPr lang="es-ES" sz="2000" b="1" dirty="0" smtClean="0">
                <a:solidFill>
                  <a:schemeClr val="bg1"/>
                </a:solidFill>
              </a:rPr>
              <a:t> </a:t>
            </a:r>
            <a:endParaRPr lang="es-ES" sz="2000" b="1" dirty="0">
              <a:solidFill>
                <a:schemeClr val="bg1"/>
              </a:solidFill>
            </a:endParaRPr>
          </a:p>
          <a:p>
            <a:pPr marL="0" indent="0" algn="just">
              <a:buNone/>
            </a:pPr>
            <a:endParaRPr lang="en-US" sz="20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595" y="457200"/>
            <a:ext cx="2700024" cy="5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2738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1224" y="457200"/>
            <a:ext cx="5529576" cy="533400"/>
          </a:xfrm>
        </p:spPr>
        <p:txBody>
          <a:bodyPr/>
          <a:lstStyle/>
          <a:p>
            <a:r>
              <a:rPr lang="en-US" dirty="0" smtClean="0"/>
              <a:t>CONCLUSIONS</a:t>
            </a:r>
            <a:endParaRPr lang="en-US" dirty="0"/>
          </a:p>
        </p:txBody>
      </p:sp>
      <p:sp>
        <p:nvSpPr>
          <p:cNvPr id="3" name="Content Placeholder 2"/>
          <p:cNvSpPr>
            <a:spLocks noGrp="1"/>
          </p:cNvSpPr>
          <p:nvPr>
            <p:ph idx="1"/>
          </p:nvPr>
        </p:nvSpPr>
        <p:spPr>
          <a:xfrm>
            <a:off x="562708" y="1482863"/>
            <a:ext cx="11000935" cy="3904403"/>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pPr algn="just"/>
            <a:endParaRPr lang="x-none" sz="800" dirty="0" smtClean="0">
              <a:solidFill>
                <a:schemeClr val="bg1"/>
              </a:solidFill>
            </a:endParaRPr>
          </a:p>
          <a:p>
            <a:pPr algn="just"/>
            <a:endParaRPr lang="x-none" sz="800" dirty="0">
              <a:solidFill>
                <a:schemeClr val="bg1"/>
              </a:solidFill>
            </a:endParaRPr>
          </a:p>
          <a:p>
            <a:pPr algn="just">
              <a:buFont typeface="Wingdings" panose="05000000000000000000" pitchFamily="2" charset="2"/>
              <a:buChar char="ü"/>
            </a:pPr>
            <a:r>
              <a:rPr lang="en-US" sz="2200" dirty="0">
                <a:solidFill>
                  <a:srgbClr val="003300"/>
                </a:solidFill>
              </a:rPr>
              <a:t>An important feature for many buyers is that the system be easy to handle, a plus when combined with other systems</a:t>
            </a:r>
            <a:r>
              <a:rPr lang="en-US" sz="2200" dirty="0" smtClean="0">
                <a:solidFill>
                  <a:srgbClr val="003300"/>
                </a:solidFill>
              </a:rPr>
              <a:t>.</a:t>
            </a:r>
          </a:p>
          <a:p>
            <a:pPr algn="just">
              <a:buFont typeface="Wingdings" panose="05000000000000000000" pitchFamily="2" charset="2"/>
              <a:buChar char="ü"/>
            </a:pPr>
            <a:endParaRPr lang="en-US" sz="800" dirty="0">
              <a:solidFill>
                <a:srgbClr val="003300"/>
              </a:solidFill>
            </a:endParaRPr>
          </a:p>
          <a:p>
            <a:pPr algn="just">
              <a:buFont typeface="Wingdings" panose="05000000000000000000" pitchFamily="2" charset="2"/>
              <a:buChar char="ü"/>
            </a:pPr>
            <a:r>
              <a:rPr lang="en-US" sz="2200" dirty="0" smtClean="0">
                <a:solidFill>
                  <a:srgbClr val="003300"/>
                </a:solidFill>
              </a:rPr>
              <a:t>When </a:t>
            </a:r>
            <a:r>
              <a:rPr lang="en-US" sz="2200" dirty="0">
                <a:solidFill>
                  <a:srgbClr val="003300"/>
                </a:solidFill>
              </a:rPr>
              <a:t>comparing the technical specifications of the nodal systems, </a:t>
            </a:r>
            <a:r>
              <a:rPr lang="en-US" sz="2200" dirty="0" smtClean="0">
                <a:solidFill>
                  <a:srgbClr val="003300"/>
                </a:solidFill>
              </a:rPr>
              <a:t>besides the available internal and external tests, we </a:t>
            </a:r>
            <a:r>
              <a:rPr lang="en-US" sz="2200" dirty="0">
                <a:solidFill>
                  <a:srgbClr val="003300"/>
                </a:solidFill>
              </a:rPr>
              <a:t>found </a:t>
            </a:r>
            <a:r>
              <a:rPr lang="en-US" sz="2200" dirty="0" smtClean="0">
                <a:solidFill>
                  <a:srgbClr val="003300"/>
                </a:solidFill>
              </a:rPr>
              <a:t>slight </a:t>
            </a:r>
            <a:r>
              <a:rPr lang="en-US" sz="2200" dirty="0">
                <a:solidFill>
                  <a:srgbClr val="003300"/>
                </a:solidFill>
              </a:rPr>
              <a:t>differences in each, however certain technical characteristics may have greater impact over others in making your final choice</a:t>
            </a:r>
            <a:r>
              <a:rPr lang="en-US" sz="2200" dirty="0" smtClean="0">
                <a:solidFill>
                  <a:srgbClr val="003300"/>
                </a:solidFill>
              </a:rPr>
              <a:t>.</a:t>
            </a:r>
          </a:p>
          <a:p>
            <a:pPr algn="just">
              <a:buFont typeface="Wingdings" panose="05000000000000000000" pitchFamily="2" charset="2"/>
              <a:buChar char="ü"/>
            </a:pPr>
            <a:endParaRPr lang="en-US" sz="800" dirty="0">
              <a:solidFill>
                <a:srgbClr val="003300"/>
              </a:solidFill>
            </a:endParaRPr>
          </a:p>
          <a:p>
            <a:pPr algn="just">
              <a:buFont typeface="Wingdings" panose="05000000000000000000" pitchFamily="2" charset="2"/>
              <a:buChar char="ü"/>
            </a:pPr>
            <a:r>
              <a:rPr lang="en-US" sz="2200" dirty="0" smtClean="0">
                <a:solidFill>
                  <a:srgbClr val="003300"/>
                </a:solidFill>
              </a:rPr>
              <a:t>Some </a:t>
            </a:r>
            <a:r>
              <a:rPr lang="en-US" sz="2200" dirty="0">
                <a:solidFill>
                  <a:srgbClr val="003300"/>
                </a:solidFill>
              </a:rPr>
              <a:t>colleagues or companies not familiar with Nodal systems consider that the data quality with such systems </a:t>
            </a:r>
            <a:r>
              <a:rPr lang="en-US" sz="2200" dirty="0" smtClean="0">
                <a:solidFill>
                  <a:srgbClr val="003300"/>
                </a:solidFill>
              </a:rPr>
              <a:t>is missing. </a:t>
            </a:r>
            <a:r>
              <a:rPr lang="en-US" sz="2200" dirty="0">
                <a:solidFill>
                  <a:srgbClr val="003300"/>
                </a:solidFill>
              </a:rPr>
              <a:t>The bottom line is how quality control is carried out and trusting the reliability of the product.  </a:t>
            </a:r>
            <a:endParaRPr lang="en-US" sz="2200" i="1" dirty="0">
              <a:solidFill>
                <a:srgbClr val="003300"/>
              </a:solidFill>
            </a:endParaRPr>
          </a:p>
          <a:p>
            <a:pPr marL="0" indent="0" algn="ctr">
              <a:buNone/>
            </a:pPr>
            <a:endParaRPr lang="en-US" sz="2400" i="1" dirty="0" smtClean="0">
              <a:solidFill>
                <a:schemeClr val="accent2">
                  <a:lumMod val="75000"/>
                </a:schemeClr>
              </a:solidFill>
            </a:endParaRPr>
          </a:p>
          <a:p>
            <a:pPr marL="0" indent="0" algn="ctr">
              <a:buNone/>
            </a:pPr>
            <a:endParaRPr lang="en-US" sz="2400" i="1" dirty="0">
              <a:solidFill>
                <a:srgbClr val="0000FF"/>
              </a:solidFill>
            </a:endParaRPr>
          </a:p>
          <a:p>
            <a:pPr marL="0" indent="0" algn="ctr">
              <a:buNone/>
            </a:pPr>
            <a:endParaRPr lang="en-US" sz="2400" i="1" dirty="0" smtClean="0">
              <a:solidFill>
                <a:srgbClr val="0000FF"/>
              </a:solidFill>
            </a:endParaRPr>
          </a:p>
          <a:p>
            <a:pPr marL="0" indent="0" algn="just">
              <a:buNone/>
            </a:pPr>
            <a:endParaRPr lang="en-US" sz="2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708" y="457200"/>
            <a:ext cx="2700024" cy="5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776191" y="5657671"/>
            <a:ext cx="6573968" cy="830997"/>
          </a:xfrm>
          <a:prstGeom prst="rect">
            <a:avLst/>
          </a:prstGeom>
        </p:spPr>
        <p:txBody>
          <a:bodyPr wrap="square">
            <a:spAutoFit/>
          </a:bodyPr>
          <a:lstStyle/>
          <a:p>
            <a:pPr algn="ctr"/>
            <a:r>
              <a:rPr lang="en-US" sz="2400" i="1" dirty="0"/>
              <a:t>"The best </a:t>
            </a:r>
            <a:r>
              <a:rPr lang="en-US" sz="2400" i="1" dirty="0" smtClean="0"/>
              <a:t>data quality acquired that I've </a:t>
            </a:r>
            <a:r>
              <a:rPr lang="en-US" sz="2400" i="1" dirty="0"/>
              <a:t>seen in my life has been with </a:t>
            </a:r>
            <a:r>
              <a:rPr lang="en-US" sz="2400" i="1" dirty="0" smtClean="0"/>
              <a:t>the use of a </a:t>
            </a:r>
            <a:r>
              <a:rPr lang="en-US" sz="2400" i="1" dirty="0"/>
              <a:t>nodal system</a:t>
            </a:r>
            <a:r>
              <a:rPr lang="en-US" sz="2400" i="1" dirty="0" smtClean="0"/>
              <a:t>.“</a:t>
            </a:r>
            <a:endParaRPr lang="en-US" sz="2400" dirty="0">
              <a:solidFill>
                <a:schemeClr val="bg1"/>
              </a:solidFill>
            </a:endParaRPr>
          </a:p>
        </p:txBody>
      </p:sp>
    </p:spTree>
    <p:extLst>
      <p:ext uri="{BB962C8B-B14F-4D97-AF65-F5344CB8AC3E}">
        <p14:creationId xmlns:p14="http://schemas.microsoft.com/office/powerpoint/2010/main" val="30897129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1623" y="457200"/>
            <a:ext cx="7007193" cy="533400"/>
          </a:xfrm>
        </p:spPr>
        <p:txBody>
          <a:bodyPr/>
          <a:lstStyle/>
          <a:p>
            <a:r>
              <a:rPr lang="en-US" sz="3600" dirty="0" smtClean="0"/>
              <a:t>Bibliography</a:t>
            </a:r>
            <a:endParaRPr lang="en-US" sz="3600" dirty="0"/>
          </a:p>
        </p:txBody>
      </p:sp>
      <p:sp>
        <p:nvSpPr>
          <p:cNvPr id="3" name="Content Placeholder 2"/>
          <p:cNvSpPr>
            <a:spLocks noGrp="1"/>
          </p:cNvSpPr>
          <p:nvPr>
            <p:ph idx="1"/>
          </p:nvPr>
        </p:nvSpPr>
        <p:spPr>
          <a:xfrm>
            <a:off x="520701" y="1311767"/>
            <a:ext cx="11112499" cy="5158854"/>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scene3d>
            <a:camera prst="orthographicFront"/>
            <a:lightRig rig="threePt" dir="t"/>
          </a:scene3d>
          <a:sp3d>
            <a:bevelT w="114300" prst="artDeco"/>
          </a:sp3d>
        </p:spPr>
        <p:txBody>
          <a:bodyPr/>
          <a:lstStyle/>
          <a:p>
            <a:pPr marL="0" indent="0">
              <a:buNone/>
            </a:pPr>
            <a:endParaRPr lang="en-US" sz="1400" dirty="0" smtClean="0">
              <a:solidFill>
                <a:schemeClr val="accent2">
                  <a:lumMod val="50000"/>
                </a:schemeClr>
              </a:solidFill>
              <a:hlinkClick r:id="rId2"/>
            </a:endParaRPr>
          </a:p>
          <a:p>
            <a:pPr marL="0" indent="0">
              <a:buNone/>
            </a:pPr>
            <a:r>
              <a:rPr lang="en-US" sz="1400" dirty="0" smtClean="0">
                <a:solidFill>
                  <a:schemeClr val="accent2">
                    <a:lumMod val="50000"/>
                  </a:schemeClr>
                </a:solidFill>
                <a:hlinkClick r:id="rId2"/>
              </a:rPr>
              <a:t>http</a:t>
            </a:r>
            <a:r>
              <a:rPr lang="en-US" sz="1400" dirty="0">
                <a:solidFill>
                  <a:schemeClr val="accent2">
                    <a:lumMod val="50000"/>
                  </a:schemeClr>
                </a:solidFill>
                <a:hlinkClick r:id="rId2"/>
              </a:rPr>
              <a:t>://www.fairfieldnodal.com/assets/media/pdf/ZLand-1C-typical-specs.pdf</a:t>
            </a:r>
          </a:p>
          <a:p>
            <a:pPr marL="0" indent="0">
              <a:buNone/>
            </a:pPr>
            <a:r>
              <a:rPr lang="en-US" sz="1400" dirty="0">
                <a:solidFill>
                  <a:schemeClr val="accent2">
                    <a:lumMod val="50000"/>
                  </a:schemeClr>
                </a:solidFill>
                <a:hlinkClick r:id="rId2"/>
              </a:rPr>
              <a:t>http://www.fairfieldnodal.com/assets/media/pdf/ZLand-3C-typical-specs.pdf</a:t>
            </a:r>
          </a:p>
          <a:p>
            <a:pPr marL="0" indent="0">
              <a:buNone/>
            </a:pPr>
            <a:r>
              <a:rPr lang="en-US" sz="1400" dirty="0">
                <a:solidFill>
                  <a:schemeClr val="accent2">
                    <a:lumMod val="50000"/>
                  </a:schemeClr>
                </a:solidFill>
                <a:hlinkClick r:id="rId2"/>
              </a:rPr>
              <a:t>http://www.fairfieldnodal.com/seismic-systems/zland-operation</a:t>
            </a:r>
          </a:p>
          <a:p>
            <a:pPr marL="0" indent="0">
              <a:buNone/>
            </a:pPr>
            <a:r>
              <a:rPr lang="x-none" sz="1400" dirty="0" smtClean="0">
                <a:solidFill>
                  <a:schemeClr val="accent2">
                    <a:lumMod val="50000"/>
                  </a:schemeClr>
                </a:solidFill>
                <a:hlinkClick r:id="rId3"/>
              </a:rPr>
              <a:t>http</a:t>
            </a:r>
            <a:r>
              <a:rPr lang="x-none" sz="1400" dirty="0">
                <a:solidFill>
                  <a:schemeClr val="accent2">
                    <a:lumMod val="50000"/>
                  </a:schemeClr>
                </a:solidFill>
                <a:hlinkClick r:id="rId3"/>
              </a:rPr>
              <a:t>://www.geospace.com/product-listings/geophysical-products</a:t>
            </a:r>
            <a:r>
              <a:rPr lang="x-none" sz="1400" dirty="0" smtClean="0">
                <a:solidFill>
                  <a:schemeClr val="accent2">
                    <a:lumMod val="50000"/>
                  </a:schemeClr>
                </a:solidFill>
                <a:hlinkClick r:id="rId3"/>
              </a:rPr>
              <a:t>/</a:t>
            </a:r>
            <a:endParaRPr lang="x-none" sz="1400" dirty="0" smtClean="0">
              <a:solidFill>
                <a:schemeClr val="accent2">
                  <a:lumMod val="50000"/>
                </a:schemeClr>
              </a:solidFill>
            </a:endParaRPr>
          </a:p>
          <a:p>
            <a:pPr marL="0" indent="0">
              <a:buNone/>
            </a:pPr>
            <a:r>
              <a:rPr lang="en-US" sz="1400" dirty="0">
                <a:solidFill>
                  <a:schemeClr val="accent2">
                    <a:lumMod val="50000"/>
                  </a:schemeClr>
                </a:solidFill>
                <a:hlinkClick r:id="rId2"/>
              </a:rPr>
              <a:t>http://geophysicaltechnology.com/</a:t>
            </a:r>
          </a:p>
          <a:p>
            <a:pPr marL="0" indent="0">
              <a:buNone/>
            </a:pPr>
            <a:r>
              <a:rPr lang="en-US" sz="1400" dirty="0">
                <a:solidFill>
                  <a:schemeClr val="accent2">
                    <a:lumMod val="50000"/>
                  </a:schemeClr>
                </a:solidFill>
                <a:hlinkClick r:id="rId4"/>
              </a:rPr>
              <a:t>http://www.geoseis.tn/en/equipments/cableless-seismic-data-acquisition-system-scout/</a:t>
            </a:r>
            <a:endParaRPr lang="en-US" sz="1400" dirty="0">
              <a:solidFill>
                <a:schemeClr val="accent2">
                  <a:lumMod val="50000"/>
                </a:schemeClr>
              </a:solidFill>
            </a:endParaRPr>
          </a:p>
          <a:p>
            <a:pPr marL="0" indent="0">
              <a:buNone/>
            </a:pPr>
            <a:r>
              <a:rPr lang="en-US" sz="1400" dirty="0" smtClean="0">
                <a:solidFill>
                  <a:schemeClr val="accent2">
                    <a:lumMod val="50000"/>
                  </a:schemeClr>
                </a:solidFill>
                <a:hlinkClick r:id="rId5"/>
              </a:rPr>
              <a:t>http</a:t>
            </a:r>
            <a:r>
              <a:rPr lang="en-US" sz="1400" dirty="0">
                <a:solidFill>
                  <a:schemeClr val="accent2">
                    <a:lumMod val="50000"/>
                  </a:schemeClr>
                </a:solidFill>
                <a:hlinkClick r:id="rId5"/>
              </a:rPr>
              <a:t>://</a:t>
            </a:r>
            <a:r>
              <a:rPr lang="en-US" sz="1400" dirty="0" smtClean="0">
                <a:solidFill>
                  <a:schemeClr val="accent2">
                    <a:lumMod val="50000"/>
                  </a:schemeClr>
                </a:solidFill>
                <a:hlinkClick r:id="rId5"/>
              </a:rPr>
              <a:t>www.globalgeophysical.com/content.aspx?cid=282</a:t>
            </a:r>
            <a:endParaRPr lang="en-US" sz="1400" dirty="0" smtClean="0">
              <a:solidFill>
                <a:schemeClr val="accent2">
                  <a:lumMod val="50000"/>
                </a:schemeClr>
              </a:solidFill>
            </a:endParaRPr>
          </a:p>
          <a:p>
            <a:pPr marL="0" indent="0">
              <a:buNone/>
            </a:pPr>
            <a:r>
              <a:rPr lang="en-US" sz="1400" dirty="0" smtClean="0">
                <a:solidFill>
                  <a:schemeClr val="accent2">
                    <a:lumMod val="50000"/>
                  </a:schemeClr>
                </a:solidFill>
                <a:hlinkClick r:id="rId6"/>
              </a:rPr>
              <a:t>http://http</a:t>
            </a:r>
            <a:r>
              <a:rPr lang="en-US" sz="1400" dirty="0">
                <a:solidFill>
                  <a:schemeClr val="accent2">
                    <a:lumMod val="50000"/>
                  </a:schemeClr>
                </a:solidFill>
                <a:hlinkClick r:id="rId6"/>
              </a:rPr>
              <a:t>://www.innoseis.com</a:t>
            </a:r>
            <a:r>
              <a:rPr lang="en-US" sz="1400" dirty="0" smtClean="0">
                <a:solidFill>
                  <a:schemeClr val="accent2">
                    <a:lumMod val="50000"/>
                  </a:schemeClr>
                </a:solidFill>
                <a:hlinkClick r:id="rId6"/>
              </a:rPr>
              <a:t>/</a:t>
            </a:r>
            <a:endParaRPr lang="en-US" sz="1400" dirty="0" smtClean="0">
              <a:solidFill>
                <a:schemeClr val="accent2">
                  <a:lumMod val="50000"/>
                </a:schemeClr>
              </a:solidFill>
            </a:endParaRPr>
          </a:p>
          <a:p>
            <a:pPr marL="0" indent="0">
              <a:buNone/>
            </a:pPr>
            <a:r>
              <a:rPr lang="en-US" sz="1400" dirty="0" smtClean="0">
                <a:solidFill>
                  <a:schemeClr val="accent2">
                    <a:lumMod val="50000"/>
                  </a:schemeClr>
                </a:solidFill>
                <a:hlinkClick r:id="rId7"/>
              </a:rPr>
              <a:t>http</a:t>
            </a:r>
            <a:r>
              <a:rPr lang="en-US" sz="1400" dirty="0">
                <a:solidFill>
                  <a:schemeClr val="accent2">
                    <a:lumMod val="50000"/>
                  </a:schemeClr>
                </a:solidFill>
                <a:hlinkClick r:id="rId7"/>
              </a:rPr>
              <a:t>://</a:t>
            </a:r>
            <a:r>
              <a:rPr lang="en-US" sz="1400" dirty="0" smtClean="0">
                <a:solidFill>
                  <a:schemeClr val="accent2">
                    <a:lumMod val="50000"/>
                  </a:schemeClr>
                </a:solidFill>
                <a:hlinkClick r:id="rId7"/>
              </a:rPr>
              <a:t>www.inovageo.com/images/stories/resources/Hawk-Datasheet.pdf</a:t>
            </a:r>
            <a:endParaRPr lang="en-US" sz="1400" dirty="0" smtClean="0">
              <a:solidFill>
                <a:schemeClr val="accent2">
                  <a:lumMod val="50000"/>
                </a:schemeClr>
              </a:solidFill>
            </a:endParaRPr>
          </a:p>
          <a:p>
            <a:pPr marL="0" indent="0">
              <a:buNone/>
            </a:pPr>
            <a:r>
              <a:rPr lang="en-US" sz="1400" dirty="0">
                <a:solidFill>
                  <a:schemeClr val="accent2">
                    <a:lumMod val="50000"/>
                  </a:schemeClr>
                </a:solidFill>
                <a:hlinkClick r:id="rId8"/>
              </a:rPr>
              <a:t>http://</a:t>
            </a:r>
            <a:r>
              <a:rPr lang="en-US" sz="1400" dirty="0" smtClean="0">
                <a:solidFill>
                  <a:schemeClr val="accent2">
                    <a:lumMod val="50000"/>
                  </a:schemeClr>
                </a:solidFill>
                <a:hlinkClick r:id="rId8"/>
              </a:rPr>
              <a:t>www.inovageo.com/products/hawk.html</a:t>
            </a:r>
            <a:endParaRPr lang="en-US" sz="1400" dirty="0" smtClean="0">
              <a:solidFill>
                <a:schemeClr val="accent2">
                  <a:lumMod val="50000"/>
                </a:schemeClr>
              </a:solidFill>
            </a:endParaRPr>
          </a:p>
          <a:p>
            <a:pPr marL="0" indent="0">
              <a:buNone/>
            </a:pPr>
            <a:r>
              <a:rPr lang="en-US" sz="1400" dirty="0">
                <a:solidFill>
                  <a:schemeClr val="accent2">
                    <a:lumMod val="50000"/>
                  </a:schemeClr>
                </a:solidFill>
                <a:hlinkClick r:id="rId2"/>
              </a:rPr>
              <a:t>http://iseis.com/documents.html</a:t>
            </a:r>
            <a:endParaRPr lang="en-US" sz="1400" dirty="0">
              <a:solidFill>
                <a:schemeClr val="accent2">
                  <a:lumMod val="50000"/>
                </a:schemeClr>
              </a:solidFill>
            </a:endParaRPr>
          </a:p>
          <a:p>
            <a:pPr marL="0" indent="0">
              <a:buNone/>
            </a:pPr>
            <a:r>
              <a:rPr lang="en-US" sz="1400" dirty="0" smtClean="0">
                <a:solidFill>
                  <a:schemeClr val="accent2">
                    <a:lumMod val="50000"/>
                  </a:schemeClr>
                </a:solidFill>
                <a:hlinkClick r:id="rId9"/>
              </a:rPr>
              <a:t>http://www.seismicinstruments.com/downloads/brochures/UNodalFlyer.pdf</a:t>
            </a:r>
            <a:endParaRPr lang="en-US" sz="1400" dirty="0" smtClean="0">
              <a:solidFill>
                <a:schemeClr val="accent2">
                  <a:lumMod val="50000"/>
                </a:schemeClr>
              </a:solidFill>
            </a:endParaRPr>
          </a:p>
          <a:p>
            <a:pPr marL="0" indent="0">
              <a:buNone/>
            </a:pPr>
            <a:r>
              <a:rPr lang="en-US" sz="1400" dirty="0">
                <a:solidFill>
                  <a:schemeClr val="accent2">
                    <a:lumMod val="50000"/>
                  </a:schemeClr>
                </a:solidFill>
                <a:hlinkClick r:id="rId10"/>
              </a:rPr>
              <a:t>http://www.sercel.com/products/Pages/land.aspx</a:t>
            </a:r>
            <a:endParaRPr lang="en-US" sz="1400" dirty="0">
              <a:solidFill>
                <a:schemeClr val="accent2">
                  <a:lumMod val="50000"/>
                </a:schemeClr>
              </a:solidFill>
            </a:endParaRPr>
          </a:p>
          <a:p>
            <a:pPr marL="0" indent="0">
              <a:buNone/>
            </a:pPr>
            <a:r>
              <a:rPr lang="en-US" sz="1400" dirty="0" smtClean="0">
                <a:solidFill>
                  <a:schemeClr val="accent2">
                    <a:lumMod val="50000"/>
                  </a:schemeClr>
                </a:solidFill>
                <a:hlinkClick r:id="rId11"/>
              </a:rPr>
              <a:t>http</a:t>
            </a:r>
            <a:r>
              <a:rPr lang="en-US" sz="1400" dirty="0">
                <a:solidFill>
                  <a:schemeClr val="accent2">
                    <a:lumMod val="50000"/>
                  </a:schemeClr>
                </a:solidFill>
                <a:hlinkClick r:id="rId11"/>
              </a:rPr>
              <a:t>://</a:t>
            </a:r>
            <a:r>
              <a:rPr lang="en-US" sz="1400" dirty="0" smtClean="0">
                <a:solidFill>
                  <a:schemeClr val="accent2">
                    <a:lumMod val="50000"/>
                  </a:schemeClr>
                </a:solidFill>
                <a:hlinkClick r:id="rId11"/>
              </a:rPr>
              <a:t>www.sercel.com/products/Lists/ProductSpecification/Unite_brochure_Sercel.pdf</a:t>
            </a:r>
          </a:p>
          <a:p>
            <a:pPr marL="0" indent="0">
              <a:buNone/>
            </a:pPr>
            <a:r>
              <a:rPr lang="en-US" sz="1400" dirty="0" smtClean="0">
                <a:solidFill>
                  <a:schemeClr val="accent2">
                    <a:lumMod val="50000"/>
                  </a:schemeClr>
                </a:solidFill>
                <a:hlinkClick r:id="rId11"/>
              </a:rPr>
              <a:t>http://www.sercel.com/products/Lists/ProductSpecification/Unite_Specifications_Sercel_EN.pdf</a:t>
            </a:r>
            <a:endParaRPr lang="en-US" sz="1400" dirty="0" smtClean="0">
              <a:solidFill>
                <a:schemeClr val="accent2">
                  <a:lumMod val="50000"/>
                </a:schemeClr>
              </a:solidFill>
            </a:endParaRPr>
          </a:p>
          <a:p>
            <a:pPr marL="0" indent="0">
              <a:buNone/>
            </a:pPr>
            <a:r>
              <a:rPr lang="en-US" sz="1400" dirty="0" smtClean="0">
                <a:solidFill>
                  <a:schemeClr val="accent2">
                    <a:lumMod val="50000"/>
                  </a:schemeClr>
                </a:solidFill>
                <a:hlinkClick r:id="rId12"/>
              </a:rPr>
              <a:t>http</a:t>
            </a:r>
            <a:r>
              <a:rPr lang="en-US" sz="1400" dirty="0">
                <a:solidFill>
                  <a:schemeClr val="accent2">
                    <a:lumMod val="50000"/>
                  </a:schemeClr>
                </a:solidFill>
                <a:hlinkClick r:id="rId12"/>
              </a:rPr>
              <a:t>://www.wirelessseismic.com/</a:t>
            </a:r>
            <a:endParaRPr lang="en-US" sz="1400" dirty="0">
              <a:solidFill>
                <a:schemeClr val="accent2">
                  <a:lumMod val="50000"/>
                </a:schemeClr>
              </a:solidFill>
            </a:endParaRPr>
          </a:p>
          <a:p>
            <a:pPr marL="0" indent="0">
              <a:buNone/>
            </a:pPr>
            <a:r>
              <a:rPr lang="en-US" sz="1400" dirty="0">
                <a:solidFill>
                  <a:schemeClr val="accent2">
                    <a:lumMod val="50000"/>
                  </a:schemeClr>
                </a:solidFill>
                <a:hlinkClick r:id="rId13"/>
              </a:rPr>
              <a:t>http://www.wirelessseismic.com/technology/technical-overview</a:t>
            </a:r>
            <a:endParaRPr lang="en-US" sz="1400" dirty="0">
              <a:solidFill>
                <a:schemeClr val="accent2">
                  <a:lumMod val="50000"/>
                </a:schemeClr>
              </a:solidFill>
            </a:endParaRPr>
          </a:p>
          <a:p>
            <a:pPr marL="0" indent="0">
              <a:buNone/>
            </a:pPr>
            <a:r>
              <a:rPr lang="en-US" sz="1400" dirty="0" smtClean="0">
                <a:solidFill>
                  <a:schemeClr val="accent2">
                    <a:lumMod val="50000"/>
                  </a:schemeClr>
                </a:solidFill>
                <a:hlinkClick r:id="rId14"/>
              </a:rPr>
              <a:t>http</a:t>
            </a:r>
            <a:r>
              <a:rPr lang="en-US" sz="1400" dirty="0">
                <a:solidFill>
                  <a:schemeClr val="accent2">
                    <a:lumMod val="50000"/>
                  </a:schemeClr>
                </a:solidFill>
                <a:hlinkClick r:id="rId14"/>
              </a:rPr>
              <a:t>://www.worldsensing.com/ftp/Products/Sn_Brochure_A4_EN_140228.pdf</a:t>
            </a:r>
            <a:endParaRPr lang="en-US" sz="1400" dirty="0">
              <a:solidFill>
                <a:schemeClr val="accent2">
                  <a:lumMod val="50000"/>
                </a:schemeClr>
              </a:solidFill>
            </a:endParaRPr>
          </a:p>
          <a:p>
            <a:pPr marL="0" indent="0">
              <a:buNone/>
            </a:pPr>
            <a:endParaRPr lang="en-US" sz="1400" dirty="0" smtClean="0">
              <a:solidFill>
                <a:schemeClr val="accent2">
                  <a:lumMod val="50000"/>
                </a:schemeClr>
              </a:solidFill>
              <a:hlinkClick r:id="rId2"/>
            </a:endParaRPr>
          </a:p>
          <a:p>
            <a:pPr marL="0" indent="0">
              <a:buNone/>
            </a:pPr>
            <a:endParaRPr lang="en-US" sz="1400" dirty="0">
              <a:solidFill>
                <a:schemeClr val="accent2">
                  <a:lumMod val="50000"/>
                </a:schemeClr>
              </a:solidFill>
            </a:endParaRPr>
          </a:p>
          <a:p>
            <a:pPr marL="0" indent="0">
              <a:buNone/>
            </a:pPr>
            <a:endParaRPr lang="en-US" sz="1400" dirty="0" smtClean="0">
              <a:solidFill>
                <a:srgbClr val="0000FF"/>
              </a:solidFill>
            </a:endParaRPr>
          </a:p>
          <a:p>
            <a:pPr marL="0" indent="0">
              <a:buNone/>
            </a:pPr>
            <a:endParaRPr lang="en-US" sz="1400" dirty="0" smtClean="0">
              <a:solidFill>
                <a:srgbClr val="0000FF"/>
              </a:solidFill>
            </a:endParaRPr>
          </a:p>
          <a:p>
            <a:pPr marL="0" indent="0">
              <a:buNone/>
            </a:pPr>
            <a:endParaRPr lang="en-US" sz="1400" dirty="0">
              <a:solidFill>
                <a:srgbClr val="0000FF"/>
              </a:solidFill>
            </a:endParaRPr>
          </a:p>
          <a:p>
            <a:pPr marL="0" indent="0">
              <a:buNone/>
            </a:pPr>
            <a:endParaRPr lang="en-US" sz="1400" dirty="0" smtClean="0">
              <a:solidFill>
                <a:srgbClr val="0000FF"/>
              </a:solidFill>
            </a:endParaRPr>
          </a:p>
          <a:p>
            <a:pPr marL="0" indent="0">
              <a:buNone/>
            </a:pPr>
            <a:r>
              <a:rPr lang="en-US" sz="1400" dirty="0" smtClean="0">
                <a:solidFill>
                  <a:srgbClr val="0000FF"/>
                </a:solidFill>
              </a:rPr>
              <a:t> </a:t>
            </a:r>
            <a:endParaRPr lang="x-none" sz="1400" dirty="0">
              <a:solidFill>
                <a:srgbClr val="0000FF"/>
              </a:solidFill>
            </a:endParaRPr>
          </a:p>
        </p:txBody>
      </p:sp>
      <p:pic>
        <p:nvPicPr>
          <p:cNvPr id="4"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0701" y="457200"/>
            <a:ext cx="2700024" cy="5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7669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1623" y="457200"/>
            <a:ext cx="7007193" cy="533400"/>
          </a:xfrm>
        </p:spPr>
        <p:txBody>
          <a:bodyPr/>
          <a:lstStyle/>
          <a:p>
            <a:r>
              <a:rPr lang="en-US" sz="3600" dirty="0" smtClean="0">
                <a:solidFill>
                  <a:srgbClr val="0000FF"/>
                </a:solidFill>
              </a:rPr>
              <a:t>Bibliography</a:t>
            </a:r>
            <a:endParaRPr lang="en-US" sz="3600" dirty="0">
              <a:solidFill>
                <a:srgbClr val="0000FF"/>
              </a:solidFill>
            </a:endParaRPr>
          </a:p>
        </p:txBody>
      </p:sp>
      <p:sp>
        <p:nvSpPr>
          <p:cNvPr id="3" name="Content Placeholder 2"/>
          <p:cNvSpPr>
            <a:spLocks noGrp="1"/>
          </p:cNvSpPr>
          <p:nvPr>
            <p:ph idx="1"/>
          </p:nvPr>
        </p:nvSpPr>
        <p:spPr>
          <a:xfrm>
            <a:off x="520701" y="1431635"/>
            <a:ext cx="11112499" cy="4956465"/>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scene3d>
            <a:camera prst="orthographicFront"/>
            <a:lightRig rig="threePt" dir="t"/>
          </a:scene3d>
          <a:sp3d>
            <a:bevelT w="114300" prst="artDeco"/>
          </a:sp3d>
        </p:spPr>
        <p:txBody>
          <a:bodyPr/>
          <a:lstStyle/>
          <a:p>
            <a:endParaRPr lang="x-none" sz="2000" dirty="0" smtClean="0">
              <a:solidFill>
                <a:srgbClr val="0000FF"/>
              </a:solidFill>
            </a:endParaRPr>
          </a:p>
          <a:p>
            <a:pPr marL="0" indent="0">
              <a:buNone/>
            </a:pPr>
            <a:r>
              <a:rPr lang="en-US" sz="1400" dirty="0">
                <a:solidFill>
                  <a:srgbClr val="0000FF"/>
                </a:solidFill>
                <a:hlinkClick r:id="rId2"/>
              </a:rPr>
              <a:t>http://assets.geoexpro.com/legacy-files/articles/Cable-free%20Freedom.pdf</a:t>
            </a:r>
            <a:endParaRPr lang="en-US" sz="1400" dirty="0">
              <a:solidFill>
                <a:srgbClr val="0000FF"/>
              </a:solidFill>
            </a:endParaRPr>
          </a:p>
          <a:p>
            <a:pPr marL="0" indent="0">
              <a:buNone/>
            </a:pPr>
            <a:r>
              <a:rPr lang="en-US" sz="1400" dirty="0">
                <a:solidFill>
                  <a:srgbClr val="0000FF"/>
                </a:solidFill>
                <a:hlinkClick r:id="rId3"/>
              </a:rPr>
              <a:t>http://www.geotecspa.com/documents/NEWS/Wireless_vs._Wireline_Land_3D_Seismic_in_North_Italy.pdf</a:t>
            </a:r>
            <a:endParaRPr lang="en-US" sz="1400" dirty="0">
              <a:solidFill>
                <a:srgbClr val="0000FF"/>
              </a:solidFill>
            </a:endParaRPr>
          </a:p>
          <a:p>
            <a:pPr marL="0" indent="0">
              <a:buNone/>
            </a:pPr>
            <a:r>
              <a:rPr lang="en-US" sz="1400" dirty="0">
                <a:solidFill>
                  <a:srgbClr val="0000FF"/>
                </a:solidFill>
                <a:hlinkClick r:id="rId4"/>
              </a:rPr>
              <a:t>http://www.spgindia.org/geohorizon/dec_2007/whatsnew.pdf</a:t>
            </a:r>
            <a:endParaRPr lang="en-US" sz="1400" dirty="0">
              <a:solidFill>
                <a:srgbClr val="0000FF"/>
              </a:solidFill>
            </a:endParaRPr>
          </a:p>
          <a:p>
            <a:pPr marL="0" indent="0">
              <a:buNone/>
            </a:pPr>
            <a:r>
              <a:rPr lang="en-US" sz="1400" dirty="0">
                <a:solidFill>
                  <a:srgbClr val="0000FF"/>
                </a:solidFill>
                <a:hlinkClick r:id="rId5"/>
              </a:rPr>
              <a:t>http://</a:t>
            </a:r>
            <a:r>
              <a:rPr lang="en-US" sz="1400" dirty="0" smtClean="0">
                <a:solidFill>
                  <a:srgbClr val="0000FF"/>
                </a:solidFill>
                <a:hlinkClick r:id="rId5"/>
              </a:rPr>
              <a:t>www.geoexpro.com/articles/2011/10/seismic-surveys-without-cables</a:t>
            </a:r>
            <a:endParaRPr lang="en-US" sz="1400" dirty="0" smtClean="0">
              <a:solidFill>
                <a:srgbClr val="0000FF"/>
              </a:solidFill>
            </a:endParaRPr>
          </a:p>
          <a:p>
            <a:pPr marL="0" indent="0">
              <a:buNone/>
            </a:pPr>
            <a:r>
              <a:rPr lang="en-US" sz="1400" dirty="0">
                <a:solidFill>
                  <a:srgbClr val="0000FF"/>
                </a:solidFill>
                <a:hlinkClick r:id="rId6"/>
              </a:rPr>
              <a:t>http://</a:t>
            </a:r>
            <a:r>
              <a:rPr lang="en-US" sz="1400" dirty="0" smtClean="0">
                <a:solidFill>
                  <a:srgbClr val="0000FF"/>
                </a:solidFill>
                <a:hlinkClick r:id="rId6"/>
              </a:rPr>
              <a:t>www.geoexpro.com/articles/2012/10/cableless-confusion</a:t>
            </a:r>
            <a:endParaRPr lang="en-US" sz="1400" dirty="0" smtClean="0">
              <a:solidFill>
                <a:srgbClr val="0000FF"/>
              </a:solidFill>
            </a:endParaRPr>
          </a:p>
          <a:p>
            <a:pPr marL="0" indent="0">
              <a:buNone/>
            </a:pPr>
            <a:r>
              <a:rPr lang="en-US" sz="1400" dirty="0" smtClean="0">
                <a:solidFill>
                  <a:srgbClr val="0000FF"/>
                </a:solidFill>
                <a:hlinkClick r:id="rId7"/>
              </a:rPr>
              <a:t>https</a:t>
            </a:r>
            <a:r>
              <a:rPr lang="en-US" sz="1400" dirty="0">
                <a:solidFill>
                  <a:srgbClr val="0000FF"/>
                </a:solidFill>
                <a:hlinkClick r:id="rId7"/>
              </a:rPr>
              <a:t>://www.iris.edu/hq/files/publications/brochures_onepagers/doc/NewTechReport-plus-summary.pdf</a:t>
            </a:r>
            <a:endParaRPr lang="en-US" sz="1400" dirty="0">
              <a:solidFill>
                <a:srgbClr val="0000FF"/>
              </a:solidFill>
            </a:endParaRPr>
          </a:p>
          <a:p>
            <a:pPr marL="0" indent="0">
              <a:buNone/>
            </a:pPr>
            <a:r>
              <a:rPr lang="en-US" sz="1400" dirty="0">
                <a:solidFill>
                  <a:srgbClr val="0000FF"/>
                </a:solidFill>
                <a:hlinkClick r:id="rId8"/>
              </a:rPr>
              <a:t>http://</a:t>
            </a:r>
            <a:r>
              <a:rPr lang="en-US" sz="1400" dirty="0" smtClean="0">
                <a:solidFill>
                  <a:srgbClr val="0000FF"/>
                </a:solidFill>
                <a:hlinkClick r:id="rId8"/>
              </a:rPr>
              <a:t>www.sercel.com/products/Lists/ProductPublication/Current-cabled-and-cable-free-seismic-acquisition-systems.pdf</a:t>
            </a:r>
            <a:endParaRPr lang="en-US" sz="1400" dirty="0" smtClean="0">
              <a:solidFill>
                <a:srgbClr val="0000FF"/>
              </a:solidFill>
            </a:endParaRPr>
          </a:p>
          <a:p>
            <a:pPr marL="0" indent="0">
              <a:buNone/>
            </a:pPr>
            <a:r>
              <a:rPr lang="en-US" sz="1400" dirty="0">
                <a:solidFill>
                  <a:srgbClr val="0000FF"/>
                </a:solidFill>
                <a:hlinkClick r:id="rId9"/>
              </a:rPr>
              <a:t>http://</a:t>
            </a:r>
            <a:r>
              <a:rPr lang="en-US" sz="1400" dirty="0" smtClean="0">
                <a:solidFill>
                  <a:srgbClr val="0000FF"/>
                </a:solidFill>
                <a:hlinkClick r:id="rId9"/>
              </a:rPr>
              <a:t>www.sercel.com/products/Lists/ProductPublication/Equipment_QC_approaches_in_land_seismic_Jun15.pdf</a:t>
            </a:r>
            <a:endParaRPr lang="en-US" sz="1400" dirty="0" smtClean="0">
              <a:solidFill>
                <a:srgbClr val="0000FF"/>
              </a:solidFill>
            </a:endParaRPr>
          </a:p>
          <a:p>
            <a:pPr marL="0" indent="0">
              <a:buNone/>
            </a:pPr>
            <a:r>
              <a:rPr lang="en-US" sz="1400" dirty="0" smtClean="0">
                <a:solidFill>
                  <a:srgbClr val="0000FF"/>
                </a:solidFill>
                <a:hlinkClick r:id="rId10"/>
              </a:rPr>
              <a:t>http</a:t>
            </a:r>
            <a:r>
              <a:rPr lang="en-US" sz="1400" dirty="0">
                <a:solidFill>
                  <a:srgbClr val="0000FF"/>
                </a:solidFill>
                <a:hlinkClick r:id="rId10"/>
              </a:rPr>
              <a:t>://www.publish.csiro.au/?act=view_file&amp;file_id=PVv2012n157p38.pdf</a:t>
            </a:r>
            <a:endParaRPr lang="en-US" sz="1400" dirty="0">
              <a:solidFill>
                <a:srgbClr val="0000FF"/>
              </a:solidFill>
            </a:endParaRPr>
          </a:p>
          <a:p>
            <a:pPr marL="0" indent="0">
              <a:buNone/>
            </a:pPr>
            <a:r>
              <a:rPr lang="en-US" sz="1400" dirty="0">
                <a:solidFill>
                  <a:srgbClr val="0000FF"/>
                </a:solidFill>
                <a:hlinkClick r:id="rId6"/>
              </a:rPr>
              <a:t>http://www.geoexpro.com/articles/2012/10/cableless-confusion</a:t>
            </a:r>
            <a:endParaRPr lang="en-US" sz="1400" dirty="0">
              <a:solidFill>
                <a:srgbClr val="0000FF"/>
              </a:solidFill>
            </a:endParaRPr>
          </a:p>
          <a:p>
            <a:pPr marL="0" indent="0">
              <a:buNone/>
            </a:pPr>
            <a:r>
              <a:rPr lang="en-US" sz="1400" dirty="0">
                <a:solidFill>
                  <a:srgbClr val="0000FF"/>
                </a:solidFill>
                <a:hlinkClick r:id="rId11"/>
              </a:rPr>
              <a:t>http://www.geoconvention.com/archives/2015/309_GC2015_Cableless_Seismic_Acquisition.pdf</a:t>
            </a:r>
            <a:endParaRPr lang="en-US" sz="1400" dirty="0">
              <a:solidFill>
                <a:srgbClr val="0000FF"/>
              </a:solidFill>
            </a:endParaRPr>
          </a:p>
          <a:p>
            <a:pPr marL="0" indent="0">
              <a:buNone/>
            </a:pPr>
            <a:r>
              <a:rPr lang="en-US" sz="1400" dirty="0">
                <a:solidFill>
                  <a:srgbClr val="0000FF"/>
                </a:solidFill>
                <a:hlinkClick r:id="rId12"/>
              </a:rPr>
              <a:t>http://www.wirelessseismic.com/news/articles/item/330-cabled-versus-cableless-seismic-recording-systems</a:t>
            </a:r>
            <a:endParaRPr lang="en-US" sz="1400" dirty="0">
              <a:solidFill>
                <a:srgbClr val="0000FF"/>
              </a:solidFill>
            </a:endParaRPr>
          </a:p>
          <a:p>
            <a:pPr marL="0" indent="0">
              <a:buNone/>
            </a:pPr>
            <a:r>
              <a:rPr lang="en-US" sz="1400" dirty="0">
                <a:solidFill>
                  <a:srgbClr val="0000FF"/>
                </a:solidFill>
                <a:hlinkClick r:id="rId13"/>
              </a:rPr>
              <a:t>http://</a:t>
            </a:r>
            <a:r>
              <a:rPr lang="en-US" sz="1400" dirty="0" smtClean="0">
                <a:solidFill>
                  <a:srgbClr val="0000FF"/>
                </a:solidFill>
                <a:hlinkClick r:id="rId13"/>
              </a:rPr>
              <a:t>www.trimble.com/Infrastructure/Trimble-REF-TEK-130S-01.aspx</a:t>
            </a:r>
            <a:endParaRPr lang="en-US" sz="1400" dirty="0" smtClean="0">
              <a:solidFill>
                <a:srgbClr val="0000FF"/>
              </a:solidFill>
            </a:endParaRPr>
          </a:p>
          <a:p>
            <a:pPr marL="0" indent="0">
              <a:buNone/>
            </a:pPr>
            <a:r>
              <a:rPr lang="en-US" sz="1400" dirty="0" smtClean="0">
                <a:solidFill>
                  <a:srgbClr val="0000FF"/>
                </a:solidFill>
                <a:hlinkClick r:id="rId14"/>
              </a:rPr>
              <a:t>http://www.spgindia.org/geohorizons_vol_20_january_2015/technical_articles3_january_2015_30_12_14.pdf</a:t>
            </a:r>
            <a:endParaRPr lang="en-US" sz="1400" dirty="0" smtClean="0">
              <a:solidFill>
                <a:srgbClr val="0000FF"/>
              </a:solidFill>
            </a:endParaRPr>
          </a:p>
          <a:p>
            <a:pPr marL="0" indent="0">
              <a:buNone/>
            </a:pPr>
            <a:endParaRPr lang="en-US" sz="1400" dirty="0" smtClean="0">
              <a:solidFill>
                <a:srgbClr val="0000FF"/>
              </a:solidFill>
            </a:endParaRPr>
          </a:p>
          <a:p>
            <a:pPr marL="0" indent="0">
              <a:buNone/>
            </a:pPr>
            <a:endParaRPr lang="en-US" sz="1400" dirty="0">
              <a:solidFill>
                <a:srgbClr val="0000FF"/>
              </a:solidFill>
            </a:endParaRPr>
          </a:p>
          <a:p>
            <a:pPr marL="0" indent="0">
              <a:buNone/>
            </a:pPr>
            <a:endParaRPr lang="en-US" sz="1400" dirty="0" smtClean="0">
              <a:solidFill>
                <a:srgbClr val="0000FF"/>
              </a:solidFill>
              <a:hlinkClick r:id="rId7"/>
            </a:endParaRPr>
          </a:p>
          <a:p>
            <a:pPr marL="0" indent="0">
              <a:buNone/>
            </a:pPr>
            <a:endParaRPr lang="en-US" sz="1400" dirty="0" smtClean="0">
              <a:solidFill>
                <a:srgbClr val="0000FF"/>
              </a:solidFill>
            </a:endParaRPr>
          </a:p>
          <a:p>
            <a:pPr marL="0" indent="0">
              <a:buNone/>
            </a:pPr>
            <a:endParaRPr lang="en-US" sz="1400" dirty="0" smtClean="0">
              <a:solidFill>
                <a:srgbClr val="0000FF"/>
              </a:solidFill>
            </a:endParaRPr>
          </a:p>
          <a:p>
            <a:pPr marL="0" indent="0">
              <a:buNone/>
            </a:pPr>
            <a:endParaRPr lang="en-US" sz="1400" dirty="0" smtClean="0">
              <a:solidFill>
                <a:srgbClr val="0000FF"/>
              </a:solidFill>
            </a:endParaRPr>
          </a:p>
          <a:p>
            <a:pPr marL="0" indent="0">
              <a:buNone/>
            </a:pPr>
            <a:endParaRPr lang="en-US" sz="1400" dirty="0">
              <a:solidFill>
                <a:srgbClr val="0000FF"/>
              </a:solidFill>
            </a:endParaRPr>
          </a:p>
          <a:p>
            <a:pPr marL="0" indent="0">
              <a:buNone/>
            </a:pPr>
            <a:endParaRPr lang="en-US" sz="1400" dirty="0" smtClean="0">
              <a:solidFill>
                <a:srgbClr val="0000FF"/>
              </a:solidFill>
            </a:endParaRPr>
          </a:p>
          <a:p>
            <a:pPr marL="0" indent="0">
              <a:buNone/>
            </a:pPr>
            <a:endParaRPr lang="en-US" sz="1400" dirty="0" smtClean="0">
              <a:solidFill>
                <a:srgbClr val="0000FF"/>
              </a:solidFill>
            </a:endParaRPr>
          </a:p>
          <a:p>
            <a:pPr marL="0" indent="0">
              <a:buNone/>
            </a:pPr>
            <a:endParaRPr lang="en-US" sz="1400" dirty="0">
              <a:solidFill>
                <a:srgbClr val="0000FF"/>
              </a:solidFill>
            </a:endParaRPr>
          </a:p>
          <a:p>
            <a:pPr marL="0" indent="0">
              <a:buNone/>
            </a:pPr>
            <a:endParaRPr lang="en-US" sz="1400" dirty="0" smtClean="0">
              <a:solidFill>
                <a:srgbClr val="0000FF"/>
              </a:solidFill>
            </a:endParaRPr>
          </a:p>
          <a:p>
            <a:pPr marL="0" indent="0">
              <a:buNone/>
            </a:pPr>
            <a:r>
              <a:rPr lang="en-US" sz="1400" dirty="0" smtClean="0">
                <a:solidFill>
                  <a:srgbClr val="0000FF"/>
                </a:solidFill>
              </a:rPr>
              <a:t> </a:t>
            </a:r>
            <a:endParaRPr lang="x-none" sz="1400" dirty="0">
              <a:solidFill>
                <a:srgbClr val="0000FF"/>
              </a:solidFill>
            </a:endParaRPr>
          </a:p>
        </p:txBody>
      </p:sp>
      <p:pic>
        <p:nvPicPr>
          <p:cNvPr id="4"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0701" y="457200"/>
            <a:ext cx="2700024" cy="5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4028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3460651" y="963245"/>
            <a:ext cx="7535595" cy="901507"/>
          </a:xfrm>
          <a:noFill/>
          <a:ln>
            <a:miter lim="800000"/>
            <a:headEnd/>
            <a:tailEnd/>
          </a:ln>
        </p:spPr>
        <p:txBody>
          <a:bodyPr vert="horz" wrap="square" lIns="91440" tIns="45720" rIns="91440" bIns="45720" numCol="1" anchor="t" anchorCtr="0" compatLnSpc="1">
            <a:prstTxWarp prst="textNoShape">
              <a:avLst/>
            </a:prstTxWarp>
          </a:bodyPr>
          <a:lstStyle/>
          <a:p>
            <a:r>
              <a:rPr lang="en-US" sz="3200" b="1" dirty="0">
                <a:latin typeface="+mn-lt"/>
                <a:cs typeface="Arial" panose="020B0604020202020204" pitchFamily="34" charset="0"/>
              </a:rPr>
              <a:t>What </a:t>
            </a:r>
            <a:r>
              <a:rPr lang="en-US" sz="3200" b="1" dirty="0" smtClean="0">
                <a:latin typeface="+mn-lt"/>
                <a:cs typeface="Arial" panose="020B0604020202020204" pitchFamily="34" charset="0"/>
              </a:rPr>
              <a:t>else have we learned </a:t>
            </a:r>
            <a:r>
              <a:rPr lang="en-US" sz="3200" b="1" dirty="0">
                <a:latin typeface="+mn-lt"/>
                <a:cs typeface="Arial" panose="020B0604020202020204" pitchFamily="34" charset="0"/>
              </a:rPr>
              <a:t>from the </a:t>
            </a:r>
            <a:r>
              <a:rPr lang="en-US" sz="3200" b="1" dirty="0" smtClean="0">
                <a:latin typeface="+mn-lt"/>
                <a:cs typeface="Arial" panose="020B0604020202020204" pitchFamily="34" charset="0"/>
              </a:rPr>
              <a:t>1st </a:t>
            </a:r>
            <a:r>
              <a:rPr lang="en-US" sz="3200" b="1" dirty="0">
                <a:latin typeface="+mn-lt"/>
                <a:cs typeface="Arial" panose="020B0604020202020204" pitchFamily="34" charset="0"/>
              </a:rPr>
              <a:t>G</a:t>
            </a:r>
            <a:r>
              <a:rPr lang="en-US" sz="3200" b="1" dirty="0" smtClean="0">
                <a:latin typeface="+mn-lt"/>
                <a:cs typeface="Arial" panose="020B0604020202020204" pitchFamily="34" charset="0"/>
              </a:rPr>
              <a:t>eneration  </a:t>
            </a:r>
            <a:r>
              <a:rPr lang="en-US" sz="3200" b="1" dirty="0">
                <a:latin typeface="+mn-lt"/>
                <a:cs typeface="Arial" panose="020B0604020202020204" pitchFamily="34" charset="0"/>
              </a:rPr>
              <a:t>Nodal </a:t>
            </a:r>
            <a:r>
              <a:rPr lang="en-US" sz="3200" b="1" dirty="0" smtClean="0">
                <a:latin typeface="+mn-lt"/>
                <a:cs typeface="Arial" panose="020B0604020202020204" pitchFamily="34" charset="0"/>
              </a:rPr>
              <a:t>Systems</a:t>
            </a:r>
            <a:r>
              <a:rPr lang="en-US" sz="3200" b="1" dirty="0">
                <a:latin typeface="+mn-lt"/>
                <a:cs typeface="Arial" panose="020B0604020202020204" pitchFamily="34" charset="0"/>
              </a:rPr>
              <a:t>?</a:t>
            </a:r>
            <a:endParaRPr lang="en-US" sz="3200" b="1"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19514582"/>
              </p:ext>
            </p:extLst>
          </p:nvPr>
        </p:nvGraphicFramePr>
        <p:xfrm>
          <a:off x="581891" y="2466108"/>
          <a:ext cx="11014364" cy="3823855"/>
        </p:xfrm>
        <a:graphic>
          <a:graphicData uri="http://schemas.openxmlformats.org/drawingml/2006/table">
            <a:tbl>
              <a:tblPr firstRow="1" bandRow="1">
                <a:tableStyleId>{5C22544A-7EE6-4342-B048-85BDC9FD1C3A}</a:tableStyleId>
              </a:tblPr>
              <a:tblGrid>
                <a:gridCol w="11014364"/>
              </a:tblGrid>
              <a:tr h="3823855">
                <a:tc>
                  <a:txBody>
                    <a:bodyPr/>
                    <a:lstStyle/>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800" b="0" kern="1200" dirty="0" smtClean="0">
                        <a:solidFill>
                          <a:srgbClr val="003300"/>
                        </a:solidFill>
                        <a:effectLst/>
                        <a:latin typeface="+mn-lt"/>
                        <a:ea typeface="+mn-ea"/>
                        <a:cs typeface="+mn-cs"/>
                      </a:endParaRPr>
                    </a:p>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b="0" kern="1200" dirty="0" smtClean="0">
                          <a:solidFill>
                            <a:srgbClr val="003300"/>
                          </a:solidFill>
                          <a:effectLst/>
                          <a:latin typeface="+mn-lt"/>
                          <a:ea typeface="+mn-ea"/>
                          <a:cs typeface="+mn-cs"/>
                        </a:rPr>
                        <a:t>Last nodal systems offered </a:t>
                      </a:r>
                      <a:r>
                        <a:rPr lang="en-US" sz="2800" b="0" u="sng" kern="1200" dirty="0" smtClean="0">
                          <a:solidFill>
                            <a:srgbClr val="003300"/>
                          </a:solidFill>
                          <a:effectLst/>
                          <a:latin typeface="+mn-lt"/>
                          <a:ea typeface="+mn-ea"/>
                          <a:cs typeface="+mn-cs"/>
                        </a:rPr>
                        <a:t>better data quality</a:t>
                      </a:r>
                      <a:r>
                        <a:rPr lang="en-US" sz="2800" b="0" kern="1200" dirty="0" smtClean="0">
                          <a:solidFill>
                            <a:srgbClr val="003300"/>
                          </a:solidFill>
                          <a:effectLst/>
                          <a:latin typeface="+mn-lt"/>
                          <a:ea typeface="+mn-ea"/>
                          <a:cs typeface="+mn-cs"/>
                        </a:rPr>
                        <a:t> compared with traditional cable systems.</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b="0" kern="1200" dirty="0" smtClean="0">
                        <a:solidFill>
                          <a:srgbClr val="003300"/>
                        </a:solidFill>
                        <a:effectLst/>
                        <a:latin typeface="+mn-lt"/>
                        <a:ea typeface="+mn-ea"/>
                        <a:cs typeface="+mn-cs"/>
                      </a:endParaRPr>
                    </a:p>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b="0" kern="1200" dirty="0" smtClean="0">
                          <a:solidFill>
                            <a:srgbClr val="003300"/>
                          </a:solidFill>
                          <a:effectLst/>
                          <a:latin typeface="+mn-lt"/>
                          <a:ea typeface="+mn-ea"/>
                          <a:cs typeface="+mn-cs"/>
                        </a:rPr>
                        <a:t>The 4 or 6 channels nodes still had </a:t>
                      </a:r>
                      <a:r>
                        <a:rPr lang="en-US" sz="2800" b="0" u="sng" kern="1200" dirty="0" smtClean="0">
                          <a:solidFill>
                            <a:srgbClr val="003300"/>
                          </a:solidFill>
                          <a:effectLst/>
                          <a:latin typeface="+mn-lt"/>
                          <a:ea typeface="+mn-ea"/>
                          <a:cs typeface="+mn-cs"/>
                        </a:rPr>
                        <a:t>cable problems</a:t>
                      </a:r>
                      <a:r>
                        <a:rPr lang="en-US" sz="2800" b="0" kern="1200" dirty="0" smtClean="0">
                          <a:solidFill>
                            <a:srgbClr val="003300"/>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b="0" kern="1200" dirty="0" smtClean="0">
                        <a:solidFill>
                          <a:srgbClr val="003300"/>
                        </a:solidFill>
                        <a:effectLst/>
                        <a:latin typeface="+mn-lt"/>
                        <a:ea typeface="+mn-ea"/>
                        <a:cs typeface="+mn-cs"/>
                      </a:endParaRPr>
                    </a:p>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b="0" u="sng" kern="1200" dirty="0" smtClean="0">
                          <a:solidFill>
                            <a:srgbClr val="003300"/>
                          </a:solidFill>
                          <a:effectLst/>
                          <a:latin typeface="+mn-lt"/>
                          <a:ea typeface="+mn-ea"/>
                          <a:cs typeface="+mn-cs"/>
                        </a:rPr>
                        <a:t>Connections and cable trouble </a:t>
                      </a:r>
                      <a:r>
                        <a:rPr lang="en-US" sz="2800" b="0" kern="1200" dirty="0" smtClean="0">
                          <a:solidFill>
                            <a:srgbClr val="003300"/>
                          </a:solidFill>
                          <a:effectLst/>
                          <a:latin typeface="+mn-lt"/>
                          <a:ea typeface="+mn-ea"/>
                          <a:cs typeface="+mn-cs"/>
                        </a:rPr>
                        <a:t>were the weakest link with cable systems,</a:t>
                      </a:r>
                      <a:r>
                        <a:rPr lang="en-US" sz="2800" b="0" kern="1200" baseline="0" dirty="0" smtClean="0">
                          <a:solidFill>
                            <a:srgbClr val="003300"/>
                          </a:solidFill>
                          <a:effectLst/>
                          <a:latin typeface="+mn-lt"/>
                          <a:ea typeface="+mn-ea"/>
                          <a:cs typeface="+mn-cs"/>
                        </a:rPr>
                        <a:t> while </a:t>
                      </a:r>
                      <a:r>
                        <a:rPr lang="en-US" sz="2800" b="0" u="sng" kern="1200" baseline="0" dirty="0" smtClean="0">
                          <a:solidFill>
                            <a:srgbClr val="003300"/>
                          </a:solidFill>
                          <a:effectLst/>
                          <a:latin typeface="+mn-lt"/>
                          <a:ea typeface="+mn-ea"/>
                          <a:cs typeface="+mn-cs"/>
                        </a:rPr>
                        <a:t>r</a:t>
                      </a:r>
                      <a:r>
                        <a:rPr lang="en-US" sz="2800" b="0" u="sng" kern="1200" dirty="0" smtClean="0">
                          <a:solidFill>
                            <a:srgbClr val="003300"/>
                          </a:solidFill>
                          <a:effectLst/>
                          <a:latin typeface="+mn-lt"/>
                          <a:ea typeface="+mn-ea"/>
                          <a:cs typeface="+mn-cs"/>
                        </a:rPr>
                        <a:t>adio communications </a:t>
                      </a:r>
                      <a:r>
                        <a:rPr lang="en-US" sz="2800" b="0" kern="1200" dirty="0" smtClean="0">
                          <a:solidFill>
                            <a:srgbClr val="003300"/>
                          </a:solidFill>
                          <a:effectLst/>
                          <a:latin typeface="+mn-lt"/>
                          <a:ea typeface="+mn-ea"/>
                          <a:cs typeface="+mn-cs"/>
                        </a:rPr>
                        <a:t>were the fragile point of the nodal systems.</a:t>
                      </a:r>
                    </a:p>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800" b="0" kern="1200" dirty="0" smtClean="0">
                        <a:solidFill>
                          <a:srgbClr val="003300"/>
                        </a:solidFill>
                        <a:effectLst/>
                        <a:latin typeface="+mn-lt"/>
                        <a:ea typeface="+mn-ea"/>
                        <a:cs typeface="+mn-cs"/>
                      </a:endParaRPr>
                    </a:p>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1400" b="0" kern="1200" dirty="0" smtClean="0">
                        <a:solidFill>
                          <a:srgbClr val="003300"/>
                        </a:solidFill>
                        <a:effectLst/>
                        <a:latin typeface="+mn-lt"/>
                        <a:ea typeface="+mn-ea"/>
                        <a:cs typeface="+mn-cs"/>
                      </a:endParaRPr>
                    </a:p>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1000" b="0" kern="1200" dirty="0" smtClean="0">
                        <a:solidFill>
                          <a:srgbClr val="003300"/>
                        </a:solidFill>
                        <a:effectLst/>
                        <a:latin typeface="+mn-lt"/>
                        <a:ea typeface="+mn-ea"/>
                        <a:cs typeface="+mn-cs"/>
                      </a:endParaRPr>
                    </a:p>
                  </a:txBody>
                  <a:tcPr marL="13436" marR="13436" marT="9525" marB="0" anchor="b">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r>
            </a:tbl>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891" y="592796"/>
            <a:ext cx="1844373" cy="37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0969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911" y="548640"/>
            <a:ext cx="11071274" cy="5781822"/>
          </a:xfr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a:lstStyle/>
          <a:p>
            <a:pPr>
              <a:buNone/>
            </a:pPr>
            <a:endParaRPr lang="en-US" dirty="0" smtClean="0"/>
          </a:p>
          <a:p>
            <a:pPr>
              <a:buNone/>
            </a:pPr>
            <a:endParaRPr lang="en-US" dirty="0" smtClean="0"/>
          </a:p>
          <a:p>
            <a:pPr>
              <a:buNone/>
            </a:pPr>
            <a:endParaRPr lang="en-US" dirty="0" smtClean="0"/>
          </a:p>
          <a:p>
            <a:pPr algn="ctr">
              <a:buNone/>
            </a:pPr>
            <a:endParaRPr lang="en-US" dirty="0" smtClean="0"/>
          </a:p>
          <a:p>
            <a:pPr algn="ctr">
              <a:buNone/>
            </a:pPr>
            <a:r>
              <a:rPr lang="en-US" sz="4000" b="1" dirty="0" smtClean="0">
                <a:solidFill>
                  <a:srgbClr val="003300"/>
                </a:solidFill>
              </a:rPr>
              <a:t>Cable </a:t>
            </a:r>
            <a:r>
              <a:rPr lang="en-US" sz="4000" b="1" dirty="0">
                <a:solidFill>
                  <a:srgbClr val="003300"/>
                </a:solidFill>
              </a:rPr>
              <a:t>and </a:t>
            </a:r>
            <a:r>
              <a:rPr lang="en-US" sz="4000" b="1" dirty="0" smtClean="0">
                <a:solidFill>
                  <a:srgbClr val="003300"/>
                </a:solidFill>
              </a:rPr>
              <a:t>Nodal Systems</a:t>
            </a:r>
          </a:p>
          <a:p>
            <a:pPr algn="ctr">
              <a:buNone/>
            </a:pPr>
            <a:r>
              <a:rPr lang="en-US" sz="4000" b="1" dirty="0" smtClean="0">
                <a:solidFill>
                  <a:srgbClr val="003300"/>
                </a:solidFill>
              </a:rPr>
              <a:t>Today</a:t>
            </a:r>
            <a:endParaRPr lang="x-none" sz="4000" b="1" dirty="0">
              <a:solidFill>
                <a:srgbClr val="0033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8934" y="974247"/>
            <a:ext cx="1940837" cy="93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220564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49541</TotalTime>
  <Words>6063</Words>
  <Application>Microsoft Office PowerPoint</Application>
  <PresentationFormat>Custom</PresentationFormat>
  <Paragraphs>2213</Paragraphs>
  <Slides>77</Slides>
  <Notes>9</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1_Office Theme</vt:lpstr>
      <vt:lpstr>PowerPoint Presentation</vt:lpstr>
      <vt:lpstr>PowerPoint Presentation</vt:lpstr>
      <vt:lpstr>PowerPoint Presentation</vt:lpstr>
      <vt:lpstr>PowerPoint Presentation</vt:lpstr>
      <vt:lpstr>PowerPoint Presentation</vt:lpstr>
      <vt:lpstr>First Generation Nodal Systems</vt:lpstr>
      <vt:lpstr>What have we learned from the 1st Generation Nodal Systems?</vt:lpstr>
      <vt:lpstr>What else have we learned from the 1st Generation  Nodal Systems?</vt:lpstr>
      <vt:lpstr>PowerPoint Presentation</vt:lpstr>
      <vt:lpstr>Seismic Acquisition Cable Systems Today</vt:lpstr>
      <vt:lpstr>Why choose Cable over  Nodal ?</vt:lpstr>
      <vt:lpstr>New Age of Nodal Systems*</vt:lpstr>
      <vt:lpstr>New Age of Nodal Systems in Pictures</vt:lpstr>
      <vt:lpstr>New Age of Nodal Systems in Pictures </vt:lpstr>
      <vt:lpstr>Second Generation  Nodal  Systems</vt:lpstr>
      <vt:lpstr>PowerPoint Presentation</vt:lpstr>
      <vt:lpstr>Physical Differences between Nodal Systems</vt:lpstr>
      <vt:lpstr>Physical Differences between Nodal Systems</vt:lpstr>
      <vt:lpstr>PowerPoint Presentation</vt:lpstr>
      <vt:lpstr>Check List Is a Nodal System for Me?</vt:lpstr>
      <vt:lpstr>Check List Is a Nodal System for Me?</vt:lpstr>
      <vt:lpstr>PowerPoint Presentation</vt:lpstr>
      <vt:lpstr>Nodal Systems  What are my Technical Requirements?</vt:lpstr>
      <vt:lpstr>Technical Characteristics  Nodal Systems </vt:lpstr>
      <vt:lpstr>Recording Capacity (Memory / Battery)  Nodal Systems</vt:lpstr>
      <vt:lpstr>PowerPoint Presentation</vt:lpstr>
      <vt:lpstr>Mechanical Characteristics Nodal Systems</vt:lpstr>
      <vt:lpstr>PowerPoint Presentation</vt:lpstr>
      <vt:lpstr>PowerPoint Presentation</vt:lpstr>
      <vt:lpstr>Technical Options  Nodal Systems</vt:lpstr>
      <vt:lpstr> Technical Specifications (Preamp and Filters) Nodal  Systems</vt:lpstr>
      <vt:lpstr>Technical Specifications  Nodal Systems</vt:lpstr>
      <vt:lpstr>Timing Specifications Nodal Systems</vt:lpstr>
      <vt:lpstr>PowerPoint Presentation</vt:lpstr>
      <vt:lpstr>Instrument Tests Nodal Systems</vt:lpstr>
      <vt:lpstr> External Tests Nodal Systems</vt:lpstr>
      <vt:lpstr>PowerPoint Presentation</vt:lpstr>
      <vt:lpstr> Nodal Systems Design Advantages </vt:lpstr>
      <vt:lpstr>  Nodal Systems Field Operation Advantages </vt:lpstr>
      <vt:lpstr>  Nodal Systems Time and Cost Advantages </vt:lpstr>
      <vt:lpstr>PowerPoint Presentation</vt:lpstr>
      <vt:lpstr>Observed Disadvantages of all Nodal Systems</vt:lpstr>
      <vt:lpstr>Observed Disadvantages  of some Nodal Systems</vt:lpstr>
      <vt:lpstr>Observed Disadvantages  of some Nodal Systems</vt:lpstr>
      <vt:lpstr>PowerPoint Presentation</vt:lpstr>
      <vt:lpstr>Acquisition and Recording Steps Using Nodal Systems *</vt:lpstr>
      <vt:lpstr>Nodal Systems Operations Burying Receiver Stations</vt:lpstr>
      <vt:lpstr>Burying Nodes Pre-Acquisition (courtesy de Fairfield Nodal y Geospace Technologies )</vt:lpstr>
      <vt:lpstr>Nodal Systems Operations Continuous QC Status </vt:lpstr>
      <vt:lpstr>Nodal Systems Operation Spread Noise Monitoring in Real Time</vt:lpstr>
      <vt:lpstr>PowerPoint Presentation</vt:lpstr>
      <vt:lpstr>Nodal Systems Acquisition </vt:lpstr>
      <vt:lpstr>Nodal Systems  Comparing Data Transfer Methods</vt:lpstr>
      <vt:lpstr>Nodal Systems Data Transcription Handling 10,000+ Channels</vt:lpstr>
      <vt:lpstr>PowerPoint Presentation</vt:lpstr>
      <vt:lpstr>PowerPoint Presentation</vt:lpstr>
      <vt:lpstr>PowerPoint Presentation</vt:lpstr>
      <vt:lpstr>Special Considerations of Multichannel Node</vt:lpstr>
      <vt:lpstr>Special Considerations of Multichannel Node</vt:lpstr>
      <vt:lpstr>Special Considerations of Multichannel Node</vt:lpstr>
      <vt:lpstr>Special Considerations  Mixed Systems</vt:lpstr>
      <vt:lpstr>Field Experienced Nodal Systems </vt:lpstr>
      <vt:lpstr>PowerPoint Presentation</vt:lpstr>
      <vt:lpstr>Taking Advantage of  New Technology</vt:lpstr>
      <vt:lpstr>Future of Nodal Systems</vt:lpstr>
      <vt:lpstr>PowerPoint Presentation</vt:lpstr>
      <vt:lpstr>Nodal Systems Estimates</vt:lpstr>
      <vt:lpstr>When to buy a Nodal System </vt:lpstr>
      <vt:lpstr>Nodal Systems  Current Market Share </vt:lpstr>
      <vt:lpstr>Cost Considerations of Nodal Systems</vt:lpstr>
      <vt:lpstr>PowerPoint Presentation</vt:lpstr>
      <vt:lpstr>CONCLUSIONS</vt:lpstr>
      <vt:lpstr>CONCLUSIONS</vt:lpstr>
      <vt:lpstr>CONCLUSIONS</vt:lpstr>
      <vt:lpstr>CONCLUSIONS</vt:lpstr>
      <vt:lpstr>Bibliography</vt:lpstr>
      <vt:lpstr>Bibliography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Luis Medina</dc:creator>
  <cp:lastModifiedBy>Dan</cp:lastModifiedBy>
  <cp:revision>1009</cp:revision>
  <cp:lastPrinted>2016-01-08T16:24:13Z</cp:lastPrinted>
  <dcterms:created xsi:type="dcterms:W3CDTF">2015-03-26T15:57:58Z</dcterms:created>
  <dcterms:modified xsi:type="dcterms:W3CDTF">2016-05-25T00:09:28Z</dcterms:modified>
</cp:coreProperties>
</file>