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4" r:id="rId1"/>
  </p:sldMasterIdLst>
  <p:notesMasterIdLst>
    <p:notesMasterId r:id="rId14"/>
  </p:notesMasterIdLst>
  <p:sldIdLst>
    <p:sldId id="351" r:id="rId2"/>
    <p:sldId id="348" r:id="rId3"/>
    <p:sldId id="349" r:id="rId4"/>
    <p:sldId id="356" r:id="rId5"/>
    <p:sldId id="365" r:id="rId6"/>
    <p:sldId id="353" r:id="rId7"/>
    <p:sldId id="364" r:id="rId8"/>
    <p:sldId id="357" r:id="rId9"/>
    <p:sldId id="362" r:id="rId10"/>
    <p:sldId id="359" r:id="rId11"/>
    <p:sldId id="360" r:id="rId12"/>
    <p:sldId id="363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8908" autoAdjust="0"/>
  </p:normalViewPr>
  <p:slideViewPr>
    <p:cSldViewPr snapToObjects="1">
      <p:cViewPr>
        <p:scale>
          <a:sx n="76" d="100"/>
          <a:sy n="76" d="100"/>
        </p:scale>
        <p:origin x="-14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9F1E9979-AFE1-954A-AB09-25D2C778AECD}" type="datetimeFigureOut">
              <a:rPr lang="en-US" smtClean="0"/>
              <a:pPr/>
              <a:t>9/30/16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DA8F6069-77E1-1B4A-91DE-B3F4214C32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1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F6069-77E1-1B4A-91DE-B3F4214C320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4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F6069-77E1-1B4A-91DE-B3F4214C320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8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F6069-77E1-1B4A-91DE-B3F4214C320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7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Gazel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JL Hayes,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Hoernle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Kelemen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Everson, WS Holbrook,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Hauff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 van den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Bogaard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EA Vance, S Chu, AJ Calvert, MJ Carr, GM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Yogodzinski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(2015) Continental crust generated in oceanic arcs. Nature Geoscience 8:321–327 doi:10.1038/ngeo2392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CF37C-6FF7-48ED-BEA7-1D0650AC62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5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F6069-77E1-1B4A-91DE-B3F4214C320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5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F6069-77E1-1B4A-91DE-B3F4214C320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00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6FD068-B609-420E-8143-060789C5DDB5}" type="slidenum">
              <a:rPr lang="de-DE" altLang="de-DE" smtClean="0">
                <a:solidFill>
                  <a:prstClr val="black"/>
                </a:solidFill>
                <a:latin typeface="Calibri" pitchFamily="34" charset="0"/>
                <a:ea typeface="ＭＳ Ｐゴシック" charset="-128"/>
              </a:rPr>
              <a:pPr eaLnBrk="1" hangingPunct="1">
                <a:spcBef>
                  <a:spcPct val="0"/>
                </a:spcBef>
              </a:pPr>
              <a:t>11</a:t>
            </a:fld>
            <a:endParaRPr lang="de-DE" altLang="de-DE" smtClean="0">
              <a:solidFill>
                <a:prstClr val="black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 smtClean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96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087D-98C2-2644-92C0-DD3116BBF756}" type="datetime1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FE35-AAE4-D346-9D99-297E4F3411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6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 dirty="0" smtClean="0"/>
              <a:t>Click icon to add picture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34FDD-E4B9-0744-AEB2-6A433D8D4029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A5FE7-33B1-264B-87E1-80E3EC3DD0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1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 dirty="0" smtClean="0"/>
              <a:t>Click icon to add picture</a:t>
            </a:r>
            <a:endParaRPr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021DC-186D-6F49-91F3-C7513F2AD89E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21FB3-9069-B74B-97FA-571F06078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81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 dirty="0" smtClean="0"/>
              <a:t>Click icon to add picture</a:t>
            </a:r>
            <a:endParaRPr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 dirty="0" smtClean="0"/>
              <a:t>Click icon to add picture</a:t>
            </a:r>
            <a:endParaRPr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35D24-156B-2F41-BE27-7F7DEB18F50C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72F16-AEB6-704B-AE46-6F208B393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1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D8F2-D7F0-2D4C-AE23-E0E33CD08839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4D90C-830F-BC4E-A443-F107ED3F6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32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DBD11-AAD4-524D-9196-439F30C150BA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BEE4C-86F8-CB40-86C3-370DEE088E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86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3" y="0"/>
            <a:ext cx="5778497" cy="1071000"/>
          </a:xfrm>
          <a:prstGeom prst="rect">
            <a:avLst/>
          </a:prstGeom>
        </p:spPr>
        <p:txBody>
          <a:bodyPr lIns="144000" tIns="144000" rIns="0" bIns="0" anchor="t"/>
          <a:lstStyle>
            <a:lvl1pPr>
              <a:defRPr sz="3000" cap="all">
                <a:solidFill>
                  <a:srgbClr val="1C009F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09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C26C5-C1F0-E948-8600-88534C58E497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1BB25-F441-2248-BC26-E8724DF810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6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576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 dirty="0" smtClean="0"/>
              <a:t>Click icon to add picture</a:t>
            </a:r>
            <a:endParaRPr noProof="0" dirty="0"/>
          </a:p>
        </p:txBody>
      </p:sp>
    </p:spTree>
    <p:extLst>
      <p:ext uri="{BB962C8B-B14F-4D97-AF65-F5344CB8AC3E}">
        <p14:creationId xmlns:p14="http://schemas.microsoft.com/office/powerpoint/2010/main" val="40064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04FDD-5FE7-3240-AECF-BC81315BFFC1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C4C1A-20E9-A94C-A468-EEC188DE8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6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C3904-C7A4-5E4D-9215-BCAF80163C5E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D6007-A8D2-1B45-9673-3B827907D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24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28FA7-3FB0-7E40-A9DF-CE591B52F07D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42217-D88F-7541-B74E-9DE3D8D883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65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3EDE5-3059-AE4F-93B2-1BD96884B638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4C96D-72AE-FA47-9680-63A337827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0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0B331-584B-7D45-9D28-E5A164EED442}" type="datetimeFigureOut">
              <a:rPr lang="en-US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1C24D-F077-A14C-AD68-0285623B17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3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76A2CDC8-23C7-874F-8007-CC30BB6232A1}" type="datetimeFigureOut">
              <a:rPr lang="en-US" smtClean="0"/>
              <a:pPr>
                <a:defRPr/>
              </a:pPr>
              <a:t>9/30/16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412E19DE-F798-4547-8E51-C029227925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33" r:id="rId1"/>
    <p:sldLayoutId id="2147484123" r:id="rId2"/>
    <p:sldLayoutId id="2147484134" r:id="rId3"/>
    <p:sldLayoutId id="2147484135" r:id="rId4"/>
    <p:sldLayoutId id="2147484124" r:id="rId5"/>
    <p:sldLayoutId id="2147484136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  <p:sldLayoutId id="2147484137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accent1"/>
          </a:solidFill>
          <a:latin typeface="Calibri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2200" kern="1200">
          <a:solidFill>
            <a:schemeClr val="tx1"/>
          </a:solidFill>
          <a:latin typeface="Calibri"/>
          <a:ea typeface="ＭＳ Ｐゴシック" charset="0"/>
          <a:cs typeface="ＭＳ Ｐゴシック" charset="0"/>
        </a:defRPr>
      </a:lvl1pPr>
      <a:lvl2pPr marL="6858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sz="2000" kern="1200">
          <a:solidFill>
            <a:schemeClr val="tx1"/>
          </a:solidFill>
          <a:latin typeface="Calibri"/>
          <a:ea typeface="ＭＳ Ｐゴシック" charset="0"/>
          <a:cs typeface="+mn-cs"/>
        </a:defRPr>
      </a:lvl2pPr>
      <a:lvl3pPr marL="10350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2400" kern="1200">
          <a:solidFill>
            <a:schemeClr val="tx1"/>
          </a:solidFill>
          <a:latin typeface="Calibri"/>
          <a:ea typeface="ＭＳ Ｐゴシック" charset="0"/>
          <a:cs typeface="+mn-cs"/>
        </a:defRPr>
      </a:lvl3pPr>
      <a:lvl4pPr marL="13716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sz="2000" kern="1200">
          <a:solidFill>
            <a:schemeClr val="tx1"/>
          </a:solidFill>
          <a:latin typeface="Calibri"/>
          <a:ea typeface="ＭＳ Ｐゴシック" charset="0"/>
          <a:cs typeface="+mn-cs"/>
        </a:defRPr>
      </a:lvl4pPr>
      <a:lvl5pPr marL="17208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2000" kern="1200">
          <a:solidFill>
            <a:schemeClr val="tx1"/>
          </a:solidFill>
          <a:latin typeface="Calibri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eg"/><Relationship Id="rId12" Type="http://schemas.openxmlformats.org/officeDocument/2006/relationships/image" Target="../media/image36.png"/><Relationship Id="rId13" Type="http://schemas.openxmlformats.org/officeDocument/2006/relationships/image" Target="../media/image37.jpeg"/><Relationship Id="rId14" Type="http://schemas.openxmlformats.org/officeDocument/2006/relationships/image" Target="../media/image38.jpg"/><Relationship Id="rId15" Type="http://schemas.openxmlformats.org/officeDocument/2006/relationships/image" Target="../media/image39.png"/><Relationship Id="rId16" Type="http://schemas.openxmlformats.org/officeDocument/2006/relationships/image" Target="../media/image40.jpeg"/><Relationship Id="rId17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jpeg"/><Relationship Id="rId10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ex_slab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31" y="-27384"/>
            <a:ext cx="2988549" cy="3050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5490562" cy="10801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i="1" dirty="0">
                <a:solidFill>
                  <a:schemeClr val="bg1"/>
                </a:solidFill>
              </a:rPr>
              <a:t>Mexico, Central and South </a:t>
            </a:r>
            <a:r>
              <a:rPr lang="en-US" sz="3200" i="1" dirty="0" smtClean="0">
                <a:solidFill>
                  <a:schemeClr val="bg1"/>
                </a:solidFill>
              </a:rPr>
              <a:t>America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Subduction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008" y="1196752"/>
            <a:ext cx="5263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</a:rPr>
              <a:t>Susan Beck, Michael Carr,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Allen 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Husker, </a:t>
            </a:r>
            <a:r>
              <a:rPr lang="en-US" dirty="0" err="1" smtClean="0">
                <a:solidFill>
                  <a:schemeClr val="bg1"/>
                </a:solidFill>
                <a:latin typeface="Calibri"/>
              </a:rPr>
              <a:t>Onno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libri"/>
              </a:rPr>
              <a:t>Oncken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Calibri"/>
              </a:rPr>
              <a:t>Xyoli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 P</a:t>
            </a:r>
            <a:r>
              <a:rPr lang="es-ES" dirty="0" smtClean="0">
                <a:solidFill>
                  <a:schemeClr val="bg1"/>
                </a:solidFill>
                <a:latin typeface="Calibri"/>
              </a:rPr>
              <a:t>é</a:t>
            </a:r>
            <a:r>
              <a:rPr lang="en-US" dirty="0" err="1" smtClean="0">
                <a:solidFill>
                  <a:schemeClr val="bg1"/>
                </a:solidFill>
                <a:latin typeface="Calibri"/>
              </a:rPr>
              <a:t>rez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-Campos, Esteban </a:t>
            </a:r>
            <a:r>
              <a:rPr lang="en-US" dirty="0" err="1" smtClean="0">
                <a:solidFill>
                  <a:schemeClr val="bg1"/>
                </a:solidFill>
                <a:latin typeface="Calibri"/>
              </a:rPr>
              <a:t>Gazel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Calibri"/>
              </a:rPr>
              <a:t>Frederik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libri"/>
              </a:rPr>
              <a:t>Tilmann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Mario 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Ruiz, Sergio </a:t>
            </a:r>
            <a:r>
              <a:rPr lang="en-US" dirty="0" err="1" smtClean="0">
                <a:solidFill>
                  <a:schemeClr val="bg1"/>
                </a:solidFill>
                <a:latin typeface="Calibri"/>
              </a:rPr>
              <a:t>Barrientos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5396" y="212008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Long continuous </a:t>
            </a:r>
            <a:r>
              <a:rPr lang="en-US" b="1" i="1" dirty="0" err="1" smtClean="0">
                <a:solidFill>
                  <a:schemeClr val="bg1"/>
                </a:solidFill>
              </a:rPr>
              <a:t>subduction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004" y="2481218"/>
            <a:ext cx="535807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latin typeface="Calibri"/>
              </a:rPr>
              <a:t>high rates of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seismicity, 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f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requent large earthquakes, tsunamis, slow slip events, creep, several areas with land over the </a:t>
            </a:r>
            <a:r>
              <a:rPr lang="en-US" i="1" dirty="0" err="1" smtClean="0">
                <a:solidFill>
                  <a:schemeClr val="bg1"/>
                </a:solidFill>
                <a:latin typeface="Calibri"/>
              </a:rPr>
              <a:t>seismogenic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 zone -  hazards!</a:t>
            </a:r>
            <a:endParaRPr lang="en-US" i="1" dirty="0">
              <a:solidFill>
                <a:schemeClr val="bg1"/>
              </a:solidFill>
              <a:latin typeface="Calibri"/>
            </a:endParaRP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latin typeface="Calibri"/>
              </a:rPr>
              <a:t>along strike and temporal variations in the slab dip, slab tears, multiple </a:t>
            </a:r>
            <a:r>
              <a:rPr lang="en-US" i="1" dirty="0" err="1">
                <a:solidFill>
                  <a:schemeClr val="bg1"/>
                </a:solidFill>
                <a:latin typeface="Calibri"/>
              </a:rPr>
              <a:t>subducted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oceanic 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ridges and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plateaus - variation</a:t>
            </a:r>
            <a:endParaRPr lang="en-US" i="1" dirty="0">
              <a:solidFill>
                <a:schemeClr val="bg1"/>
              </a:solidFill>
              <a:latin typeface="Calibri"/>
            </a:endParaRP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latin typeface="Calibri"/>
              </a:rPr>
              <a:t>slabs that extend into the lower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mantle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chemeClr val="bg1"/>
                </a:solidFill>
                <a:latin typeface="Calibri"/>
              </a:rPr>
              <a:t>320 active volcanoes, high rates of magma production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chemeClr val="bg1"/>
                </a:solidFill>
                <a:latin typeface="Calibri"/>
              </a:rPr>
              <a:t>Continental crust formation and modification and deformation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chemeClr val="bg1"/>
                </a:solidFill>
                <a:latin typeface="Calibri"/>
              </a:rPr>
              <a:t>Partners and ongoing </a:t>
            </a:r>
            <a:r>
              <a:rPr lang="en-US" i="1" dirty="0" err="1" smtClean="0">
                <a:solidFill>
                  <a:schemeClr val="bg1"/>
                </a:solidFill>
                <a:latin typeface="Calibri"/>
              </a:rPr>
              <a:t>subduction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 science to build on</a:t>
            </a:r>
            <a:endParaRPr lang="en-US" dirty="0">
              <a:solidFill>
                <a:schemeClr val="bg1"/>
              </a:solidFill>
              <a:latin typeface="Calibri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6224" y="2348880"/>
            <a:ext cx="1253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Hayes 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et al., 2012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990" y="2996952"/>
            <a:ext cx="3316522" cy="3891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516216" y="103881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Slab1.0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3246649"/>
            <a:ext cx="96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Slab2.0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86809" y="4509120"/>
            <a:ext cx="620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Nazca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Plate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9131" y="3615981"/>
            <a:ext cx="76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South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America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Plate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4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9941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3568" y="4653136"/>
            <a:ext cx="77048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de-DE" sz="2400" i="1" dirty="0" err="1">
                <a:solidFill>
                  <a:schemeClr val="bg1"/>
                </a:solidFill>
                <a:latin typeface="Calibri"/>
              </a:rPr>
              <a:t>Coupling</a:t>
            </a:r>
            <a:r>
              <a:rPr lang="de-DE" sz="2400" i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400" i="1" dirty="0" err="1">
                <a:solidFill>
                  <a:schemeClr val="bg1"/>
                </a:solidFill>
                <a:latin typeface="Calibri"/>
              </a:rPr>
              <a:t>of</a:t>
            </a:r>
            <a:r>
              <a:rPr lang="de-DE" sz="2400" i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400" i="1" dirty="0" err="1">
                <a:solidFill>
                  <a:schemeClr val="bg1"/>
                </a:solidFill>
                <a:latin typeface="Calibri"/>
              </a:rPr>
              <a:t>processes</a:t>
            </a:r>
            <a:r>
              <a:rPr lang="de-DE" sz="2400" i="1" dirty="0">
                <a:solidFill>
                  <a:schemeClr val="bg1"/>
                </a:solidFill>
                <a:latin typeface="Calibri"/>
              </a:rPr>
              <a:t> in a </a:t>
            </a:r>
            <a:r>
              <a:rPr lang="de-DE" sz="2400" i="1" dirty="0" err="1">
                <a:solidFill>
                  <a:schemeClr val="bg1"/>
                </a:solidFill>
                <a:latin typeface="Calibri"/>
              </a:rPr>
              <a:t>convergent</a:t>
            </a:r>
            <a:r>
              <a:rPr lang="de-DE" sz="2400" i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400" i="1" dirty="0" err="1">
                <a:solidFill>
                  <a:schemeClr val="bg1"/>
                </a:solidFill>
                <a:latin typeface="Calibri"/>
              </a:rPr>
              <a:t>plate</a:t>
            </a:r>
            <a:r>
              <a:rPr lang="de-DE" sz="2400" i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margin</a:t>
            </a:r>
            <a:endParaRPr lang="de-DE" sz="2400" i="1" dirty="0" smtClean="0">
              <a:solidFill>
                <a:schemeClr val="bg1"/>
              </a:solidFill>
              <a:latin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Connection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between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downgoing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plate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upper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plate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faulting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arc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magmatism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fluids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de-DE" sz="2400" i="1" dirty="0" err="1" smtClean="0">
                <a:solidFill>
                  <a:schemeClr val="bg1"/>
                </a:solidFill>
                <a:latin typeface="Calibri"/>
              </a:rPr>
              <a:t>backarc</a:t>
            </a:r>
            <a:r>
              <a:rPr lang="de-DE" sz="2400" i="1" dirty="0" smtClean="0">
                <a:solidFill>
                  <a:schemeClr val="bg1"/>
                </a:solidFill>
                <a:latin typeface="Calibri"/>
              </a:rPr>
              <a:t>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9948" y="6230401"/>
            <a:ext cx="237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IPOC - </a:t>
            </a:r>
            <a:r>
              <a:rPr lang="en-US" dirty="0" err="1" smtClean="0">
                <a:solidFill>
                  <a:schemeClr val="bg1"/>
                </a:solidFill>
              </a:rPr>
              <a:t>Onno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Oncken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267" y="82544"/>
            <a:ext cx="523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Coupling and the upper plate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49094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605764"/>
            <a:ext cx="9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Forearc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79172" y="490941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Backarc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119801" y="1124744"/>
            <a:ext cx="700671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21584" y="1624119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Uplift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4814" y="2362783"/>
            <a:ext cx="192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Damaging earthquakes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9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0" y="1989138"/>
            <a:ext cx="5554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179388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sym typeface="Verdana" pitchFamily="34" charset="0"/>
              </a:rPr>
              <a:t>Multiparameter </a:t>
            </a:r>
            <a:r>
              <a:rPr lang="de-DE" altLang="de-DE" sz="1600" dirty="0" smtClean="0">
                <a:solidFill>
                  <a:schemeClr val="bg1"/>
                </a:solidFill>
                <a:sym typeface="Verdana" pitchFamily="34" charset="0"/>
              </a:rPr>
              <a:t>Research Observatory </a:t>
            </a:r>
            <a:endParaRPr lang="de-DE" altLang="de-DE" sz="1600" dirty="0">
              <a:solidFill>
                <a:schemeClr val="bg1"/>
              </a:solidFill>
              <a:sym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>
                <a:solidFill>
                  <a:schemeClr val="bg1"/>
                </a:solidFill>
                <a:sym typeface="Verdana" pitchFamily="34" charset="0"/>
              </a:rPr>
              <a:t>operated</a:t>
            </a:r>
            <a:r>
              <a:rPr lang="de-DE" altLang="de-DE" sz="1600" dirty="0" smtClean="0">
                <a:solidFill>
                  <a:schemeClr val="bg1"/>
                </a:solidFill>
                <a:sym typeface="Verdana" pitchFamily="34" charset="0"/>
              </a:rPr>
              <a:t> </a:t>
            </a:r>
            <a:r>
              <a:rPr lang="de-DE" altLang="de-DE" sz="1600" dirty="0" err="1" smtClean="0">
                <a:solidFill>
                  <a:schemeClr val="bg1"/>
                </a:solidFill>
                <a:sym typeface="Verdana" pitchFamily="34" charset="0"/>
              </a:rPr>
              <a:t>by</a:t>
            </a:r>
            <a:r>
              <a:rPr lang="de-DE" altLang="de-DE" sz="1400" dirty="0" smtClean="0">
                <a:solidFill>
                  <a:schemeClr val="bg1"/>
                </a:solidFill>
                <a:sym typeface="Verdana" pitchFamily="34" charset="0"/>
              </a:rPr>
              <a:t>:</a:t>
            </a:r>
            <a:endParaRPr lang="de-DE" altLang="de-DE" sz="1600" dirty="0">
              <a:solidFill>
                <a:schemeClr val="bg1"/>
              </a:solidFill>
              <a:sym typeface="Verdana" pitchFamily="34" charset="0"/>
            </a:endParaRPr>
          </a:p>
        </p:txBody>
      </p:sp>
      <p:grpSp>
        <p:nvGrpSpPr>
          <p:cNvPr id="30727" name="Gruppierung 30"/>
          <p:cNvGrpSpPr>
            <a:grpSpLocks noChangeAspect="1"/>
          </p:cNvGrpSpPr>
          <p:nvPr/>
        </p:nvGrpSpPr>
        <p:grpSpPr bwMode="auto">
          <a:xfrm>
            <a:off x="358775" y="4666505"/>
            <a:ext cx="4213225" cy="2074863"/>
            <a:chOff x="304800" y="3754800"/>
            <a:chExt cx="4470915" cy="2201700"/>
          </a:xfrm>
        </p:grpSpPr>
        <p:pic>
          <p:nvPicPr>
            <p:cNvPr id="30736" name="Bild 15" descr="logo_c_ucn_chico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870200"/>
              <a:ext cx="530528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Bild 24" descr="logo.gi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0" r="11290" b="7143"/>
            <a:stretch>
              <a:fillRect/>
            </a:stretch>
          </p:blipFill>
          <p:spPr bwMode="auto">
            <a:xfrm>
              <a:off x="304800" y="5257800"/>
              <a:ext cx="598154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8" name="Bild 12" descr="FreeHand-Vorlage 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122" y="3962400"/>
              <a:ext cx="45247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Bild 13" descr="Logo UdC.ps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46" y="4288200"/>
              <a:ext cx="318072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Bild 16" descr="logoLIAG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388" y="5524500"/>
              <a:ext cx="745631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1" name="Bild 18" descr="Vorlage 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285" y="5506500"/>
              <a:ext cx="546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2" name="Bild 12" descr="UniPotsdamLogo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488500"/>
              <a:ext cx="441079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3" name="Bild 14" descr="logo_01.gi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123" y="5524500"/>
              <a:ext cx="751592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4" name="Bild 17" descr="UniBerlin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82" y="5506500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5" name="Picture 21" descr="GFZ-LogoNeu_dt_4c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754800"/>
              <a:ext cx="558215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8" name="Rechteck 17"/>
          <p:cNvSpPr>
            <a:spLocks noChangeArrowheads="1"/>
          </p:cNvSpPr>
          <p:nvPr/>
        </p:nvSpPr>
        <p:spPr bwMode="auto">
          <a:xfrm>
            <a:off x="152400" y="2598738"/>
            <a:ext cx="3190875" cy="200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6350" indent="96838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GFZ Potsdam, FU, UP, </a:t>
            </a:r>
            <a: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  <a:t>GEOMAR</a:t>
            </a: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, u.a.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IPG Paris, </a:t>
            </a:r>
            <a: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  <a:t>ENS, INSU</a:t>
            </a: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, CNRS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DGF (U de Chile), </a:t>
            </a:r>
          </a:p>
          <a:p>
            <a:pPr lvl="1" eaLnBrk="1" hangingPunct="1">
              <a:lnSpc>
                <a:spcPts val="1238"/>
              </a:lnSpc>
              <a:spcBef>
                <a:spcPct val="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sym typeface="Verdana" pitchFamily="34" charset="0"/>
              </a:rPr>
              <a:t>Chilean</a:t>
            </a: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 </a:t>
            </a:r>
            <a:r>
              <a:rPr lang="de-DE" altLang="de-DE" sz="1200" dirty="0" err="1" smtClean="0">
                <a:solidFill>
                  <a:schemeClr val="bg1"/>
                </a:solidFill>
                <a:sym typeface="Verdana" pitchFamily="34" charset="0"/>
              </a:rPr>
              <a:t>Seism</a:t>
            </a:r>
            <a: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  <a:t>. Survey (CSN) </a:t>
            </a:r>
            <a:endParaRPr lang="de-DE" altLang="de-DE" sz="1200" dirty="0">
              <a:solidFill>
                <a:schemeClr val="bg1"/>
              </a:solidFill>
              <a:sym typeface="Verdana" pitchFamily="34" charset="0"/>
            </a:endParaRP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de-DE" altLang="de-DE" sz="1200" dirty="0" err="1">
                <a:solidFill>
                  <a:schemeClr val="bg1"/>
                </a:solidFill>
                <a:sym typeface="Verdana" pitchFamily="34" charset="0"/>
              </a:rPr>
              <a:t>Universidad</a:t>
            </a: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 </a:t>
            </a:r>
            <a:endParaRPr lang="de-DE" altLang="de-DE" sz="1200" dirty="0" smtClean="0">
              <a:solidFill>
                <a:schemeClr val="bg1"/>
              </a:solidFill>
              <a:sym typeface="Verdana" pitchFamily="34" charset="0"/>
            </a:endParaRPr>
          </a:p>
          <a:p>
            <a:pPr lvl="1" indent="0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 smtClean="0">
                <a:solidFill>
                  <a:schemeClr val="bg1"/>
                </a:solidFill>
                <a:sym typeface="Verdana" pitchFamily="34" charset="0"/>
              </a:rPr>
              <a:t>Catolica</a:t>
            </a:r>
            <a: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  <a:t> </a:t>
            </a: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del </a:t>
            </a:r>
            <a:r>
              <a:rPr lang="de-DE" altLang="de-DE" sz="1200" dirty="0" err="1">
                <a:solidFill>
                  <a:schemeClr val="bg1"/>
                </a:solidFill>
                <a:sym typeface="Verdana" pitchFamily="34" charset="0"/>
              </a:rPr>
              <a:t>Norte</a:t>
            </a:r>
            <a:endParaRPr lang="de-DE" altLang="de-DE" sz="1200" dirty="0">
              <a:solidFill>
                <a:schemeClr val="bg1"/>
              </a:solidFill>
              <a:sym typeface="Verdana" pitchFamily="34" charset="0"/>
            </a:endParaRP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CALTECH, </a:t>
            </a:r>
            <a: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  <a:t/>
            </a:r>
            <a:b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</a:br>
            <a: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  <a:t>Pasadena</a:t>
            </a:r>
            <a:r>
              <a:rPr lang="de-DE" altLang="de-DE" sz="1200" dirty="0">
                <a:solidFill>
                  <a:schemeClr val="bg1"/>
                </a:solidFill>
                <a:sym typeface="Verdana" pitchFamily="34" charset="0"/>
              </a:rPr>
              <a:t>, </a:t>
            </a:r>
            <a: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  <a:t>USA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de-DE" altLang="de-DE" sz="1200" dirty="0" err="1" smtClean="0">
                <a:solidFill>
                  <a:schemeClr val="bg1"/>
                </a:solidFill>
                <a:sym typeface="Verdana" pitchFamily="34" charset="0"/>
              </a:rPr>
              <a:t>Pontificia</a:t>
            </a:r>
            <a: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  <a:t> Univ.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de-DE" altLang="de-DE" sz="1200" dirty="0" smtClean="0">
                <a:solidFill>
                  <a:schemeClr val="bg1"/>
                </a:solidFill>
                <a:sym typeface="Verdana" pitchFamily="34" charset="0"/>
              </a:rPr>
              <a:t>….</a:t>
            </a:r>
            <a:endParaRPr lang="de-DE" altLang="de-DE" sz="1200" dirty="0">
              <a:solidFill>
                <a:schemeClr val="bg1"/>
              </a:solidFill>
              <a:sym typeface="Verdana" pitchFamily="34" charset="0"/>
            </a:endParaRPr>
          </a:p>
        </p:txBody>
      </p:sp>
      <p:pic>
        <p:nvPicPr>
          <p:cNvPr id="30729" name="Bild 7" descr="IpocLogo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3676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51520" y="1268760"/>
            <a:ext cx="5303143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Understand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process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interaction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at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plate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boundary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and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its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consequences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for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hazard</a:t>
            </a:r>
            <a:r>
              <a:rPr lang="de-DE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</a:rPr>
              <a:t>assessment</a:t>
            </a:r>
            <a:endParaRPr lang="de-DE" dirty="0">
              <a:solidFill>
                <a:srgbClr val="FFFF00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30733" name="Textfeld 4"/>
          <p:cNvSpPr txBox="1">
            <a:spLocks noChangeArrowheads="1"/>
          </p:cNvSpPr>
          <p:nvPr/>
        </p:nvSpPr>
        <p:spPr bwMode="auto">
          <a:xfrm>
            <a:off x="5917242" y="6392863"/>
            <a:ext cx="1655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prstClr val="black"/>
                </a:solidFill>
                <a:latin typeface="Calibri"/>
              </a:rPr>
              <a:t>Ipoc-network.org</a:t>
            </a: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21" y="2676127"/>
            <a:ext cx="4837186" cy="3788905"/>
          </a:xfrm>
          <a:prstGeom prst="rect">
            <a:avLst/>
          </a:prstGeom>
          <a:effectLst/>
        </p:spPr>
      </p:pic>
      <p:grpSp>
        <p:nvGrpSpPr>
          <p:cNvPr id="26" name="Gruppieren 25"/>
          <p:cNvGrpSpPr/>
          <p:nvPr/>
        </p:nvGrpSpPr>
        <p:grpSpPr>
          <a:xfrm>
            <a:off x="5549384" y="478334"/>
            <a:ext cx="3555504" cy="6379666"/>
            <a:chOff x="5220072" y="0"/>
            <a:chExt cx="3905792" cy="6858000"/>
          </a:xfrm>
        </p:grpSpPr>
        <p:grpSp>
          <p:nvGrpSpPr>
            <p:cNvPr id="29" name="Gruppierung 52"/>
            <p:cNvGrpSpPr>
              <a:grpSpLocks/>
            </p:cNvGrpSpPr>
            <p:nvPr/>
          </p:nvGrpSpPr>
          <p:grpSpPr bwMode="auto">
            <a:xfrm>
              <a:off x="6372217" y="593516"/>
              <a:ext cx="744803" cy="4244422"/>
              <a:chOff x="6438943" y="715392"/>
              <a:chExt cx="762003" cy="4564437"/>
            </a:xfrm>
          </p:grpSpPr>
          <p:pic>
            <p:nvPicPr>
              <p:cNvPr id="30" name="Bild 53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743745" y="810238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Bild 54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654890" y="1152329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Bild 56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896146" y="1360171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Bild 57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502489" y="1580713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Bild 58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743745" y="1801255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Bild 59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972393" y="1940146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Bild 60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502489" y="2034991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Bild 61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667544" y="2385038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Bild 62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972345" y="2479883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Bild 63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578689" y="2829538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Bild 64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731090" y="3172438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Bild 65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7048545" y="3267283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Bild 66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667544" y="3578838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Bild 67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972345" y="3673683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Bild 68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731090" y="4023338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Bild 69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883491" y="4328138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Bild 70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591344" y="4683424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Bild 71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832737" y="4778269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Bild 72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438943" y="715392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Bild 73" descr="Bildschirmfoto 2011-10-04 um 21.19.40.png"/>
              <p:cNvPicPr>
                <a:picLocks noChangeAspect="1"/>
              </p:cNvPicPr>
              <p:nvPr/>
            </p:nvPicPr>
            <p:blipFill>
              <a:blip r:embed="rId1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2" t="3275" r="7590" b="6190"/>
              <a:stretch>
                <a:fillRect/>
              </a:stretch>
            </p:blipFill>
            <p:spPr bwMode="auto">
              <a:xfrm flipH="1">
                <a:off x="6527888" y="5090138"/>
                <a:ext cx="152401" cy="189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2" descr="E:\oncken\Desktop\IPOC-Karte_Volcano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0"/>
              <a:ext cx="390579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andesmap4"/>
          <p:cNvPicPr>
            <a:picLocks noChangeAspect="1" noChangeArrowheads="1"/>
          </p:cNvPicPr>
          <p:nvPr/>
        </p:nvPicPr>
        <p:blipFill>
          <a:blip r:embed="rId17" cstate="print"/>
          <a:srcRect l="12824" t="3299" r="10231" b="30718"/>
          <a:stretch>
            <a:fillRect/>
          </a:stretch>
        </p:blipFill>
        <p:spPr bwMode="auto">
          <a:xfrm>
            <a:off x="8140700" y="201613"/>
            <a:ext cx="928688" cy="15478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8532813" y="476250"/>
            <a:ext cx="215900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723" name="Titel 11"/>
          <p:cNvSpPr>
            <a:spLocks noGrp="1"/>
          </p:cNvSpPr>
          <p:nvPr>
            <p:ph type="title"/>
          </p:nvPr>
        </p:nvSpPr>
        <p:spPr>
          <a:xfrm>
            <a:off x="2176203" y="72264"/>
            <a:ext cx="4564063" cy="754880"/>
          </a:xfrm>
        </p:spPr>
        <p:txBody>
          <a:bodyPr wrap="none">
            <a:normAutofit fontScale="90000"/>
          </a:bodyPr>
          <a:lstStyle/>
          <a:p>
            <a:pPr marL="179388" algn="l" eaLnBrk="1" hangingPunct="1"/>
            <a:r>
              <a:rPr lang="de-DE" altLang="de-DE" sz="3000" b="1" i="1" dirty="0" smtClean="0">
                <a:solidFill>
                  <a:schemeClr val="bg1"/>
                </a:solidFill>
              </a:rPr>
              <a:t>Science </a:t>
            </a:r>
            <a:r>
              <a:rPr lang="de-DE" altLang="de-DE" sz="3000" b="1" i="1" dirty="0" err="1" smtClean="0">
                <a:solidFill>
                  <a:schemeClr val="bg1"/>
                </a:solidFill>
              </a:rPr>
              <a:t>network</a:t>
            </a:r>
            <a:r>
              <a:rPr lang="de-DE" altLang="de-DE" sz="3000" b="1" i="1" dirty="0" smtClean="0">
                <a:solidFill>
                  <a:schemeClr val="bg1"/>
                </a:solidFill>
              </a:rPr>
              <a:t> IPOC</a:t>
            </a:r>
            <a:br>
              <a:rPr lang="de-DE" altLang="de-DE" sz="3000" b="1" i="1" dirty="0" smtClean="0">
                <a:solidFill>
                  <a:schemeClr val="bg1"/>
                </a:solidFill>
              </a:rPr>
            </a:br>
            <a:r>
              <a:rPr lang="de-DE" altLang="de-DE" sz="3000" b="1" i="1" dirty="0" smtClean="0">
                <a:solidFill>
                  <a:schemeClr val="bg1"/>
                </a:solidFill>
              </a:rPr>
              <a:t>(</a:t>
            </a:r>
            <a:r>
              <a:rPr lang="de-DE" altLang="de-DE" sz="3000" b="1" i="1" dirty="0" err="1" smtClean="0">
                <a:solidFill>
                  <a:schemeClr val="bg1"/>
                </a:solidFill>
              </a:rPr>
              <a:t>started</a:t>
            </a:r>
            <a:r>
              <a:rPr lang="de-DE" altLang="de-DE" sz="3000" b="1" i="1" dirty="0" smtClean="0">
                <a:solidFill>
                  <a:schemeClr val="bg1"/>
                </a:solidFill>
              </a:rPr>
              <a:t> 2007)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1748" y="6465032"/>
            <a:ext cx="148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Onno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Ocken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82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66" y="764704"/>
            <a:ext cx="5501146" cy="3096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905514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Why Latin America?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CA_active_st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1559"/>
            <a:ext cx="5486400" cy="27269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93" y="565980"/>
            <a:ext cx="3688771" cy="336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800"/>
              </a:spcAft>
              <a:buFont typeface="Arial"/>
              <a:buChar char="•"/>
            </a:pPr>
            <a:r>
              <a:rPr lang="en-US" sz="2400" i="1" dirty="0" smtClean="0">
                <a:solidFill>
                  <a:schemeClr val="bg1"/>
                </a:solidFill>
                <a:latin typeface="Calibri"/>
                <a:cs typeface="Calibri"/>
              </a:rPr>
              <a:t>We need a </a:t>
            </a:r>
            <a:r>
              <a:rPr lang="en-US" sz="2400" b="1" i="1" dirty="0" smtClean="0">
                <a:solidFill>
                  <a:schemeClr val="bg1"/>
                </a:solidFill>
                <a:latin typeface="Calibri"/>
                <a:cs typeface="Calibri"/>
              </a:rPr>
              <a:t>suite of SZO sites in Latin America</a:t>
            </a:r>
          </a:p>
          <a:p>
            <a:pPr marL="285750" indent="-285750">
              <a:lnSpc>
                <a:spcPct val="80000"/>
              </a:lnSpc>
              <a:spcAft>
                <a:spcPts val="800"/>
              </a:spcAft>
              <a:buFont typeface="Arial"/>
              <a:buChar char="•"/>
            </a:pPr>
            <a:r>
              <a:rPr lang="en-US" sz="2400" i="1" dirty="0" smtClean="0">
                <a:solidFill>
                  <a:schemeClr val="bg1"/>
                </a:solidFill>
                <a:latin typeface="Calibri"/>
                <a:cs typeface="Calibri"/>
              </a:rPr>
              <a:t>Lots of science drivers at all scales including the entire seismic cycle</a:t>
            </a:r>
            <a:endParaRPr lang="en-US" sz="2400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80000"/>
              </a:lnSpc>
              <a:spcAft>
                <a:spcPts val="800"/>
              </a:spcAft>
              <a:buFont typeface="Arial"/>
              <a:buChar char="•"/>
            </a:pPr>
            <a:r>
              <a:rPr lang="en-US" sz="2400" i="1" dirty="0" smtClean="0">
                <a:solidFill>
                  <a:schemeClr val="bg1"/>
                </a:solidFill>
                <a:latin typeface="Calibri"/>
                <a:cs typeface="Calibri"/>
              </a:rPr>
              <a:t>Large number </a:t>
            </a:r>
            <a:r>
              <a:rPr lang="en-US" sz="2400" b="1" i="1" dirty="0" smtClean="0">
                <a:solidFill>
                  <a:schemeClr val="bg1"/>
                </a:solidFill>
                <a:latin typeface="Calibri"/>
                <a:cs typeface="Calibri"/>
              </a:rPr>
              <a:t>people</a:t>
            </a:r>
            <a:r>
              <a:rPr lang="en-US" sz="2400" i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en-US" sz="2400" b="1" i="1" dirty="0" smtClean="0">
                <a:solidFill>
                  <a:schemeClr val="bg1"/>
                </a:solidFill>
                <a:latin typeface="Calibri"/>
                <a:cs typeface="Calibri"/>
              </a:rPr>
              <a:t>infrastructure</a:t>
            </a:r>
            <a:r>
              <a:rPr lang="en-US" sz="2400" i="1" dirty="0" smtClean="0">
                <a:solidFill>
                  <a:schemeClr val="bg1"/>
                </a:solidFill>
                <a:latin typeface="Calibri"/>
                <a:cs typeface="Calibri"/>
              </a:rPr>
              <a:t> at risk</a:t>
            </a:r>
          </a:p>
          <a:p>
            <a:pPr marL="285750" indent="-285750">
              <a:lnSpc>
                <a:spcPct val="80000"/>
              </a:lnSpc>
              <a:spcAft>
                <a:spcPts val="800"/>
              </a:spcAft>
              <a:buFont typeface="Arial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Calibri"/>
                <a:cs typeface="Calibri"/>
              </a:rPr>
              <a:t>Large number of partners and </a:t>
            </a:r>
            <a:r>
              <a:rPr lang="en-US" sz="2400" i="1" dirty="0" smtClean="0">
                <a:solidFill>
                  <a:schemeClr val="bg1"/>
                </a:solidFill>
                <a:latin typeface="Calibri"/>
                <a:cs typeface="Calibri"/>
              </a:rPr>
              <a:t>collaborations </a:t>
            </a:r>
            <a:r>
              <a:rPr lang="en-US" sz="2400" i="1" dirty="0" smtClean="0">
                <a:solidFill>
                  <a:schemeClr val="bg1"/>
                </a:solidFill>
                <a:latin typeface="Calibri"/>
                <a:cs typeface="Calibri"/>
              </a:rPr>
              <a:t>– leverage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5896" y="693857"/>
            <a:ext cx="2165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 smtClean="0">
                <a:solidFill>
                  <a:schemeClr val="bg1"/>
                </a:solidFill>
              </a:rPr>
              <a:t>South America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93" y="3933056"/>
            <a:ext cx="23391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Central America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77566" y="4186046"/>
            <a:ext cx="3262067" cy="197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800"/>
              </a:spcAft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Example of existing seismic stations in (A.  </a:t>
            </a:r>
            <a:r>
              <a:rPr lang="en-US" i="1" dirty="0" err="1">
                <a:solidFill>
                  <a:schemeClr val="bg1"/>
                </a:solidFill>
                <a:latin typeface="Calibri"/>
                <a:cs typeface="Calibri"/>
              </a:rPr>
              <a:t>Frassetto</a:t>
            </a:r>
            <a: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  <a:t>) –Data from &gt; </a:t>
            </a:r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~1000 seismic stations from temporary </a:t>
            </a:r>
            <a: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  <a:t>deployments - </a:t>
            </a:r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similar maps for </a:t>
            </a:r>
            <a: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  <a:t>GPS</a:t>
            </a:r>
            <a: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  <a:t>…</a:t>
            </a:r>
          </a:p>
          <a:p>
            <a:pPr marL="285750" indent="-285750">
              <a:lnSpc>
                <a:spcPct val="80000"/>
              </a:lnSpc>
              <a:spcAft>
                <a:spcPts val="800"/>
              </a:spcAft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We need off-shore measurements</a:t>
            </a:r>
            <a:r>
              <a:rPr lang="en-US" i="1" dirty="0" smtClean="0">
                <a:solidFill>
                  <a:schemeClr val="bg1"/>
                </a:solidFill>
                <a:latin typeface="Calibri"/>
                <a:cs typeface="Calibri"/>
              </a:rPr>
              <a:t>!</a:t>
            </a:r>
            <a:endParaRPr lang="en-US" i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13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538436" cy="788987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tx1"/>
                </a:solidFill>
              </a:rPr>
              <a:t>Large</a:t>
            </a:r>
            <a:r>
              <a:rPr lang="es-ES_tradnl" dirty="0" smtClean="0">
                <a:solidFill>
                  <a:schemeClr val="tx1"/>
                </a:solidFill>
              </a:rPr>
              <a:t> Subduction </a:t>
            </a:r>
            <a:r>
              <a:rPr lang="es-ES_tradnl" dirty="0" err="1" smtClean="0">
                <a:solidFill>
                  <a:schemeClr val="tx1"/>
                </a:solidFill>
              </a:rPr>
              <a:t>Earthquakes</a:t>
            </a:r>
            <a:r>
              <a:rPr lang="es-ES_tradnl" dirty="0" smtClean="0">
                <a:solidFill>
                  <a:schemeClr val="tx1"/>
                </a:solidFill>
              </a:rPr>
              <a:t/>
            </a:r>
            <a:br>
              <a:rPr lang="es-ES_tradnl" dirty="0" smtClean="0">
                <a:solidFill>
                  <a:schemeClr val="tx1"/>
                </a:solidFill>
              </a:rPr>
            </a:br>
            <a:r>
              <a:rPr lang="es-ES_tradnl" dirty="0" err="1" smtClean="0">
                <a:solidFill>
                  <a:schemeClr val="tx1"/>
                </a:solidFill>
              </a:rPr>
              <a:t>Partially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Under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the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Continent</a:t>
            </a:r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123728" y="1388356"/>
            <a:ext cx="4360316" cy="4048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_tradnl" dirty="0" err="1" smtClean="0"/>
              <a:t>Modified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Kostoglodov</a:t>
            </a:r>
            <a:r>
              <a:rPr lang="es-ES_tradnl" dirty="0" smtClean="0"/>
              <a:t> and Pacheco, 1999</a:t>
            </a:r>
            <a:endParaRPr lang="es-ES_tradnl" dirty="0"/>
          </a:p>
        </p:txBody>
      </p:sp>
      <p:pic>
        <p:nvPicPr>
          <p:cNvPr id="1026" name="Imagen 12" descr="EQ_map_2013_es_clear_SSE20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66" y="1732214"/>
            <a:ext cx="8704706" cy="4898396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4" name="Imagen 3" descr="Fig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672" y="1720434"/>
            <a:ext cx="2781300" cy="2032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CuadroTexto 4"/>
          <p:cNvSpPr txBox="1"/>
          <p:nvPr/>
        </p:nvSpPr>
        <p:spPr>
          <a:xfrm>
            <a:off x="6700068" y="1772816"/>
            <a:ext cx="1040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 smtClean="0">
                <a:solidFill>
                  <a:schemeClr val="bg1"/>
                </a:solidFill>
                <a:latin typeface="Calibri"/>
              </a:rPr>
              <a:t>Modfied</a:t>
            </a:r>
            <a:r>
              <a:rPr lang="es-ES" sz="10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s-ES" sz="1000" dirty="0" err="1" smtClean="0">
                <a:solidFill>
                  <a:schemeClr val="bg1"/>
                </a:solidFill>
                <a:latin typeface="Calibri"/>
              </a:rPr>
              <a:t>from</a:t>
            </a:r>
            <a:r>
              <a:rPr lang="es-ES" sz="1000" dirty="0" smtClean="0">
                <a:solidFill>
                  <a:schemeClr val="bg1"/>
                </a:solidFill>
                <a:latin typeface="Calibri"/>
              </a:rPr>
              <a:t> Ferrari et al., 2014</a:t>
            </a:r>
            <a:endParaRPr lang="es-ES" sz="1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0068" y="6545744"/>
            <a:ext cx="150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Allen </a:t>
            </a:r>
            <a:r>
              <a:rPr lang="en-US" dirty="0"/>
              <a:t>H</a:t>
            </a:r>
            <a:r>
              <a:rPr lang="en-US" dirty="0" smtClean="0"/>
              <a:t>usker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84368" y="2494637"/>
            <a:ext cx="1584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Space-time distribution </a:t>
            </a:r>
            <a:r>
              <a:rPr lang="en-US" sz="1200" dirty="0" smtClean="0">
                <a:solidFill>
                  <a:schemeClr val="bg1"/>
                </a:solidFill>
              </a:rPr>
              <a:t>of </a:t>
            </a:r>
            <a:r>
              <a:rPr lang="en-US" sz="1200" dirty="0" err="1" smtClean="0">
                <a:solidFill>
                  <a:schemeClr val="bg1"/>
                </a:solidFill>
              </a:rPr>
              <a:t>magmatism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3246" y="3068960"/>
            <a:ext cx="1987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Slow slip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Events (Mw=7.4)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3377" y="4869160"/>
            <a:ext cx="76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Gap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851920" y="4221088"/>
            <a:ext cx="19034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51920" y="4365104"/>
            <a:ext cx="190342" cy="504056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40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164" y="332656"/>
            <a:ext cx="7918450" cy="1080120"/>
          </a:xfrm>
        </p:spPr>
        <p:txBody>
          <a:bodyPr>
            <a:noAutofit/>
          </a:bodyPr>
          <a:lstStyle/>
          <a:p>
            <a:r>
              <a:rPr lang="es-ES" sz="3200" dirty="0" err="1" smtClean="0">
                <a:solidFill>
                  <a:schemeClr val="tx1"/>
                </a:solidFill>
              </a:rPr>
              <a:t>Slow</a:t>
            </a:r>
            <a:r>
              <a:rPr lang="es-ES" sz="3200" dirty="0" smtClean="0">
                <a:solidFill>
                  <a:schemeClr val="tx1"/>
                </a:solidFill>
              </a:rPr>
              <a:t>, </a:t>
            </a:r>
            <a:r>
              <a:rPr lang="es-ES" sz="3200" dirty="0" err="1" smtClean="0">
                <a:solidFill>
                  <a:schemeClr val="tx1"/>
                </a:solidFill>
              </a:rPr>
              <a:t>medium</a:t>
            </a:r>
            <a:r>
              <a:rPr lang="es-ES" sz="3200" dirty="0" smtClean="0">
                <a:solidFill>
                  <a:schemeClr val="tx1"/>
                </a:solidFill>
              </a:rPr>
              <a:t>, and </a:t>
            </a:r>
            <a:r>
              <a:rPr lang="es-ES" sz="3200" dirty="0" err="1" smtClean="0">
                <a:solidFill>
                  <a:schemeClr val="tx1"/>
                </a:solidFill>
              </a:rPr>
              <a:t>fast</a:t>
            </a:r>
            <a:r>
              <a:rPr lang="es-ES" sz="3200" dirty="0" smtClean="0">
                <a:solidFill>
                  <a:schemeClr val="tx1"/>
                </a:solidFill>
              </a:rPr>
              <a:t> </a:t>
            </a:r>
            <a:r>
              <a:rPr lang="es-ES" sz="3200" dirty="0" err="1" smtClean="0">
                <a:solidFill>
                  <a:schemeClr val="tx1"/>
                </a:solidFill>
              </a:rPr>
              <a:t>earthquakes</a:t>
            </a:r>
            <a:r>
              <a:rPr lang="es-ES" sz="3200" dirty="0" smtClean="0">
                <a:solidFill>
                  <a:schemeClr val="tx1"/>
                </a:solidFill>
              </a:rPr>
              <a:t>,</a:t>
            </a:r>
            <a:r>
              <a:rPr lang="es-ES" sz="3200" dirty="0">
                <a:solidFill>
                  <a:schemeClr val="tx1"/>
                </a:solidFill>
              </a:rPr>
              <a:t/>
            </a:r>
            <a:br>
              <a:rPr lang="es-ES" sz="3200" dirty="0">
                <a:solidFill>
                  <a:schemeClr val="tx1"/>
                </a:solidFill>
              </a:rPr>
            </a:br>
            <a:r>
              <a:rPr lang="es-ES" sz="3200" dirty="0" err="1" smtClean="0">
                <a:solidFill>
                  <a:schemeClr val="tx1"/>
                </a:solidFill>
              </a:rPr>
              <a:t>Repeating</a:t>
            </a:r>
            <a:r>
              <a:rPr lang="es-ES" sz="3200" dirty="0" smtClean="0">
                <a:solidFill>
                  <a:schemeClr val="tx1"/>
                </a:solidFill>
              </a:rPr>
              <a:t> </a:t>
            </a:r>
            <a:r>
              <a:rPr lang="es-ES" sz="3200" dirty="0" err="1" smtClean="0">
                <a:solidFill>
                  <a:schemeClr val="tx1"/>
                </a:solidFill>
              </a:rPr>
              <a:t>large</a:t>
            </a:r>
            <a:r>
              <a:rPr lang="es-ES" sz="3200" dirty="0" smtClean="0">
                <a:solidFill>
                  <a:schemeClr val="tx1"/>
                </a:solidFill>
              </a:rPr>
              <a:t> </a:t>
            </a:r>
            <a:r>
              <a:rPr lang="es-ES" sz="3200" dirty="0" err="1" smtClean="0">
                <a:solidFill>
                  <a:schemeClr val="tx1"/>
                </a:solidFill>
              </a:rPr>
              <a:t>earthquakes</a:t>
            </a:r>
            <a:endParaRPr lang="es-ES" sz="3200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76256" y="15835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Calibri"/>
              </a:rPr>
              <a:t>Hjorleifsdottir</a:t>
            </a:r>
            <a:endParaRPr lang="es-ES" dirty="0">
              <a:latin typeface="Calibri"/>
            </a:endParaRPr>
          </a:p>
        </p:txBody>
      </p:sp>
      <p:pic>
        <p:nvPicPr>
          <p:cNvPr id="3" name="Marcador de contenido 2" descr="Mexico_Historic.eps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4" t="15126" r="26165" b="28704"/>
          <a:stretch/>
        </p:blipFill>
        <p:spPr>
          <a:xfrm>
            <a:off x="-25233" y="1952882"/>
            <a:ext cx="9061729" cy="4644470"/>
          </a:xfrm>
        </p:spPr>
      </p:pic>
      <p:grpSp>
        <p:nvGrpSpPr>
          <p:cNvPr id="5" name="Agrupar 4"/>
          <p:cNvGrpSpPr/>
          <p:nvPr/>
        </p:nvGrpSpPr>
        <p:grpSpPr>
          <a:xfrm>
            <a:off x="4256980" y="2060848"/>
            <a:ext cx="4635500" cy="1727200"/>
            <a:chOff x="4256980" y="2060848"/>
            <a:chExt cx="4635500" cy="1727200"/>
          </a:xfrm>
        </p:grpSpPr>
        <p:pic>
          <p:nvPicPr>
            <p:cNvPr id="4" name="Imagen 3" descr="Fig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6980" y="2060848"/>
              <a:ext cx="4635500" cy="17272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9" name="CuadroTexto 8"/>
            <p:cNvSpPr txBox="1"/>
            <p:nvPr/>
          </p:nvSpPr>
          <p:spPr>
            <a:xfrm>
              <a:off x="4644008" y="2204864"/>
              <a:ext cx="20162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 smtClean="0">
                  <a:solidFill>
                    <a:schemeClr val="bg1"/>
                  </a:solidFill>
                  <a:latin typeface="Calibri"/>
                </a:rPr>
                <a:t>Audet</a:t>
              </a:r>
              <a:r>
                <a:rPr lang="es-ES" sz="1200" dirty="0" smtClean="0">
                  <a:solidFill>
                    <a:schemeClr val="bg1"/>
                  </a:solidFill>
                  <a:latin typeface="Calibri"/>
                </a:rPr>
                <a:t> and Kim, 2016</a:t>
              </a:r>
              <a:endParaRPr lang="es-ES" sz="1200" dirty="0">
                <a:solidFill>
                  <a:schemeClr val="bg1"/>
                </a:solidFill>
                <a:latin typeface="Calibri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34" y="1987776"/>
            <a:ext cx="6372200" cy="4014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4849" y="6517206"/>
            <a:ext cx="150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Allen Husker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 rot="1200000">
            <a:off x="3108096" y="5349373"/>
            <a:ext cx="2060838" cy="372407"/>
            <a:chOff x="3108096" y="5349373"/>
            <a:chExt cx="2060838" cy="372407"/>
          </a:xfrm>
        </p:grpSpPr>
        <p:sp>
          <p:nvSpPr>
            <p:cNvPr id="12" name="Rectangle 11"/>
            <p:cNvSpPr/>
            <p:nvPr/>
          </p:nvSpPr>
          <p:spPr>
            <a:xfrm>
              <a:off x="3108096" y="5352448"/>
              <a:ext cx="1929773" cy="369332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11911" y="5349373"/>
              <a:ext cx="2057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Up dip segment?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95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41" y="169725"/>
            <a:ext cx="3826769" cy="1171044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How does continental crust form?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32656"/>
            <a:ext cx="3571772" cy="2554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355282" y="2749885"/>
            <a:ext cx="232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alibri"/>
              </a:rPr>
              <a:t>Gazel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 et al., 2015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1" y="3068960"/>
            <a:ext cx="8277184" cy="3645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3131689"/>
            <a:ext cx="1440160" cy="523220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Nicaragua 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is n</a:t>
            </a: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ot continental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5696" y="4219347"/>
            <a:ext cx="1224136" cy="3077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In between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3984" y="5143889"/>
            <a:ext cx="1400024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T - continental?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848" y="1196752"/>
            <a:ext cx="391212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bg1"/>
                </a:solidFill>
              </a:rPr>
              <a:t>Nicaragua to Talamanca: arc crust to continental crust. </a:t>
            </a:r>
            <a:endParaRPr lang="en-US" i="1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i="1" dirty="0" smtClean="0">
                <a:solidFill>
                  <a:schemeClr val="bg1"/>
                </a:solidFill>
              </a:rPr>
              <a:t>Different </a:t>
            </a:r>
            <a:r>
              <a:rPr lang="en-US" i="1" dirty="0">
                <a:solidFill>
                  <a:schemeClr val="bg1"/>
                </a:solidFill>
              </a:rPr>
              <a:t>segments </a:t>
            </a:r>
            <a:r>
              <a:rPr lang="en-US" i="1" dirty="0" smtClean="0">
                <a:solidFill>
                  <a:schemeClr val="bg1"/>
                </a:solidFill>
              </a:rPr>
              <a:t>have different </a:t>
            </a:r>
            <a:r>
              <a:rPr lang="en-US" i="1" dirty="0" smtClean="0">
                <a:solidFill>
                  <a:schemeClr val="bg1"/>
                </a:solidFill>
              </a:rPr>
              <a:t>compositions – opportunities to  compare crustal formation with crust </a:t>
            </a:r>
            <a:r>
              <a:rPr lang="en-US" i="1" dirty="0">
                <a:solidFill>
                  <a:schemeClr val="bg1"/>
                </a:solidFill>
              </a:rPr>
              <a:t>and upper mantle </a:t>
            </a:r>
            <a:r>
              <a:rPr lang="en-US" i="1" dirty="0" smtClean="0">
                <a:solidFill>
                  <a:schemeClr val="bg1"/>
                </a:solidFill>
              </a:rPr>
              <a:t>seismic structure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724" y="6529318"/>
            <a:ext cx="149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Michael Carr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732240" y="2381171"/>
            <a:ext cx="0" cy="1012128"/>
          </a:xfrm>
          <a:prstGeom prst="straightConnector1">
            <a:avLst/>
          </a:prstGeom>
          <a:ln w="76200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37490" y="1663789"/>
            <a:ext cx="773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Arc like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8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58" y="274638"/>
            <a:ext cx="8840760" cy="478291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What controls the behavior of the </a:t>
            </a:r>
            <a:r>
              <a:rPr lang="en-US" sz="2800" b="1" i="1" dirty="0" err="1" smtClean="0">
                <a:solidFill>
                  <a:schemeClr val="bg1"/>
                </a:solidFill>
              </a:rPr>
              <a:t>seismogenic</a:t>
            </a:r>
            <a:r>
              <a:rPr lang="en-US" sz="2800" b="1" i="1" dirty="0" smtClean="0">
                <a:solidFill>
                  <a:schemeClr val="bg1"/>
                </a:solidFill>
              </a:rPr>
              <a:t> zone?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444044"/>
            <a:ext cx="225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Nocquet</a:t>
            </a:r>
            <a:r>
              <a:rPr lang="en-US" dirty="0" smtClean="0">
                <a:solidFill>
                  <a:schemeClr val="bg1"/>
                </a:solidFill>
              </a:rPr>
              <a:t> et al.,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875" y="5248037"/>
            <a:ext cx="2803310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Based on continuous (red) and campaign (orange) GPS data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Limited data coverage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5"/>
            <a:ext cx="6075963" cy="4363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026" y="884086"/>
            <a:ext cx="2848052" cy="43639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1657" y="5248037"/>
            <a:ext cx="3188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Rupture areas of past earthquakes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Gap in large earthquakes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Up- &amp; down-dip </a:t>
            </a:r>
            <a:r>
              <a:rPr lang="en-US" i="1" dirty="0" smtClean="0">
                <a:solidFill>
                  <a:schemeClr val="bg1"/>
                </a:solidFill>
              </a:rPr>
              <a:t>behavior?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39265" y="5248037"/>
            <a:ext cx="2613153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 err="1" smtClean="0">
                <a:solidFill>
                  <a:schemeClr val="bg1"/>
                </a:solidFill>
              </a:rPr>
              <a:t>Interseismic</a:t>
            </a:r>
            <a:r>
              <a:rPr lang="en-US" i="1" dirty="0" smtClean="0">
                <a:solidFill>
                  <a:schemeClr val="bg1"/>
                </a:solidFill>
              </a:rPr>
              <a:t> coupling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Why the large variations in along strike coupling</a:t>
            </a:r>
            <a:r>
              <a:rPr lang="en-US" i="1" dirty="0" smtClean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769100" y="2336800"/>
            <a:ext cx="444500" cy="21590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08304" y="2722978"/>
            <a:ext cx="1123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Creep?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55659" y="2012810"/>
            <a:ext cx="559957" cy="248299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59632" y="2830700"/>
            <a:ext cx="144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1960 long duration event?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115616" y="3092310"/>
            <a:ext cx="288032" cy="26468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-468560" y="1021824"/>
            <a:ext cx="2048127" cy="769576"/>
            <a:chOff x="-2700808" y="1021824"/>
            <a:chExt cx="2048127" cy="769576"/>
          </a:xfrm>
        </p:grpSpPr>
        <p:sp>
          <p:nvSpPr>
            <p:cNvPr id="22" name="Rectangle 21"/>
            <p:cNvSpPr/>
            <p:nvPr/>
          </p:nvSpPr>
          <p:spPr>
            <a:xfrm>
              <a:off x="-2268760" y="1021824"/>
              <a:ext cx="1152128" cy="738664"/>
            </a:xfrm>
            <a:prstGeom prst="rect">
              <a:avLst/>
            </a:prstGeom>
            <a:solidFill>
              <a:schemeClr val="tx1">
                <a:alpha val="5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2700808" y="1052736"/>
              <a:ext cx="204812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2016 </a:t>
              </a:r>
            </a:p>
            <a:p>
              <a:pPr algn="ctr"/>
              <a:r>
                <a:rPr lang="en-US" sz="1400" dirty="0" err="1" smtClean="0">
                  <a:solidFill>
                    <a:schemeClr val="bg1"/>
                  </a:solidFill>
                </a:rPr>
                <a:t>Pedernales</a:t>
              </a:r>
              <a:endParaRPr lang="en-US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 Mw=7.8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72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27" y="99974"/>
            <a:ext cx="8701484" cy="1143000"/>
          </a:xfrm>
        </p:spPr>
        <p:txBody>
          <a:bodyPr>
            <a:noAutofit/>
          </a:bodyPr>
          <a:lstStyle/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Active volcanoes </a:t>
            </a:r>
            <a:r>
              <a:rPr lang="en-US" sz="2800" b="1" i="1" dirty="0">
                <a:solidFill>
                  <a:schemeClr val="bg1"/>
                </a:solidFill>
              </a:rPr>
              <a:t>and </a:t>
            </a:r>
            <a:r>
              <a:rPr lang="en-US" sz="2800" b="1" i="1" dirty="0" smtClean="0">
                <a:solidFill>
                  <a:schemeClr val="bg1"/>
                </a:solidFill>
              </a:rPr>
              <a:t>arc </a:t>
            </a:r>
            <a:r>
              <a:rPr lang="en-US" sz="2800" b="1" i="1" dirty="0">
                <a:solidFill>
                  <a:schemeClr val="bg1"/>
                </a:solidFill>
              </a:rPr>
              <a:t>magmatic </a:t>
            </a:r>
            <a:r>
              <a:rPr lang="en-US" sz="2800" b="1" i="1" dirty="0" smtClean="0">
                <a:solidFill>
                  <a:schemeClr val="bg1"/>
                </a:solidFill>
              </a:rPr>
              <a:t>processes from the mantle to the surface – how does it work?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Macintosh HD:Users:sbeck:BECK.research.2:SZO:Maule.volcanoe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67"/>
          <a:stretch/>
        </p:blipFill>
        <p:spPr bwMode="auto">
          <a:xfrm>
            <a:off x="227626" y="1134702"/>
            <a:ext cx="8350302" cy="32316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626" y="4319418"/>
            <a:ext cx="28475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Calibri"/>
              </a:rPr>
              <a:t>Uplift 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calculated from </a:t>
            </a:r>
            <a:r>
              <a:rPr lang="en-US" i="1" dirty="0" err="1">
                <a:solidFill>
                  <a:schemeClr val="bg1"/>
                </a:solidFill>
                <a:latin typeface="Calibri"/>
              </a:rPr>
              <a:t>InSAR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 models between 2003 and 2014 for the large </a:t>
            </a:r>
            <a:r>
              <a:rPr lang="en-US" i="1" dirty="0" err="1">
                <a:solidFill>
                  <a:schemeClr val="bg1"/>
                </a:solidFill>
                <a:latin typeface="Calibri"/>
              </a:rPr>
              <a:t>rhyolitic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 magma system at Laguna del Maule, Chile compared to other systems around the world (Singer et al., 2014)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/>
              </a:rPr>
              <a:t> 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4319418"/>
            <a:ext cx="2605768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i="1" dirty="0">
                <a:solidFill>
                  <a:schemeClr val="bg1"/>
                </a:solidFill>
                <a:latin typeface="Calibri"/>
              </a:rPr>
              <a:t>Schematic diagram of the magma system for the Laguna del Maule region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(Singer 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et al.,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2014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). </a:t>
            </a:r>
            <a:endParaRPr lang="en-US" i="1" dirty="0" smtClean="0">
              <a:solidFill>
                <a:schemeClr val="bg1"/>
              </a:solidFill>
              <a:latin typeface="Calibri"/>
            </a:endParaRPr>
          </a:p>
          <a:p>
            <a:pPr>
              <a:spcAft>
                <a:spcPts val="800"/>
              </a:spcAft>
            </a:pPr>
            <a:r>
              <a:rPr lang="en-US" i="1" dirty="0" smtClean="0">
                <a:solidFill>
                  <a:schemeClr val="bg1"/>
                </a:solidFill>
                <a:latin typeface="Calibri"/>
              </a:rPr>
              <a:t>We need integrative data sets – seismic geochemistry, gas, MT…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7474" y="4319418"/>
            <a:ext cx="31816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/>
              </a:rPr>
              <a:t>Shear-wave velocity model of the </a:t>
            </a:r>
            <a:r>
              <a:rPr lang="en-US" i="1" dirty="0" err="1">
                <a:solidFill>
                  <a:schemeClr val="bg1"/>
                </a:solidFill>
                <a:latin typeface="Calibri"/>
              </a:rPr>
              <a:t>Altiplano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Calibri"/>
              </a:rPr>
              <a:t>Puna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 Magma Body (APMB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) in southern Bolivia  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from a joint inversion of ambient noise and receiver functions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showing 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a very large mid-crustal low-velocity zone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(</a:t>
            </a:r>
            <a:r>
              <a:rPr lang="en-US" i="1" dirty="0">
                <a:solidFill>
                  <a:schemeClr val="bg1"/>
                </a:solidFill>
                <a:latin typeface="Calibri"/>
              </a:rPr>
              <a:t>Ward et al., 2014)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/>
              </a:rPr>
              <a:t> 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70490" y="4149080"/>
            <a:ext cx="864096" cy="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43165" y="4149080"/>
            <a:ext cx="864096" cy="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69351" y="899428"/>
            <a:ext cx="93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~2km/s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452320" y="1134702"/>
            <a:ext cx="288032" cy="42209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73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67690" y="1171396"/>
            <a:ext cx="2091857" cy="1657899"/>
            <a:chOff x="6270490" y="418449"/>
            <a:chExt cx="2490015" cy="2312897"/>
          </a:xfrm>
        </p:grpSpPr>
        <p:pic>
          <p:nvPicPr>
            <p:cNvPr id="3" name="Picture 2" descr="TT.xsec.drip.dense lin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490" y="457200"/>
              <a:ext cx="2490015" cy="22741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47280" y="609600"/>
              <a:ext cx="1617717" cy="386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Northern </a:t>
              </a:r>
              <a:r>
                <a:rPr lang="en-US" sz="1200" dirty="0" err="1" smtClean="0"/>
                <a:t>Altiplano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08235" y="418449"/>
              <a:ext cx="328130" cy="42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6855" y="48567"/>
            <a:ext cx="888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chemeClr val="bg1"/>
                </a:solidFill>
              </a:rPr>
              <a:t>Subduction</a:t>
            </a:r>
            <a:r>
              <a:rPr lang="en-US" sz="2800" b="1" i="1" dirty="0" smtClean="0">
                <a:solidFill>
                  <a:schemeClr val="bg1"/>
                </a:solidFill>
              </a:rPr>
              <a:t> Processes – observations &amp; modeling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338472" y="1171396"/>
            <a:ext cx="1179876" cy="1425667"/>
            <a:chOff x="4586725" y="754184"/>
            <a:chExt cx="1484279" cy="1827751"/>
          </a:xfrm>
        </p:grpSpPr>
        <p:pic>
          <p:nvPicPr>
            <p:cNvPr id="10" name="Picture 9" descr="TT.map.location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725" y="806369"/>
              <a:ext cx="1484279" cy="177556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527225" y="75418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69935" y="1864826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48897" y="1019102"/>
            <a:ext cx="3774993" cy="3423778"/>
            <a:chOff x="309152" y="704743"/>
            <a:chExt cx="3774993" cy="342377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440" y="704743"/>
              <a:ext cx="3600705" cy="3423778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309152" y="806369"/>
              <a:ext cx="417773" cy="9399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9152" y="2961724"/>
              <a:ext cx="509682" cy="9715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51460" y="608125"/>
            <a:ext cx="385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P-wave </a:t>
            </a:r>
            <a:r>
              <a:rPr lang="en-US" b="1" i="1" dirty="0" err="1" smtClean="0">
                <a:solidFill>
                  <a:schemeClr val="bg1"/>
                </a:solidFill>
              </a:rPr>
              <a:t>Teleseismic</a:t>
            </a:r>
            <a:r>
              <a:rPr lang="en-US" b="1" i="1" dirty="0" smtClean="0">
                <a:solidFill>
                  <a:schemeClr val="bg1"/>
                </a:solidFill>
              </a:rPr>
              <a:t> Tomography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82240" y="631090"/>
            <a:ext cx="284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4D Geodynamic Models</a:t>
            </a:r>
            <a:endParaRPr lang="en-US" b="1" i="1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333633" y="753205"/>
            <a:ext cx="0" cy="60384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08104" y="4487713"/>
            <a:ext cx="3515785" cy="200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n-US" sz="1600" i="1" dirty="0" smtClean="0"/>
              <a:t>Modeled thermal anomalies of the </a:t>
            </a:r>
            <a:r>
              <a:rPr lang="en-US" sz="1600" i="1" dirty="0">
                <a:solidFill>
                  <a:schemeClr val="bg1"/>
                </a:solidFill>
              </a:rPr>
              <a:t>S</a:t>
            </a:r>
            <a:r>
              <a:rPr lang="en-US" sz="1600" i="1" dirty="0" smtClean="0">
                <a:solidFill>
                  <a:schemeClr val="bg1"/>
                </a:solidFill>
              </a:rPr>
              <a:t>lab in South America after 100 Ma incorporating </a:t>
            </a:r>
            <a:r>
              <a:rPr lang="en-US" sz="1600" i="1" dirty="0">
                <a:solidFill>
                  <a:schemeClr val="bg1"/>
                </a:solidFill>
              </a:rPr>
              <a:t>plate kinematics, seafloor </a:t>
            </a:r>
            <a:r>
              <a:rPr lang="en-US" sz="1600" i="1" dirty="0" smtClean="0">
                <a:solidFill>
                  <a:schemeClr val="bg1"/>
                </a:solidFill>
              </a:rPr>
              <a:t>ages, </a:t>
            </a:r>
            <a:r>
              <a:rPr lang="en-US" sz="1600" i="1" dirty="0">
                <a:solidFill>
                  <a:schemeClr val="bg1"/>
                </a:solidFill>
              </a:rPr>
              <a:t>and </a:t>
            </a:r>
            <a:r>
              <a:rPr lang="en-US" sz="1600" i="1" dirty="0" smtClean="0">
                <a:solidFill>
                  <a:schemeClr val="bg1"/>
                </a:solidFill>
              </a:rPr>
              <a:t>tectonic </a:t>
            </a:r>
            <a:r>
              <a:rPr lang="en-US" sz="1600" i="1" dirty="0">
                <a:solidFill>
                  <a:schemeClr val="bg1"/>
                </a:solidFill>
              </a:rPr>
              <a:t>features including the buoyant oceanic crust, continental </a:t>
            </a:r>
            <a:r>
              <a:rPr lang="en-US" sz="1600" i="1" dirty="0" err="1" smtClean="0">
                <a:solidFill>
                  <a:schemeClr val="bg1"/>
                </a:solidFill>
              </a:rPr>
              <a:t>cratons</a:t>
            </a:r>
            <a:r>
              <a:rPr lang="en-US" sz="1600" i="1" dirty="0" smtClean="0">
                <a:solidFill>
                  <a:schemeClr val="bg1"/>
                </a:solidFill>
              </a:rPr>
              <a:t> &amp; oceanic plateaus (Hu </a:t>
            </a:r>
            <a:r>
              <a:rPr lang="en-US" sz="1600" i="1" dirty="0">
                <a:solidFill>
                  <a:schemeClr val="bg1"/>
                </a:solidFill>
              </a:rPr>
              <a:t>et al., </a:t>
            </a:r>
            <a:r>
              <a:rPr lang="en-US" sz="1600" i="1" dirty="0" smtClean="0">
                <a:solidFill>
                  <a:schemeClr val="bg1"/>
                </a:solidFill>
              </a:rPr>
              <a:t>2016)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n-US" sz="1600" i="1" dirty="0" smtClean="0">
                <a:solidFill>
                  <a:schemeClr val="bg1"/>
                </a:solidFill>
              </a:rPr>
              <a:t>Opportunities for integrating modeling with diverse data sets</a:t>
            </a:r>
            <a:endParaRPr lang="en-US" sz="1600" i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7304" y="2946962"/>
            <a:ext cx="2540135" cy="1651728"/>
            <a:chOff x="136855" y="3300109"/>
            <a:chExt cx="3023616" cy="2304288"/>
          </a:xfrm>
        </p:grpSpPr>
        <p:grpSp>
          <p:nvGrpSpPr>
            <p:cNvPr id="33" name="Group 32"/>
            <p:cNvGrpSpPr/>
            <p:nvPr/>
          </p:nvGrpSpPr>
          <p:grpSpPr>
            <a:xfrm>
              <a:off x="136855" y="3300109"/>
              <a:ext cx="3023616" cy="2304288"/>
              <a:chOff x="5951781" y="2938944"/>
              <a:chExt cx="3023616" cy="2304288"/>
            </a:xfrm>
          </p:grpSpPr>
          <p:pic>
            <p:nvPicPr>
              <p:cNvPr id="9" name="Picture 8" descr="TT.xsec.28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1781" y="2938944"/>
                <a:ext cx="3023616" cy="2304288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854560" y="3189910"/>
                <a:ext cx="1625141" cy="386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Sierras </a:t>
                </a:r>
                <a:r>
                  <a:rPr lang="en-US" sz="1200" dirty="0" err="1" smtClean="0"/>
                  <a:t>Pampeanas</a:t>
                </a:r>
                <a:endParaRPr lang="en-US" sz="1200" dirty="0"/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696646" y="4719657"/>
              <a:ext cx="499179" cy="545677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170760" y="4569561"/>
              <a:ext cx="681444" cy="545677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10484" y="2940672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pic>
        <p:nvPicPr>
          <p:cNvPr id="2" name="Picture 1" descr="3D.slab.caught.puls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5" y="4769758"/>
            <a:ext cx="2540135" cy="1336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695" y="4632339"/>
            <a:ext cx="1965491" cy="15329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60632" y="2848909"/>
            <a:ext cx="2804604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1600" i="1" dirty="0">
                <a:solidFill>
                  <a:schemeClr val="bg1"/>
                </a:solidFill>
              </a:rPr>
              <a:t>Other anomalies below the </a:t>
            </a:r>
            <a:r>
              <a:rPr lang="en-US" sz="1600" i="1" dirty="0" smtClean="0">
                <a:solidFill>
                  <a:schemeClr val="bg1"/>
                </a:solidFill>
              </a:rPr>
              <a:t>slabs - </a:t>
            </a:r>
            <a:r>
              <a:rPr lang="en-US" sz="1600" i="1" dirty="0">
                <a:solidFill>
                  <a:schemeClr val="bg1"/>
                </a:solidFill>
              </a:rPr>
              <a:t>pieces of remnant slabs (blue) and indications of water (red) in the transition zone</a:t>
            </a:r>
            <a:r>
              <a:rPr lang="en-US" sz="1600" i="1" dirty="0" smtClean="0">
                <a:solidFill>
                  <a:schemeClr val="bg1"/>
                </a:solidFill>
              </a:rPr>
              <a:t>? Anisotropy?</a:t>
            </a:r>
            <a:endParaRPr lang="en-US" sz="1600" i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1600" i="1" dirty="0" smtClean="0">
                <a:solidFill>
                  <a:schemeClr val="bg1"/>
                </a:solidFill>
              </a:rPr>
              <a:t>Anisotropy – slab anisotropy is modified from the fossil fabric formed at ridge in S. Peru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4029" y="1033148"/>
            <a:ext cx="1846888" cy="1804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n-US" sz="1600" i="1" dirty="0" smtClean="0">
                <a:solidFill>
                  <a:schemeClr val="bg1"/>
                </a:solidFill>
              </a:rPr>
              <a:t>Slabs penetrate into the lower mantle – need better data &amp; improved techniques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n-US" sz="1600" i="1" dirty="0" smtClean="0">
                <a:solidFill>
                  <a:schemeClr val="bg1"/>
                </a:solidFill>
              </a:rPr>
              <a:t>Connections to the surface?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76990" y="6138421"/>
            <a:ext cx="2746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Shear-wave splitting plotted on S-wave slab anomaly (</a:t>
            </a:r>
            <a:r>
              <a:rPr lang="en-US" sz="1400" i="1" dirty="0" err="1" smtClean="0">
                <a:solidFill>
                  <a:schemeClr val="bg1"/>
                </a:solidFill>
              </a:rPr>
              <a:t>Eakin</a:t>
            </a:r>
            <a:r>
              <a:rPr lang="en-US" sz="1400" i="1" dirty="0" smtClean="0">
                <a:solidFill>
                  <a:schemeClr val="bg1"/>
                </a:solidFill>
              </a:rPr>
              <a:t> et al., 2016; </a:t>
            </a:r>
            <a:r>
              <a:rPr lang="en-US" sz="1400" i="1" dirty="0" err="1" smtClean="0">
                <a:solidFill>
                  <a:schemeClr val="bg1"/>
                </a:solidFill>
              </a:rPr>
              <a:t>Scire</a:t>
            </a:r>
            <a:r>
              <a:rPr lang="en-US" sz="1400" i="1" dirty="0" smtClean="0">
                <a:solidFill>
                  <a:schemeClr val="bg1"/>
                </a:solidFill>
              </a:rPr>
              <a:t> et al., 2015)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28" y="6146562"/>
            <a:ext cx="2637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Slab anomaly beneath N. Bolivia &amp; S. Peru (</a:t>
            </a:r>
            <a:r>
              <a:rPr lang="en-US" sz="1400" i="1" dirty="0" err="1" smtClean="0">
                <a:solidFill>
                  <a:schemeClr val="bg1"/>
                </a:solidFill>
              </a:rPr>
              <a:t>Scire</a:t>
            </a:r>
            <a:r>
              <a:rPr lang="en-US" sz="1400" i="1" dirty="0" smtClean="0">
                <a:solidFill>
                  <a:schemeClr val="bg1"/>
                </a:solidFill>
              </a:rPr>
              <a:t> et al., 2015; 2016)</a:t>
            </a:r>
            <a:endParaRPr lang="en-US" sz="1400" i="1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788024" y="1000422"/>
            <a:ext cx="1080120" cy="0"/>
          </a:xfrm>
          <a:prstGeom prst="straightConnector1">
            <a:avLst/>
          </a:prstGeom>
          <a:ln w="76200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23928" y="4653136"/>
            <a:ext cx="77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280 km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3000000">
            <a:off x="4170452" y="5445224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slab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331640" y="1410558"/>
            <a:ext cx="288032" cy="86631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16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36513" y="0"/>
            <a:ext cx="9180513" cy="69040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Calibri"/>
            </a:endParaRPr>
          </a:p>
        </p:txBody>
      </p:sp>
      <p:pic>
        <p:nvPicPr>
          <p:cNvPr id="40" name="Picture 3" descr="C:\Users\oncken\Desktop\chile-earthquak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10" y="84618"/>
            <a:ext cx="3778441" cy="61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5" descr="D:\oncken\Desktop\all_ch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r="54996" b="9843"/>
          <a:stretch>
            <a:fillRect/>
          </a:stretch>
        </p:blipFill>
        <p:spPr bwMode="auto">
          <a:xfrm>
            <a:off x="-36513" y="-261938"/>
            <a:ext cx="2292351" cy="716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19"/>
          <p:cNvSpPr txBox="1">
            <a:spLocks noChangeArrowheads="1"/>
          </p:cNvSpPr>
          <p:nvPr/>
        </p:nvSpPr>
        <p:spPr bwMode="auto">
          <a:xfrm>
            <a:off x="6511925" y="6008688"/>
            <a:ext cx="24939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>
                <a:latin typeface="Calibri" pitchFamily="34" charset="0"/>
              </a:rPr>
              <a:t>Ipoc-network.org</a:t>
            </a:r>
          </a:p>
        </p:txBody>
      </p:sp>
      <p:sp>
        <p:nvSpPr>
          <p:cNvPr id="17414" name="Text Box 19"/>
          <p:cNvSpPr txBox="1">
            <a:spLocks noChangeArrowheads="1"/>
          </p:cNvSpPr>
          <p:nvPr/>
        </p:nvSpPr>
        <p:spPr bwMode="auto">
          <a:xfrm>
            <a:off x="3943350" y="5910263"/>
            <a:ext cx="12763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 dirty="0" err="1">
                <a:solidFill>
                  <a:schemeClr val="bg1"/>
                </a:solidFill>
                <a:latin typeface="Calibri" pitchFamily="34" charset="0"/>
              </a:rPr>
              <a:t>Ipoc-network.org</a:t>
            </a:r>
            <a:endParaRPr lang="de-DE" altLang="de-DE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415" name="Oval 11"/>
          <p:cNvSpPr>
            <a:spLocks noChangeArrowheads="1"/>
          </p:cNvSpPr>
          <p:nvPr/>
        </p:nvSpPr>
        <p:spPr bwMode="auto">
          <a:xfrm>
            <a:off x="5795963" y="6408738"/>
            <a:ext cx="144462" cy="360362"/>
          </a:xfrm>
          <a:prstGeom prst="ellips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>
              <a:latin typeface="Calibri"/>
            </a:endParaRPr>
          </a:p>
        </p:txBody>
      </p: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5940425" y="6381750"/>
            <a:ext cx="295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>
                <a:latin typeface="Calibri"/>
              </a:rPr>
              <a:t>&gt;</a:t>
            </a:r>
            <a:r>
              <a:rPr lang="de-DE" altLang="de-DE" sz="1800" dirty="0">
                <a:solidFill>
                  <a:schemeClr val="bg1"/>
                </a:solidFill>
                <a:latin typeface="Calibri"/>
              </a:rPr>
              <a:t>100 </a:t>
            </a:r>
            <a:r>
              <a:rPr lang="de-DE" altLang="de-DE" sz="1800" dirty="0" err="1">
                <a:solidFill>
                  <a:schemeClr val="bg1"/>
                </a:solidFill>
                <a:latin typeface="Calibri"/>
              </a:rPr>
              <a:t>yrs</a:t>
            </a:r>
            <a:r>
              <a:rPr lang="de-DE" altLang="de-DE" sz="1800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latin typeface="Calibri"/>
              </a:rPr>
              <a:t>since</a:t>
            </a:r>
            <a:r>
              <a:rPr lang="de-DE" altLang="de-DE" sz="1800" dirty="0">
                <a:solidFill>
                  <a:schemeClr val="bg1"/>
                </a:solidFill>
                <a:latin typeface="Calibri"/>
              </a:rPr>
              <a:t> last </a:t>
            </a:r>
            <a:r>
              <a:rPr lang="de-DE" altLang="de-DE" sz="1800" dirty="0" err="1">
                <a:solidFill>
                  <a:schemeClr val="bg1"/>
                </a:solidFill>
                <a:latin typeface="Calibri"/>
              </a:rPr>
              <a:t>event</a:t>
            </a:r>
            <a:endParaRPr lang="de-DE" altLang="de-DE" sz="18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6153" name="Picture 17" descr="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488"/>
            <a:ext cx="3776663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 Box 6"/>
          <p:cNvSpPr txBox="1">
            <a:spLocks noChangeArrowheads="1"/>
          </p:cNvSpPr>
          <p:nvPr/>
        </p:nvSpPr>
        <p:spPr bwMode="auto">
          <a:xfrm>
            <a:off x="2367533" y="106146"/>
            <a:ext cx="28829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i="1" dirty="0" err="1" smtClean="0">
                <a:solidFill>
                  <a:srgbClr val="004D95"/>
                </a:solidFill>
                <a:latin typeface="Calibri" pitchFamily="34" charset="0"/>
              </a:rPr>
              <a:t>Locking</a:t>
            </a:r>
            <a:r>
              <a:rPr lang="de-DE" altLang="de-DE" sz="2800" b="1" i="1" dirty="0" smtClean="0">
                <a:solidFill>
                  <a:srgbClr val="004D95"/>
                </a:solidFill>
                <a:latin typeface="Calibri" pitchFamily="34" charset="0"/>
              </a:rPr>
              <a:t>,  </a:t>
            </a:r>
            <a:r>
              <a:rPr lang="de-DE" altLang="de-DE" sz="2800" b="1" i="1" dirty="0" err="1" smtClean="0">
                <a:solidFill>
                  <a:srgbClr val="004D95"/>
                </a:solidFill>
                <a:latin typeface="Calibri" pitchFamily="34" charset="0"/>
              </a:rPr>
              <a:t>earthquakes</a:t>
            </a:r>
            <a:r>
              <a:rPr lang="de-DE" altLang="de-DE" sz="2800" b="1" i="1" dirty="0" smtClean="0">
                <a:solidFill>
                  <a:srgbClr val="004D95"/>
                </a:solidFill>
                <a:latin typeface="Calibri" pitchFamily="34" charset="0"/>
              </a:rPr>
              <a:t> </a:t>
            </a:r>
            <a:r>
              <a:rPr lang="de-DE" altLang="de-DE" sz="2800" b="1" i="1" dirty="0" err="1" smtClean="0">
                <a:solidFill>
                  <a:srgbClr val="004D95"/>
                </a:solidFill>
                <a:latin typeface="Calibri" pitchFamily="34" charset="0"/>
              </a:rPr>
              <a:t>and</a:t>
            </a:r>
            <a:r>
              <a:rPr lang="de-DE" altLang="de-DE" sz="2800" b="1" i="1" dirty="0" smtClean="0">
                <a:solidFill>
                  <a:srgbClr val="004D95"/>
                </a:solidFill>
                <a:latin typeface="Calibri" pitchFamily="34" charset="0"/>
              </a:rPr>
              <a:t> </a:t>
            </a:r>
            <a:r>
              <a:rPr lang="de-DE" altLang="de-DE" sz="2800" b="1" i="1" dirty="0" err="1" smtClean="0">
                <a:solidFill>
                  <a:srgbClr val="004D95"/>
                </a:solidFill>
                <a:latin typeface="Calibri" pitchFamily="34" charset="0"/>
              </a:rPr>
              <a:t>why</a:t>
            </a:r>
            <a:r>
              <a:rPr lang="de-DE" altLang="de-DE" sz="2800" b="1" i="1" dirty="0" smtClean="0">
                <a:solidFill>
                  <a:srgbClr val="004D95"/>
                </a:solidFill>
                <a:latin typeface="Calibri" pitchFamily="34" charset="0"/>
              </a:rPr>
              <a:t> Chile </a:t>
            </a:r>
            <a:r>
              <a:rPr lang="de-DE" altLang="de-DE" sz="2800" b="1" i="1" dirty="0" err="1" smtClean="0">
                <a:solidFill>
                  <a:srgbClr val="004D95"/>
                </a:solidFill>
                <a:latin typeface="Calibri" pitchFamily="34" charset="0"/>
              </a:rPr>
              <a:t>is</a:t>
            </a:r>
            <a:r>
              <a:rPr lang="de-DE" altLang="de-DE" sz="2800" b="1" i="1" dirty="0" smtClean="0">
                <a:solidFill>
                  <a:srgbClr val="004D95"/>
                </a:solidFill>
                <a:latin typeface="Calibri" pitchFamily="34" charset="0"/>
              </a:rPr>
              <a:t> a </a:t>
            </a:r>
            <a:r>
              <a:rPr lang="de-DE" altLang="de-DE" sz="2800" b="1" i="1" dirty="0" err="1" smtClean="0">
                <a:solidFill>
                  <a:srgbClr val="004D95"/>
                </a:solidFill>
                <a:latin typeface="Calibri" pitchFamily="34" charset="0"/>
              </a:rPr>
              <a:t>perfect</a:t>
            </a:r>
            <a:r>
              <a:rPr lang="de-DE" altLang="de-DE" sz="2800" b="1" i="1" dirty="0" smtClean="0">
                <a:solidFill>
                  <a:srgbClr val="004D95"/>
                </a:solidFill>
                <a:latin typeface="Calibri" pitchFamily="34" charset="0"/>
              </a:rPr>
              <a:t> </a:t>
            </a:r>
            <a:r>
              <a:rPr lang="de-DE" altLang="de-DE" sz="2800" b="1" i="1" dirty="0" err="1" smtClean="0">
                <a:solidFill>
                  <a:srgbClr val="004D95"/>
                </a:solidFill>
                <a:latin typeface="Calibri" pitchFamily="34" charset="0"/>
              </a:rPr>
              <a:t>natural</a:t>
            </a:r>
            <a:r>
              <a:rPr lang="de-DE" altLang="de-DE" sz="2800" b="1" i="1" dirty="0" smtClean="0">
                <a:solidFill>
                  <a:srgbClr val="004D95"/>
                </a:solidFill>
                <a:latin typeface="Calibri" pitchFamily="34" charset="0"/>
              </a:rPr>
              <a:t> lab</a:t>
            </a:r>
            <a:endParaRPr lang="de-DE" altLang="de-DE" sz="2800" b="1" i="1" dirty="0">
              <a:solidFill>
                <a:srgbClr val="004D95"/>
              </a:solidFill>
              <a:latin typeface="Calibri" pitchFamily="34" charset="0"/>
            </a:endParaRPr>
          </a:p>
        </p:txBody>
      </p:sp>
      <p:sp>
        <p:nvSpPr>
          <p:cNvPr id="17419" name="Text Box 19"/>
          <p:cNvSpPr txBox="1">
            <a:spLocks noChangeArrowheads="1"/>
          </p:cNvSpPr>
          <p:nvPr/>
        </p:nvSpPr>
        <p:spPr bwMode="auto">
          <a:xfrm>
            <a:off x="2195736" y="5914345"/>
            <a:ext cx="1800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 dirty="0">
                <a:solidFill>
                  <a:schemeClr val="bg1"/>
                </a:solidFill>
                <a:latin typeface="Calibri" pitchFamily="34" charset="0"/>
              </a:rPr>
              <a:t>Moreno et al., in </a:t>
            </a:r>
            <a:r>
              <a:rPr lang="de-DE" altLang="de-DE" sz="1200" dirty="0" err="1">
                <a:solidFill>
                  <a:schemeClr val="bg1"/>
                </a:solidFill>
                <a:latin typeface="Calibri" pitchFamily="34" charset="0"/>
              </a:rPr>
              <a:t>prep</a:t>
            </a:r>
            <a:r>
              <a:rPr lang="de-DE" altLang="de-DE" sz="1200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755650" y="-144463"/>
            <a:ext cx="2016125" cy="6381751"/>
            <a:chOff x="431" y="0"/>
            <a:chExt cx="1134" cy="3929"/>
          </a:xfrm>
        </p:grpSpPr>
        <p:sp>
          <p:nvSpPr>
            <p:cNvPr id="17423" name="Line 21"/>
            <p:cNvSpPr>
              <a:spLocks noChangeShapeType="1"/>
            </p:cNvSpPr>
            <p:nvPr/>
          </p:nvSpPr>
          <p:spPr bwMode="auto">
            <a:xfrm>
              <a:off x="748" y="0"/>
              <a:ext cx="227" cy="2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>
                <a:latin typeface="Calibri"/>
              </a:endParaRPr>
            </a:p>
          </p:txBody>
        </p:sp>
        <p:sp>
          <p:nvSpPr>
            <p:cNvPr id="17424" name="Line 22"/>
            <p:cNvSpPr>
              <a:spLocks noChangeShapeType="1"/>
            </p:cNvSpPr>
            <p:nvPr/>
          </p:nvSpPr>
          <p:spPr bwMode="auto">
            <a:xfrm>
              <a:off x="952" y="255"/>
              <a:ext cx="45" cy="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>
                <a:latin typeface="Calibri"/>
              </a:endParaRPr>
            </a:p>
          </p:txBody>
        </p:sp>
        <p:sp>
          <p:nvSpPr>
            <p:cNvPr id="17425" name="Line 23"/>
            <p:cNvSpPr>
              <a:spLocks noChangeShapeType="1"/>
            </p:cNvSpPr>
            <p:nvPr/>
          </p:nvSpPr>
          <p:spPr bwMode="auto">
            <a:xfrm>
              <a:off x="952" y="799"/>
              <a:ext cx="0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>
                <a:latin typeface="Calibri"/>
              </a:endParaRPr>
            </a:p>
          </p:txBody>
        </p:sp>
        <p:sp>
          <p:nvSpPr>
            <p:cNvPr id="17426" name="Line 24"/>
            <p:cNvSpPr>
              <a:spLocks noChangeShapeType="1"/>
            </p:cNvSpPr>
            <p:nvPr/>
          </p:nvSpPr>
          <p:spPr bwMode="auto">
            <a:xfrm flipH="1">
              <a:off x="884" y="1092"/>
              <a:ext cx="91" cy="5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>
                <a:latin typeface="Calibri"/>
              </a:endParaRPr>
            </a:p>
          </p:txBody>
        </p:sp>
        <p:sp>
          <p:nvSpPr>
            <p:cNvPr id="17427" name="Line 26"/>
            <p:cNvSpPr>
              <a:spLocks noChangeShapeType="1"/>
            </p:cNvSpPr>
            <p:nvPr/>
          </p:nvSpPr>
          <p:spPr bwMode="auto">
            <a:xfrm flipH="1">
              <a:off x="885" y="1616"/>
              <a:ext cx="45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>
                <a:latin typeface="Calibri"/>
              </a:endParaRPr>
            </a:p>
          </p:txBody>
        </p:sp>
        <p:sp>
          <p:nvSpPr>
            <p:cNvPr id="17428" name="Line 27"/>
            <p:cNvSpPr>
              <a:spLocks noChangeShapeType="1"/>
            </p:cNvSpPr>
            <p:nvPr/>
          </p:nvSpPr>
          <p:spPr bwMode="auto">
            <a:xfrm flipH="1">
              <a:off x="816" y="1933"/>
              <a:ext cx="46" cy="3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>
                <a:latin typeface="Calibri"/>
              </a:endParaRPr>
            </a:p>
          </p:txBody>
        </p:sp>
        <p:sp>
          <p:nvSpPr>
            <p:cNvPr id="17429" name="Line 28"/>
            <p:cNvSpPr>
              <a:spLocks noChangeShapeType="1"/>
            </p:cNvSpPr>
            <p:nvPr/>
          </p:nvSpPr>
          <p:spPr bwMode="auto">
            <a:xfrm flipH="1">
              <a:off x="657" y="2251"/>
              <a:ext cx="136" cy="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>
                <a:latin typeface="Calibri"/>
              </a:endParaRPr>
            </a:p>
          </p:txBody>
        </p:sp>
        <p:sp>
          <p:nvSpPr>
            <p:cNvPr id="17430" name="Line 29"/>
            <p:cNvSpPr>
              <a:spLocks noChangeShapeType="1"/>
            </p:cNvSpPr>
            <p:nvPr/>
          </p:nvSpPr>
          <p:spPr bwMode="auto">
            <a:xfrm flipH="1">
              <a:off x="431" y="2750"/>
              <a:ext cx="271" cy="11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>
                <a:latin typeface="Calibri"/>
              </a:endParaRPr>
            </a:p>
          </p:txBody>
        </p:sp>
        <p:sp>
          <p:nvSpPr>
            <p:cNvPr id="17431" name="Text Box 33"/>
            <p:cNvSpPr txBox="1">
              <a:spLocks noChangeArrowheads="1"/>
            </p:cNvSpPr>
            <p:nvPr/>
          </p:nvSpPr>
          <p:spPr bwMode="auto">
            <a:xfrm>
              <a:off x="566" y="3249"/>
              <a:ext cx="5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400">
                  <a:solidFill>
                    <a:srgbClr val="004D95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>
                  <a:latin typeface="Calibri"/>
                </a:rPr>
                <a:t>1960</a:t>
              </a:r>
            </a:p>
          </p:txBody>
        </p:sp>
        <p:sp>
          <p:nvSpPr>
            <p:cNvPr id="17432" name="Text Box 34"/>
            <p:cNvSpPr txBox="1">
              <a:spLocks noChangeArrowheads="1"/>
            </p:cNvSpPr>
            <p:nvPr/>
          </p:nvSpPr>
          <p:spPr bwMode="auto">
            <a:xfrm>
              <a:off x="703" y="2432"/>
              <a:ext cx="4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400">
                  <a:solidFill>
                    <a:srgbClr val="004D95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>
                  <a:latin typeface="Calibri"/>
                </a:rPr>
                <a:t>2010</a:t>
              </a:r>
            </a:p>
          </p:txBody>
        </p:sp>
        <p:sp>
          <p:nvSpPr>
            <p:cNvPr id="17433" name="Text Box 35"/>
            <p:cNvSpPr txBox="1">
              <a:spLocks noChangeArrowheads="1"/>
            </p:cNvSpPr>
            <p:nvPr/>
          </p:nvSpPr>
          <p:spPr bwMode="auto">
            <a:xfrm>
              <a:off x="793" y="2024"/>
              <a:ext cx="4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400">
                  <a:solidFill>
                    <a:srgbClr val="004D95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>
                  <a:latin typeface="Calibri"/>
                </a:rPr>
                <a:t>1906</a:t>
              </a:r>
            </a:p>
          </p:txBody>
        </p:sp>
        <p:sp>
          <p:nvSpPr>
            <p:cNvPr id="17434" name="Text Box 36"/>
            <p:cNvSpPr txBox="1">
              <a:spLocks noChangeArrowheads="1"/>
            </p:cNvSpPr>
            <p:nvPr/>
          </p:nvSpPr>
          <p:spPr bwMode="auto">
            <a:xfrm>
              <a:off x="884" y="1661"/>
              <a:ext cx="4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400">
                  <a:solidFill>
                    <a:srgbClr val="004D95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>
                  <a:latin typeface="Calibri"/>
                </a:rPr>
                <a:t>1943</a:t>
              </a:r>
            </a:p>
          </p:txBody>
        </p:sp>
        <p:sp>
          <p:nvSpPr>
            <p:cNvPr id="17435" name="Text Box 37"/>
            <p:cNvSpPr txBox="1">
              <a:spLocks noChangeArrowheads="1"/>
            </p:cNvSpPr>
            <p:nvPr/>
          </p:nvSpPr>
          <p:spPr bwMode="auto">
            <a:xfrm>
              <a:off x="884" y="1253"/>
              <a:ext cx="5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400">
                  <a:solidFill>
                    <a:srgbClr val="004D95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>
                  <a:latin typeface="Calibri"/>
                </a:rPr>
                <a:t>1922</a:t>
              </a:r>
            </a:p>
          </p:txBody>
        </p:sp>
        <p:sp>
          <p:nvSpPr>
            <p:cNvPr id="17436" name="Text Box 38"/>
            <p:cNvSpPr txBox="1">
              <a:spLocks noChangeArrowheads="1"/>
            </p:cNvSpPr>
            <p:nvPr/>
          </p:nvSpPr>
          <p:spPr bwMode="auto">
            <a:xfrm>
              <a:off x="885" y="799"/>
              <a:ext cx="5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400">
                  <a:solidFill>
                    <a:srgbClr val="004D95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>
                  <a:latin typeface="Calibri"/>
                </a:rPr>
                <a:t>1995</a:t>
              </a:r>
            </a:p>
          </p:txBody>
        </p:sp>
        <p:sp>
          <p:nvSpPr>
            <p:cNvPr id="17437" name="Text Box 39"/>
            <p:cNvSpPr txBox="1">
              <a:spLocks noChangeArrowheads="1"/>
            </p:cNvSpPr>
            <p:nvPr/>
          </p:nvSpPr>
          <p:spPr bwMode="auto">
            <a:xfrm>
              <a:off x="930" y="346"/>
              <a:ext cx="6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400">
                  <a:solidFill>
                    <a:srgbClr val="004D95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>
                  <a:latin typeface="Calibri"/>
                </a:rPr>
                <a:t>1877</a:t>
              </a:r>
            </a:p>
          </p:txBody>
        </p:sp>
        <p:sp>
          <p:nvSpPr>
            <p:cNvPr id="17438" name="Text Box 40"/>
            <p:cNvSpPr txBox="1">
              <a:spLocks noChangeArrowheads="1"/>
            </p:cNvSpPr>
            <p:nvPr/>
          </p:nvSpPr>
          <p:spPr bwMode="auto">
            <a:xfrm>
              <a:off x="930" y="73"/>
              <a:ext cx="4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400">
                  <a:solidFill>
                    <a:srgbClr val="004D95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>
                  <a:latin typeface="Calibri"/>
                </a:rPr>
                <a:t>2001</a:t>
              </a:r>
            </a:p>
          </p:txBody>
        </p:sp>
      </p:grpSp>
      <p:sp>
        <p:nvSpPr>
          <p:cNvPr id="17421" name="AutoShape 34" descr="imap://oncken@gfz-potsdam.de:993/fetch%3EUID%3E/INBOX%3E54452?part=1.1.2&amp;filename=all_chile.png"/>
          <p:cNvSpPr>
            <a:spLocks noChangeAspect="1" noChangeArrowheads="1"/>
          </p:cNvSpPr>
          <p:nvPr/>
        </p:nvSpPr>
        <p:spPr bwMode="auto">
          <a:xfrm>
            <a:off x="155575" y="-4670425"/>
            <a:ext cx="7524750" cy="974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rgbClr val="004D95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>
              <a:latin typeface="Calibri"/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6444208" y="2268161"/>
            <a:ext cx="1800200" cy="584775"/>
            <a:chOff x="6444208" y="2268161"/>
            <a:chExt cx="1800200" cy="584775"/>
          </a:xfrm>
        </p:grpSpPr>
        <p:sp>
          <p:nvSpPr>
            <p:cNvPr id="31" name="Ellipse 30"/>
            <p:cNvSpPr/>
            <p:nvPr/>
          </p:nvSpPr>
          <p:spPr>
            <a:xfrm>
              <a:off x="7956376" y="2492896"/>
              <a:ext cx="216024" cy="360040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444208" y="2268161"/>
              <a:ext cx="18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 smtClean="0">
                  <a:solidFill>
                    <a:schemeClr val="bg1"/>
                  </a:solidFill>
                  <a:latin typeface="Arial Narrow" pitchFamily="34" charset="0"/>
                </a:rPr>
                <a:t>2014</a:t>
              </a:r>
              <a:r>
                <a:rPr lang="de-DE" sz="2400" b="1" dirty="0" smtClean="0">
                  <a:solidFill>
                    <a:schemeClr val="bg1"/>
                  </a:solidFill>
                  <a:latin typeface="Arial Narrow" pitchFamily="34" charset="0"/>
                </a:rPr>
                <a:t>  </a:t>
              </a:r>
              <a:r>
                <a:rPr lang="de-DE" sz="2000" b="1" dirty="0" smtClean="0">
                  <a:solidFill>
                    <a:schemeClr val="bg1"/>
                  </a:solidFill>
                  <a:latin typeface="Arial Narrow" pitchFamily="34" charset="0"/>
                </a:rPr>
                <a:t>M 8.1</a:t>
              </a:r>
              <a:endParaRPr lang="de-DE" sz="20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336800" y="2711515"/>
            <a:ext cx="2988284" cy="2879725"/>
            <a:chOff x="971550" y="2708275"/>
            <a:chExt cx="3752850" cy="3600450"/>
          </a:xfrm>
        </p:grpSpPr>
        <p:sp>
          <p:nvSpPr>
            <p:cNvPr id="35" name="AutoShape 5" descr="http://www.gfz-potsdam.de/portal/gfz/Public+Relations/M40-Bildarchiv/Bildergalerie+Chile-Erdbeben/GFZ-PR-24_Karte-Erdbebenhistorie?binary=true&amp;status=300"/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6" name="AutoShape 7" descr="http://www.gfz-potsdam.de/portal/gfz/Public+Relations/M40-Bildarchiv/Bildergalerie+Chile-Erdbeben/GFZ-PR-24_Karte-Erdbebenhistorie?binary=true&amp;status=300"/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7" name="AutoShape 9" descr="http://www.gfz-potsdam.de/portal/gfz/Public+Relations/M40-Bildarchiv/Bildergalerie+Chile-Erdbeben/GFZ-PR-24_Karte-Erdbebenhistorie?binary=true&amp;status=300"/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8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2708275"/>
              <a:ext cx="3524250" cy="36004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feld 7"/>
            <p:cNvSpPr txBox="1">
              <a:spLocks noChangeArrowheads="1"/>
            </p:cNvSpPr>
            <p:nvPr/>
          </p:nvSpPr>
          <p:spPr bwMode="auto">
            <a:xfrm>
              <a:off x="2989143" y="2783614"/>
              <a:ext cx="1372454" cy="34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200" dirty="0">
                  <a:latin typeface="Calibri" pitchFamily="34" charset="0"/>
                  <a:ea typeface="ＭＳ Ｐゴシック" charset="-128"/>
                </a:rPr>
                <a:t>Scholz, 2002</a:t>
              </a:r>
            </a:p>
          </p:txBody>
        </p:sp>
      </p:grpSp>
      <p:sp>
        <p:nvSpPr>
          <p:cNvPr id="4" name="Rechteck 3"/>
          <p:cNvSpPr/>
          <p:nvPr/>
        </p:nvSpPr>
        <p:spPr bwMode="auto">
          <a:xfrm>
            <a:off x="7740352" y="2132856"/>
            <a:ext cx="648072" cy="115212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6136" y="6410250"/>
            <a:ext cx="237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IPOC - </a:t>
            </a:r>
            <a:r>
              <a:rPr lang="en-US" dirty="0" err="1" smtClean="0">
                <a:solidFill>
                  <a:schemeClr val="bg1"/>
                </a:solidFill>
              </a:rPr>
              <a:t>Onno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Oncken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8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ncken\Desktop\Historical Seismici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6"/>
          <a:stretch/>
        </p:blipFill>
        <p:spPr bwMode="auto">
          <a:xfrm>
            <a:off x="0" y="457654"/>
            <a:ext cx="9108251" cy="54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1509" y="19579"/>
            <a:ext cx="912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 err="1" smtClean="0">
                <a:solidFill>
                  <a:srgbClr val="FF0000"/>
                </a:solidFill>
                <a:latin typeface="Calibri"/>
                <a:cs typeface="Calibri"/>
              </a:rPr>
              <a:t>Earthquake</a:t>
            </a:r>
            <a:r>
              <a:rPr lang="de-DE" sz="2800" b="1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800" b="1" i="1" dirty="0" err="1" smtClean="0">
                <a:solidFill>
                  <a:srgbClr val="FF0000"/>
                </a:solidFill>
                <a:latin typeface="Calibri"/>
                <a:cs typeface="Calibri"/>
              </a:rPr>
              <a:t>record</a:t>
            </a:r>
            <a:r>
              <a:rPr lang="de-DE" sz="2800" b="1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800" b="1" i="1" dirty="0" err="1" smtClean="0">
                <a:solidFill>
                  <a:srgbClr val="FF0000"/>
                </a:solidFill>
                <a:latin typeface="Calibri"/>
                <a:cs typeface="Calibri"/>
              </a:rPr>
              <a:t>since</a:t>
            </a:r>
            <a:r>
              <a:rPr lang="de-DE" sz="2800" b="1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800" b="1" i="1" dirty="0" err="1" smtClean="0">
                <a:solidFill>
                  <a:srgbClr val="FF0000"/>
                </a:solidFill>
                <a:latin typeface="Calibri"/>
                <a:cs typeface="Calibri"/>
              </a:rPr>
              <a:t>arrival</a:t>
            </a:r>
            <a:r>
              <a:rPr lang="de-DE" sz="2800" b="1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800" b="1" i="1" dirty="0" err="1" smtClean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lang="de-DE" sz="2800" b="1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800" b="1" i="1" dirty="0" err="1" smtClean="0">
                <a:solidFill>
                  <a:srgbClr val="FF0000"/>
                </a:solidFill>
                <a:latin typeface="Calibri"/>
                <a:cs typeface="Calibri"/>
              </a:rPr>
              <a:t>Spanish</a:t>
            </a:r>
            <a:endParaRPr lang="de-DE" sz="2800" b="1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4932040" y="2420888"/>
            <a:ext cx="0" cy="10811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5551298" y="6000837"/>
            <a:ext cx="345638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Calibri"/>
              </a:rPr>
              <a:t>R</a:t>
            </a:r>
            <a:r>
              <a:rPr lang="de-DE" b="1" dirty="0" err="1" smtClean="0">
                <a:solidFill>
                  <a:schemeClr val="bg1"/>
                </a:solidFill>
                <a:latin typeface="Calibri"/>
              </a:rPr>
              <a:t>emaining</a:t>
            </a:r>
            <a:r>
              <a:rPr lang="de-DE" b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latin typeface="Calibri"/>
              </a:rPr>
              <a:t>deficit</a:t>
            </a:r>
            <a:r>
              <a:rPr lang="de-DE" b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latin typeface="Calibri"/>
              </a:rPr>
              <a:t>equivalent</a:t>
            </a:r>
            <a:r>
              <a:rPr lang="de-DE" b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latin typeface="Calibri"/>
              </a:rPr>
              <a:t>to</a:t>
            </a:r>
            <a:r>
              <a:rPr lang="de-DE" b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latin typeface="Calibri"/>
              </a:rPr>
              <a:t>Mw</a:t>
            </a:r>
            <a:r>
              <a:rPr lang="de-DE" b="1" dirty="0" smtClean="0">
                <a:solidFill>
                  <a:schemeClr val="bg1"/>
                </a:solidFill>
                <a:latin typeface="Calibri"/>
              </a:rPr>
              <a:t>=8.9</a:t>
            </a:r>
            <a:endParaRPr lang="de-DE" b="1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8497158" y="5640797"/>
            <a:ext cx="288032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 rot="16200000">
            <a:off x="4644008" y="1994357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rgbClr val="C00000"/>
                </a:solidFill>
                <a:latin typeface="Calibri"/>
              </a:rPr>
              <a:t>2014</a:t>
            </a:r>
            <a:endParaRPr lang="de-DE" sz="12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539" y="6149905"/>
            <a:ext cx="432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Likely place to “catch” a major earthquake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6000837"/>
            <a:ext cx="4860067" cy="64633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7584" y="5456131"/>
            <a:ext cx="237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IPOC - </a:t>
            </a:r>
            <a:r>
              <a:rPr lang="en-US" dirty="0" err="1" smtClean="0">
                <a:solidFill>
                  <a:schemeClr val="bg1"/>
                </a:solidFill>
              </a:rPr>
              <a:t>Onno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Oncken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23576</TotalTime>
  <Words>963</Words>
  <Application>Microsoft Macintosh PowerPoint</Application>
  <PresentationFormat>On-screen Show (4:3)</PresentationFormat>
  <Paragraphs>140</Paragraphs>
  <Slides>12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Twilight</vt:lpstr>
      <vt:lpstr>Mexico, Central and South America Subduction</vt:lpstr>
      <vt:lpstr>Large Subduction Earthquakes Partially Under the Continent</vt:lpstr>
      <vt:lpstr>Slow, medium, and fast earthquakes, Repeating large earthquakes</vt:lpstr>
      <vt:lpstr>How does continental crust form?</vt:lpstr>
      <vt:lpstr>What controls the behavior of the seismogenic zone?</vt:lpstr>
      <vt:lpstr>Active volcanoes and arc magmatic processes from the mantle to the surface – how does it work?</vt:lpstr>
      <vt:lpstr>PowerPoint Presentation</vt:lpstr>
      <vt:lpstr>PowerPoint Presentation</vt:lpstr>
      <vt:lpstr>PowerPoint Presentation</vt:lpstr>
      <vt:lpstr>PowerPoint Presentation</vt:lpstr>
      <vt:lpstr>Science network IPOC (started 2007) </vt:lpstr>
      <vt:lpstr>Why Latin America?</vt:lpstr>
    </vt:vector>
  </TitlesOfParts>
  <Company>ETH Zurich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Non-Volcanic Tremor (Chatter) and Slow Slip Events (Silent Earthquakes) in Mexico</dc:title>
  <dc:creator>Max Werner</dc:creator>
  <cp:lastModifiedBy>Susan Beck</cp:lastModifiedBy>
  <cp:revision>273</cp:revision>
  <dcterms:created xsi:type="dcterms:W3CDTF">2009-07-21T08:51:36Z</dcterms:created>
  <dcterms:modified xsi:type="dcterms:W3CDTF">2016-09-30T15:23:49Z</dcterms:modified>
</cp:coreProperties>
</file>