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6"/>
  </p:notesMasterIdLst>
  <p:handoutMasterIdLst>
    <p:handoutMasterId r:id="rId7"/>
  </p:handoutMasterIdLst>
  <p:sldIdLst>
    <p:sldId id="771" r:id="rId2"/>
    <p:sldId id="769" r:id="rId3"/>
    <p:sldId id="770" r:id="rId4"/>
    <p:sldId id="772" r:id="rId5"/>
  </p:sldIdLst>
  <p:sldSz cx="9144000" cy="6858000" type="screen4x3"/>
  <p:notesSz cx="7010400" cy="9296400"/>
  <p:defaultTextStyle>
    <a:defPPr>
      <a:defRPr lang="es-C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272BE"/>
    <a:srgbClr val="668CC4"/>
    <a:srgbClr val="2F5EAB"/>
    <a:srgbClr val="2A0E92"/>
    <a:srgbClr val="0083E6"/>
    <a:srgbClr val="00CCFF"/>
    <a:srgbClr val="BFFDF7"/>
    <a:srgbClr val="53E7F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36" autoAdjust="0"/>
    <p:restoredTop sz="78267" autoAdjust="0"/>
  </p:normalViewPr>
  <p:slideViewPr>
    <p:cSldViewPr>
      <p:cViewPr>
        <p:scale>
          <a:sx n="68" d="100"/>
          <a:sy n="68" d="100"/>
        </p:scale>
        <p:origin x="-1212" y="-498"/>
      </p:cViewPr>
      <p:guideLst>
        <p:guide orient="horz" pos="2160"/>
        <p:guide pos="288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38" d="100"/>
          <a:sy n="38" d="100"/>
        </p:scale>
        <p:origin x="-1578" y="-120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CL"/>
              <a:t>Presentación 26/08/2013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CL"/>
              <a:t>Facultad de Ciencias Físicas y Matemáticas, Universidad de Chile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58E56FD-2395-4B31-9061-8B9DC2875C4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CL"/>
              <a:t>Presentación 26/08/2013</a:t>
            </a:r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s-CL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CL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CL"/>
              <a:t>Facultad de Ciencias Físicas y Matemáticas, Universidad de Chile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0A6E855-E316-41CD-8730-DDA8F8F66C44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40155-673A-4A09-BFA8-B34609F420BC}" type="datetime1">
              <a:rPr lang="es-CL"/>
              <a:pPr>
                <a:defRPr/>
              </a:pPr>
              <a:t>29-09-2016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9C7EC-0C10-4EC9-A457-4AE69F6ED279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74931-D991-4562-B1C4-408D92016E27}" type="datetime1">
              <a:rPr lang="es-CL"/>
              <a:pPr>
                <a:defRPr/>
              </a:pPr>
              <a:t>29-09-2016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436C3-99DE-4C7B-A753-7FB794ED4392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C6DFB-9276-437A-B807-1158DCC200A3}" type="datetime1">
              <a:rPr lang="es-CL"/>
              <a:pPr>
                <a:defRPr/>
              </a:pPr>
              <a:t>29-09-2016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721BA-915E-48AE-B3C7-1250EC5F5032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77C56-821E-4943-92A0-B81B96E0083E}" type="datetime1">
              <a:rPr lang="es-CL"/>
              <a:pPr>
                <a:defRPr/>
              </a:pPr>
              <a:t>29-09-2016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540A2-2C0B-4BF3-A015-9DBC054744BE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77842-C613-4544-9D49-2D5EA94735D2}" type="datetime1">
              <a:rPr lang="es-CL"/>
              <a:pPr>
                <a:defRPr/>
              </a:pPr>
              <a:t>29-09-2016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79DBB-AD5E-404A-9D48-FC0CD0420446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4B526-4D3C-43FC-99DE-75BEAEDBD111}" type="datetime1">
              <a:rPr lang="es-CL"/>
              <a:pPr>
                <a:defRPr/>
              </a:pPr>
              <a:t>29-09-2016</a:t>
            </a:fld>
            <a:endParaRPr lang="es-C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E6252-2852-4E07-8F83-02BA66853827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1AC4B-9EDB-42C5-A9C8-BECB2C30F448}" type="datetime1">
              <a:rPr lang="es-CL"/>
              <a:pPr>
                <a:defRPr/>
              </a:pPr>
              <a:t>29-09-2016</a:t>
            </a:fld>
            <a:endParaRPr lang="es-C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BC6F5-A563-409B-AE6D-5DF0DCA6736F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AD909-18A1-4624-B3F7-EAA7185A5949}" type="datetime1">
              <a:rPr lang="es-CL"/>
              <a:pPr>
                <a:defRPr/>
              </a:pPr>
              <a:t>29-09-2016</a:t>
            </a:fld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66A1C-196E-4315-85E5-9C09DA961D69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691A1-8C39-4580-ACEE-18CC818D2FF2}" type="datetime1">
              <a:rPr lang="es-CL"/>
              <a:pPr>
                <a:defRPr/>
              </a:pPr>
              <a:t>29-09-2016</a:t>
            </a:fld>
            <a:endParaRPr lang="es-C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897C6-79FB-4F27-B880-71EED0F53D31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D6AC2-4FB5-4077-999B-C8D52A35C612}" type="datetime1">
              <a:rPr lang="es-CL"/>
              <a:pPr>
                <a:defRPr/>
              </a:pPr>
              <a:t>29-09-2016</a:t>
            </a:fld>
            <a:endParaRPr lang="es-C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66BF3-4D08-4352-8B25-F13DA9C273E5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50A4C-8CB9-49C6-81A3-549A31F55B38}" type="datetime1">
              <a:rPr lang="es-CL"/>
              <a:pPr>
                <a:defRPr/>
              </a:pPr>
              <a:t>29-09-2016</a:t>
            </a:fld>
            <a:endParaRPr lang="es-C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019A8-E56C-4B45-A6FC-B69B226634B7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0A2667-C6C3-487F-8177-75AF69A331C3}" type="datetime1">
              <a:rPr lang="es-CL"/>
              <a:pPr>
                <a:defRPr/>
              </a:pPr>
              <a:t>29-09-2016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0FF7A4-E38F-4953-93D6-5187A52EC055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9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1.png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539750" y="908050"/>
            <a:ext cx="62642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" name="7 CuadroTexto"/>
          <p:cNvSpPr txBox="1">
            <a:spLocks noChangeArrowheads="1"/>
          </p:cNvSpPr>
          <p:nvPr/>
        </p:nvSpPr>
        <p:spPr bwMode="auto">
          <a:xfrm>
            <a:off x="827584" y="1268760"/>
            <a:ext cx="532859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8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Subduction</a:t>
            </a:r>
            <a:r>
              <a:rPr lang="es-MX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s-MX" sz="28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Zone</a:t>
            </a:r>
            <a:r>
              <a:rPr lang="es-MX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s-MX" sz="28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Observatory</a:t>
            </a:r>
            <a:r>
              <a:rPr lang="es-MX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 Chile </a:t>
            </a:r>
            <a:endParaRPr lang="es-MX" sz="2800" i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2052" name="AutoShape 3" descr="http://www.dgf.uchile.cl/webmail/src/download.php?passed_id=105926&amp;mailbox=INBOX&amp;ent_id=3&amp;absolute_dl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053" name="12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188913"/>
            <a:ext cx="1716088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0 Imagen" descr="logo fcfm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33375"/>
            <a:ext cx="24574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1"/>
          <p:cNvSpPr>
            <a:spLocks noChangeArrowheads="1"/>
          </p:cNvSpPr>
          <p:nvPr/>
        </p:nvSpPr>
        <p:spPr bwMode="auto">
          <a:xfrm>
            <a:off x="3059832" y="5877272"/>
            <a:ext cx="3006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600" i="1" dirty="0">
                <a:solidFill>
                  <a:schemeClr val="accent1"/>
                </a:solidFill>
              </a:rPr>
              <a:t>Sergio Barrientos</a:t>
            </a:r>
          </a:p>
          <a:p>
            <a:pPr algn="r"/>
            <a:r>
              <a:rPr lang="es-ES" sz="1600" i="1" dirty="0" err="1" smtClean="0">
                <a:solidFill>
                  <a:schemeClr val="accent1"/>
                </a:solidFill>
              </a:rPr>
              <a:t>National</a:t>
            </a:r>
            <a:r>
              <a:rPr lang="es-ES" sz="1600" i="1" dirty="0" smtClean="0">
                <a:solidFill>
                  <a:schemeClr val="accent1"/>
                </a:solidFill>
              </a:rPr>
              <a:t> </a:t>
            </a:r>
            <a:r>
              <a:rPr lang="es-ES" sz="1600" i="1" dirty="0" err="1" smtClean="0">
                <a:solidFill>
                  <a:schemeClr val="accent1"/>
                </a:solidFill>
              </a:rPr>
              <a:t>Seismological</a:t>
            </a:r>
            <a:r>
              <a:rPr lang="es-ES" sz="1600" i="1" dirty="0" smtClean="0">
                <a:solidFill>
                  <a:schemeClr val="accent1"/>
                </a:solidFill>
              </a:rPr>
              <a:t> Center</a:t>
            </a:r>
            <a:endParaRPr lang="es-ES" sz="1600" i="1" dirty="0">
              <a:solidFill>
                <a:schemeClr val="accent1"/>
              </a:solidFill>
            </a:endParaRPr>
          </a:p>
          <a:p>
            <a:pPr algn="r"/>
            <a:r>
              <a:rPr lang="es-ES" sz="1600" i="1" dirty="0">
                <a:solidFill>
                  <a:schemeClr val="accent1"/>
                </a:solidFill>
              </a:rPr>
              <a:t>Universidad de Chile</a:t>
            </a:r>
          </a:p>
        </p:txBody>
      </p:sp>
      <p:sp>
        <p:nvSpPr>
          <p:cNvPr id="2056" name="Rectangle 2"/>
          <p:cNvSpPr>
            <a:spLocks noChangeArrowheads="1"/>
          </p:cNvSpPr>
          <p:nvPr/>
        </p:nvSpPr>
        <p:spPr bwMode="auto">
          <a:xfrm>
            <a:off x="395536" y="6021288"/>
            <a:ext cx="45365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s-MX" sz="1400" i="1" dirty="0" smtClean="0">
              <a:solidFill>
                <a:srgbClr val="0070C0"/>
              </a:solidFill>
            </a:endParaRPr>
          </a:p>
        </p:txBody>
      </p:sp>
      <p:pic>
        <p:nvPicPr>
          <p:cNvPr id="10" name="9 Imagen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420888"/>
            <a:ext cx="3024336" cy="1728192"/>
          </a:xfrm>
          <a:prstGeom prst="rect">
            <a:avLst/>
          </a:prstGeom>
          <a:noFill/>
        </p:spPr>
      </p:pic>
      <p:pic>
        <p:nvPicPr>
          <p:cNvPr id="11" name="10 Imagen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23528" y="2420888"/>
            <a:ext cx="3045390" cy="1776202"/>
          </a:xfrm>
          <a:prstGeom prst="rect">
            <a:avLst/>
          </a:prstGeom>
        </p:spPr>
      </p:pic>
      <p:pic>
        <p:nvPicPr>
          <p:cNvPr id="12" name="10 Imagen" descr="depth.jpg"/>
          <p:cNvPicPr>
            <a:picLocks noChangeAspect="1"/>
          </p:cNvPicPr>
          <p:nvPr/>
        </p:nvPicPr>
        <p:blipFill>
          <a:blip r:embed="rId6" cstate="print"/>
          <a:srcRect l="6676" t="12650" r="56174" b="13901"/>
          <a:stretch>
            <a:fillRect/>
          </a:stretch>
        </p:blipFill>
        <p:spPr bwMode="auto">
          <a:xfrm>
            <a:off x="6732240" y="1052736"/>
            <a:ext cx="2016224" cy="5639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 l="3648" t="14051" r="4855" b="30825"/>
          <a:stretch>
            <a:fillRect/>
          </a:stretch>
        </p:blipFill>
        <p:spPr bwMode="auto">
          <a:xfrm>
            <a:off x="539552" y="4221088"/>
            <a:ext cx="4752528" cy="1610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539750" y="908050"/>
            <a:ext cx="62642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7" name="7 CuadroTexto"/>
          <p:cNvSpPr txBox="1">
            <a:spLocks noChangeArrowheads="1"/>
          </p:cNvSpPr>
          <p:nvPr/>
        </p:nvSpPr>
        <p:spPr bwMode="auto">
          <a:xfrm>
            <a:off x="539750" y="260350"/>
            <a:ext cx="64085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3200" i="1" dirty="0" err="1" smtClean="0">
                <a:solidFill>
                  <a:schemeClr val="accent1"/>
                </a:solidFill>
                <a:latin typeface="Calibri" pitchFamily="34" charset="0"/>
              </a:rPr>
              <a:t>Subduction</a:t>
            </a:r>
            <a:r>
              <a:rPr lang="es-ES" sz="3200" i="1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s-ES" sz="3200" i="1" dirty="0" err="1" smtClean="0">
                <a:solidFill>
                  <a:schemeClr val="accent1"/>
                </a:solidFill>
                <a:latin typeface="Calibri" pitchFamily="34" charset="0"/>
              </a:rPr>
              <a:t>Zone</a:t>
            </a:r>
            <a:r>
              <a:rPr lang="es-ES" sz="3200" i="1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s-ES" sz="3200" i="1" dirty="0" err="1" smtClean="0">
                <a:solidFill>
                  <a:schemeClr val="accent1"/>
                </a:solidFill>
                <a:latin typeface="Calibri" pitchFamily="34" charset="0"/>
              </a:rPr>
              <a:t>Observatory</a:t>
            </a:r>
            <a:r>
              <a:rPr lang="es-ES" sz="3200" i="1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s-ES" sz="3200" i="1" dirty="0" smtClean="0">
                <a:solidFill>
                  <a:schemeClr val="accent1"/>
                </a:solidFill>
                <a:latin typeface="Calibri" pitchFamily="34" charset="0"/>
              </a:rPr>
              <a:t>- Chile</a:t>
            </a:r>
            <a:endParaRPr lang="es-CL" sz="3200" i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6148" name="AutoShape 3" descr="http://www.dgf.uchile.cl/webmail/src/download.php?passed_id=105926&amp;mailbox=INBOX&amp;ent_id=3&amp;absolute_dl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6149" name="12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188913"/>
            <a:ext cx="1716088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11 Imagen" descr="lamb4.jpg"/>
          <p:cNvPicPr>
            <a:picLocks noChangeAspect="1"/>
          </p:cNvPicPr>
          <p:nvPr/>
        </p:nvPicPr>
        <p:blipFill>
          <a:blip r:embed="rId3" cstate="print"/>
          <a:srcRect l="10815" t="9052" r="57570" b="16484"/>
          <a:stretch>
            <a:fillRect/>
          </a:stretch>
        </p:blipFill>
        <p:spPr bwMode="auto">
          <a:xfrm>
            <a:off x="4427984" y="1196752"/>
            <a:ext cx="151216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5"/>
          <p:cNvSpPr txBox="1">
            <a:spLocks noChangeArrowheads="1"/>
          </p:cNvSpPr>
          <p:nvPr/>
        </p:nvSpPr>
        <p:spPr bwMode="auto">
          <a:xfrm>
            <a:off x="1259632" y="908720"/>
            <a:ext cx="4824536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272BE"/>
                </a:solidFill>
              </a:rPr>
              <a:t>      </a:t>
            </a:r>
            <a:r>
              <a:rPr lang="en-US" sz="1600" dirty="0" smtClean="0">
                <a:solidFill>
                  <a:srgbClr val="0272BE"/>
                </a:solidFill>
              </a:rPr>
              <a:t>  BB-SGM             Strong Motion         GPS</a:t>
            </a:r>
            <a:endParaRPr lang="en-US" sz="1600" dirty="0">
              <a:solidFill>
                <a:srgbClr val="0272BE"/>
              </a:solidFill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1187624" y="1124744"/>
            <a:ext cx="475252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105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</a:t>
            </a:r>
            <a:r>
              <a:rPr lang="es-ES" sz="105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100                                           297                               130   </a:t>
            </a:r>
            <a:endParaRPr lang="es-CL" sz="105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" name="13 Imagen"/>
          <p:cNvPicPr>
            <a:picLocks noChangeAspect="1"/>
          </p:cNvPicPr>
          <p:nvPr/>
        </p:nvPicPr>
        <p:blipFill>
          <a:blip r:embed="rId4" cstate="print"/>
          <a:srcRect l="10474" t="16214" r="69067" b="12377"/>
          <a:stretch>
            <a:fillRect/>
          </a:stretch>
        </p:blipFill>
        <p:spPr bwMode="auto">
          <a:xfrm>
            <a:off x="3419872" y="1346555"/>
            <a:ext cx="991345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5" cstate="print"/>
          <a:srcRect l="22144" t="10860" r="36513" b="8002"/>
          <a:stretch>
            <a:fillRect/>
          </a:stretch>
        </p:blipFill>
        <p:spPr bwMode="auto">
          <a:xfrm>
            <a:off x="7776842" y="5013176"/>
            <a:ext cx="1043630" cy="115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7"/>
          <p:cNvPicPr>
            <a:picLocks noChangeAspect="1" noChangeArrowheads="1"/>
          </p:cNvPicPr>
          <p:nvPr/>
        </p:nvPicPr>
        <p:blipFill>
          <a:blip r:embed="rId6" cstate="print"/>
          <a:srcRect l="26375" t="9801" r="25194" b="6950"/>
          <a:stretch>
            <a:fillRect/>
          </a:stretch>
        </p:blipFill>
        <p:spPr bwMode="auto">
          <a:xfrm>
            <a:off x="6444208" y="1340768"/>
            <a:ext cx="12648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9"/>
          <p:cNvPicPr>
            <a:picLocks noChangeAspect="1" noChangeArrowheads="1"/>
          </p:cNvPicPr>
          <p:nvPr/>
        </p:nvPicPr>
        <p:blipFill>
          <a:blip r:embed="rId7" cstate="print"/>
          <a:srcRect l="27460" t="10101" r="26472" b="6950"/>
          <a:stretch>
            <a:fillRect/>
          </a:stretch>
        </p:blipFill>
        <p:spPr bwMode="auto">
          <a:xfrm>
            <a:off x="7884368" y="3717032"/>
            <a:ext cx="837240" cy="848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/>
          <a:srcRect l="11610" t="14300" r="65947" b="8001"/>
          <a:stretch>
            <a:fillRect/>
          </a:stretch>
        </p:blipFill>
        <p:spPr bwMode="auto">
          <a:xfrm>
            <a:off x="755576" y="1340768"/>
            <a:ext cx="255141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Sismo01\Downloads\vectors_24h_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88224" y="2636912"/>
            <a:ext cx="792088" cy="814719"/>
          </a:xfrm>
          <a:prstGeom prst="rect">
            <a:avLst/>
          </a:prstGeom>
          <a:noFill/>
        </p:spPr>
      </p:pic>
      <p:sp>
        <p:nvSpPr>
          <p:cNvPr id="37" name="36 CuadroTexto"/>
          <p:cNvSpPr txBox="1"/>
          <p:nvPr/>
        </p:nvSpPr>
        <p:spPr>
          <a:xfrm>
            <a:off x="7812360" y="1484784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i="1" dirty="0" smtClean="0">
                <a:solidFill>
                  <a:schemeClr val="tx2">
                    <a:lumMod val="75000"/>
                  </a:schemeClr>
                </a:solidFill>
              </a:rPr>
              <a:t>2014</a:t>
            </a:r>
            <a:endParaRPr lang="es-CL" sz="12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8100392" y="4581128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i="1" dirty="0" smtClean="0">
                <a:solidFill>
                  <a:schemeClr val="tx2">
                    <a:lumMod val="75000"/>
                  </a:schemeClr>
                </a:solidFill>
              </a:rPr>
              <a:t>1985</a:t>
            </a:r>
            <a:endParaRPr lang="es-CL" sz="12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6804248" y="3429001"/>
            <a:ext cx="5245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i="1" dirty="0" smtClean="0">
                <a:solidFill>
                  <a:schemeClr val="tx2">
                    <a:lumMod val="75000"/>
                  </a:schemeClr>
                </a:solidFill>
              </a:rPr>
              <a:t>2015</a:t>
            </a:r>
            <a:endParaRPr lang="es-CL" sz="12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7992888" y="6093296"/>
            <a:ext cx="5245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i="1" dirty="0" smtClean="0">
                <a:solidFill>
                  <a:schemeClr val="tx2">
                    <a:lumMod val="75000"/>
                  </a:schemeClr>
                </a:solidFill>
              </a:rPr>
              <a:t>2010</a:t>
            </a:r>
            <a:endParaRPr lang="es-CL" sz="12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30" name="AutoShape 6" descr="https://www.csn.uchile.cl/webmail/?_task=mail&amp;_action=get&amp;_mbox=INBOX&amp;_uid=1877&amp;_part=3&amp;_mimewarning=1&amp;_embed=1&amp;_extwin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032" name="AutoShape 8" descr="https://www.csn.uchile.cl/webmail/?_task=mail&amp;_action=get&amp;_mbox=INBOX&amp;_uid=1877&amp;_part=3&amp;_mimewarning=1&amp;_embed=1&amp;_extwin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033" name="Picture 9" descr="C:\Users\Sismo01\Downloads\vectors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40352" y="2636912"/>
            <a:ext cx="792088" cy="793661"/>
          </a:xfrm>
          <a:prstGeom prst="rect">
            <a:avLst/>
          </a:prstGeom>
          <a:noFill/>
        </p:spPr>
      </p:pic>
      <p:sp>
        <p:nvSpPr>
          <p:cNvPr id="43" name="42 Rectángulo"/>
          <p:cNvSpPr/>
          <p:nvPr/>
        </p:nvSpPr>
        <p:spPr>
          <a:xfrm>
            <a:off x="7884368" y="3429143"/>
            <a:ext cx="5245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i="1" dirty="0" smtClean="0">
                <a:solidFill>
                  <a:schemeClr val="tx2">
                    <a:lumMod val="75000"/>
                  </a:schemeClr>
                </a:solidFill>
              </a:rPr>
              <a:t>1995</a:t>
            </a:r>
            <a:endParaRPr lang="es-CL" sz="1200" dirty="0"/>
          </a:p>
        </p:txBody>
      </p:sp>
      <p:sp>
        <p:nvSpPr>
          <p:cNvPr id="31" name="30 Rectángulo"/>
          <p:cNvSpPr/>
          <p:nvPr/>
        </p:nvSpPr>
        <p:spPr>
          <a:xfrm>
            <a:off x="899592" y="6309320"/>
            <a:ext cx="17363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 smtClean="0">
                <a:solidFill>
                  <a:schemeClr val="accent1">
                    <a:lumMod val="75000"/>
                  </a:schemeClr>
                </a:solidFill>
              </a:rPr>
              <a:t>Riquelme </a:t>
            </a:r>
            <a:r>
              <a:rPr lang="es-MX" sz="1200" i="1" dirty="0" smtClean="0">
                <a:solidFill>
                  <a:schemeClr val="accent1">
                    <a:lumMod val="75000"/>
                  </a:schemeClr>
                </a:solidFill>
              </a:rPr>
              <a:t>et al. (2015) </a:t>
            </a:r>
            <a:endParaRPr lang="es-CL" sz="1200" i="1" dirty="0"/>
          </a:p>
        </p:txBody>
      </p:sp>
      <p:sp>
        <p:nvSpPr>
          <p:cNvPr id="26" name="25 Rectángulo"/>
          <p:cNvSpPr/>
          <p:nvPr/>
        </p:nvSpPr>
        <p:spPr>
          <a:xfrm>
            <a:off x="4499992" y="6309320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 err="1" smtClean="0">
                <a:solidFill>
                  <a:schemeClr val="accent1"/>
                </a:solidFill>
                <a:latin typeface="Calibri" pitchFamily="34" charset="0"/>
              </a:rPr>
              <a:t>Mainly</a:t>
            </a:r>
            <a:r>
              <a:rPr lang="es-ES" i="1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s-ES" i="1" dirty="0" err="1" smtClean="0">
                <a:solidFill>
                  <a:schemeClr val="accent1"/>
                </a:solidFill>
                <a:latin typeface="Calibri" pitchFamily="34" charset="0"/>
              </a:rPr>
              <a:t>built</a:t>
            </a:r>
            <a:r>
              <a:rPr lang="es-ES" i="1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s-ES" i="1" dirty="0" err="1" smtClean="0">
                <a:solidFill>
                  <a:schemeClr val="accent1"/>
                </a:solidFill>
                <a:latin typeface="Calibri" pitchFamily="34" charset="0"/>
              </a:rPr>
              <a:t>for</a:t>
            </a:r>
            <a:r>
              <a:rPr lang="es-ES" i="1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s-ES" i="1" dirty="0" err="1" smtClean="0">
                <a:solidFill>
                  <a:schemeClr val="accent1"/>
                </a:solidFill>
                <a:latin typeface="Calibri" pitchFamily="34" charset="0"/>
              </a:rPr>
              <a:t>rapid</a:t>
            </a:r>
            <a:r>
              <a:rPr lang="es-ES" i="1" dirty="0" smtClean="0">
                <a:solidFill>
                  <a:schemeClr val="accent1"/>
                </a:solidFill>
                <a:latin typeface="Calibri" pitchFamily="34" charset="0"/>
              </a:rPr>
              <a:t> response</a:t>
            </a:r>
            <a:endParaRPr lang="es-CL" dirty="0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1" cstate="print"/>
          <a:srcRect l="32872" t="14301" r="37006" b="9052"/>
          <a:stretch>
            <a:fillRect/>
          </a:stretch>
        </p:blipFill>
        <p:spPr bwMode="auto">
          <a:xfrm>
            <a:off x="5868144" y="3717032"/>
            <a:ext cx="170972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AutoShape 3" descr="http://www.dgf.uchile.cl/webmail/src/download.php?passed_id=105926&amp;mailbox=INBOX&amp;ent_id=3&amp;absolute_dl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8373" name="12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188913"/>
            <a:ext cx="1716088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8" name="Rectangle 2"/>
          <p:cNvSpPr>
            <a:spLocks noChangeArrowheads="1"/>
          </p:cNvSpPr>
          <p:nvPr/>
        </p:nvSpPr>
        <p:spPr bwMode="auto">
          <a:xfrm>
            <a:off x="2915816" y="4005064"/>
            <a:ext cx="57961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i="1" dirty="0" err="1" smtClean="0">
                <a:solidFill>
                  <a:srgbClr val="0272BE"/>
                </a:solidFill>
              </a:rPr>
              <a:t>Volcanological</a:t>
            </a:r>
            <a:r>
              <a:rPr lang="en-US" sz="1600" i="1" dirty="0" smtClean="0">
                <a:solidFill>
                  <a:srgbClr val="0272BE"/>
                </a:solidFill>
              </a:rPr>
              <a:t> Network: of the order of 40 volcanoes to be monitored  (Chilean Geological Observatory)    OVDAS</a:t>
            </a:r>
            <a:endParaRPr lang="en-US" sz="1600" i="1" dirty="0">
              <a:solidFill>
                <a:srgbClr val="0272BE"/>
              </a:solidFill>
            </a:endParaRPr>
          </a:p>
        </p:txBody>
      </p:sp>
      <p:pic>
        <p:nvPicPr>
          <p:cNvPr id="58379" name="Picture 13"/>
          <p:cNvPicPr>
            <a:picLocks noChangeAspect="1"/>
          </p:cNvPicPr>
          <p:nvPr/>
        </p:nvPicPr>
        <p:blipFill>
          <a:blip r:embed="rId3" cstate="print"/>
          <a:srcRect l="24460" t="3473" r="31221" b="1666"/>
          <a:stretch>
            <a:fillRect/>
          </a:stretch>
        </p:blipFill>
        <p:spPr bwMode="auto">
          <a:xfrm>
            <a:off x="395536" y="159082"/>
            <a:ext cx="2194620" cy="626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IPOC Blockbild k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692696"/>
            <a:ext cx="3996442" cy="3197155"/>
          </a:xfrm>
          <a:prstGeom prst="rect">
            <a:avLst/>
          </a:prstGeom>
          <a:noFill/>
        </p:spPr>
      </p:pic>
      <p:sp>
        <p:nvSpPr>
          <p:cNvPr id="13" name="12 Rectángulo"/>
          <p:cNvSpPr/>
          <p:nvPr/>
        </p:nvSpPr>
        <p:spPr>
          <a:xfrm>
            <a:off x="4283968" y="260648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 smtClean="0">
                <a:solidFill>
                  <a:schemeClr val="accent1"/>
                </a:solidFill>
              </a:rPr>
              <a:t>IPOC CHILE</a:t>
            </a:r>
            <a:endParaRPr lang="es-CL" i="1" dirty="0">
              <a:solidFill>
                <a:schemeClr val="accent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179512" y="6309320"/>
            <a:ext cx="2467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 smtClean="0">
                <a:solidFill>
                  <a:schemeClr val="accent1"/>
                </a:solidFill>
              </a:rPr>
              <a:t>10 IRIS GRO </a:t>
            </a:r>
            <a:r>
              <a:rPr lang="es-ES" i="1" dirty="0" err="1" smtClean="0">
                <a:solidFill>
                  <a:schemeClr val="accent1"/>
                </a:solidFill>
              </a:rPr>
              <a:t>stations</a:t>
            </a:r>
            <a:r>
              <a:rPr lang="es-ES" i="1" dirty="0" smtClean="0">
                <a:solidFill>
                  <a:schemeClr val="accent1"/>
                </a:solidFill>
              </a:rPr>
              <a:t> </a:t>
            </a:r>
            <a:endParaRPr lang="es-CL" dirty="0"/>
          </a:p>
        </p:txBody>
      </p:sp>
      <p:sp>
        <p:nvSpPr>
          <p:cNvPr id="16" name="15 Rectángulo"/>
          <p:cNvSpPr/>
          <p:nvPr/>
        </p:nvSpPr>
        <p:spPr>
          <a:xfrm>
            <a:off x="2688387" y="4653136"/>
            <a:ext cx="6455613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 smtClean="0">
                <a:solidFill>
                  <a:schemeClr val="accent1"/>
                </a:solidFill>
              </a:rPr>
              <a:t>PICTURES (</a:t>
            </a:r>
            <a:r>
              <a:rPr lang="es-ES" i="1" dirty="0" err="1" smtClean="0">
                <a:solidFill>
                  <a:schemeClr val="accent1"/>
                </a:solidFill>
              </a:rPr>
              <a:t>Pisagua</a:t>
            </a:r>
            <a:r>
              <a:rPr lang="es-ES" i="1" dirty="0" smtClean="0">
                <a:solidFill>
                  <a:schemeClr val="accent1"/>
                </a:solidFill>
              </a:rPr>
              <a:t>-Iquique </a:t>
            </a:r>
            <a:r>
              <a:rPr lang="es-ES" i="1" dirty="0" err="1" smtClean="0">
                <a:solidFill>
                  <a:schemeClr val="accent1"/>
                </a:solidFill>
              </a:rPr>
              <a:t>multichannel</a:t>
            </a:r>
            <a:r>
              <a:rPr lang="es-ES" i="1" dirty="0" smtClean="0">
                <a:solidFill>
                  <a:schemeClr val="accent1"/>
                </a:solidFill>
              </a:rPr>
              <a:t>, </a:t>
            </a:r>
            <a:r>
              <a:rPr lang="es-ES" i="1" dirty="0" err="1" smtClean="0">
                <a:solidFill>
                  <a:schemeClr val="accent1"/>
                </a:solidFill>
              </a:rPr>
              <a:t>OBS´s</a:t>
            </a:r>
            <a:r>
              <a:rPr lang="es-ES" i="1" dirty="0" smtClean="0">
                <a:solidFill>
                  <a:schemeClr val="accent1"/>
                </a:solidFill>
              </a:rPr>
              <a:t>)</a:t>
            </a:r>
          </a:p>
          <a:p>
            <a:r>
              <a:rPr lang="es-ES" i="1" dirty="0" smtClean="0">
                <a:solidFill>
                  <a:schemeClr val="accent1"/>
                </a:solidFill>
              </a:rPr>
              <a:t>CEVICHE  (</a:t>
            </a:r>
            <a:r>
              <a:rPr lang="es-ES" i="1" dirty="0" err="1" smtClean="0">
                <a:solidFill>
                  <a:schemeClr val="accent1"/>
                </a:solidFill>
              </a:rPr>
              <a:t>Multichannel</a:t>
            </a:r>
            <a:r>
              <a:rPr lang="es-ES" i="1" dirty="0" smtClean="0">
                <a:solidFill>
                  <a:schemeClr val="accent1"/>
                </a:solidFill>
              </a:rPr>
              <a:t>) </a:t>
            </a:r>
            <a:r>
              <a:rPr lang="es-ES" i="1" dirty="0" err="1" smtClean="0">
                <a:solidFill>
                  <a:schemeClr val="accent1"/>
                </a:solidFill>
              </a:rPr>
              <a:t>over</a:t>
            </a:r>
            <a:r>
              <a:rPr lang="es-ES" i="1" dirty="0" smtClean="0">
                <a:solidFill>
                  <a:schemeClr val="accent1"/>
                </a:solidFill>
              </a:rPr>
              <a:t> 1960, 2010 and 2015 </a:t>
            </a:r>
            <a:r>
              <a:rPr lang="es-ES" i="1" dirty="0" err="1" smtClean="0">
                <a:solidFill>
                  <a:schemeClr val="accent1"/>
                </a:solidFill>
              </a:rPr>
              <a:t>ruptures</a:t>
            </a:r>
            <a:endParaRPr lang="es-ES" i="1" dirty="0" smtClean="0">
              <a:solidFill>
                <a:schemeClr val="accent1"/>
              </a:solidFill>
            </a:endParaRPr>
          </a:p>
          <a:p>
            <a:r>
              <a:rPr lang="es-ES" i="1" dirty="0" smtClean="0">
                <a:solidFill>
                  <a:schemeClr val="accent1"/>
                </a:solidFill>
              </a:rPr>
              <a:t>	</a:t>
            </a:r>
            <a:r>
              <a:rPr lang="es-ES" i="1" dirty="0" smtClean="0">
                <a:solidFill>
                  <a:schemeClr val="accent1"/>
                </a:solidFill>
              </a:rPr>
              <a:t>		(</a:t>
            </a:r>
            <a:r>
              <a:rPr lang="es-ES" i="1" dirty="0" err="1" smtClean="0">
                <a:solidFill>
                  <a:schemeClr val="accent1"/>
                </a:solidFill>
              </a:rPr>
              <a:t>Trehu</a:t>
            </a:r>
            <a:r>
              <a:rPr lang="es-ES" i="1" dirty="0" smtClean="0">
                <a:solidFill>
                  <a:schemeClr val="accent1"/>
                </a:solidFill>
              </a:rPr>
              <a:t>/</a:t>
            </a:r>
            <a:r>
              <a:rPr lang="es-ES" i="1" dirty="0" err="1" smtClean="0">
                <a:solidFill>
                  <a:schemeClr val="accent1"/>
                </a:solidFill>
              </a:rPr>
              <a:t>Bangs</a:t>
            </a:r>
            <a:r>
              <a:rPr lang="es-ES" i="1" dirty="0" smtClean="0">
                <a:solidFill>
                  <a:schemeClr val="accent1"/>
                </a:solidFill>
              </a:rPr>
              <a:t> White </a:t>
            </a:r>
            <a:r>
              <a:rPr lang="es-ES" i="1" dirty="0" err="1" smtClean="0">
                <a:solidFill>
                  <a:schemeClr val="accent1"/>
                </a:solidFill>
              </a:rPr>
              <a:t>paper</a:t>
            </a:r>
            <a:r>
              <a:rPr lang="es-ES" i="1" dirty="0" smtClean="0">
                <a:solidFill>
                  <a:schemeClr val="accent1"/>
                </a:solidFill>
              </a:rPr>
              <a:t>)</a:t>
            </a:r>
          </a:p>
          <a:p>
            <a:endParaRPr lang="es-ES" i="1" dirty="0" smtClean="0">
              <a:solidFill>
                <a:schemeClr val="accent1"/>
              </a:solidFill>
            </a:endParaRPr>
          </a:p>
          <a:p>
            <a:r>
              <a:rPr lang="es-ES" i="1" dirty="0" smtClean="0">
                <a:solidFill>
                  <a:schemeClr val="accent1"/>
                </a:solidFill>
              </a:rPr>
              <a:t>GEOMAR OBS and </a:t>
            </a:r>
            <a:r>
              <a:rPr lang="es-ES" i="1" dirty="0" err="1" smtClean="0">
                <a:solidFill>
                  <a:schemeClr val="accent1"/>
                </a:solidFill>
              </a:rPr>
              <a:t>Geodetic</a:t>
            </a:r>
            <a:r>
              <a:rPr lang="es-ES" i="1" dirty="0" smtClean="0">
                <a:solidFill>
                  <a:schemeClr val="accent1"/>
                </a:solidFill>
              </a:rPr>
              <a:t> </a:t>
            </a:r>
            <a:r>
              <a:rPr lang="es-ES" i="1" dirty="0" err="1" smtClean="0">
                <a:solidFill>
                  <a:schemeClr val="accent1"/>
                </a:solidFill>
              </a:rPr>
              <a:t>experiment</a:t>
            </a:r>
            <a:r>
              <a:rPr lang="es-ES" i="1" dirty="0" smtClean="0">
                <a:solidFill>
                  <a:schemeClr val="accent1"/>
                </a:solidFill>
              </a:rPr>
              <a:t> Iquique(</a:t>
            </a:r>
            <a:r>
              <a:rPr lang="es-ES" i="1" dirty="0" err="1" smtClean="0">
                <a:solidFill>
                  <a:schemeClr val="accent1"/>
                </a:solidFill>
              </a:rPr>
              <a:t>Lange</a:t>
            </a:r>
            <a:r>
              <a:rPr lang="es-ES" i="1" dirty="0" smtClean="0">
                <a:solidFill>
                  <a:schemeClr val="accent1"/>
                </a:solidFill>
              </a:rPr>
              <a:t>)</a:t>
            </a:r>
          </a:p>
          <a:p>
            <a:endParaRPr lang="es-ES" i="1" dirty="0" smtClean="0">
              <a:solidFill>
                <a:schemeClr val="accent1"/>
              </a:solidFill>
            </a:endParaRPr>
          </a:p>
          <a:p>
            <a:r>
              <a:rPr lang="es-ES" i="1" dirty="0" smtClean="0">
                <a:solidFill>
                  <a:schemeClr val="accent1"/>
                </a:solidFill>
              </a:rPr>
              <a:t>USGS: Rapid response, </a:t>
            </a:r>
            <a:r>
              <a:rPr lang="es-ES" i="1" dirty="0" err="1" smtClean="0">
                <a:solidFill>
                  <a:schemeClr val="accent1"/>
                </a:solidFill>
              </a:rPr>
              <a:t>smartphone</a:t>
            </a:r>
            <a:r>
              <a:rPr lang="es-ES" i="1" dirty="0" smtClean="0">
                <a:solidFill>
                  <a:schemeClr val="accent1"/>
                </a:solidFill>
              </a:rPr>
              <a:t> </a:t>
            </a:r>
            <a:r>
              <a:rPr lang="es-ES" i="1" dirty="0" err="1" smtClean="0">
                <a:solidFill>
                  <a:schemeClr val="accent1"/>
                </a:solidFill>
              </a:rPr>
              <a:t>experiment</a:t>
            </a:r>
            <a:r>
              <a:rPr lang="es-ES" i="1" dirty="0" smtClean="0">
                <a:solidFill>
                  <a:schemeClr val="accent1"/>
                </a:solidFill>
              </a:rPr>
              <a:t> (Brooks)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539750" y="908050"/>
            <a:ext cx="62642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7" name="7 CuadroTexto"/>
          <p:cNvSpPr txBox="1">
            <a:spLocks noChangeArrowheads="1"/>
          </p:cNvSpPr>
          <p:nvPr/>
        </p:nvSpPr>
        <p:spPr bwMode="auto">
          <a:xfrm>
            <a:off x="539750" y="260350"/>
            <a:ext cx="62644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3200" i="1" dirty="0" err="1" smtClean="0">
                <a:solidFill>
                  <a:schemeClr val="accent1"/>
                </a:solidFill>
                <a:latin typeface="Calibri" pitchFamily="34" charset="0"/>
              </a:rPr>
              <a:t>Subduction</a:t>
            </a:r>
            <a:r>
              <a:rPr lang="es-ES" sz="3200" i="1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s-ES" sz="3200" i="1" dirty="0" err="1" smtClean="0">
                <a:solidFill>
                  <a:schemeClr val="accent1"/>
                </a:solidFill>
                <a:latin typeface="Calibri" pitchFamily="34" charset="0"/>
              </a:rPr>
              <a:t>Zone</a:t>
            </a:r>
            <a:r>
              <a:rPr lang="es-ES" sz="3200" i="1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s-ES" sz="3200" i="1" dirty="0" err="1" smtClean="0">
                <a:solidFill>
                  <a:schemeClr val="accent1"/>
                </a:solidFill>
                <a:latin typeface="Calibri" pitchFamily="34" charset="0"/>
              </a:rPr>
              <a:t>Observatory</a:t>
            </a:r>
            <a:r>
              <a:rPr lang="es-ES" sz="3200" i="1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s-ES" sz="3200" i="1" dirty="0" smtClean="0">
                <a:solidFill>
                  <a:schemeClr val="accent1"/>
                </a:solidFill>
                <a:latin typeface="Calibri" pitchFamily="34" charset="0"/>
              </a:rPr>
              <a:t>- </a:t>
            </a:r>
            <a:r>
              <a:rPr lang="es-ES" sz="3200" i="1" dirty="0" smtClean="0">
                <a:solidFill>
                  <a:schemeClr val="accent1"/>
                </a:solidFill>
                <a:latin typeface="Calibri" pitchFamily="34" charset="0"/>
              </a:rPr>
              <a:t>Chile</a:t>
            </a:r>
            <a:endParaRPr lang="es-CL" sz="3200" i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6148" name="AutoShape 3" descr="http://www.dgf.uchile.cl/webmail/src/download.php?passed_id=105926&amp;mailbox=INBOX&amp;ent_id=3&amp;absolute_dl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6149" name="12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188913"/>
            <a:ext cx="1716088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3" cstate="print"/>
          <a:srcRect l="22144" t="10860" r="36513" b="8002"/>
          <a:stretch>
            <a:fillRect/>
          </a:stretch>
        </p:blipFill>
        <p:spPr bwMode="auto">
          <a:xfrm>
            <a:off x="7236274" y="5013176"/>
            <a:ext cx="1043630" cy="115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9"/>
          <p:cNvPicPr>
            <a:picLocks noChangeAspect="1" noChangeArrowheads="1"/>
          </p:cNvPicPr>
          <p:nvPr/>
        </p:nvPicPr>
        <p:blipFill>
          <a:blip r:embed="rId4" cstate="print"/>
          <a:srcRect l="27460" t="10101" r="26472" b="6950"/>
          <a:stretch>
            <a:fillRect/>
          </a:stretch>
        </p:blipFill>
        <p:spPr bwMode="auto">
          <a:xfrm>
            <a:off x="7308304" y="3933056"/>
            <a:ext cx="837240" cy="848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36 CuadroTexto"/>
          <p:cNvSpPr txBox="1"/>
          <p:nvPr/>
        </p:nvSpPr>
        <p:spPr>
          <a:xfrm>
            <a:off x="7452320" y="1484784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i="1" dirty="0" smtClean="0">
                <a:solidFill>
                  <a:schemeClr val="tx2">
                    <a:lumMod val="75000"/>
                  </a:schemeClr>
                </a:solidFill>
              </a:rPr>
              <a:t>2014</a:t>
            </a:r>
            <a:endParaRPr lang="es-CL" sz="12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7452320" y="4725144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i="1" dirty="0" smtClean="0">
                <a:solidFill>
                  <a:schemeClr val="tx2">
                    <a:lumMod val="75000"/>
                  </a:schemeClr>
                </a:solidFill>
              </a:rPr>
              <a:t>1985</a:t>
            </a:r>
            <a:endParaRPr lang="es-CL" sz="12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7452320" y="6093296"/>
            <a:ext cx="5245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i="1" dirty="0" smtClean="0">
                <a:solidFill>
                  <a:schemeClr val="tx2">
                    <a:lumMod val="75000"/>
                  </a:schemeClr>
                </a:solidFill>
              </a:rPr>
              <a:t>2010</a:t>
            </a:r>
            <a:endParaRPr lang="es-CL" sz="12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30" name="AutoShape 6" descr="https://www.csn.uchile.cl/webmail/?_task=mail&amp;_action=get&amp;_mbox=INBOX&amp;_uid=1877&amp;_part=3&amp;_mimewarning=1&amp;_embed=1&amp;_extwin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032" name="AutoShape 8" descr="https://www.csn.uchile.cl/webmail/?_task=mail&amp;_action=get&amp;_mbox=INBOX&amp;_uid=1877&amp;_part=3&amp;_mimewarning=1&amp;_embed=1&amp;_extwin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43" name="42 Rectángulo"/>
          <p:cNvSpPr/>
          <p:nvPr/>
        </p:nvSpPr>
        <p:spPr>
          <a:xfrm>
            <a:off x="7236296" y="3501008"/>
            <a:ext cx="5245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i="1" dirty="0" smtClean="0">
                <a:solidFill>
                  <a:schemeClr val="tx2">
                    <a:lumMod val="75000"/>
                  </a:schemeClr>
                </a:solidFill>
              </a:rPr>
              <a:t>1995</a:t>
            </a:r>
            <a:endParaRPr lang="es-CL" sz="1200" dirty="0"/>
          </a:p>
        </p:txBody>
      </p:sp>
      <p:pic>
        <p:nvPicPr>
          <p:cNvPr id="25" name="Picture 5" descr="ell"/>
          <p:cNvPicPr>
            <a:picLocks noChangeAspect="1" noChangeArrowheads="1"/>
          </p:cNvPicPr>
          <p:nvPr/>
        </p:nvPicPr>
        <p:blipFill>
          <a:blip r:embed="rId5" cstate="print"/>
          <a:srcRect l="41667" t="8475" r="23120" b="2762"/>
          <a:stretch>
            <a:fillRect/>
          </a:stretch>
        </p:blipFill>
        <p:spPr bwMode="auto">
          <a:xfrm>
            <a:off x="7308850" y="1166813"/>
            <a:ext cx="161131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Oval 1"/>
          <p:cNvSpPr/>
          <p:nvPr/>
        </p:nvSpPr>
        <p:spPr>
          <a:xfrm>
            <a:off x="7705023" y="3588838"/>
            <a:ext cx="144016" cy="288032"/>
          </a:xfrm>
          <a:prstGeom prst="ellipse">
            <a:avLst/>
          </a:prstGeom>
          <a:scene3d>
            <a:camera prst="orthographicFront">
              <a:rot lat="0" lon="1200000" rev="9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Oval 1"/>
          <p:cNvSpPr/>
          <p:nvPr/>
        </p:nvSpPr>
        <p:spPr>
          <a:xfrm rot="20150397" flipH="1">
            <a:off x="7984698" y="1712708"/>
            <a:ext cx="121542" cy="187461"/>
          </a:xfrm>
          <a:prstGeom prst="ellipse">
            <a:avLst/>
          </a:prstGeom>
          <a:scene3d>
            <a:camera prst="orthographicFront">
              <a:rot lat="0" lon="1200000" rev="9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Oval 1"/>
          <p:cNvSpPr/>
          <p:nvPr/>
        </p:nvSpPr>
        <p:spPr>
          <a:xfrm>
            <a:off x="7884368" y="2952103"/>
            <a:ext cx="72008" cy="221851"/>
          </a:xfrm>
          <a:prstGeom prst="ellipse">
            <a:avLst/>
          </a:prstGeom>
          <a:scene3d>
            <a:camera prst="orthographicFront">
              <a:rot lat="0" lon="1200000" rev="9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1" name="40 Imagen" descr="C:\Users\Sergio\AppData\Local\Temp\Rar$DIa1.754\Locking_CentralChile_B.pn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r="6248"/>
          <a:stretch/>
        </p:blipFill>
        <p:spPr bwMode="auto">
          <a:xfrm>
            <a:off x="2843808" y="1196752"/>
            <a:ext cx="1728192" cy="28803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42" name="Picture 7"/>
          <p:cNvPicPr>
            <a:picLocks noChangeAspect="1" noChangeArrowheads="1"/>
          </p:cNvPicPr>
          <p:nvPr/>
        </p:nvPicPr>
        <p:blipFill>
          <a:blip r:embed="rId7" cstate="print"/>
          <a:srcRect t="-1606" r="58051" b="8549"/>
          <a:stretch>
            <a:fillRect/>
          </a:stretch>
        </p:blipFill>
        <p:spPr bwMode="auto">
          <a:xfrm>
            <a:off x="4716016" y="1124744"/>
            <a:ext cx="207009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43 Rectángulo"/>
          <p:cNvSpPr/>
          <p:nvPr/>
        </p:nvSpPr>
        <p:spPr>
          <a:xfrm>
            <a:off x="5508104" y="3573016"/>
            <a:ext cx="8034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>
                <a:solidFill>
                  <a:srgbClr val="0272BE"/>
                </a:solidFill>
              </a:rPr>
              <a:t>S. Beck</a:t>
            </a:r>
            <a:endParaRPr lang="es-CL" sz="1400" i="1" dirty="0"/>
          </a:p>
        </p:txBody>
      </p:sp>
      <p:pic>
        <p:nvPicPr>
          <p:cNvPr id="45" name="12 Imagen" descr="mapa5.jpg"/>
          <p:cNvPicPr>
            <a:picLocks noChangeAspect="1"/>
          </p:cNvPicPr>
          <p:nvPr/>
        </p:nvPicPr>
        <p:blipFill>
          <a:blip r:embed="rId8" cstate="print"/>
          <a:srcRect l="9332" t="15074" r="12000" b="13326"/>
          <a:stretch>
            <a:fillRect/>
          </a:stretch>
        </p:blipFill>
        <p:spPr bwMode="auto">
          <a:xfrm>
            <a:off x="0" y="1124744"/>
            <a:ext cx="2736304" cy="352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47 Rectángulo"/>
          <p:cNvSpPr/>
          <p:nvPr/>
        </p:nvSpPr>
        <p:spPr>
          <a:xfrm flipH="1">
            <a:off x="5076056" y="4437112"/>
            <a:ext cx="216024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lain" startAt="1922"/>
            </a:pPr>
            <a:r>
              <a:rPr lang="en-US" sz="1400" i="1" dirty="0" smtClean="0">
                <a:solidFill>
                  <a:srgbClr val="0272BE"/>
                </a:solidFill>
              </a:rPr>
              <a:t>Rupture ?</a:t>
            </a:r>
          </a:p>
          <a:p>
            <a:pPr marL="342900" indent="-342900"/>
            <a:r>
              <a:rPr lang="en-US" sz="1400" i="1" dirty="0" smtClean="0">
                <a:solidFill>
                  <a:srgbClr val="0272BE"/>
                </a:solidFill>
              </a:rPr>
              <a:t>Extending observation </a:t>
            </a:r>
          </a:p>
          <a:p>
            <a:pPr marL="342900" indent="-342900"/>
            <a:r>
              <a:rPr lang="en-US" sz="1400" i="1" dirty="0" smtClean="0">
                <a:solidFill>
                  <a:srgbClr val="0272BE"/>
                </a:solidFill>
              </a:rPr>
              <a:t> </a:t>
            </a:r>
            <a:r>
              <a:rPr lang="en-US" sz="1400" i="1" dirty="0" smtClean="0">
                <a:solidFill>
                  <a:srgbClr val="0272BE"/>
                </a:solidFill>
              </a:rPr>
              <a:t>       to sea floor </a:t>
            </a:r>
          </a:p>
          <a:p>
            <a:pPr marL="342900" indent="-342900"/>
            <a:r>
              <a:rPr lang="en-US" sz="1400" i="1" dirty="0" smtClean="0">
                <a:solidFill>
                  <a:srgbClr val="0272BE"/>
                </a:solidFill>
              </a:rPr>
              <a:t>EEW, Tsunami EW</a:t>
            </a:r>
          </a:p>
          <a:p>
            <a:pPr marL="342900" indent="-342900"/>
            <a:r>
              <a:rPr lang="en-US" i="1" dirty="0" smtClean="0">
                <a:solidFill>
                  <a:srgbClr val="0272BE"/>
                </a:solidFill>
              </a:rPr>
              <a:t> </a:t>
            </a:r>
            <a:endParaRPr lang="es-CL" dirty="0"/>
          </a:p>
        </p:txBody>
      </p:sp>
      <p:pic>
        <p:nvPicPr>
          <p:cNvPr id="49" name="0 Imagen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566" t="11943" r="7004" b="23784"/>
          <a:stretch/>
        </p:blipFill>
        <p:spPr bwMode="auto">
          <a:xfrm>
            <a:off x="2843808" y="4221088"/>
            <a:ext cx="2016224" cy="21602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50" name="49 Rectángulo"/>
          <p:cNvSpPr/>
          <p:nvPr/>
        </p:nvSpPr>
        <p:spPr>
          <a:xfrm>
            <a:off x="1835696" y="5949280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 smtClean="0">
                <a:solidFill>
                  <a:schemeClr val="accent1"/>
                </a:solidFill>
              </a:rPr>
              <a:t>EEW 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45903</TotalTime>
  <Words>111</Words>
  <Application>Microsoft Office PowerPoint</Application>
  <PresentationFormat>Presentación en pantalla (4:3)</PresentationFormat>
  <Paragraphs>36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Office Theme</vt:lpstr>
      <vt:lpstr>Diapositiva 1</vt:lpstr>
      <vt:lpstr>Diapositiva 2</vt:lpstr>
      <vt:lpstr>Diapositiva 3</vt:lpstr>
      <vt:lpstr>Diapositiva 4</vt:lpstr>
    </vt:vector>
  </TitlesOfParts>
  <Company>Universidad de Chile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 Barrientos</dc:creator>
  <cp:lastModifiedBy>Sismo01</cp:lastModifiedBy>
  <cp:revision>864</cp:revision>
  <cp:lastPrinted>2013-08-21T23:56:42Z</cp:lastPrinted>
  <dcterms:created xsi:type="dcterms:W3CDTF">2012-07-31T12:51:05Z</dcterms:created>
  <dcterms:modified xsi:type="dcterms:W3CDTF">2016-09-29T16:33:07Z</dcterms:modified>
</cp:coreProperties>
</file>