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13"/>
  </p:notesMasterIdLst>
  <p:sldIdLst>
    <p:sldId id="256" r:id="rId2"/>
    <p:sldId id="319" r:id="rId3"/>
    <p:sldId id="275" r:id="rId4"/>
    <p:sldId id="329" r:id="rId5"/>
    <p:sldId id="374" r:id="rId6"/>
    <p:sldId id="330" r:id="rId7"/>
    <p:sldId id="373" r:id="rId8"/>
    <p:sldId id="370" r:id="rId9"/>
    <p:sldId id="371" r:id="rId10"/>
    <p:sldId id="376" r:id="rId11"/>
    <p:sldId id="37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0" d="100"/>
          <a:sy n="120" d="100"/>
        </p:scale>
        <p:origin x="-120"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8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F5F07-1973-A542-91A9-BB34447CFFA7}" type="datetimeFigureOut">
              <a:rPr lang="en-US" smtClean="0"/>
              <a:pPr/>
              <a:t>9/28/16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A25AF-787C-4244-9765-9291FB730725}" type="slidenum">
              <a:rPr lang="en-US" smtClean="0"/>
              <a:pPr/>
              <a:t>‹#›</a:t>
            </a:fld>
            <a:endParaRPr lang="en-US"/>
          </a:p>
        </p:txBody>
      </p:sp>
    </p:spTree>
    <p:extLst>
      <p:ext uri="{BB962C8B-B14F-4D97-AF65-F5344CB8AC3E}">
        <p14:creationId xmlns:p14="http://schemas.microsoft.com/office/powerpoint/2010/main" val="429652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follows is only a sampler of the range of EarthScope findings and discoveries. Selections indicate my own personal opinions and the theme of this talk, and many significant results are left out so that this does not become a laundry list!</a:t>
            </a:r>
            <a:endParaRPr lang="en-US" dirty="0"/>
          </a:p>
        </p:txBody>
      </p:sp>
      <p:sp>
        <p:nvSpPr>
          <p:cNvPr id="4" name="Slide Number Placeholder 3"/>
          <p:cNvSpPr>
            <a:spLocks noGrp="1"/>
          </p:cNvSpPr>
          <p:nvPr>
            <p:ph type="sldNum" sz="quarter" idx="10"/>
          </p:nvPr>
        </p:nvSpPr>
        <p:spPr/>
        <p:txBody>
          <a:bodyPr/>
          <a:lstStyle/>
          <a:p>
            <a:fld id="{C95A25AF-787C-4244-9765-9291FB73072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comprehensive</a:t>
            </a:r>
            <a:r>
              <a:rPr lang="en-US" baseline="0" dirty="0" smtClean="0"/>
              <a:t> nature of EarthScope data has made the program well-suited to both focused hypothesis testing and the discovery of the unexpected that results from exploration.</a:t>
            </a:r>
            <a:endParaRPr lang="en-US" dirty="0"/>
          </a:p>
        </p:txBody>
      </p:sp>
      <p:sp>
        <p:nvSpPr>
          <p:cNvPr id="4" name="Slide Number Placeholder 3"/>
          <p:cNvSpPr>
            <a:spLocks noGrp="1"/>
          </p:cNvSpPr>
          <p:nvPr>
            <p:ph type="sldNum" sz="quarter" idx="10"/>
          </p:nvPr>
        </p:nvSpPr>
        <p:spPr/>
        <p:txBody>
          <a:bodyPr/>
          <a:lstStyle/>
          <a:p>
            <a:fld id="{C95A25AF-787C-4244-9765-9291FB73072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a:solidFill>
            <a:srgbClr val="FFFFFF"/>
          </a:solidFill>
          <a:ln/>
        </p:spPr>
      </p:sp>
      <p:sp>
        <p:nvSpPr>
          <p:cNvPr id="6146" name="Rectangle 2"/>
          <p:cNvSpPr>
            <a:spLocks noGrp="1" noChangeArrowheads="1"/>
          </p:cNvSpPr>
          <p:nvPr>
            <p:ph type="body" idx="1"/>
          </p:nvPr>
        </p:nvSpPr>
        <p:spPr>
          <a:noFill/>
          <a:ln/>
        </p:spPr>
        <p:txBody>
          <a:bodyPr/>
          <a:lstStyle/>
          <a:p>
            <a:pPr marL="40883">
              <a:spcBef>
                <a:spcPts val="409"/>
              </a:spcBef>
            </a:pPr>
            <a:r>
              <a:rPr lang="en-US" dirty="0" smtClean="0">
                <a:solidFill>
                  <a:srgbClr val="000000"/>
                </a:solidFill>
                <a:latin typeface="Arial" pitchFamily="-107" charset="0"/>
                <a:ea typeface="Arial" pitchFamily="-107" charset="0"/>
                <a:cs typeface="Arial" pitchFamily="-107" charset="0"/>
                <a:sym typeface="Arial" pitchFamily="-107" charset="0"/>
              </a:rPr>
              <a:t>EarthScope</a:t>
            </a:r>
            <a:r>
              <a:rPr lang="en-US" baseline="0" dirty="0" smtClean="0">
                <a:solidFill>
                  <a:srgbClr val="000000"/>
                </a:solidFill>
                <a:latin typeface="Arial" pitchFamily="-107" charset="0"/>
                <a:ea typeface="Arial" pitchFamily="-107" charset="0"/>
                <a:cs typeface="Arial" pitchFamily="-107" charset="0"/>
                <a:sym typeface="Arial" pitchFamily="-107" charset="0"/>
              </a:rPr>
              <a:t> facilities were completed on time and on budget!</a:t>
            </a:r>
            <a:endParaRPr lang="en-US" dirty="0">
              <a:solidFill>
                <a:srgbClr val="000000"/>
              </a:solidFill>
              <a:latin typeface="Arial" pitchFamily="-107" charset="0"/>
              <a:ea typeface="Arial" pitchFamily="-107" charset="0"/>
              <a:cs typeface="Arial" pitchFamily="-107" charset="0"/>
              <a:sym typeface="Arial" pitchFamily="-10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_GLOBE_FULL_IMAGE-SM"/>
          <p:cNvPicPr>
            <a:picLocks noChangeAspect="1" noChangeArrowheads="1"/>
          </p:cNvPicPr>
          <p:nvPr/>
        </p:nvPicPr>
        <p:blipFill>
          <a:blip r:embed="rId2"/>
          <a:srcRect/>
          <a:stretch>
            <a:fillRect/>
          </a:stretch>
        </p:blipFill>
        <p:spPr bwMode="auto">
          <a:xfrm>
            <a:off x="0" y="50800"/>
            <a:ext cx="7391400" cy="6781800"/>
          </a:xfrm>
          <a:prstGeom prst="rect">
            <a:avLst/>
          </a:prstGeom>
          <a:noFill/>
          <a:ln w="9525">
            <a:noFill/>
            <a:miter lim="800000"/>
            <a:headEnd/>
            <a:tailEnd/>
          </a:ln>
        </p:spPr>
      </p:pic>
      <p:sp>
        <p:nvSpPr>
          <p:cNvPr id="2143235" name="Rectangle 3"/>
          <p:cNvSpPr>
            <a:spLocks noGrp="1" noChangeArrowheads="1"/>
          </p:cNvSpPr>
          <p:nvPr>
            <p:ph type="ctrTitle"/>
          </p:nvPr>
        </p:nvSpPr>
        <p:spPr>
          <a:xfrm>
            <a:off x="838200" y="228600"/>
            <a:ext cx="7772400" cy="1143000"/>
          </a:xfrm>
        </p:spPr>
        <p:txBody>
          <a:bodyPr/>
          <a:lstStyle>
            <a:lvl1pPr>
              <a:defRPr>
                <a:solidFill>
                  <a:schemeClr val="bg1"/>
                </a:solidFill>
              </a:defRPr>
            </a:lvl1pPr>
          </a:lstStyle>
          <a:p>
            <a:r>
              <a:rPr lang="en-US" smtClean="0"/>
              <a:t>Click to edit Master title style</a:t>
            </a:r>
            <a:endParaRPr lang="en-US"/>
          </a:p>
        </p:txBody>
      </p:sp>
      <p:sp>
        <p:nvSpPr>
          <p:cNvPr id="2143236" name="Rectangle 4"/>
          <p:cNvSpPr>
            <a:spLocks noGrp="1" noChangeArrowheads="1"/>
          </p:cNvSpPr>
          <p:nvPr>
            <p:ph type="subTitle" idx="1"/>
          </p:nvPr>
        </p:nvSpPr>
        <p:spPr>
          <a:xfrm>
            <a:off x="2362200" y="1676400"/>
            <a:ext cx="6400800" cy="1752600"/>
          </a:xfrm>
        </p:spPr>
        <p:txBody>
          <a:bodyPr/>
          <a:lstStyle>
            <a:lvl1pPr marL="0" indent="0" algn="ctr">
              <a:buFont typeface="Arial" pitchFamily="-109" charset="0"/>
              <a:buNone/>
              <a:defRPr>
                <a:solidFill>
                  <a:schemeClr val="bg1"/>
                </a:solidFill>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FFFFFF"/>
                </a:solidFill>
              </a:defRPr>
            </a:lvl1pPr>
          </a:lstStyle>
          <a:p>
            <a:fld id="{B81FB440-0850-4145-8D0E-96E1C49A8474}" type="datetimeFigureOut">
              <a:rPr lang="en-US" smtClean="0"/>
              <a:pPr/>
              <a:t>9/28/16</a:t>
            </a:fld>
            <a:endParaRPr lang="en-US"/>
          </a:p>
        </p:txBody>
      </p:sp>
      <p:sp>
        <p:nvSpPr>
          <p:cNvPr id="6" name="Rectangle 6"/>
          <p:cNvSpPr>
            <a:spLocks noGrp="1" noChangeArrowheads="1"/>
          </p:cNvSpPr>
          <p:nvPr>
            <p:ph type="ftr" sz="quarter" idx="11"/>
          </p:nvPr>
        </p:nvSpPr>
        <p:spPr/>
        <p:txBody>
          <a:bodyPr/>
          <a:lstStyle>
            <a:lvl1pPr>
              <a:defRPr>
                <a:solidFill>
                  <a:srgbClr val="FFFFFF"/>
                </a:solidFill>
              </a:defRPr>
            </a:lvl1pPr>
          </a:lstStyle>
          <a:p>
            <a:endParaRPr lang="en-US"/>
          </a:p>
        </p:txBody>
      </p:sp>
      <p:sp>
        <p:nvSpPr>
          <p:cNvPr id="7" name="Rectangle 7"/>
          <p:cNvSpPr>
            <a:spLocks noGrp="1" noChangeArrowheads="1"/>
          </p:cNvSpPr>
          <p:nvPr>
            <p:ph type="sldNum" sz="quarter" idx="12"/>
          </p:nvPr>
        </p:nvSpPr>
        <p:spPr>
          <a:xfrm>
            <a:off x="6553200" y="6248400"/>
            <a:ext cx="1905000" cy="457200"/>
          </a:xfrm>
        </p:spPr>
        <p:txBody>
          <a:bodyPr/>
          <a:lstStyle>
            <a:lvl1pPr>
              <a:defRPr>
                <a:solidFill>
                  <a:srgbClr val="FFFFFF"/>
                </a:solidFill>
              </a:defRPr>
            </a:lvl1pPr>
          </a:lstStyle>
          <a:p>
            <a:fld id="{497EFDC6-29A1-D943-86D4-288DC4FE4F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5" name="Rectangle 6"/>
          <p:cNvSpPr>
            <a:spLocks noGrp="1" noChangeArrowheads="1"/>
          </p:cNvSpPr>
          <p:nvPr>
            <p:ph type="ftr" sz="quarter" idx="11"/>
          </p:nvPr>
        </p:nvSpPr>
        <p:spPr/>
        <p:txBody>
          <a:bodyPr/>
          <a:lstStyle>
            <a:lvl1pPr>
              <a:defRPr/>
            </a:lvl1pPr>
          </a:lstStyle>
          <a:p>
            <a:endParaRPr lang="en-US"/>
          </a:p>
        </p:txBody>
      </p:sp>
      <p:sp>
        <p:nvSpPr>
          <p:cNvPr id="6"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5" name="Rectangle 6"/>
          <p:cNvSpPr>
            <a:spLocks noGrp="1" noChangeArrowheads="1"/>
          </p:cNvSpPr>
          <p:nvPr>
            <p:ph type="ftr" sz="quarter" idx="11"/>
          </p:nvPr>
        </p:nvSpPr>
        <p:spPr/>
        <p:txBody>
          <a:bodyPr/>
          <a:lstStyle>
            <a:lvl1pPr>
              <a:defRPr/>
            </a:lvl1pPr>
          </a:lstStyle>
          <a:p>
            <a:endParaRPr lang="en-US"/>
          </a:p>
        </p:txBody>
      </p:sp>
      <p:sp>
        <p:nvSpPr>
          <p:cNvPr id="6"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209800"/>
            <a:ext cx="3810000" cy="3810000"/>
          </a:xfrm>
        </p:spPr>
        <p:txBody>
          <a:bodyPr/>
          <a:lstStyle/>
          <a:p>
            <a:pPr lvl="0"/>
            <a:r>
              <a:rPr lang="en-US" noProof="0" smtClean="0"/>
              <a:t>Click icon to add chart</a:t>
            </a:r>
          </a:p>
        </p:txBody>
      </p:sp>
      <p:sp>
        <p:nvSpPr>
          <p:cNvPr id="5"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37423CF0-7E9F-8B4B-B124-9FD3492725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5" name="Rectangle 6"/>
          <p:cNvSpPr>
            <a:spLocks noGrp="1" noChangeArrowheads="1"/>
          </p:cNvSpPr>
          <p:nvPr>
            <p:ph type="ftr" sz="quarter" idx="11"/>
          </p:nvPr>
        </p:nvSpPr>
        <p:spPr/>
        <p:txBody>
          <a:bodyPr/>
          <a:lstStyle>
            <a:lvl1pPr>
              <a:defRPr/>
            </a:lvl1pPr>
          </a:lstStyle>
          <a:p>
            <a:endParaRPr lang="en-US"/>
          </a:p>
        </p:txBody>
      </p:sp>
      <p:sp>
        <p:nvSpPr>
          <p:cNvPr id="6"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5" name="Rectangle 6"/>
          <p:cNvSpPr>
            <a:spLocks noGrp="1" noChangeArrowheads="1"/>
          </p:cNvSpPr>
          <p:nvPr>
            <p:ph type="ftr" sz="quarter" idx="11"/>
          </p:nvPr>
        </p:nvSpPr>
        <p:spPr/>
        <p:txBody>
          <a:bodyPr/>
          <a:lstStyle>
            <a:lvl1pPr>
              <a:defRPr/>
            </a:lvl1pPr>
          </a:lstStyle>
          <a:p>
            <a:endParaRPr lang="en-US"/>
          </a:p>
        </p:txBody>
      </p:sp>
      <p:sp>
        <p:nvSpPr>
          <p:cNvPr id="6"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8" name="Rectangle 6"/>
          <p:cNvSpPr>
            <a:spLocks noGrp="1" noChangeArrowheads="1"/>
          </p:cNvSpPr>
          <p:nvPr>
            <p:ph type="ftr" sz="quarter" idx="11"/>
          </p:nvPr>
        </p:nvSpPr>
        <p:spPr/>
        <p:txBody>
          <a:bodyPr/>
          <a:lstStyle>
            <a:lvl1pPr>
              <a:defRPr/>
            </a:lvl1pPr>
          </a:lstStyle>
          <a:p>
            <a:endParaRPr lang="en-US"/>
          </a:p>
        </p:txBody>
      </p:sp>
      <p:sp>
        <p:nvSpPr>
          <p:cNvPr id="9"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4" name="Rectangle 6"/>
          <p:cNvSpPr>
            <a:spLocks noGrp="1" noChangeArrowheads="1"/>
          </p:cNvSpPr>
          <p:nvPr>
            <p:ph type="ftr" sz="quarter" idx="11"/>
          </p:nvPr>
        </p:nvSpPr>
        <p:spPr/>
        <p:txBody>
          <a:bodyPr/>
          <a:lstStyle>
            <a:lvl1pPr>
              <a:defRPr/>
            </a:lvl1pPr>
          </a:lstStyle>
          <a:p>
            <a:endParaRPr lang="en-US"/>
          </a:p>
        </p:txBody>
      </p:sp>
      <p:sp>
        <p:nvSpPr>
          <p:cNvPr id="5"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3" name="Rectangle 6"/>
          <p:cNvSpPr>
            <a:spLocks noGrp="1" noChangeArrowheads="1"/>
          </p:cNvSpPr>
          <p:nvPr>
            <p:ph type="ftr" sz="quarter" idx="11"/>
          </p:nvPr>
        </p:nvSpPr>
        <p:spPr/>
        <p:txBody>
          <a:bodyPr/>
          <a:lstStyle>
            <a:lvl1pPr>
              <a:defRPr/>
            </a:lvl1pPr>
          </a:lstStyle>
          <a:p>
            <a:endParaRPr lang="en-US"/>
          </a:p>
        </p:txBody>
      </p:sp>
      <p:sp>
        <p:nvSpPr>
          <p:cNvPr id="4"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fld id="{B81FB440-0850-4145-8D0E-96E1C49A8474}" type="datetimeFigureOut">
              <a:rPr lang="en-US" smtClean="0"/>
              <a:pPr/>
              <a:t>9/28/16</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497EFDC6-29A1-D943-86D4-288DC4FE4F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685800" y="10668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3315" name="Rectangle 4"/>
          <p:cNvSpPr>
            <a:spLocks noGrp="1" noChangeArrowheads="1"/>
          </p:cNvSpPr>
          <p:nvPr>
            <p:ph type="body" idx="1"/>
          </p:nvPr>
        </p:nvSpPr>
        <p:spPr bwMode="auto">
          <a:xfrm>
            <a:off x="685800" y="22098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4221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Arial" pitchFamily="-109" charset="0"/>
                <a:ea typeface="+mn-ea"/>
                <a:cs typeface="+mn-cs"/>
              </a:defRPr>
            </a:lvl1pPr>
          </a:lstStyle>
          <a:p>
            <a:fld id="{B81FB440-0850-4145-8D0E-96E1C49A8474}" type="datetimeFigureOut">
              <a:rPr lang="en-US" smtClean="0"/>
              <a:pPr/>
              <a:t>9/28/16</a:t>
            </a:fld>
            <a:endParaRPr lang="en-US"/>
          </a:p>
        </p:txBody>
      </p:sp>
      <p:sp>
        <p:nvSpPr>
          <p:cNvPr id="2142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Arial" pitchFamily="-109" charset="0"/>
                <a:ea typeface="+mn-ea"/>
                <a:cs typeface="+mn-cs"/>
              </a:defRPr>
            </a:lvl1pPr>
          </a:lstStyle>
          <a:p>
            <a:endParaRPr lang="en-US"/>
          </a:p>
        </p:txBody>
      </p:sp>
      <p:sp>
        <p:nvSpPr>
          <p:cNvPr id="2142215" name="Rectangle 7"/>
          <p:cNvSpPr>
            <a:spLocks noGrp="1" noChangeArrowheads="1"/>
          </p:cNvSpPr>
          <p:nvPr>
            <p:ph type="sldNum" sz="quarter" idx="4"/>
          </p:nvPr>
        </p:nvSpPr>
        <p:spPr bwMode="auto">
          <a:xfrm>
            <a:off x="7034213"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ea typeface="Arial" pitchFamily="-107" charset="0"/>
                <a:cs typeface="Arial" pitchFamily="-107" charset="0"/>
              </a:defRPr>
            </a:lvl1pPr>
          </a:lstStyle>
          <a:p>
            <a:fld id="{497EFDC6-29A1-D943-86D4-288DC4FE4F4B}" type="slidenum">
              <a:rPr lang="en-US" smtClean="0"/>
              <a:pPr/>
              <a:t>‹#›</a:t>
            </a:fld>
            <a:endParaRPr lang="en-US"/>
          </a:p>
        </p:txBody>
      </p:sp>
      <p:pic>
        <p:nvPicPr>
          <p:cNvPr id="13319" name="Picture 16" descr="ES_07_NoUnav_Banner"/>
          <p:cNvPicPr>
            <a:picLocks noChangeAspect="1" noChangeArrowheads="1"/>
          </p:cNvPicPr>
          <p:nvPr/>
        </p:nvPicPr>
        <p:blipFill>
          <a:blip r:embed="rId15"/>
          <a:srcRect/>
          <a:stretch>
            <a:fillRect/>
          </a:stretch>
        </p:blipFill>
        <p:spPr bwMode="auto">
          <a:xfrm>
            <a:off x="0" y="0"/>
            <a:ext cx="9144000"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pitchFamily="-107" charset="-128"/>
        </a:defRPr>
      </a:lvl1pPr>
      <a:lvl2pPr algn="ctr" rtl="0" eaLnBrk="1" fontAlgn="base" hangingPunct="1">
        <a:spcBef>
          <a:spcPct val="0"/>
        </a:spcBef>
        <a:spcAft>
          <a:spcPct val="0"/>
        </a:spcAft>
        <a:defRPr sz="4400">
          <a:solidFill>
            <a:schemeClr val="tx2"/>
          </a:solidFill>
          <a:latin typeface="Arial" pitchFamily="-109" charset="0"/>
          <a:ea typeface="ＭＳ Ｐゴシック" pitchFamily="34" charset="-128"/>
          <a:cs typeface="ＭＳ Ｐゴシック" pitchFamily="-107" charset="-128"/>
        </a:defRPr>
      </a:lvl2pPr>
      <a:lvl3pPr algn="ctr" rtl="0" eaLnBrk="1" fontAlgn="base" hangingPunct="1">
        <a:spcBef>
          <a:spcPct val="0"/>
        </a:spcBef>
        <a:spcAft>
          <a:spcPct val="0"/>
        </a:spcAft>
        <a:defRPr sz="4400">
          <a:solidFill>
            <a:schemeClr val="tx2"/>
          </a:solidFill>
          <a:latin typeface="Arial" pitchFamily="-109" charset="0"/>
          <a:ea typeface="ＭＳ Ｐゴシック" pitchFamily="34" charset="-128"/>
          <a:cs typeface="ＭＳ Ｐゴシック" pitchFamily="-107" charset="-128"/>
        </a:defRPr>
      </a:lvl3pPr>
      <a:lvl4pPr algn="ctr" rtl="0" eaLnBrk="1" fontAlgn="base" hangingPunct="1">
        <a:spcBef>
          <a:spcPct val="0"/>
        </a:spcBef>
        <a:spcAft>
          <a:spcPct val="0"/>
        </a:spcAft>
        <a:defRPr sz="4400">
          <a:solidFill>
            <a:schemeClr val="tx2"/>
          </a:solidFill>
          <a:latin typeface="Arial" pitchFamily="-109" charset="0"/>
          <a:ea typeface="ＭＳ Ｐゴシック" pitchFamily="34" charset="-128"/>
          <a:cs typeface="ＭＳ Ｐゴシック" pitchFamily="-107" charset="-128"/>
        </a:defRPr>
      </a:lvl4pPr>
      <a:lvl5pPr algn="ctr" rtl="0" eaLnBrk="1" fontAlgn="base" hangingPunct="1">
        <a:spcBef>
          <a:spcPct val="0"/>
        </a:spcBef>
        <a:spcAft>
          <a:spcPct val="0"/>
        </a:spcAft>
        <a:defRPr sz="4400">
          <a:solidFill>
            <a:schemeClr val="tx2"/>
          </a:solidFill>
          <a:latin typeface="Arial" pitchFamily="-109" charset="0"/>
          <a:ea typeface="ＭＳ Ｐゴシック" pitchFamily="34" charset="-128"/>
          <a:cs typeface="ＭＳ Ｐゴシック" pitchFamily="-107" charset="-128"/>
        </a:defRPr>
      </a:lvl5pPr>
      <a:lvl6pPr marL="4572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eaLnBrk="1" fontAlgn="base" hangingPunct="1">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1" fontAlgn="base" hangingPunct="1">
        <a:spcBef>
          <a:spcPct val="20000"/>
        </a:spcBef>
        <a:spcAft>
          <a:spcPct val="0"/>
        </a:spcAft>
        <a:buFont typeface="Arial" pitchFamily="-107" charset="0"/>
        <a:buChar char="•"/>
        <a:defRPr sz="3200">
          <a:solidFill>
            <a:schemeClr val="tx1"/>
          </a:solidFill>
          <a:latin typeface="+mn-lt"/>
          <a:ea typeface="ＭＳ Ｐゴシック" pitchFamily="34" charset="-128"/>
          <a:cs typeface="ＭＳ Ｐゴシック" pitchFamily="-107" charset="-128"/>
        </a:defRPr>
      </a:lvl1pPr>
      <a:lvl2pPr marL="742950" indent="-285750" algn="l" rtl="0" eaLnBrk="1" fontAlgn="base" hangingPunct="1">
        <a:spcBef>
          <a:spcPct val="20000"/>
        </a:spcBef>
        <a:spcAft>
          <a:spcPct val="0"/>
        </a:spcAft>
        <a:buFont typeface="Arial" pitchFamily="-107" charset="0"/>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Font typeface="Arial" pitchFamily="-107" charset="0"/>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Font typeface="Arial" pitchFamily="-107" charset="0"/>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Font typeface="Arial" pitchFamily="-107" charset="0"/>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109"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6487"/>
            <a:ext cx="9144000" cy="3385542"/>
          </a:xfrm>
        </p:spPr>
        <p:txBody>
          <a:bodyPr lIns="457200" rIns="457200">
            <a:spAutoFit/>
          </a:bodyPr>
          <a:lstStyle/>
          <a:p>
            <a:r>
              <a:rPr lang="en-US" b="1" dirty="0" smtClean="0"/>
              <a:t>Lessons from EarthScope</a:t>
            </a:r>
            <a:endParaRPr lang="en-US" b="1" dirty="0"/>
          </a:p>
          <a:p>
            <a:pPr>
              <a:spcBef>
                <a:spcPts val="1800"/>
              </a:spcBef>
            </a:pPr>
            <a:r>
              <a:rPr lang="en-US" dirty="0" smtClean="0"/>
              <a:t>Dr. Jeffrey T. Freymueller</a:t>
            </a:r>
          </a:p>
          <a:p>
            <a:pPr>
              <a:spcBef>
                <a:spcPts val="0"/>
              </a:spcBef>
            </a:pPr>
            <a:r>
              <a:rPr lang="en-US" sz="2400" dirty="0" smtClean="0"/>
              <a:t>Geophysical Institute, University of Alaska Fairbanks</a:t>
            </a:r>
          </a:p>
          <a:p>
            <a:pPr algn="r">
              <a:spcBef>
                <a:spcPts val="1800"/>
              </a:spcBef>
            </a:pPr>
            <a:r>
              <a:rPr lang="en-US" sz="2400" i="1" dirty="0" smtClean="0"/>
              <a:t>Director, EarthScope National Office</a:t>
            </a:r>
            <a:r>
              <a:rPr lang="en-US" sz="2400" dirty="0"/>
              <a:t/>
            </a:r>
            <a:br>
              <a:rPr lang="en-US" sz="2400" dirty="0"/>
            </a:br>
            <a:r>
              <a:rPr lang="en-US" sz="2400" dirty="0"/>
              <a:t>http://</a:t>
            </a:r>
            <a:r>
              <a:rPr lang="en-US" sz="2400" dirty="0" err="1"/>
              <a:t>www.earthscope.org</a:t>
            </a:r>
            <a:r>
              <a:rPr lang="en-US" sz="2400" dirty="0"/>
              <a:t>/</a:t>
            </a:r>
            <a:br>
              <a:rPr lang="en-US" sz="2400" dirty="0"/>
            </a:br>
            <a:r>
              <a:rPr lang="en-US" sz="2400" dirty="0" err="1"/>
              <a:t>jfreymueller</a:t>
            </a:r>
            <a:r>
              <a:rPr lang="en-US" sz="2400" dirty="0" err="1" smtClean="0"/>
              <a:t>@alaska.edu</a:t>
            </a:r>
            <a:r>
              <a:rPr lang="en-US" sz="2400" dirty="0" smtClean="0"/>
              <a:t/>
            </a:r>
            <a:br>
              <a:rPr lang="en-US" sz="2400" dirty="0" smtClean="0"/>
            </a:br>
            <a:r>
              <a:rPr lang="en-US" sz="2400" dirty="0" smtClean="0"/>
              <a:t>+1 907 </a:t>
            </a:r>
            <a:r>
              <a:rPr lang="en-US" sz="2400" dirty="0"/>
              <a:t>474-7286</a:t>
            </a:r>
          </a:p>
        </p:txBody>
      </p:sp>
      <p:pic>
        <p:nvPicPr>
          <p:cNvPr id="5" name="Picture 4" descr="ns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496" y="4698094"/>
            <a:ext cx="1463232" cy="14720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ADOP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50" y="1978489"/>
            <a:ext cx="5396296" cy="2881378"/>
          </a:xfrm>
          <a:prstGeom prst="rect">
            <a:avLst/>
          </a:prstGeom>
        </p:spPr>
      </p:pic>
      <p:pic>
        <p:nvPicPr>
          <p:cNvPr id="8" name="Picture 7" descr="CEUS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57" y="3302001"/>
            <a:ext cx="3893426" cy="3458522"/>
          </a:xfrm>
          <a:prstGeom prst="rect">
            <a:avLst/>
          </a:prstGeom>
        </p:spPr>
      </p:pic>
      <p:sp>
        <p:nvSpPr>
          <p:cNvPr id="9" name="TextBox 8"/>
          <p:cNvSpPr txBox="1"/>
          <p:nvPr/>
        </p:nvSpPr>
        <p:spPr>
          <a:xfrm>
            <a:off x="118245" y="829726"/>
            <a:ext cx="8860656" cy="1077218"/>
          </a:xfrm>
          <a:prstGeom prst="rect">
            <a:avLst/>
          </a:prstGeom>
          <a:noFill/>
        </p:spPr>
        <p:txBody>
          <a:bodyPr wrap="square" rtlCol="0">
            <a:spAutoFit/>
          </a:bodyPr>
          <a:lstStyle/>
          <a:p>
            <a:pPr algn="l"/>
            <a:r>
              <a:rPr lang="en-US" sz="3200" i="1" dirty="0" smtClean="0">
                <a:solidFill>
                  <a:srgbClr val="FFFFFF"/>
                </a:solidFill>
              </a:rPr>
              <a:t>Fundamental improvement in long-term science and monitoring </a:t>
            </a:r>
            <a:r>
              <a:rPr lang="en-US" sz="3200" i="1" dirty="0" smtClean="0">
                <a:solidFill>
                  <a:srgbClr val="FFFFFF"/>
                </a:solidFill>
              </a:rPr>
              <a:t>capacity (geodetic and seismic)</a:t>
            </a:r>
            <a:endParaRPr lang="en-US" sz="3200" i="1" dirty="0">
              <a:solidFill>
                <a:srgbClr val="FFFFFF"/>
              </a:solidFill>
            </a:endParaRPr>
          </a:p>
        </p:txBody>
      </p:sp>
      <p:sp>
        <p:nvSpPr>
          <p:cNvPr id="10" name="Rectangle 2"/>
          <p:cNvSpPr>
            <a:spLocks noGrp="1" noChangeArrowheads="1"/>
          </p:cNvSpPr>
          <p:nvPr>
            <p:ph type="body" idx="1"/>
          </p:nvPr>
        </p:nvSpPr>
        <p:spPr>
          <a:xfrm>
            <a:off x="4732867" y="4952999"/>
            <a:ext cx="4267200" cy="1807523"/>
          </a:xfrm>
        </p:spPr>
        <p:txBody>
          <a:bodyPr/>
          <a:lstStyle/>
          <a:p>
            <a:pPr marL="231775" indent="-231775"/>
            <a:r>
              <a:rPr lang="en-US" sz="1800" dirty="0" smtClean="0">
                <a:solidFill>
                  <a:srgbClr val="FFFFFF"/>
                </a:solidFill>
              </a:rPr>
              <a:t>PBO used for earthquake and volcano monitoring, tsunami warning</a:t>
            </a:r>
          </a:p>
          <a:p>
            <a:pPr marL="231775" indent="-231775"/>
            <a:r>
              <a:rPr lang="en-US" sz="1800" dirty="0" smtClean="0">
                <a:solidFill>
                  <a:srgbClr val="FFFFFF"/>
                </a:solidFill>
              </a:rPr>
              <a:t>Between </a:t>
            </a:r>
            <a:r>
              <a:rPr lang="en-US" sz="1800" dirty="0" smtClean="0">
                <a:solidFill>
                  <a:srgbClr val="FFFFFF"/>
                </a:solidFill>
              </a:rPr>
              <a:t>TA and Cascadia-TA adoptions and CEUSN, potentially 235 new “permanent” stations in N.A. since 2008</a:t>
            </a:r>
            <a:endParaRPr lang="en-US" sz="1800" dirty="0">
              <a:solidFill>
                <a:srgbClr val="FFFFFF"/>
              </a:solidFill>
            </a:endParaRPr>
          </a:p>
        </p:txBody>
      </p:sp>
      <p:pic>
        <p:nvPicPr>
          <p:cNvPr id="11" name="Picture 10" descr="TA_CASCADIA.png"/>
          <p:cNvPicPr>
            <a:picLocks noChangeAspect="1"/>
          </p:cNvPicPr>
          <p:nvPr/>
        </p:nvPicPr>
        <p:blipFill rotWithShape="1">
          <a:blip r:embed="rId4">
            <a:extLst>
              <a:ext uri="{28A0092B-C50C-407E-A947-70E740481C1C}">
                <a14:useLocalDpi xmlns:a14="http://schemas.microsoft.com/office/drawing/2010/main" val="0"/>
              </a:ext>
            </a:extLst>
          </a:blip>
          <a:srcRect l="55448" t="2750" r="3845" b="5535"/>
          <a:stretch/>
        </p:blipFill>
        <p:spPr>
          <a:xfrm>
            <a:off x="169333" y="1978489"/>
            <a:ext cx="1219969" cy="3354914"/>
          </a:xfrm>
          <a:prstGeom prst="rect">
            <a:avLst/>
          </a:prstGeom>
          <a:ln>
            <a:solidFill>
              <a:srgbClr val="000000"/>
            </a:solidFill>
          </a:ln>
        </p:spPr>
      </p:pic>
      <p:sp>
        <p:nvSpPr>
          <p:cNvPr id="12" name="Rectangle 2"/>
          <p:cNvSpPr txBox="1">
            <a:spLocks noChangeArrowheads="1"/>
          </p:cNvSpPr>
          <p:nvPr/>
        </p:nvSpPr>
        <p:spPr bwMode="auto">
          <a:xfrm>
            <a:off x="4305300" y="103188"/>
            <a:ext cx="4838700" cy="684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eaLnBrk="1" hangingPunct="1"/>
            <a:r>
              <a:rPr lang="en-US" sz="3200" b="0" dirty="0" smtClean="0">
                <a:solidFill>
                  <a:srgbClr val="FFFFFF"/>
                </a:solidFill>
              </a:rPr>
              <a:t>Impacts on Society</a:t>
            </a:r>
            <a:endParaRPr lang="en-US" sz="3200" b="0" dirty="0" smtClean="0">
              <a:solidFill>
                <a:srgbClr val="FFFFFF"/>
              </a:solidFill>
              <a:ea typeface="Arial" pitchFamily="-112" charset="0"/>
              <a:cs typeface="Arial" pitchFamily="-112" charset="0"/>
            </a:endParaRPr>
          </a:p>
        </p:txBody>
      </p:sp>
    </p:spTree>
    <p:extLst>
      <p:ext uri="{BB962C8B-B14F-4D97-AF65-F5344CB8AC3E}">
        <p14:creationId xmlns:p14="http://schemas.microsoft.com/office/powerpoint/2010/main" val="4661302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Important Lessons</a:t>
            </a:r>
            <a:endParaRPr lang="en-US" dirty="0">
              <a:solidFill>
                <a:srgbClr val="FFFFFF"/>
              </a:solidFill>
            </a:endParaRPr>
          </a:p>
        </p:txBody>
      </p:sp>
      <p:sp>
        <p:nvSpPr>
          <p:cNvPr id="3" name="Content Placeholder 2"/>
          <p:cNvSpPr>
            <a:spLocks noGrp="1"/>
          </p:cNvSpPr>
          <p:nvPr>
            <p:ph idx="1"/>
          </p:nvPr>
        </p:nvSpPr>
        <p:spPr>
          <a:xfrm>
            <a:off x="685800" y="2209799"/>
            <a:ext cx="7772400" cy="4182749"/>
          </a:xfrm>
        </p:spPr>
        <p:txBody>
          <a:bodyPr/>
          <a:lstStyle/>
          <a:p>
            <a:r>
              <a:rPr lang="en-US" sz="2800" dirty="0" smtClean="0">
                <a:solidFill>
                  <a:srgbClr val="FFFFFF"/>
                </a:solidFill>
              </a:rPr>
              <a:t>The MREFC rules imposed some limits:</a:t>
            </a:r>
          </a:p>
          <a:p>
            <a:pPr lvl="1"/>
            <a:r>
              <a:rPr lang="en-US" sz="2400" dirty="0" smtClean="0">
                <a:solidFill>
                  <a:srgbClr val="FFFFFF"/>
                </a:solidFill>
              </a:rPr>
              <a:t>MREFC funds were for facility construction,</a:t>
            </a:r>
            <a:r>
              <a:rPr lang="en-US" sz="2400" dirty="0">
                <a:solidFill>
                  <a:srgbClr val="FFFFFF"/>
                </a:solidFill>
              </a:rPr>
              <a:t> </a:t>
            </a:r>
            <a:r>
              <a:rPr lang="en-US" sz="2400" dirty="0" smtClean="0">
                <a:solidFill>
                  <a:srgbClr val="FFFFFF"/>
                </a:solidFill>
              </a:rPr>
              <a:t>so some things could not fit into this mold</a:t>
            </a:r>
          </a:p>
          <a:p>
            <a:pPr lvl="1"/>
            <a:r>
              <a:rPr lang="en-US" sz="2400" dirty="0" smtClean="0">
                <a:solidFill>
                  <a:srgbClr val="FFFFFF"/>
                </a:solidFill>
              </a:rPr>
              <a:t>Paleoseismology, for example, which limited the temporal history aspect of earthquake cycle studies</a:t>
            </a:r>
            <a:endParaRPr lang="en-US" sz="2400" dirty="0">
              <a:solidFill>
                <a:srgbClr val="FFFFFF"/>
              </a:solidFill>
            </a:endParaRPr>
          </a:p>
          <a:p>
            <a:r>
              <a:rPr lang="en-US" sz="2800" dirty="0" smtClean="0">
                <a:solidFill>
                  <a:srgbClr val="FFFFFF"/>
                </a:solidFill>
              </a:rPr>
              <a:t>Maintain balance between funding for facilities and science</a:t>
            </a:r>
          </a:p>
          <a:p>
            <a:r>
              <a:rPr lang="en-US" sz="2800" dirty="0" smtClean="0">
                <a:solidFill>
                  <a:srgbClr val="FFFFFF"/>
                </a:solidFill>
              </a:rPr>
              <a:t>Maintain balance between disciplines</a:t>
            </a:r>
            <a:endParaRPr lang="en-US" sz="2800" dirty="0">
              <a:solidFill>
                <a:srgbClr val="FFFFFF"/>
              </a:solidFill>
            </a:endParaRPr>
          </a:p>
          <a:p>
            <a:endParaRPr lang="en-US" sz="2800" dirty="0" smtClean="0">
              <a:solidFill>
                <a:srgbClr val="FFFFFF"/>
              </a:solidFill>
            </a:endParaRPr>
          </a:p>
        </p:txBody>
      </p:sp>
      <p:sp>
        <p:nvSpPr>
          <p:cNvPr id="5"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Lessons Learned</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spTree>
    <p:extLst>
      <p:ext uri="{BB962C8B-B14F-4D97-AF65-F5344CB8AC3E}">
        <p14:creationId xmlns:p14="http://schemas.microsoft.com/office/powerpoint/2010/main" val="22407539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EarthScope Science Themes</a:t>
            </a:r>
            <a:endParaRPr lang="en-US" dirty="0">
              <a:solidFill>
                <a:srgbClr val="FFFFFF"/>
              </a:solidFill>
            </a:endParaRPr>
          </a:p>
        </p:txBody>
      </p:sp>
      <p:sp>
        <p:nvSpPr>
          <p:cNvPr id="3" name="Content Placeholder 2"/>
          <p:cNvSpPr>
            <a:spLocks noGrp="1"/>
          </p:cNvSpPr>
          <p:nvPr>
            <p:ph idx="1"/>
          </p:nvPr>
        </p:nvSpPr>
        <p:spPr>
          <a:xfrm>
            <a:off x="685800" y="2209799"/>
            <a:ext cx="7772400" cy="4052615"/>
          </a:xfrm>
        </p:spPr>
        <p:txBody>
          <a:bodyPr/>
          <a:lstStyle/>
          <a:p>
            <a:r>
              <a:rPr lang="en-US" dirty="0" smtClean="0">
                <a:solidFill>
                  <a:srgbClr val="FFFFFF"/>
                </a:solidFill>
              </a:rPr>
              <a:t>Making and Breaking the Continent</a:t>
            </a:r>
          </a:p>
          <a:p>
            <a:pPr lvl="1"/>
            <a:r>
              <a:rPr lang="en-US" dirty="0" smtClean="0">
                <a:solidFill>
                  <a:srgbClr val="FFFFFF"/>
                </a:solidFill>
              </a:rPr>
              <a:t>Structure of the continent</a:t>
            </a:r>
          </a:p>
          <a:p>
            <a:pPr lvl="1"/>
            <a:r>
              <a:rPr lang="en-US" dirty="0" smtClean="0">
                <a:solidFill>
                  <a:srgbClr val="FFFFFF"/>
                </a:solidFill>
              </a:rPr>
              <a:t>How continent is deforming</a:t>
            </a:r>
          </a:p>
          <a:p>
            <a:pPr lvl="1"/>
            <a:r>
              <a:rPr lang="en-US" dirty="0" smtClean="0">
                <a:solidFill>
                  <a:srgbClr val="FFFFFF"/>
                </a:solidFill>
              </a:rPr>
              <a:t>How these are related</a:t>
            </a:r>
          </a:p>
          <a:p>
            <a:r>
              <a:rPr lang="en-US" dirty="0" smtClean="0">
                <a:solidFill>
                  <a:srgbClr val="FFFFFF"/>
                </a:solidFill>
              </a:rPr>
              <a:t>Complete continental coverage to enhance discovery</a:t>
            </a:r>
          </a:p>
          <a:p>
            <a:r>
              <a:rPr lang="en-US" dirty="0" smtClean="0">
                <a:solidFill>
                  <a:srgbClr val="FFFFFF"/>
                </a:solidFill>
              </a:rPr>
              <a:t>All data open to everyone</a:t>
            </a:r>
          </a:p>
        </p:txBody>
      </p:sp>
      <p:sp>
        <p:nvSpPr>
          <p:cNvPr id="4"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rPr>
              <a:t>EarthScope</a:t>
            </a: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 Science</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143000"/>
          </a:xfrm>
        </p:spPr>
        <p:txBody>
          <a:bodyPr/>
          <a:lstStyle/>
          <a:p>
            <a:r>
              <a:rPr lang="en-US" dirty="0" smtClean="0">
                <a:solidFill>
                  <a:srgbClr val="FFFFFF"/>
                </a:solidFill>
              </a:rPr>
              <a:t>Modes of Discovery</a:t>
            </a:r>
            <a:endParaRPr lang="en-US" dirty="0">
              <a:solidFill>
                <a:srgbClr val="FFFFFF"/>
              </a:solidFill>
            </a:endParaRPr>
          </a:p>
        </p:txBody>
      </p:sp>
      <p:sp>
        <p:nvSpPr>
          <p:cNvPr id="8" name="Text Placeholder 7"/>
          <p:cNvSpPr>
            <a:spLocks noGrp="1"/>
          </p:cNvSpPr>
          <p:nvPr>
            <p:ph type="body" idx="1"/>
          </p:nvPr>
        </p:nvSpPr>
        <p:spPr>
          <a:xfrm>
            <a:off x="457200" y="1931353"/>
            <a:ext cx="4040188" cy="639762"/>
          </a:xfrm>
        </p:spPr>
        <p:txBody>
          <a:bodyPr/>
          <a:lstStyle/>
          <a:p>
            <a:pPr algn="ctr"/>
            <a:r>
              <a:rPr lang="en-US" sz="3200" dirty="0" smtClean="0">
                <a:solidFill>
                  <a:srgbClr val="FFFFFF"/>
                </a:solidFill>
              </a:rPr>
              <a:t>Planned, hypothesis testing</a:t>
            </a:r>
            <a:endParaRPr lang="en-US" sz="3200" dirty="0">
              <a:solidFill>
                <a:srgbClr val="FFFFFF"/>
              </a:solidFill>
            </a:endParaRPr>
          </a:p>
        </p:txBody>
      </p:sp>
      <p:pic>
        <p:nvPicPr>
          <p:cNvPr id="7" name="Content Placeholder 6" descr="11949896971812381266light_bulb_karl_bartel_01.svg.hi.png"/>
          <p:cNvPicPr>
            <a:picLocks noGrp="1" noChangeAspect="1"/>
          </p:cNvPicPr>
          <p:nvPr>
            <p:ph sz="half" idx="2"/>
          </p:nvPr>
        </p:nvPicPr>
        <p:blipFill>
          <a:blip r:embed="rId3"/>
          <a:srcRect l="-1297" r="-1297"/>
          <a:stretch>
            <a:fillRect/>
          </a:stretch>
        </p:blipFill>
        <p:spPr>
          <a:xfrm>
            <a:off x="4651517" y="2677954"/>
            <a:ext cx="4040188" cy="3951288"/>
          </a:xfrm>
        </p:spPr>
      </p:pic>
      <p:sp>
        <p:nvSpPr>
          <p:cNvPr id="9" name="Text Placeholder 8"/>
          <p:cNvSpPr>
            <a:spLocks noGrp="1"/>
          </p:cNvSpPr>
          <p:nvPr>
            <p:ph type="body" sz="quarter" idx="3"/>
          </p:nvPr>
        </p:nvSpPr>
        <p:spPr>
          <a:xfrm>
            <a:off x="4645025" y="1931353"/>
            <a:ext cx="4041775" cy="639762"/>
          </a:xfrm>
        </p:spPr>
        <p:txBody>
          <a:bodyPr/>
          <a:lstStyle/>
          <a:p>
            <a:pPr algn="ctr"/>
            <a:r>
              <a:rPr lang="en-US" sz="3200" dirty="0" smtClean="0">
                <a:solidFill>
                  <a:srgbClr val="FFFFFF"/>
                </a:solidFill>
              </a:rPr>
              <a:t>Eureka, Serendipity</a:t>
            </a:r>
            <a:endParaRPr lang="en-US" sz="3200" dirty="0">
              <a:solidFill>
                <a:srgbClr val="FFFFFF"/>
              </a:solidFill>
            </a:endParaRPr>
          </a:p>
        </p:txBody>
      </p:sp>
      <p:sp>
        <p:nvSpPr>
          <p:cNvPr id="4"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rPr>
              <a:t>EarthScope</a:t>
            </a: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 Science</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pic>
        <p:nvPicPr>
          <p:cNvPr id="13" name="Content Placeholder 12"/>
          <p:cNvPicPr>
            <a:picLocks noGrp="1" noChangeAspect="1"/>
          </p:cNvPicPr>
          <p:nvPr>
            <p:ph sz="quarter" idx="4"/>
          </p:nvPr>
        </p:nvPicPr>
        <p:blipFill>
          <a:blip r:embed="rId4"/>
          <a:srcRect l="-27103" r="-27103"/>
          <a:stretch>
            <a:fillRect/>
          </a:stretch>
        </p:blipFill>
        <p:spPr>
          <a:xfrm>
            <a:off x="457200" y="2677955"/>
            <a:ext cx="4041775" cy="3951287"/>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1"/>
          <p:cNvPicPr>
            <a:picLocks noChangeArrowheads="1"/>
          </p:cNvPicPr>
          <p:nvPr/>
        </p:nvPicPr>
        <p:blipFill>
          <a:blip r:embed="rId3"/>
          <a:srcRect/>
          <a:stretch>
            <a:fillRect/>
          </a:stretch>
        </p:blipFill>
        <p:spPr bwMode="auto">
          <a:xfrm>
            <a:off x="0" y="2652713"/>
            <a:ext cx="9144000" cy="4232275"/>
          </a:xfrm>
          <a:prstGeom prst="rect">
            <a:avLst/>
          </a:prstGeom>
          <a:noFill/>
          <a:ln w="12700">
            <a:noFill/>
            <a:miter lim="800000"/>
            <a:headEnd/>
            <a:tailEnd/>
          </a:ln>
        </p:spPr>
      </p:pic>
      <p:sp>
        <p:nvSpPr>
          <p:cNvPr id="181251" name="Rectangle 2"/>
          <p:cNvSpPr>
            <a:spLocks/>
          </p:cNvSpPr>
          <p:nvPr/>
        </p:nvSpPr>
        <p:spPr bwMode="auto">
          <a:xfrm>
            <a:off x="257175" y="1063625"/>
            <a:ext cx="8609013" cy="1520825"/>
          </a:xfrm>
          <a:prstGeom prst="rect">
            <a:avLst/>
          </a:prstGeom>
          <a:noFill/>
          <a:ln w="12700">
            <a:noFill/>
            <a:miter lim="800000"/>
            <a:headEnd/>
            <a:tailEnd/>
          </a:ln>
        </p:spPr>
        <p:txBody>
          <a:bodyPr lIns="0" tIns="0" rIns="40638" bIns="0">
            <a:prstTxWarp prst="textNoShape">
              <a:avLst/>
            </a:prstTxWarp>
          </a:bodyPr>
          <a:lstStyle/>
          <a:p>
            <a:pPr marL="268288" indent="-228600">
              <a:lnSpc>
                <a:spcPct val="110000"/>
              </a:lnSpc>
              <a:spcBef>
                <a:spcPts val="488"/>
              </a:spcBef>
            </a:pPr>
            <a:r>
              <a:rPr lang="en-US" sz="2400" dirty="0" smtClean="0">
                <a:solidFill>
                  <a:srgbClr val="FFFFFF"/>
                </a:solidFill>
                <a:latin typeface="Arial Bold" pitchFamily="34" charset="0"/>
                <a:ea typeface="Arial" pitchFamily="-107" charset="0"/>
                <a:cs typeface="Arial" pitchFamily="-107" charset="0"/>
                <a:sym typeface="Arial Bold" pitchFamily="34" charset="0"/>
              </a:rPr>
              <a:t>USArray: temporary seismic network (IRIS)</a:t>
            </a:r>
          </a:p>
          <a:p>
            <a:pPr marL="268288" indent="-228600">
              <a:lnSpc>
                <a:spcPct val="110000"/>
              </a:lnSpc>
              <a:spcBef>
                <a:spcPts val="488"/>
              </a:spcBef>
            </a:pPr>
            <a:r>
              <a:rPr lang="en-US" sz="2400" dirty="0" smtClean="0">
                <a:solidFill>
                  <a:srgbClr val="FFFFFF"/>
                </a:solidFill>
                <a:latin typeface="Arial Bold" pitchFamily="34" charset="0"/>
                <a:ea typeface="Arial" pitchFamily="-107" charset="0"/>
                <a:cs typeface="Arial" pitchFamily="-107" charset="0"/>
                <a:sym typeface="Arial Bold" pitchFamily="34" charset="0"/>
              </a:rPr>
              <a:t>Plate Boundary Observatory (PBO): GPS (UNAVCO)</a:t>
            </a:r>
            <a:endParaRPr lang="en-US" altLang="ja-JP" sz="2400" dirty="0" smtClean="0">
              <a:solidFill>
                <a:srgbClr val="FFFFFF"/>
              </a:solidFill>
              <a:latin typeface="Arial Bold" pitchFamily="34" charset="0"/>
              <a:ea typeface="Arial" pitchFamily="-107" charset="0"/>
              <a:cs typeface="Arial" pitchFamily="-107" charset="0"/>
              <a:sym typeface="Arial Bold" pitchFamily="34" charset="0"/>
            </a:endParaRPr>
          </a:p>
          <a:p>
            <a:pPr marL="268288" indent="-228600">
              <a:lnSpc>
                <a:spcPct val="110000"/>
              </a:lnSpc>
              <a:spcBef>
                <a:spcPts val="488"/>
              </a:spcBef>
            </a:pPr>
            <a:r>
              <a:rPr lang="en-US" sz="2400" dirty="0" smtClean="0">
                <a:solidFill>
                  <a:srgbClr val="FFFFFF"/>
                </a:solidFill>
                <a:latin typeface="Arial Bold" pitchFamily="34" charset="0"/>
                <a:ea typeface="Arial" pitchFamily="-107" charset="0"/>
                <a:cs typeface="Arial" pitchFamily="-107" charset="0"/>
                <a:sym typeface="Arial Bold" pitchFamily="34" charset="0"/>
              </a:rPr>
              <a:t>San Andreas Fault Observatory at Depth: sampling fault zone</a:t>
            </a:r>
            <a:endParaRPr lang="en-US" altLang="ja-JP" sz="2400" dirty="0" smtClean="0">
              <a:solidFill>
                <a:srgbClr val="FFFFFF"/>
              </a:solidFill>
              <a:ea typeface="Arial" pitchFamily="-107" charset="0"/>
              <a:cs typeface="Arial" pitchFamily="-107" charset="0"/>
            </a:endParaRPr>
          </a:p>
          <a:p>
            <a:pPr marL="268288" indent="-228600">
              <a:lnSpc>
                <a:spcPct val="110000"/>
              </a:lnSpc>
              <a:spcBef>
                <a:spcPts val="488"/>
              </a:spcBef>
            </a:pPr>
            <a:endParaRPr lang="en-US" sz="2400" dirty="0">
              <a:solidFill>
                <a:srgbClr val="FFFFFF"/>
              </a:solidFill>
              <a:ea typeface="Arial" pitchFamily="-107" charset="0"/>
              <a:cs typeface="Arial" pitchFamily="-107" charset="0"/>
            </a:endParaRPr>
          </a:p>
        </p:txBody>
      </p:sp>
      <p:sp>
        <p:nvSpPr>
          <p:cNvPr id="181252" name="Rectangle 3"/>
          <p:cNvSpPr>
            <a:spLocks noGrp="1" noChangeArrowheads="1"/>
          </p:cNvSpPr>
          <p:nvPr>
            <p:ph type="title"/>
          </p:nvPr>
        </p:nvSpPr>
        <p:spPr>
          <a:xfrm>
            <a:off x="4343400" y="0"/>
            <a:ext cx="4800600" cy="914400"/>
          </a:xfrm>
        </p:spPr>
        <p:txBody>
          <a:bodyPr rIns="116994"/>
          <a:lstStyle/>
          <a:p>
            <a:r>
              <a:rPr lang="en-US" sz="2800" dirty="0" smtClean="0">
                <a:solidFill>
                  <a:schemeClr val="bg1"/>
                </a:solidFill>
                <a:latin typeface="Arial Bold" pitchFamily="34" charset="0"/>
                <a:ea typeface="ＭＳ Ｐゴシック" pitchFamily="-107" charset="-128"/>
                <a:sym typeface="Arial Bold" pitchFamily="34" charset="0"/>
              </a:rPr>
              <a:t>EarthScope Facilities</a:t>
            </a:r>
            <a:endParaRPr lang="en-US" sz="2800" dirty="0">
              <a:solidFill>
                <a:schemeClr val="bg1"/>
              </a:solidFill>
              <a:latin typeface="Arial Bold" pitchFamily="34" charset="0"/>
              <a:ea typeface="ＭＳ Ｐゴシック" pitchFamily="-107" charset="-128"/>
              <a:sym typeface="Arial Bold" pitchFamily="34" charset="0"/>
            </a:endParaRPr>
          </a:p>
        </p:txBody>
      </p:sp>
    </p:spTree>
    <p:extLst>
      <p:ext uri="{BB962C8B-B14F-4D97-AF65-F5344CB8AC3E}">
        <p14:creationId xmlns:p14="http://schemas.microsoft.com/office/powerpoint/2010/main" val="164079499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 Origin Story: Part 1</a:t>
            </a:r>
            <a:endParaRPr lang="en-US" dirty="0">
              <a:solidFill>
                <a:srgbClr val="FFFFFF"/>
              </a:solidFill>
            </a:endParaRPr>
          </a:p>
        </p:txBody>
      </p:sp>
      <p:sp>
        <p:nvSpPr>
          <p:cNvPr id="3" name="Content Placeholder 2"/>
          <p:cNvSpPr>
            <a:spLocks noGrp="1"/>
          </p:cNvSpPr>
          <p:nvPr>
            <p:ph sz="half" idx="1"/>
          </p:nvPr>
        </p:nvSpPr>
        <p:spPr>
          <a:xfrm>
            <a:off x="312109" y="2209800"/>
            <a:ext cx="4336091" cy="4150464"/>
          </a:xfrm>
        </p:spPr>
        <p:txBody>
          <a:bodyPr/>
          <a:lstStyle/>
          <a:p>
            <a:r>
              <a:rPr lang="en-US" dirty="0" smtClean="0">
                <a:solidFill>
                  <a:srgbClr val="FFFFFF"/>
                </a:solidFill>
              </a:rPr>
              <a:t>In those days, NSF’s budget kept increasing every year; NSF was thinking big.</a:t>
            </a:r>
          </a:p>
          <a:p>
            <a:r>
              <a:rPr lang="en-US" dirty="0" smtClean="0">
                <a:solidFill>
                  <a:srgbClr val="FFFFFF"/>
                </a:solidFill>
              </a:rPr>
              <a:t>In the 1990s, Congress doubled the NIH budget </a:t>
            </a:r>
            <a:r>
              <a:rPr lang="en-US" dirty="0" smtClean="0">
                <a:solidFill>
                  <a:srgbClr val="FFFFFF"/>
                </a:solidFill>
              </a:rPr>
              <a:t>over several years, and wanted to do the same for NSF.</a:t>
            </a:r>
          </a:p>
        </p:txBody>
      </p:sp>
      <p:pic>
        <p:nvPicPr>
          <p:cNvPr id="6" name="Content Placeholder 5" descr="NSF_double.tiff"/>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353" t="24777" r="1186" b="1"/>
          <a:stretch/>
        </p:blipFill>
        <p:spPr>
          <a:xfrm>
            <a:off x="4668665" y="2209801"/>
            <a:ext cx="4324378" cy="4066116"/>
          </a:xfrm>
        </p:spPr>
      </p:pic>
      <p:sp>
        <p:nvSpPr>
          <p:cNvPr id="5"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rPr>
              <a:t>EarthScope</a:t>
            </a: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 History</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spTree>
    <p:extLst>
      <p:ext uri="{BB962C8B-B14F-4D97-AF65-F5344CB8AC3E}">
        <p14:creationId xmlns:p14="http://schemas.microsoft.com/office/powerpoint/2010/main" val="51654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 </a:t>
            </a:r>
            <a:r>
              <a:rPr lang="en-US" dirty="0">
                <a:solidFill>
                  <a:srgbClr val="FFFFFF"/>
                </a:solidFill>
              </a:rPr>
              <a:t>Origin Story: Part </a:t>
            </a:r>
            <a:r>
              <a:rPr lang="en-US" dirty="0" smtClean="0">
                <a:solidFill>
                  <a:srgbClr val="FFFFFF"/>
                </a:solidFill>
              </a:rPr>
              <a:t>2</a:t>
            </a:r>
            <a:endParaRPr lang="en-US" dirty="0">
              <a:solidFill>
                <a:srgbClr val="FFFFFF"/>
              </a:solidFill>
            </a:endParaRPr>
          </a:p>
        </p:txBody>
      </p:sp>
      <p:sp>
        <p:nvSpPr>
          <p:cNvPr id="3" name="Content Placeholder 2"/>
          <p:cNvSpPr>
            <a:spLocks noGrp="1"/>
          </p:cNvSpPr>
          <p:nvPr>
            <p:ph idx="1"/>
          </p:nvPr>
        </p:nvSpPr>
        <p:spPr>
          <a:xfrm>
            <a:off x="685800" y="2209799"/>
            <a:ext cx="7772400" cy="4236559"/>
          </a:xfrm>
        </p:spPr>
        <p:txBody>
          <a:bodyPr/>
          <a:lstStyle/>
          <a:p>
            <a:r>
              <a:rPr lang="en-US" sz="2400" dirty="0" smtClean="0">
                <a:solidFill>
                  <a:srgbClr val="FFFFFF"/>
                </a:solidFill>
              </a:rPr>
              <a:t>We had some pre-existing big ideas</a:t>
            </a:r>
          </a:p>
          <a:p>
            <a:r>
              <a:rPr lang="en-US" sz="2400" b="1" dirty="0" smtClean="0">
                <a:solidFill>
                  <a:srgbClr val="FFFF00"/>
                </a:solidFill>
              </a:rPr>
              <a:t>SAFOD</a:t>
            </a:r>
            <a:r>
              <a:rPr lang="en-US" sz="2400" dirty="0" smtClean="0">
                <a:solidFill>
                  <a:srgbClr val="FFFFFF"/>
                </a:solidFill>
              </a:rPr>
              <a:t>: Drill into the San Andreas Fault, measure stress and sample material</a:t>
            </a:r>
          </a:p>
          <a:p>
            <a:r>
              <a:rPr lang="en-US" sz="2400" b="1" dirty="0" smtClean="0">
                <a:solidFill>
                  <a:srgbClr val="FFFF00"/>
                </a:solidFill>
              </a:rPr>
              <a:t>USArray</a:t>
            </a:r>
            <a:r>
              <a:rPr lang="en-US" sz="2400" dirty="0" smtClean="0">
                <a:solidFill>
                  <a:srgbClr val="FFFFFF"/>
                </a:solidFill>
              </a:rPr>
              <a:t>: Deploy a seismic network across the US (Lower 48)</a:t>
            </a:r>
          </a:p>
          <a:p>
            <a:r>
              <a:rPr lang="en-US" sz="2400" b="1" dirty="0" smtClean="0">
                <a:solidFill>
                  <a:srgbClr val="FFFF00"/>
                </a:solidFill>
              </a:rPr>
              <a:t>PBO</a:t>
            </a:r>
            <a:r>
              <a:rPr lang="en-US" sz="2400" dirty="0" smtClean="0">
                <a:solidFill>
                  <a:srgbClr val="FFFFFF"/>
                </a:solidFill>
              </a:rPr>
              <a:t>: Deploy a bunch of strainmeters along the San Andreas fault system to measure transient deformation</a:t>
            </a:r>
          </a:p>
          <a:p>
            <a:r>
              <a:rPr lang="en-US" sz="2400" dirty="0" smtClean="0">
                <a:solidFill>
                  <a:srgbClr val="FFFFFF"/>
                </a:solidFill>
              </a:rPr>
              <a:t>NSF and community leaders hit upon the idea of combining these initiatives to form NSF’s first distributed facility</a:t>
            </a:r>
          </a:p>
        </p:txBody>
      </p:sp>
      <p:sp>
        <p:nvSpPr>
          <p:cNvPr id="5"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rPr>
              <a:t>EarthScope</a:t>
            </a: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 History</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spTree>
    <p:extLst>
      <p:ext uri="{BB962C8B-B14F-4D97-AF65-F5344CB8AC3E}">
        <p14:creationId xmlns:p14="http://schemas.microsoft.com/office/powerpoint/2010/main" val="2114841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Early History</a:t>
            </a:r>
            <a:endParaRPr lang="en-US" dirty="0">
              <a:solidFill>
                <a:srgbClr val="FFFFFF"/>
              </a:solidFill>
            </a:endParaRPr>
          </a:p>
        </p:txBody>
      </p:sp>
      <p:sp>
        <p:nvSpPr>
          <p:cNvPr id="3" name="Content Placeholder 2"/>
          <p:cNvSpPr>
            <a:spLocks noGrp="1"/>
          </p:cNvSpPr>
          <p:nvPr>
            <p:ph idx="1"/>
          </p:nvPr>
        </p:nvSpPr>
        <p:spPr>
          <a:xfrm>
            <a:off x="685800" y="2209799"/>
            <a:ext cx="7772400" cy="4182749"/>
          </a:xfrm>
        </p:spPr>
        <p:txBody>
          <a:bodyPr/>
          <a:lstStyle/>
          <a:p>
            <a:r>
              <a:rPr lang="en-US" dirty="0">
                <a:solidFill>
                  <a:srgbClr val="FFFFFF"/>
                </a:solidFill>
              </a:rPr>
              <a:t>Concept and development 1998-2002</a:t>
            </a:r>
          </a:p>
          <a:p>
            <a:pPr lvl="1"/>
            <a:r>
              <a:rPr lang="en-US" dirty="0" smtClean="0">
                <a:solidFill>
                  <a:srgbClr val="FFFFFF"/>
                </a:solidFill>
              </a:rPr>
              <a:t>Each component was the subject of one or more workshops</a:t>
            </a:r>
          </a:p>
          <a:p>
            <a:pPr lvl="1"/>
            <a:r>
              <a:rPr lang="en-US" dirty="0" smtClean="0">
                <a:solidFill>
                  <a:srgbClr val="FFFFFF"/>
                </a:solidFill>
              </a:rPr>
              <a:t>EarthScope-wide workshops to develop the overall science plan (+ later revision)</a:t>
            </a:r>
          </a:p>
          <a:p>
            <a:pPr lvl="1"/>
            <a:r>
              <a:rPr lang="en-US" dirty="0" smtClean="0">
                <a:solidFill>
                  <a:srgbClr val="FFFFFF"/>
                </a:solidFill>
              </a:rPr>
              <a:t>Ultimately led to approval under MREFC</a:t>
            </a:r>
            <a:endParaRPr lang="en-US" dirty="0">
              <a:solidFill>
                <a:srgbClr val="FFFFFF"/>
              </a:solidFill>
            </a:endParaRPr>
          </a:p>
          <a:p>
            <a:r>
              <a:rPr lang="en-US" dirty="0" smtClean="0">
                <a:solidFill>
                  <a:srgbClr val="FFFFFF"/>
                </a:solidFill>
              </a:rPr>
              <a:t>Facility </a:t>
            </a:r>
            <a:r>
              <a:rPr lang="en-US" dirty="0" smtClean="0">
                <a:solidFill>
                  <a:srgbClr val="FFFFFF"/>
                </a:solidFill>
              </a:rPr>
              <a:t>construction, 2003-2008</a:t>
            </a:r>
          </a:p>
          <a:p>
            <a:r>
              <a:rPr lang="en-US" dirty="0" smtClean="0">
                <a:solidFill>
                  <a:srgbClr val="FFFFFF"/>
                </a:solidFill>
              </a:rPr>
              <a:t>Facility operation, 2008-</a:t>
            </a:r>
            <a:r>
              <a:rPr lang="en-US" dirty="0" smtClean="0">
                <a:solidFill>
                  <a:srgbClr val="FFFFFF"/>
                </a:solidFill>
              </a:rPr>
              <a:t>2018</a:t>
            </a:r>
            <a:endParaRPr lang="en-US" dirty="0" smtClean="0">
              <a:solidFill>
                <a:srgbClr val="FFFFFF"/>
              </a:solidFill>
            </a:endParaRPr>
          </a:p>
        </p:txBody>
      </p:sp>
      <p:sp>
        <p:nvSpPr>
          <p:cNvPr id="5"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rPr>
              <a:t>EarthScope</a:t>
            </a: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 History</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spTree>
    <p:extLst>
      <p:ext uri="{BB962C8B-B14F-4D97-AF65-F5344CB8AC3E}">
        <p14:creationId xmlns:p14="http://schemas.microsoft.com/office/powerpoint/2010/main" val="41192981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5370"/>
            <a:ext cx="7772400" cy="1066800"/>
          </a:xfrm>
        </p:spPr>
        <p:txBody>
          <a:bodyPr/>
          <a:lstStyle/>
          <a:p>
            <a:r>
              <a:rPr lang="en-US" dirty="0" smtClean="0">
                <a:solidFill>
                  <a:srgbClr val="FFFFFF"/>
                </a:solidFill>
              </a:rPr>
              <a:t>Example: PBO</a:t>
            </a:r>
            <a:endParaRPr lang="en-US" dirty="0">
              <a:solidFill>
                <a:srgbClr val="FFFFFF"/>
              </a:solidFill>
            </a:endParaRPr>
          </a:p>
        </p:txBody>
      </p:sp>
      <p:sp>
        <p:nvSpPr>
          <p:cNvPr id="3" name="Content Placeholder 2"/>
          <p:cNvSpPr>
            <a:spLocks noGrp="1"/>
          </p:cNvSpPr>
          <p:nvPr>
            <p:ph idx="1"/>
          </p:nvPr>
        </p:nvSpPr>
        <p:spPr>
          <a:xfrm>
            <a:off x="333636" y="1993695"/>
            <a:ext cx="8663728" cy="4258948"/>
          </a:xfrm>
        </p:spPr>
        <p:txBody>
          <a:bodyPr/>
          <a:lstStyle/>
          <a:p>
            <a:r>
              <a:rPr lang="en-US" dirty="0" smtClean="0">
                <a:solidFill>
                  <a:srgbClr val="FFFFFF"/>
                </a:solidFill>
              </a:rPr>
              <a:t>PBO became a GPS + strain project</a:t>
            </a:r>
          </a:p>
          <a:p>
            <a:r>
              <a:rPr lang="en-US" dirty="0" smtClean="0">
                <a:solidFill>
                  <a:srgbClr val="FFFFFF"/>
                </a:solidFill>
              </a:rPr>
              <a:t>Scientific scope expanded:</a:t>
            </a:r>
          </a:p>
          <a:p>
            <a:pPr lvl="1"/>
            <a:r>
              <a:rPr lang="en-US" dirty="0" smtClean="0">
                <a:solidFill>
                  <a:srgbClr val="FFFFFF"/>
                </a:solidFill>
              </a:rPr>
              <a:t>Transient deformation on faults, earthquake cycle, large-scale plate boundary deformation</a:t>
            </a:r>
          </a:p>
          <a:p>
            <a:r>
              <a:rPr lang="en-US" dirty="0" smtClean="0">
                <a:solidFill>
                  <a:srgbClr val="FFFFFF"/>
                </a:solidFill>
              </a:rPr>
              <a:t>Geographic scope expanded:</a:t>
            </a:r>
          </a:p>
          <a:p>
            <a:pPr lvl="1"/>
            <a:r>
              <a:rPr lang="en-US" dirty="0" smtClean="0">
                <a:solidFill>
                  <a:srgbClr val="FFFFFF"/>
                </a:solidFill>
              </a:rPr>
              <a:t>San Andreas Fault </a:t>
            </a:r>
            <a:r>
              <a:rPr lang="en-US" dirty="0" smtClean="0">
                <a:solidFill>
                  <a:srgbClr val="FFFFFF"/>
                </a:solidFill>
                <a:sym typeface="Wingdings"/>
              </a:rPr>
              <a:t></a:t>
            </a:r>
            <a:r>
              <a:rPr lang="en-US" dirty="0" smtClean="0">
                <a:solidFill>
                  <a:srgbClr val="FFFFFF"/>
                </a:solidFill>
              </a:rPr>
              <a:t> Wester</a:t>
            </a:r>
            <a:r>
              <a:rPr lang="en-US" dirty="0" smtClean="0">
                <a:solidFill>
                  <a:srgbClr val="FFFFFF"/>
                </a:solidFill>
              </a:rPr>
              <a:t>n US </a:t>
            </a:r>
            <a:r>
              <a:rPr lang="en-US" dirty="0" smtClean="0">
                <a:solidFill>
                  <a:srgbClr val="FFFFFF"/>
                </a:solidFill>
                <a:sym typeface="Wingdings"/>
              </a:rPr>
              <a:t></a:t>
            </a:r>
            <a:r>
              <a:rPr lang="en-US" dirty="0" smtClean="0">
                <a:solidFill>
                  <a:srgbClr val="FFFFFF"/>
                </a:solidFill>
              </a:rPr>
              <a:t> “Baja to Bering”</a:t>
            </a:r>
          </a:p>
          <a:p>
            <a:r>
              <a:rPr lang="en-US" dirty="0" smtClean="0">
                <a:solidFill>
                  <a:srgbClr val="FFFFFF"/>
                </a:solidFill>
              </a:rPr>
              <a:t>“</a:t>
            </a:r>
            <a:r>
              <a:rPr lang="en-US" dirty="0" err="1" smtClean="0">
                <a:solidFill>
                  <a:srgbClr val="FFFFFF"/>
                </a:solidFill>
              </a:rPr>
              <a:t>GeoPBO</a:t>
            </a:r>
            <a:r>
              <a:rPr lang="en-US" dirty="0" smtClean="0">
                <a:solidFill>
                  <a:srgbClr val="FFFFFF"/>
                </a:solidFill>
              </a:rPr>
              <a:t>”: </a:t>
            </a:r>
            <a:r>
              <a:rPr lang="en-US" dirty="0" err="1" smtClean="0">
                <a:solidFill>
                  <a:srgbClr val="FFFFFF"/>
                </a:solidFill>
              </a:rPr>
              <a:t>Lidar</a:t>
            </a:r>
            <a:r>
              <a:rPr lang="en-US" dirty="0" smtClean="0">
                <a:solidFill>
                  <a:srgbClr val="FFFFFF"/>
                </a:solidFill>
              </a:rPr>
              <a:t> and InSAR across active faults</a:t>
            </a:r>
            <a:endParaRPr lang="en-US" dirty="0" smtClean="0">
              <a:solidFill>
                <a:srgbClr val="FFFFFF"/>
              </a:solidFill>
            </a:endParaRPr>
          </a:p>
        </p:txBody>
      </p:sp>
      <p:sp>
        <p:nvSpPr>
          <p:cNvPr id="5"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rPr>
              <a:t>EarthScope</a:t>
            </a: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 History</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spTree>
    <p:extLst>
      <p:ext uri="{BB962C8B-B14F-4D97-AF65-F5344CB8AC3E}">
        <p14:creationId xmlns:p14="http://schemas.microsoft.com/office/powerpoint/2010/main" val="20915986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Important Lessons</a:t>
            </a:r>
            <a:endParaRPr lang="en-US" dirty="0">
              <a:solidFill>
                <a:srgbClr val="FFFFFF"/>
              </a:solidFill>
            </a:endParaRPr>
          </a:p>
        </p:txBody>
      </p:sp>
      <p:sp>
        <p:nvSpPr>
          <p:cNvPr id="3" name="Content Placeholder 2"/>
          <p:cNvSpPr>
            <a:spLocks noGrp="1"/>
          </p:cNvSpPr>
          <p:nvPr>
            <p:ph idx="1"/>
          </p:nvPr>
        </p:nvSpPr>
        <p:spPr>
          <a:xfrm>
            <a:off x="296333" y="2209799"/>
            <a:ext cx="8710084" cy="4182749"/>
          </a:xfrm>
        </p:spPr>
        <p:txBody>
          <a:bodyPr/>
          <a:lstStyle/>
          <a:p>
            <a:r>
              <a:rPr lang="en-US" sz="2800" dirty="0" smtClean="0">
                <a:solidFill>
                  <a:srgbClr val="FFFFFF"/>
                </a:solidFill>
              </a:rPr>
              <a:t>Must start with compelling science</a:t>
            </a:r>
          </a:p>
          <a:p>
            <a:r>
              <a:rPr lang="en-US" sz="2800" dirty="0" smtClean="0">
                <a:solidFill>
                  <a:srgbClr val="FFFFFF"/>
                </a:solidFill>
              </a:rPr>
              <a:t>Development of a broad science plan</a:t>
            </a:r>
          </a:p>
          <a:p>
            <a:r>
              <a:rPr lang="en-US" sz="2800" dirty="0" smtClean="0">
                <a:solidFill>
                  <a:srgbClr val="FFFFFF"/>
                </a:solidFill>
              </a:rPr>
              <a:t>Inclusive geographic scope</a:t>
            </a:r>
          </a:p>
          <a:p>
            <a:r>
              <a:rPr lang="en-US" sz="2800" dirty="0" smtClean="0">
                <a:solidFill>
                  <a:srgbClr val="FFFFFF"/>
                </a:solidFill>
              </a:rPr>
              <a:t>Community planning and governance</a:t>
            </a:r>
          </a:p>
          <a:p>
            <a:r>
              <a:rPr lang="en-US" sz="2800" dirty="0" smtClean="0">
                <a:solidFill>
                  <a:srgbClr val="FFFFFF"/>
                </a:solidFill>
              </a:rPr>
              <a:t>Open data</a:t>
            </a:r>
          </a:p>
          <a:p>
            <a:r>
              <a:rPr lang="en-US" sz="2800" dirty="0">
                <a:solidFill>
                  <a:srgbClr val="FFFFFF"/>
                </a:solidFill>
              </a:rPr>
              <a:t>Unanticipated discoveries, applications, </a:t>
            </a:r>
            <a:r>
              <a:rPr lang="en-US" sz="2800" dirty="0" smtClean="0">
                <a:solidFill>
                  <a:srgbClr val="FFFFFF"/>
                </a:solidFill>
              </a:rPr>
              <a:t>techniques</a:t>
            </a:r>
          </a:p>
          <a:p>
            <a:r>
              <a:rPr lang="en-US" sz="2800" dirty="0" smtClean="0">
                <a:solidFill>
                  <a:srgbClr val="FFFFFF"/>
                </a:solidFill>
              </a:rPr>
              <a:t>Resulted in a long-term augmentation of hazard monitoring capability</a:t>
            </a:r>
          </a:p>
          <a:p>
            <a:endParaRPr lang="en-US" sz="2800" dirty="0" smtClean="0">
              <a:solidFill>
                <a:srgbClr val="FFFFFF"/>
              </a:solidFill>
            </a:endParaRPr>
          </a:p>
        </p:txBody>
      </p:sp>
      <p:sp>
        <p:nvSpPr>
          <p:cNvPr id="5" name="Rectangle 3"/>
          <p:cNvSpPr txBox="1">
            <a:spLocks noChangeArrowheads="1"/>
          </p:cNvSpPr>
          <p:nvPr/>
        </p:nvSpPr>
        <p:spPr bwMode="auto">
          <a:xfrm>
            <a:off x="4343400" y="0"/>
            <a:ext cx="4800600" cy="914400"/>
          </a:xfrm>
          <a:prstGeom prst="rect">
            <a:avLst/>
          </a:prstGeom>
          <a:noFill/>
          <a:ln w="9525">
            <a:noFill/>
            <a:miter lim="800000"/>
            <a:headEnd/>
            <a:tailEnd/>
          </a:ln>
        </p:spPr>
        <p:txBody>
          <a:bodyPr vert="horz" wrap="square" lIns="91440" tIns="45720" rIns="116994"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bg1"/>
                </a:solidFill>
                <a:latin typeface="Arial Bold" pitchFamily="34" charset="0"/>
                <a:ea typeface="ＭＳ Ｐゴシック" pitchFamily="-107" charset="-128"/>
                <a:cs typeface="ＭＳ Ｐゴシック" pitchFamily="-107" charset="-128"/>
                <a:sym typeface="Arial Bold" pitchFamily="34" charset="0"/>
              </a:rPr>
              <a:t>Lessons Learned</a:t>
            </a:r>
            <a:endParaRPr kumimoji="0" lang="en-US" sz="2800" b="0" i="0" u="none" strike="noStrike" kern="0" cap="none" spc="0" normalizeH="0" baseline="0" noProof="0" dirty="0">
              <a:ln>
                <a:noFill/>
              </a:ln>
              <a:solidFill>
                <a:schemeClr val="bg1"/>
              </a:solidFill>
              <a:effectLst/>
              <a:uLnTx/>
              <a:uFillTx/>
              <a:latin typeface="Arial Bold" pitchFamily="34" charset="0"/>
              <a:ea typeface="ＭＳ Ｐゴシック" pitchFamily="-107" charset="-128"/>
              <a:cs typeface="ＭＳ Ｐゴシック" pitchFamily="-107" charset="-128"/>
              <a:sym typeface="Arial Bold" pitchFamily="34" charset="0"/>
            </a:endParaRPr>
          </a:p>
        </p:txBody>
      </p:sp>
    </p:spTree>
    <p:extLst>
      <p:ext uri="{BB962C8B-B14F-4D97-AF65-F5344CB8AC3E}">
        <p14:creationId xmlns:p14="http://schemas.microsoft.com/office/powerpoint/2010/main" val="38556585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
  <a:themeElements>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ircle Stroke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25000"/>
          </a:schemeClr>
        </a:solidFill>
        <a:ln w="19050" cap="flat" cmpd="sng" algn="ctr">
          <a:solidFill>
            <a:schemeClr val="tx1"/>
          </a:solidFill>
          <a:prstDash val="solid"/>
          <a:round/>
          <a:headEnd type="none" w="med" len="med"/>
          <a:tailEnd type="none" w="med"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alpha val="25000"/>
          </a:schemeClr>
        </a:solidFill>
        <a:ln w="19050" cap="flat" cmpd="sng" algn="ctr">
          <a:solidFill>
            <a:schemeClr val="tx1"/>
          </a:solidFill>
          <a:prstDash val="solid"/>
          <a:round/>
          <a:headEnd type="none" w="med" len="med"/>
          <a:tailEnd type="none" w="med"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09" charset="0"/>
          </a:defRPr>
        </a:defPPr>
      </a:lstStyle>
    </a:lnDef>
  </a:objectDefaults>
  <a:extraClrSchemeLst>
    <a:extraClrScheme>
      <a:clrScheme name="Circle Strok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cle Strok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ES.thmx</Template>
  <TotalTime>7827</TotalTime>
  <Words>561</Words>
  <Application>Microsoft Macintosh PowerPoint</Application>
  <PresentationFormat>On-screen Show (4:3)</PresentationFormat>
  <Paragraphs>72</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vt:lpstr>
      <vt:lpstr>PowerPoint Presentation</vt:lpstr>
      <vt:lpstr>EarthScope Science Themes</vt:lpstr>
      <vt:lpstr>Modes of Discovery</vt:lpstr>
      <vt:lpstr>EarthScope Facilities</vt:lpstr>
      <vt:lpstr>The Origin Story: Part 1</vt:lpstr>
      <vt:lpstr>The Origin Story: Part 2</vt:lpstr>
      <vt:lpstr>Early History</vt:lpstr>
      <vt:lpstr>Example: PBO</vt:lpstr>
      <vt:lpstr>Important Lessons</vt:lpstr>
      <vt:lpstr>PowerPoint Presentation</vt:lpstr>
      <vt:lpstr>Important Lessons</vt:lpstr>
    </vt:vector>
  </TitlesOfParts>
  <Company>Geophysical Institute, University of Alaska Fairbank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Freymueller</dc:creator>
  <cp:lastModifiedBy>Jeff Freymueller</cp:lastModifiedBy>
  <cp:revision>120</cp:revision>
  <dcterms:created xsi:type="dcterms:W3CDTF">2014-05-14T21:23:44Z</dcterms:created>
  <dcterms:modified xsi:type="dcterms:W3CDTF">2016-09-29T05:20:51Z</dcterms:modified>
</cp:coreProperties>
</file>