
<file path=[Content_Types].xml><?xml version="1.0" encoding="utf-8"?>
<Types xmlns="http://schemas.openxmlformats.org/package/2006/content-types">
  <Default Extension="xml" ContentType="application/xml"/>
  <Default Extension="wmf" ContentType="image/x-wmf"/>
  <Default Extension="jpg" ContentType="image/jpeg"/>
  <Default Extension="jpeg" ContentType="image/jpeg"/>
  <Default Extension="emf" ContentType="image/x-emf"/>
  <Default Extension="tiff" ContentType="image/tiff"/>
  <Default Extension="rels" ContentType="application/vnd.openxmlformats-package.relationships+xml"/>
  <Default Extension="gif" ContentType="image/gif"/>
  <Default Extension="avi"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handoutMasterIdLst>
    <p:handoutMasterId r:id="rId30"/>
  </p:handoutMasterIdLst>
  <p:sldIdLst>
    <p:sldId id="270" r:id="rId2"/>
    <p:sldId id="457" r:id="rId3"/>
    <p:sldId id="450" r:id="rId4"/>
    <p:sldId id="466" r:id="rId5"/>
    <p:sldId id="476" r:id="rId6"/>
    <p:sldId id="468" r:id="rId7"/>
    <p:sldId id="401" r:id="rId8"/>
    <p:sldId id="444" r:id="rId9"/>
    <p:sldId id="447" r:id="rId10"/>
    <p:sldId id="454" r:id="rId11"/>
    <p:sldId id="459" r:id="rId12"/>
    <p:sldId id="400" r:id="rId13"/>
    <p:sldId id="474" r:id="rId14"/>
    <p:sldId id="426" r:id="rId15"/>
    <p:sldId id="429" r:id="rId16"/>
    <p:sldId id="411" r:id="rId17"/>
    <p:sldId id="431" r:id="rId18"/>
    <p:sldId id="473" r:id="rId19"/>
    <p:sldId id="470" r:id="rId20"/>
    <p:sldId id="441" r:id="rId21"/>
    <p:sldId id="475" r:id="rId22"/>
    <p:sldId id="396" r:id="rId23"/>
    <p:sldId id="438" r:id="rId24"/>
    <p:sldId id="433" r:id="rId25"/>
    <p:sldId id="478" r:id="rId26"/>
    <p:sldId id="434" r:id="rId27"/>
    <p:sldId id="477"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811" autoAdjust="0"/>
    <p:restoredTop sz="83333" autoAdjust="0"/>
  </p:normalViewPr>
  <p:slideViewPr>
    <p:cSldViewPr snapToGrid="0" snapToObjects="1">
      <p:cViewPr>
        <p:scale>
          <a:sx n="75" d="100"/>
          <a:sy n="75" d="100"/>
        </p:scale>
        <p:origin x="-2048" y="3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60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handoutMaster" Target="handoutMasters/handoutMaster1.xml"/><Relationship Id="rId31" Type="http://schemas.openxmlformats.org/officeDocument/2006/relationships/printerSettings" Target="printerSettings/printerSettings1.bin"/><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Arial"/>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B97CB35-85D6-D64B-B7C3-B25B422ABCF5}" type="datetimeFigureOut">
              <a:rPr lang="en-US" smtClean="0">
                <a:latin typeface="Arial"/>
              </a:rPr>
              <a:t>29/09/2016</a:t>
            </a:fld>
            <a:endParaRPr lang="en-US" dirty="0">
              <a:latin typeface="Arial"/>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Arial"/>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D5A7DAF-EDDD-2047-A756-6B368A58A1FC}" type="slidenum">
              <a:rPr lang="en-US" smtClean="0">
                <a:latin typeface="Arial"/>
              </a:rPr>
              <a:t>‹#›</a:t>
            </a:fld>
            <a:endParaRPr lang="en-US" dirty="0">
              <a:latin typeface="Arial"/>
            </a:endParaRPr>
          </a:p>
        </p:txBody>
      </p:sp>
    </p:spTree>
    <p:extLst>
      <p:ext uri="{BB962C8B-B14F-4D97-AF65-F5344CB8AC3E}">
        <p14:creationId xmlns:p14="http://schemas.microsoft.com/office/powerpoint/2010/main" val="14966715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a:defRPr>
            </a:lvl1pPr>
          </a:lstStyle>
          <a:p>
            <a:fld id="{E826199F-B741-5E48-A6D4-1C5DE1EC042E}" type="datetimeFigureOut">
              <a:rPr lang="en-US" smtClean="0"/>
              <a:pPr/>
              <a:t>29/09/2016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a:defRPr>
            </a:lvl1pPr>
          </a:lstStyle>
          <a:p>
            <a:fld id="{C7990739-E355-4844-849F-3C781418579B}" type="slidenum">
              <a:rPr lang="en-US" smtClean="0"/>
              <a:pPr/>
              <a:t>‹#›</a:t>
            </a:fld>
            <a:endParaRPr lang="en-US" dirty="0"/>
          </a:p>
        </p:txBody>
      </p:sp>
    </p:spTree>
    <p:extLst>
      <p:ext uri="{BB962C8B-B14F-4D97-AF65-F5344CB8AC3E}">
        <p14:creationId xmlns:p14="http://schemas.microsoft.com/office/powerpoint/2010/main" val="65230775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Arial"/>
        <a:ea typeface="+mn-ea"/>
        <a:cs typeface="+mn-cs"/>
      </a:defRPr>
    </a:lvl1pPr>
    <a:lvl2pPr marL="457200" algn="l" defTabSz="457200" rtl="0" eaLnBrk="1" latinLnBrk="0" hangingPunct="1">
      <a:defRPr sz="1200" kern="1200">
        <a:solidFill>
          <a:schemeClr val="tx1"/>
        </a:solidFill>
        <a:latin typeface="Arial"/>
        <a:ea typeface="+mn-ea"/>
        <a:cs typeface="+mn-cs"/>
      </a:defRPr>
    </a:lvl2pPr>
    <a:lvl3pPr marL="914400" algn="l" defTabSz="457200" rtl="0" eaLnBrk="1" latinLnBrk="0" hangingPunct="1">
      <a:defRPr sz="1200" kern="1200">
        <a:solidFill>
          <a:schemeClr val="tx1"/>
        </a:solidFill>
        <a:latin typeface="Arial"/>
        <a:ea typeface="+mn-ea"/>
        <a:cs typeface="+mn-cs"/>
      </a:defRPr>
    </a:lvl3pPr>
    <a:lvl4pPr marL="1371600" algn="l" defTabSz="457200" rtl="0" eaLnBrk="1" latinLnBrk="0" hangingPunct="1">
      <a:defRPr sz="1200" kern="1200">
        <a:solidFill>
          <a:schemeClr val="tx1"/>
        </a:solidFill>
        <a:latin typeface="Arial"/>
        <a:ea typeface="+mn-ea"/>
        <a:cs typeface="+mn-cs"/>
      </a:defRPr>
    </a:lvl4pPr>
    <a:lvl5pPr marL="1828800" algn="l" defTabSz="457200" rtl="0" eaLnBrk="1" latinLnBrk="0" hangingPunct="1">
      <a:defRPr sz="1200" kern="1200">
        <a:solidFill>
          <a:schemeClr val="tx1"/>
        </a:solidFill>
        <a:latin typeface="Arial"/>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a:ea typeface="+mn-ea"/>
                <a:cs typeface="+mn-cs"/>
              </a:rPr>
              <a:t>using evidence that ranges from </a:t>
            </a:r>
            <a:r>
              <a:rPr lang="en-US" sz="1200" kern="1200" dirty="0" err="1" smtClean="0">
                <a:solidFill>
                  <a:schemeClr val="tx1"/>
                </a:solidFill>
                <a:effectLst/>
                <a:latin typeface="Arial"/>
                <a:ea typeface="+mn-ea"/>
                <a:cs typeface="+mn-cs"/>
              </a:rPr>
              <a:t>microscale</a:t>
            </a:r>
            <a:r>
              <a:rPr lang="en-US" sz="1200" kern="1200" dirty="0" smtClean="0">
                <a:solidFill>
                  <a:schemeClr val="tx1"/>
                </a:solidFill>
                <a:effectLst/>
                <a:latin typeface="Arial"/>
                <a:ea typeface="+mn-ea"/>
                <a:cs typeface="+mn-cs"/>
              </a:rPr>
              <a:t> (petrology based) to macro scale (seismic)</a:t>
            </a:r>
            <a:endParaRPr lang="en-GB" sz="1200" kern="1200" dirty="0" smtClean="0">
              <a:solidFill>
                <a:schemeClr val="tx1"/>
              </a:solidFill>
              <a:effectLst/>
              <a:latin typeface="Arial"/>
              <a:ea typeface="+mn-ea"/>
              <a:cs typeface="+mn-cs"/>
            </a:endParaRPr>
          </a:p>
        </p:txBody>
      </p:sp>
      <p:sp>
        <p:nvSpPr>
          <p:cNvPr id="4" name="Slide Number Placeholder 3"/>
          <p:cNvSpPr>
            <a:spLocks noGrp="1"/>
          </p:cNvSpPr>
          <p:nvPr>
            <p:ph type="sldNum" sz="quarter" idx="10"/>
          </p:nvPr>
        </p:nvSpPr>
        <p:spPr/>
        <p:txBody>
          <a:bodyPr/>
          <a:lstStyle/>
          <a:p>
            <a:fld id="{C7990739-E355-4844-849F-3C781418579B}" type="slidenum">
              <a:rPr lang="en-US" smtClean="0"/>
              <a:pPr/>
              <a:t>1</a:t>
            </a:fld>
            <a:endParaRPr lang="en-US" dirty="0"/>
          </a:p>
        </p:txBody>
      </p:sp>
    </p:spTree>
    <p:extLst>
      <p:ext uri="{BB962C8B-B14F-4D97-AF65-F5344CB8AC3E}">
        <p14:creationId xmlns:p14="http://schemas.microsoft.com/office/powerpoint/2010/main" val="2547989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Arial"/>
                <a:ea typeface="+mn-ea"/>
                <a:cs typeface="+mn-cs"/>
              </a:rPr>
              <a:t>The accumulation of gas in the liquid regions has important </a:t>
            </a:r>
            <a:r>
              <a:rPr lang="en-US" sz="1200" kern="1200" dirty="0" err="1" smtClean="0">
                <a:solidFill>
                  <a:schemeClr val="tx1"/>
                </a:solidFill>
                <a:effectLst/>
                <a:latin typeface="Arial"/>
                <a:ea typeface="+mn-ea"/>
                <a:cs typeface="+mn-cs"/>
              </a:rPr>
              <a:t>implciations</a:t>
            </a:r>
            <a:r>
              <a:rPr lang="en-US" sz="1200" kern="1200" dirty="0" smtClean="0">
                <a:solidFill>
                  <a:schemeClr val="tx1"/>
                </a:solidFill>
                <a:effectLst/>
                <a:latin typeface="Arial"/>
                <a:ea typeface="+mn-ea"/>
                <a:cs typeface="+mn-cs"/>
              </a:rPr>
              <a:t> for how we understand sulfur loadings from explosive arc eruptions. This is a recent compilation of explosive eruptions, with their sulfur yield (</a:t>
            </a:r>
            <a:r>
              <a:rPr lang="en-US" sz="1200" kern="1200" dirty="0" err="1" smtClean="0">
                <a:solidFill>
                  <a:schemeClr val="tx1"/>
                </a:solidFill>
                <a:effectLst/>
                <a:latin typeface="Arial"/>
                <a:ea typeface="+mn-ea"/>
                <a:cs typeface="+mn-cs"/>
              </a:rPr>
              <a:t>Tg</a:t>
            </a:r>
            <a:r>
              <a:rPr lang="en-US" sz="1200" kern="1200" dirty="0" smtClean="0">
                <a:solidFill>
                  <a:schemeClr val="tx1"/>
                </a:solidFill>
                <a:effectLst/>
                <a:latin typeface="Arial"/>
                <a:ea typeface="+mn-ea"/>
                <a:cs typeface="+mn-cs"/>
              </a:rPr>
              <a:t>/km3 erupted) shown at the bottom in rank order, with the erupted volumes at the top. There is clearly not a clear relationship between volume erupted and sulfur loading, which makes sense in the framework of the magma reservoir model, whereby sulfur partitions between </a:t>
            </a:r>
            <a:r>
              <a:rPr lang="en-US" sz="1200" kern="1200" dirty="0" err="1" smtClean="0">
                <a:solidFill>
                  <a:schemeClr val="tx1"/>
                </a:solidFill>
                <a:effectLst/>
                <a:latin typeface="Arial"/>
                <a:ea typeface="+mn-ea"/>
                <a:cs typeface="+mn-cs"/>
              </a:rPr>
              <a:t>soid</a:t>
            </a:r>
            <a:r>
              <a:rPr lang="en-US" sz="1200" kern="1200" dirty="0" smtClean="0">
                <a:solidFill>
                  <a:schemeClr val="tx1"/>
                </a:solidFill>
                <a:effectLst/>
                <a:latin typeface="Arial"/>
                <a:ea typeface="+mn-ea"/>
                <a:cs typeface="+mn-cs"/>
              </a:rPr>
              <a:t> phases (anhydrite) melt (silicate and sulfide) and gas, with the gas being mobile and allowed to accumulate in gas-rich caps.</a:t>
            </a:r>
            <a:endParaRPr lang="en-GB" sz="1200" kern="1200" dirty="0" smtClean="0">
              <a:solidFill>
                <a:schemeClr val="tx1"/>
              </a:solidFill>
              <a:effectLst/>
              <a:latin typeface="Arial"/>
              <a:ea typeface="+mn-ea"/>
              <a:cs typeface="+mn-cs"/>
            </a:endParaRPr>
          </a:p>
        </p:txBody>
      </p:sp>
      <p:sp>
        <p:nvSpPr>
          <p:cNvPr id="4" name="Slide Number Placeholder 3"/>
          <p:cNvSpPr>
            <a:spLocks noGrp="1"/>
          </p:cNvSpPr>
          <p:nvPr>
            <p:ph type="sldNum" sz="quarter" idx="10"/>
          </p:nvPr>
        </p:nvSpPr>
        <p:spPr/>
        <p:txBody>
          <a:bodyPr/>
          <a:lstStyle/>
          <a:p>
            <a:fld id="{C7990739-E355-4844-849F-3C781418579B}" type="slidenum">
              <a:rPr lang="en-US" smtClean="0"/>
              <a:pPr/>
              <a:t>10</a:t>
            </a:fld>
            <a:endParaRPr lang="en-US" dirty="0"/>
          </a:p>
        </p:txBody>
      </p:sp>
    </p:spTree>
    <p:extLst>
      <p:ext uri="{BB962C8B-B14F-4D97-AF65-F5344CB8AC3E}">
        <p14:creationId xmlns:p14="http://schemas.microsoft.com/office/powerpoint/2010/main" val="2981630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Arial"/>
                <a:ea typeface="+mn-ea"/>
                <a:cs typeface="+mn-cs"/>
              </a:rPr>
              <a:t>So how does hit emerging picture (which is based on work done by many authors and groups over the past couple of decades and longer) feed into our </a:t>
            </a:r>
            <a:r>
              <a:rPr lang="en-US" sz="1200" kern="1200" dirty="0" err="1" smtClean="0">
                <a:solidFill>
                  <a:schemeClr val="tx1"/>
                </a:solidFill>
                <a:effectLst/>
                <a:latin typeface="Arial"/>
                <a:ea typeface="+mn-ea"/>
                <a:cs typeface="+mn-cs"/>
              </a:rPr>
              <a:t>underdtanding</a:t>
            </a:r>
            <a:r>
              <a:rPr lang="en-US" sz="1200" kern="1200" dirty="0" smtClean="0">
                <a:solidFill>
                  <a:schemeClr val="tx1"/>
                </a:solidFill>
                <a:effectLst/>
                <a:latin typeface="Arial"/>
                <a:ea typeface="+mn-ea"/>
                <a:cs typeface="+mn-cs"/>
              </a:rPr>
              <a:t> and interpretation of volcano monitoring signals? Interesting questions that arise are linked to quantifying magma supply rates, understanding how lower crustal </a:t>
            </a:r>
            <a:r>
              <a:rPr lang="en-US" sz="1200" kern="1200" dirty="0" err="1" smtClean="0">
                <a:solidFill>
                  <a:schemeClr val="tx1"/>
                </a:solidFill>
                <a:effectLst/>
                <a:latin typeface="Arial"/>
                <a:ea typeface="+mn-ea"/>
                <a:cs typeface="+mn-cs"/>
              </a:rPr>
              <a:t>cuulates</a:t>
            </a:r>
            <a:r>
              <a:rPr lang="en-US" sz="1200" kern="1200" dirty="0" smtClean="0">
                <a:solidFill>
                  <a:schemeClr val="tx1"/>
                </a:solidFill>
                <a:effectLst/>
                <a:latin typeface="Arial"/>
                <a:ea typeface="+mn-ea"/>
                <a:cs typeface="+mn-cs"/>
              </a:rPr>
              <a:t> relate to erupted rocks and the implications for ore deposits.</a:t>
            </a:r>
            <a:endParaRPr lang="en-GB" sz="1200" kern="1200" dirty="0" smtClean="0">
              <a:solidFill>
                <a:schemeClr val="tx1"/>
              </a:solidFill>
              <a:effectLst/>
              <a:latin typeface="Arial"/>
              <a:ea typeface="+mn-ea"/>
              <a:cs typeface="+mn-cs"/>
            </a:endParaRPr>
          </a:p>
          <a:p>
            <a:r>
              <a:rPr lang="en-US" sz="1200" kern="1200" dirty="0" smtClean="0">
                <a:solidFill>
                  <a:schemeClr val="tx1"/>
                </a:solidFill>
                <a:effectLst/>
                <a:latin typeface="Arial"/>
                <a:ea typeface="+mn-ea"/>
                <a:cs typeface="+mn-cs"/>
              </a:rPr>
              <a:t> </a:t>
            </a:r>
            <a:endParaRPr lang="en-GB" sz="1200" kern="1200" dirty="0">
              <a:solidFill>
                <a:schemeClr val="tx1"/>
              </a:solidFill>
              <a:effectLst/>
              <a:latin typeface="Arial"/>
              <a:ea typeface="+mn-ea"/>
              <a:cs typeface="+mn-cs"/>
            </a:endParaRPr>
          </a:p>
        </p:txBody>
      </p:sp>
      <p:sp>
        <p:nvSpPr>
          <p:cNvPr id="4" name="Slide Number Placeholder 3"/>
          <p:cNvSpPr>
            <a:spLocks noGrp="1"/>
          </p:cNvSpPr>
          <p:nvPr>
            <p:ph type="sldNum" sz="quarter" idx="10"/>
          </p:nvPr>
        </p:nvSpPr>
        <p:spPr/>
        <p:txBody>
          <a:bodyPr/>
          <a:lstStyle/>
          <a:p>
            <a:fld id="{C7990739-E355-4844-849F-3C781418579B}" type="slidenum">
              <a:rPr lang="en-US" smtClean="0"/>
              <a:pPr/>
              <a:t>11</a:t>
            </a:fld>
            <a:endParaRPr lang="en-US" dirty="0"/>
          </a:p>
        </p:txBody>
      </p:sp>
    </p:spTree>
    <p:extLst>
      <p:ext uri="{BB962C8B-B14F-4D97-AF65-F5344CB8AC3E}">
        <p14:creationId xmlns:p14="http://schemas.microsoft.com/office/powerpoint/2010/main" val="9263556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a:ea typeface="+mn-ea"/>
                <a:cs typeface="+mn-cs"/>
              </a:rPr>
              <a:t>There is immense opportunity for development of nested models on both grain scale and reservoir scale building on this understanding. This figure shows the results of a coupled geochemical-thermal model showing that complex arrangements of mush and liquids arise when basalts are  repeatedly intruded into continental crust</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C7990739-E355-4844-849F-3C781418579B}" type="slidenum">
              <a:rPr lang="en-US" smtClean="0"/>
              <a:pPr/>
              <a:t>12</a:t>
            </a:fld>
            <a:endParaRPr lang="en-US" dirty="0"/>
          </a:p>
        </p:txBody>
      </p:sp>
    </p:spTree>
    <p:extLst>
      <p:ext uri="{BB962C8B-B14F-4D97-AF65-F5344CB8AC3E}">
        <p14:creationId xmlns:p14="http://schemas.microsoft.com/office/powerpoint/2010/main" val="16327245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Arial"/>
                <a:ea typeface="+mn-ea"/>
                <a:cs typeface="+mn-cs"/>
              </a:rPr>
              <a:t>Let’s turn to volcano monitoring. This schematic </a:t>
            </a:r>
            <a:r>
              <a:rPr lang="en-US" sz="1200" kern="1200" dirty="0" err="1" smtClean="0">
                <a:solidFill>
                  <a:schemeClr val="tx1"/>
                </a:solidFill>
                <a:effectLst/>
                <a:latin typeface="Arial"/>
                <a:ea typeface="+mn-ea"/>
                <a:cs typeface="+mn-cs"/>
              </a:rPr>
              <a:t>summarises</a:t>
            </a:r>
            <a:r>
              <a:rPr lang="en-US" sz="1200" kern="1200" dirty="0" smtClean="0">
                <a:solidFill>
                  <a:schemeClr val="tx1"/>
                </a:solidFill>
                <a:effectLst/>
                <a:latin typeface="Arial"/>
                <a:ea typeface="+mn-ea"/>
                <a:cs typeface="+mn-cs"/>
              </a:rPr>
              <a:t> the range of types of observations that can be made on volcanoes, </a:t>
            </a:r>
            <a:r>
              <a:rPr lang="en-US" sz="1200" kern="1200" dirty="0" err="1" smtClean="0">
                <a:solidFill>
                  <a:schemeClr val="tx1"/>
                </a:solidFill>
                <a:effectLst/>
                <a:latin typeface="Arial"/>
                <a:ea typeface="+mn-ea"/>
                <a:cs typeface="+mn-cs"/>
              </a:rPr>
              <a:t>focussing</a:t>
            </a:r>
            <a:r>
              <a:rPr lang="en-US" sz="1200" kern="1200" dirty="0" smtClean="0">
                <a:solidFill>
                  <a:schemeClr val="tx1"/>
                </a:solidFill>
                <a:effectLst/>
                <a:latin typeface="Arial"/>
                <a:ea typeface="+mn-ea"/>
                <a:cs typeface="+mn-cs"/>
              </a:rPr>
              <a:t> on those I want to highlight today. The arc scale observations are dominated by new satellite </a:t>
            </a:r>
            <a:r>
              <a:rPr lang="en-US" sz="1200" kern="1200" dirty="0" err="1" smtClean="0">
                <a:solidFill>
                  <a:schemeClr val="tx1"/>
                </a:solidFill>
                <a:effectLst/>
                <a:latin typeface="Arial"/>
                <a:ea typeface="+mn-ea"/>
                <a:cs typeface="+mn-cs"/>
              </a:rPr>
              <a:t>absed</a:t>
            </a:r>
            <a:r>
              <a:rPr lang="en-US" sz="1200" kern="1200" dirty="0" smtClean="0">
                <a:solidFill>
                  <a:schemeClr val="tx1"/>
                </a:solidFill>
                <a:effectLst/>
                <a:latin typeface="Arial"/>
                <a:ea typeface="+mn-ea"/>
                <a:cs typeface="+mn-cs"/>
              </a:rPr>
              <a:t> observations, and </a:t>
            </a:r>
            <a:r>
              <a:rPr lang="en-US" sz="1200" kern="1200" dirty="0" err="1" smtClean="0">
                <a:solidFill>
                  <a:schemeClr val="tx1"/>
                </a:solidFill>
                <a:effectLst/>
                <a:latin typeface="Arial"/>
                <a:ea typeface="+mn-ea"/>
                <a:cs typeface="+mn-cs"/>
              </a:rPr>
              <a:t>theere</a:t>
            </a:r>
            <a:r>
              <a:rPr lang="en-US" sz="1200" kern="1200" dirty="0" smtClean="0">
                <a:solidFill>
                  <a:schemeClr val="tx1"/>
                </a:solidFill>
                <a:effectLst/>
                <a:latin typeface="Arial"/>
                <a:ea typeface="+mn-ea"/>
                <a:cs typeface="+mn-cs"/>
              </a:rPr>
              <a:t> are huge </a:t>
            </a:r>
            <a:r>
              <a:rPr lang="en-US" sz="1200" kern="1200" dirty="0" err="1" smtClean="0">
                <a:solidFill>
                  <a:schemeClr val="tx1"/>
                </a:solidFill>
                <a:effectLst/>
                <a:latin typeface="Arial"/>
                <a:ea typeface="+mn-ea"/>
                <a:cs typeface="+mn-cs"/>
              </a:rPr>
              <a:t>opportunnities</a:t>
            </a:r>
            <a:r>
              <a:rPr lang="en-US" sz="1200" kern="1200" dirty="0" smtClean="0">
                <a:solidFill>
                  <a:schemeClr val="tx1"/>
                </a:solidFill>
                <a:effectLst/>
                <a:latin typeface="Arial"/>
                <a:ea typeface="+mn-ea"/>
                <a:cs typeface="+mn-cs"/>
              </a:rPr>
              <a:t> offered by new </a:t>
            </a:r>
            <a:r>
              <a:rPr lang="en-US" sz="1200" kern="1200" dirty="0" err="1" smtClean="0">
                <a:solidFill>
                  <a:schemeClr val="tx1"/>
                </a:solidFill>
                <a:effectLst/>
                <a:latin typeface="Arial"/>
                <a:ea typeface="+mn-ea"/>
                <a:cs typeface="+mn-cs"/>
              </a:rPr>
              <a:t>InSAR</a:t>
            </a:r>
            <a:r>
              <a:rPr lang="en-US" sz="1200" kern="1200" dirty="0" smtClean="0">
                <a:solidFill>
                  <a:schemeClr val="tx1"/>
                </a:solidFill>
                <a:effectLst/>
                <a:latin typeface="Arial"/>
                <a:ea typeface="+mn-ea"/>
                <a:cs typeface="+mn-cs"/>
              </a:rPr>
              <a:t> platforms, such as ESA’s </a:t>
            </a:r>
            <a:r>
              <a:rPr lang="en-US" sz="1200" kern="1200" dirty="0" err="1" smtClean="0">
                <a:solidFill>
                  <a:schemeClr val="tx1"/>
                </a:solidFill>
                <a:effectLst/>
                <a:latin typeface="Arial"/>
                <a:ea typeface="+mn-ea"/>
                <a:cs typeface="+mn-cs"/>
              </a:rPr>
              <a:t>sentinal</a:t>
            </a:r>
            <a:r>
              <a:rPr lang="en-US" sz="1200" kern="1200" dirty="0" smtClean="0">
                <a:solidFill>
                  <a:schemeClr val="tx1"/>
                </a:solidFill>
                <a:effectLst/>
                <a:latin typeface="Arial"/>
                <a:ea typeface="+mn-ea"/>
                <a:cs typeface="+mn-cs"/>
              </a:rPr>
              <a:t> 1, and the radar measurements offered by </a:t>
            </a:r>
            <a:r>
              <a:rPr lang="en-US" sz="1200" kern="1200" dirty="0" err="1" smtClean="0">
                <a:solidFill>
                  <a:schemeClr val="tx1"/>
                </a:solidFill>
                <a:effectLst/>
                <a:latin typeface="Arial"/>
                <a:ea typeface="+mn-ea"/>
                <a:cs typeface="+mn-cs"/>
              </a:rPr>
              <a:t>TandemX</a:t>
            </a:r>
            <a:r>
              <a:rPr lang="en-US" sz="1200" kern="1200" dirty="0" smtClean="0">
                <a:solidFill>
                  <a:schemeClr val="tx1"/>
                </a:solidFill>
                <a:effectLst/>
                <a:latin typeface="Arial"/>
                <a:ea typeface="+mn-ea"/>
                <a:cs typeface="+mn-cs"/>
              </a:rPr>
              <a:t> and its successors. Gas observations will be similarly augmented by new sensors offering better </a:t>
            </a:r>
            <a:r>
              <a:rPr lang="en-US" sz="1200" kern="1200" dirty="0" err="1" smtClean="0">
                <a:solidFill>
                  <a:schemeClr val="tx1"/>
                </a:solidFill>
                <a:effectLst/>
                <a:latin typeface="Arial"/>
                <a:ea typeface="+mn-ea"/>
                <a:cs typeface="+mn-cs"/>
              </a:rPr>
              <a:t>sensitivityi</a:t>
            </a:r>
            <a:r>
              <a:rPr lang="en-US" sz="1200" kern="1200" dirty="0" smtClean="0">
                <a:solidFill>
                  <a:schemeClr val="tx1"/>
                </a:solidFill>
                <a:effectLst/>
                <a:latin typeface="Arial"/>
                <a:ea typeface="+mn-ea"/>
                <a:cs typeface="+mn-cs"/>
              </a:rPr>
              <a:t> in the </a:t>
            </a:r>
            <a:r>
              <a:rPr lang="en-US" sz="1200" kern="1200" dirty="0" err="1" smtClean="0">
                <a:solidFill>
                  <a:schemeClr val="tx1"/>
                </a:solidFill>
                <a:effectLst/>
                <a:latin typeface="Arial"/>
                <a:ea typeface="+mn-ea"/>
                <a:cs typeface="+mn-cs"/>
              </a:rPr>
              <a:t>toposphere</a:t>
            </a:r>
            <a:r>
              <a:rPr lang="en-US" sz="1200" kern="1200" dirty="0" smtClean="0">
                <a:solidFill>
                  <a:schemeClr val="tx1"/>
                </a:solidFill>
                <a:effectLst/>
                <a:latin typeface="Arial"/>
                <a:ea typeface="+mn-ea"/>
                <a:cs typeface="+mn-cs"/>
              </a:rPr>
              <a:t>, such as </a:t>
            </a:r>
            <a:r>
              <a:rPr lang="en-US" sz="1200" kern="1200" dirty="0" err="1" smtClean="0">
                <a:solidFill>
                  <a:schemeClr val="tx1"/>
                </a:solidFill>
                <a:effectLst/>
                <a:latin typeface="Arial"/>
                <a:ea typeface="+mn-ea"/>
                <a:cs typeface="+mn-cs"/>
              </a:rPr>
              <a:t>tropOMI</a:t>
            </a:r>
            <a:r>
              <a:rPr lang="en-US" sz="1200" kern="1200" dirty="0" smtClean="0">
                <a:solidFill>
                  <a:schemeClr val="tx1"/>
                </a:solidFill>
                <a:effectLst/>
                <a:latin typeface="Arial"/>
                <a:ea typeface="+mn-ea"/>
                <a:cs typeface="+mn-cs"/>
              </a:rPr>
              <a:t>, and multispecies sensors such as the new OCO2. The rapid rise of the field of rock physics as applied to volcanoes has meant a huge advance in our understanding of deformation, </a:t>
            </a:r>
            <a:r>
              <a:rPr lang="en-US" sz="1200" kern="1200" dirty="0" err="1" smtClean="0">
                <a:solidFill>
                  <a:schemeClr val="tx1"/>
                </a:solidFill>
                <a:effectLst/>
                <a:latin typeface="Arial"/>
                <a:ea typeface="+mn-ea"/>
                <a:cs typeface="+mn-cs"/>
              </a:rPr>
              <a:t>perneability</a:t>
            </a:r>
            <a:r>
              <a:rPr lang="en-US" sz="1200" kern="1200" dirty="0" smtClean="0">
                <a:solidFill>
                  <a:schemeClr val="tx1"/>
                </a:solidFill>
                <a:effectLst/>
                <a:latin typeface="Arial"/>
                <a:ea typeface="+mn-ea"/>
                <a:cs typeface="+mn-cs"/>
              </a:rPr>
              <a:t> and </a:t>
            </a:r>
            <a:r>
              <a:rPr lang="en-US" sz="1200" kern="1200" dirty="0" err="1" smtClean="0">
                <a:solidFill>
                  <a:schemeClr val="tx1"/>
                </a:solidFill>
                <a:effectLst/>
                <a:latin typeface="Arial"/>
                <a:ea typeface="+mn-ea"/>
                <a:cs typeface="+mn-cs"/>
              </a:rPr>
              <a:t>fkuid</a:t>
            </a:r>
            <a:r>
              <a:rPr lang="en-US" sz="1200" kern="1200" dirty="0" smtClean="0">
                <a:solidFill>
                  <a:schemeClr val="tx1"/>
                </a:solidFill>
                <a:effectLst/>
                <a:latin typeface="Arial"/>
                <a:ea typeface="+mn-ea"/>
                <a:cs typeface="+mn-cs"/>
              </a:rPr>
              <a:t> </a:t>
            </a:r>
            <a:r>
              <a:rPr lang="en-US" sz="1200" kern="1200" dirty="0" err="1" smtClean="0">
                <a:solidFill>
                  <a:schemeClr val="tx1"/>
                </a:solidFill>
                <a:effectLst/>
                <a:latin typeface="Arial"/>
                <a:ea typeface="+mn-ea"/>
                <a:cs typeface="+mn-cs"/>
              </a:rPr>
              <a:t>fow</a:t>
            </a:r>
            <a:r>
              <a:rPr lang="en-US" sz="1200" kern="1200" dirty="0" smtClean="0">
                <a:solidFill>
                  <a:schemeClr val="tx1"/>
                </a:solidFill>
                <a:effectLst/>
                <a:latin typeface="Arial"/>
                <a:ea typeface="+mn-ea"/>
                <a:cs typeface="+mn-cs"/>
              </a:rPr>
              <a:t> and its consequent feed in to seismology and geochemical monitoring of gas emissions. </a:t>
            </a:r>
            <a:r>
              <a:rPr lang="en-US" sz="1200" kern="1200" dirty="0" err="1" smtClean="0">
                <a:solidFill>
                  <a:schemeClr val="tx1"/>
                </a:solidFill>
                <a:effectLst/>
                <a:latin typeface="Arial"/>
                <a:ea typeface="+mn-ea"/>
                <a:cs typeface="+mn-cs"/>
              </a:rPr>
              <a:t>Simialrly</a:t>
            </a:r>
            <a:r>
              <a:rPr lang="en-US" sz="1200" kern="1200" dirty="0" smtClean="0">
                <a:solidFill>
                  <a:schemeClr val="tx1"/>
                </a:solidFill>
                <a:effectLst/>
                <a:latin typeface="Arial"/>
                <a:ea typeface="+mn-ea"/>
                <a:cs typeface="+mn-cs"/>
              </a:rPr>
              <a:t> “</a:t>
            </a:r>
            <a:r>
              <a:rPr lang="en-US" sz="1200" kern="1200" dirty="0" err="1" smtClean="0">
                <a:solidFill>
                  <a:schemeClr val="tx1"/>
                </a:solidFill>
                <a:effectLst/>
                <a:latin typeface="Arial"/>
                <a:ea typeface="+mn-ea"/>
                <a:cs typeface="+mn-cs"/>
              </a:rPr>
              <a:t>quantititaive</a:t>
            </a:r>
            <a:r>
              <a:rPr lang="en-US" sz="1200" kern="1200" dirty="0" smtClean="0">
                <a:solidFill>
                  <a:schemeClr val="tx1"/>
                </a:solidFill>
                <a:effectLst/>
                <a:latin typeface="Arial"/>
                <a:ea typeface="+mn-ea"/>
                <a:cs typeface="+mn-cs"/>
              </a:rPr>
              <a:t> petrology” leads to testable hypothesis of magma ascent rates and mixing timescales that might be tested by geophysical observations. </a:t>
            </a:r>
            <a:r>
              <a:rPr lang="en-US" sz="1200" kern="1200" dirty="0" err="1" smtClean="0">
                <a:solidFill>
                  <a:schemeClr val="tx1"/>
                </a:solidFill>
                <a:effectLst/>
                <a:latin typeface="Arial"/>
                <a:ea typeface="+mn-ea"/>
                <a:cs typeface="+mn-cs"/>
              </a:rPr>
              <a:t>Yhe</a:t>
            </a:r>
            <a:r>
              <a:rPr lang="en-US" sz="1200" kern="1200" dirty="0" smtClean="0">
                <a:solidFill>
                  <a:schemeClr val="tx1"/>
                </a:solidFill>
                <a:effectLst/>
                <a:latin typeface="Arial"/>
                <a:ea typeface="+mn-ea"/>
                <a:cs typeface="+mn-cs"/>
              </a:rPr>
              <a:t> new challenge is to produce </a:t>
            </a:r>
            <a:r>
              <a:rPr lang="en-US" sz="1200" kern="1200" dirty="0" err="1" smtClean="0">
                <a:solidFill>
                  <a:schemeClr val="tx1"/>
                </a:solidFill>
                <a:effectLst/>
                <a:latin typeface="Arial"/>
                <a:ea typeface="+mn-ea"/>
                <a:cs typeface="+mn-cs"/>
              </a:rPr>
              <a:t>integrtaed</a:t>
            </a:r>
            <a:r>
              <a:rPr lang="en-US" sz="1200" kern="1200" dirty="0" smtClean="0">
                <a:solidFill>
                  <a:schemeClr val="tx1"/>
                </a:solidFill>
                <a:effectLst/>
                <a:latin typeface="Arial"/>
                <a:ea typeface="+mn-ea"/>
                <a:cs typeface="+mn-cs"/>
              </a:rPr>
              <a:t> models to describe multiple strands of data.</a:t>
            </a:r>
            <a:endParaRPr lang="en-GB" sz="1200" kern="1200" dirty="0">
              <a:solidFill>
                <a:schemeClr val="tx1"/>
              </a:solidFill>
              <a:effectLst/>
              <a:latin typeface="Arial"/>
              <a:ea typeface="+mn-ea"/>
              <a:cs typeface="+mn-cs"/>
            </a:endParaRPr>
          </a:p>
        </p:txBody>
      </p:sp>
      <p:sp>
        <p:nvSpPr>
          <p:cNvPr id="4" name="Slide Number Placeholder 3"/>
          <p:cNvSpPr>
            <a:spLocks noGrp="1"/>
          </p:cNvSpPr>
          <p:nvPr>
            <p:ph type="sldNum" sz="quarter" idx="10"/>
          </p:nvPr>
        </p:nvSpPr>
        <p:spPr/>
        <p:txBody>
          <a:bodyPr/>
          <a:lstStyle/>
          <a:p>
            <a:fld id="{C7990739-E355-4844-849F-3C781418579B}" type="slidenum">
              <a:rPr lang="en-US" smtClean="0"/>
              <a:pPr/>
              <a:t>13</a:t>
            </a:fld>
            <a:endParaRPr lang="en-US" dirty="0"/>
          </a:p>
        </p:txBody>
      </p:sp>
    </p:spTree>
    <p:extLst>
      <p:ext uri="{BB962C8B-B14F-4D97-AF65-F5344CB8AC3E}">
        <p14:creationId xmlns:p14="http://schemas.microsoft.com/office/powerpoint/2010/main" val="13896846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a:ea typeface="+mn-ea"/>
                <a:cs typeface="+mn-cs"/>
              </a:rPr>
              <a:t>The field of volcanic gas monitoring has </a:t>
            </a:r>
            <a:r>
              <a:rPr lang="en-US" sz="1200" kern="1200" dirty="0" err="1" smtClean="0">
                <a:solidFill>
                  <a:schemeClr val="tx1"/>
                </a:solidFill>
                <a:effectLst/>
                <a:latin typeface="Arial"/>
                <a:ea typeface="+mn-ea"/>
                <a:cs typeface="+mn-cs"/>
              </a:rPr>
              <a:t>pgoressed</a:t>
            </a:r>
            <a:r>
              <a:rPr lang="en-US" sz="1200" kern="1200" dirty="0" smtClean="0">
                <a:solidFill>
                  <a:schemeClr val="tx1"/>
                </a:solidFill>
                <a:effectLst/>
                <a:latin typeface="Arial"/>
                <a:ea typeface="+mn-ea"/>
                <a:cs typeface="+mn-cs"/>
              </a:rPr>
              <a:t> in leaps and bounds in recent years, particular since the advent of the Deep Carbon Observatory DECADE initiative, which has promoted development of the </a:t>
            </a:r>
            <a:r>
              <a:rPr lang="en-US" sz="1200" kern="1200" dirty="0" err="1" smtClean="0">
                <a:solidFill>
                  <a:schemeClr val="tx1"/>
                </a:solidFill>
                <a:effectLst/>
                <a:latin typeface="Arial"/>
                <a:ea typeface="+mn-ea"/>
                <a:cs typeface="+mn-cs"/>
              </a:rPr>
              <a:t>multigas</a:t>
            </a:r>
            <a:r>
              <a:rPr lang="en-US" sz="1200" kern="1200" dirty="0" smtClean="0">
                <a:solidFill>
                  <a:schemeClr val="tx1"/>
                </a:solidFill>
                <a:effectLst/>
                <a:latin typeface="Arial"/>
                <a:ea typeface="+mn-ea"/>
                <a:cs typeface="+mn-cs"/>
              </a:rPr>
              <a:t> system of sensors, to measure carbon/sulfur ratios in </a:t>
            </a:r>
            <a:r>
              <a:rPr lang="en-US" sz="1200" kern="1200" dirty="0" err="1" smtClean="0">
                <a:solidFill>
                  <a:schemeClr val="tx1"/>
                </a:solidFill>
                <a:effectLst/>
                <a:latin typeface="Arial"/>
                <a:ea typeface="+mn-ea"/>
                <a:cs typeface="+mn-cs"/>
              </a:rPr>
              <a:t>voclanic</a:t>
            </a:r>
            <a:r>
              <a:rPr lang="en-US" sz="1200" kern="1200" dirty="0" smtClean="0">
                <a:solidFill>
                  <a:schemeClr val="tx1"/>
                </a:solidFill>
                <a:effectLst/>
                <a:latin typeface="Arial"/>
                <a:ea typeface="+mn-ea"/>
                <a:cs typeface="+mn-cs"/>
              </a:rPr>
              <a:t> gases – a </a:t>
            </a:r>
            <a:r>
              <a:rPr lang="en-US" sz="1200" kern="1200" dirty="0" err="1" smtClean="0">
                <a:solidFill>
                  <a:schemeClr val="tx1"/>
                </a:solidFill>
                <a:effectLst/>
                <a:latin typeface="Arial"/>
                <a:ea typeface="+mn-ea"/>
                <a:cs typeface="+mn-cs"/>
              </a:rPr>
              <a:t>complilation</a:t>
            </a:r>
            <a:r>
              <a:rPr lang="en-US" sz="1200" kern="1200" dirty="0" smtClean="0">
                <a:solidFill>
                  <a:schemeClr val="tx1"/>
                </a:solidFill>
                <a:effectLst/>
                <a:latin typeface="Arial"/>
                <a:ea typeface="+mn-ea"/>
                <a:cs typeface="+mn-cs"/>
              </a:rPr>
              <a:t> from Alessandro </a:t>
            </a:r>
            <a:r>
              <a:rPr lang="en-US" sz="1200" kern="1200" dirty="0" err="1" smtClean="0">
                <a:solidFill>
                  <a:schemeClr val="tx1"/>
                </a:solidFill>
                <a:effectLst/>
                <a:latin typeface="Arial"/>
                <a:ea typeface="+mn-ea"/>
                <a:cs typeface="+mn-cs"/>
              </a:rPr>
              <a:t>Aiuppa</a:t>
            </a:r>
            <a:r>
              <a:rPr lang="en-US" sz="1200" kern="1200" dirty="0" smtClean="0">
                <a:solidFill>
                  <a:schemeClr val="tx1"/>
                </a:solidFill>
                <a:effectLst/>
                <a:latin typeface="Arial"/>
                <a:ea typeface="+mn-ea"/>
                <a:cs typeface="+mn-cs"/>
              </a:rPr>
              <a:t> is shown here. Other developments have included </a:t>
            </a:r>
            <a:r>
              <a:rPr lang="en-US" sz="1200" kern="1200" dirty="0" err="1" smtClean="0">
                <a:solidFill>
                  <a:schemeClr val="tx1"/>
                </a:solidFill>
                <a:effectLst/>
                <a:latin typeface="Arial"/>
                <a:ea typeface="+mn-ea"/>
                <a:cs typeface="+mn-cs"/>
              </a:rPr>
              <a:t>ifled</a:t>
            </a:r>
            <a:r>
              <a:rPr lang="en-US" sz="1200" kern="1200" dirty="0" smtClean="0">
                <a:solidFill>
                  <a:schemeClr val="tx1"/>
                </a:solidFill>
                <a:effectLst/>
                <a:latin typeface="Arial"/>
                <a:ea typeface="+mn-ea"/>
                <a:cs typeface="+mn-cs"/>
              </a:rPr>
              <a:t> measurements of C isotopes using ***,  laser spectroscopy and UV and IR cameras to image gas plumes. </a:t>
            </a:r>
            <a:r>
              <a:rPr lang="en-US" sz="1200" kern="1200" dirty="0" err="1" smtClean="0">
                <a:solidFill>
                  <a:schemeClr val="tx1"/>
                </a:solidFill>
                <a:effectLst/>
                <a:latin typeface="Arial"/>
                <a:ea typeface="+mn-ea"/>
                <a:cs typeface="+mn-cs"/>
              </a:rPr>
              <a:t>Imstruments</a:t>
            </a:r>
            <a:r>
              <a:rPr lang="en-US" sz="1200" kern="1200" dirty="0" smtClean="0">
                <a:solidFill>
                  <a:schemeClr val="tx1"/>
                </a:solidFill>
                <a:effectLst/>
                <a:latin typeface="Arial"/>
                <a:ea typeface="+mn-ea"/>
                <a:cs typeface="+mn-cs"/>
              </a:rPr>
              <a:t> are low cost, automated with a temporal resolution to rival (almost) geophysical observations</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4D1EEBAC-5691-6F4A-B5E0-7D2BA2302C8D}" type="slidenum">
              <a:rPr lang="en-US" smtClean="0"/>
              <a:t>14</a:t>
            </a:fld>
            <a:endParaRPr lang="en-US"/>
          </a:p>
        </p:txBody>
      </p:sp>
    </p:spTree>
    <p:extLst>
      <p:ext uri="{BB962C8B-B14F-4D97-AF65-F5344CB8AC3E}">
        <p14:creationId xmlns:p14="http://schemas.microsoft.com/office/powerpoint/2010/main" val="36807246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Arial"/>
                <a:ea typeface="+mn-ea"/>
                <a:cs typeface="+mn-cs"/>
              </a:rPr>
              <a:t>An example is the recent data produced by the </a:t>
            </a:r>
            <a:r>
              <a:rPr lang="en-US" sz="1200" kern="1200" dirty="0" err="1" smtClean="0">
                <a:solidFill>
                  <a:schemeClr val="tx1"/>
                </a:solidFill>
                <a:effectLst/>
                <a:latin typeface="Arial"/>
                <a:ea typeface="+mn-ea"/>
                <a:cs typeface="+mn-cs"/>
              </a:rPr>
              <a:t>multigas</a:t>
            </a:r>
            <a:r>
              <a:rPr lang="en-US" sz="1200" kern="1200" dirty="0" smtClean="0">
                <a:solidFill>
                  <a:schemeClr val="tx1"/>
                </a:solidFill>
                <a:effectLst/>
                <a:latin typeface="Arial"/>
                <a:ea typeface="+mn-ea"/>
                <a:cs typeface="+mn-cs"/>
              </a:rPr>
              <a:t> instrument at </a:t>
            </a:r>
            <a:r>
              <a:rPr lang="en-US" sz="1200" kern="1200" dirty="0" err="1" smtClean="0">
                <a:solidFill>
                  <a:schemeClr val="tx1"/>
                </a:solidFill>
                <a:effectLst/>
                <a:latin typeface="Arial"/>
                <a:ea typeface="+mn-ea"/>
                <a:cs typeface="+mn-cs"/>
              </a:rPr>
              <a:t>Poas</a:t>
            </a:r>
            <a:r>
              <a:rPr lang="en-US" sz="1200" kern="1200" dirty="0" smtClean="0">
                <a:solidFill>
                  <a:schemeClr val="tx1"/>
                </a:solidFill>
                <a:effectLst/>
                <a:latin typeface="Arial"/>
                <a:ea typeface="+mn-ea"/>
                <a:cs typeface="+mn-cs"/>
              </a:rPr>
              <a:t> Volcano in </a:t>
            </a:r>
            <a:r>
              <a:rPr lang="en-US" sz="1200" kern="1200" dirty="0" err="1" smtClean="0">
                <a:solidFill>
                  <a:schemeClr val="tx1"/>
                </a:solidFill>
                <a:effectLst/>
                <a:latin typeface="Arial"/>
                <a:ea typeface="+mn-ea"/>
                <a:cs typeface="+mn-cs"/>
              </a:rPr>
              <a:t>Cosaa</a:t>
            </a:r>
            <a:r>
              <a:rPr lang="en-US" sz="1200" kern="1200" dirty="0" smtClean="0">
                <a:solidFill>
                  <a:schemeClr val="tx1"/>
                </a:solidFill>
                <a:effectLst/>
                <a:latin typeface="Arial"/>
                <a:ea typeface="+mn-ea"/>
                <a:cs typeface="+mn-cs"/>
              </a:rPr>
              <a:t> Rica, which shows very clear cycles in C/S ratio which correlate with </a:t>
            </a:r>
            <a:r>
              <a:rPr lang="en-US" sz="1200" kern="1200" dirty="0" err="1" smtClean="0">
                <a:solidFill>
                  <a:schemeClr val="tx1"/>
                </a:solidFill>
                <a:effectLst/>
                <a:latin typeface="Arial"/>
                <a:ea typeface="+mn-ea"/>
                <a:cs typeface="+mn-cs"/>
              </a:rPr>
              <a:t>seismciity</a:t>
            </a:r>
            <a:r>
              <a:rPr lang="en-US" sz="1200" kern="1200" dirty="0" smtClean="0">
                <a:solidFill>
                  <a:schemeClr val="tx1"/>
                </a:solidFill>
                <a:effectLst/>
                <a:latin typeface="Arial"/>
                <a:ea typeface="+mn-ea"/>
                <a:cs typeface="+mn-cs"/>
              </a:rPr>
              <a:t> in the lead up to phreatic eruptions, caused by magmatic gases travelling up </a:t>
            </a:r>
            <a:r>
              <a:rPr lang="en-US" sz="1200" kern="1200" dirty="0" err="1" smtClean="0">
                <a:solidFill>
                  <a:schemeClr val="tx1"/>
                </a:solidFill>
                <a:effectLst/>
                <a:latin typeface="Arial"/>
                <a:ea typeface="+mn-ea"/>
                <a:cs typeface="+mn-cs"/>
              </a:rPr>
              <a:t>throug</a:t>
            </a:r>
            <a:r>
              <a:rPr lang="en-US" sz="1200" kern="1200" dirty="0" smtClean="0">
                <a:solidFill>
                  <a:schemeClr val="tx1"/>
                </a:solidFill>
                <a:effectLst/>
                <a:latin typeface="Arial"/>
                <a:ea typeface="+mn-ea"/>
                <a:cs typeface="+mn-cs"/>
              </a:rPr>
              <a:t> the lake waters.</a:t>
            </a:r>
            <a:endParaRPr lang="en-GB" sz="1200" kern="1200" dirty="0" smtClean="0">
              <a:solidFill>
                <a:schemeClr val="tx1"/>
              </a:solidFill>
              <a:effectLst/>
              <a:latin typeface="Arial"/>
              <a:ea typeface="+mn-ea"/>
              <a:cs typeface="+mn-cs"/>
            </a:endParaRPr>
          </a:p>
          <a:p>
            <a:endParaRPr lang="en-US" dirty="0"/>
          </a:p>
        </p:txBody>
      </p:sp>
      <p:sp>
        <p:nvSpPr>
          <p:cNvPr id="4" name="Slide Number Placeholder 3"/>
          <p:cNvSpPr>
            <a:spLocks noGrp="1"/>
          </p:cNvSpPr>
          <p:nvPr>
            <p:ph type="sldNum" sz="quarter" idx="10"/>
          </p:nvPr>
        </p:nvSpPr>
        <p:spPr/>
        <p:txBody>
          <a:bodyPr/>
          <a:lstStyle/>
          <a:p>
            <a:fld id="{4D1EEBAC-5691-6F4A-B5E0-7D2BA2302C8D}" type="slidenum">
              <a:rPr lang="en-US" smtClean="0"/>
              <a:t>15</a:t>
            </a:fld>
            <a:endParaRPr lang="en-US"/>
          </a:p>
        </p:txBody>
      </p:sp>
    </p:spTree>
    <p:extLst>
      <p:ext uri="{BB962C8B-B14F-4D97-AF65-F5344CB8AC3E}">
        <p14:creationId xmlns:p14="http://schemas.microsoft.com/office/powerpoint/2010/main" val="9861105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Arial"/>
                <a:ea typeface="+mn-ea"/>
                <a:cs typeface="+mn-cs"/>
              </a:rPr>
              <a:t>Of all the eruptive emissions detected from space, the most frequent are from arcs, and of those, the most frequent sulfur-producing eruptions are in the Aleutians, PNG, Indonesia and S. America. This is an image from </a:t>
            </a:r>
            <a:r>
              <a:rPr lang="en-US" sz="1200" kern="1200" dirty="0" err="1" smtClean="0">
                <a:solidFill>
                  <a:schemeClr val="tx1"/>
                </a:solidFill>
                <a:effectLst/>
                <a:latin typeface="Arial"/>
                <a:ea typeface="+mn-ea"/>
                <a:cs typeface="+mn-cs"/>
              </a:rPr>
              <a:t>Carn</a:t>
            </a:r>
            <a:r>
              <a:rPr lang="en-US" sz="1200" kern="1200" dirty="0" smtClean="0">
                <a:solidFill>
                  <a:schemeClr val="tx1"/>
                </a:solidFill>
                <a:effectLst/>
                <a:latin typeface="Arial"/>
                <a:ea typeface="+mn-ea"/>
                <a:cs typeface="+mn-cs"/>
              </a:rPr>
              <a:t> et al., 2016.</a:t>
            </a:r>
            <a:endParaRPr lang="en-GB" sz="1200" kern="1200" dirty="0">
              <a:solidFill>
                <a:schemeClr val="tx1"/>
              </a:solidFill>
              <a:effectLst/>
              <a:latin typeface="Arial"/>
              <a:ea typeface="+mn-ea"/>
              <a:cs typeface="+mn-cs"/>
            </a:endParaRPr>
          </a:p>
        </p:txBody>
      </p:sp>
      <p:sp>
        <p:nvSpPr>
          <p:cNvPr id="4" name="Slide Number Placeholder 3"/>
          <p:cNvSpPr>
            <a:spLocks noGrp="1"/>
          </p:cNvSpPr>
          <p:nvPr>
            <p:ph type="sldNum" sz="quarter" idx="10"/>
          </p:nvPr>
        </p:nvSpPr>
        <p:spPr/>
        <p:txBody>
          <a:bodyPr/>
          <a:lstStyle/>
          <a:p>
            <a:fld id="{C7990739-E355-4844-849F-3C781418579B}" type="slidenum">
              <a:rPr lang="en-US" smtClean="0"/>
              <a:pPr/>
              <a:t>16</a:t>
            </a:fld>
            <a:endParaRPr lang="en-US" dirty="0"/>
          </a:p>
        </p:txBody>
      </p:sp>
    </p:spTree>
    <p:extLst>
      <p:ext uri="{BB962C8B-B14F-4D97-AF65-F5344CB8AC3E}">
        <p14:creationId xmlns:p14="http://schemas.microsoft.com/office/powerpoint/2010/main" val="11728603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a:ea typeface="+mn-ea"/>
                <a:cs typeface="+mn-cs"/>
              </a:rPr>
              <a:t>The most prodigious individual volcanic </a:t>
            </a:r>
            <a:r>
              <a:rPr lang="en-US" sz="1200" kern="1200" dirty="0" err="1" smtClean="0">
                <a:solidFill>
                  <a:schemeClr val="tx1"/>
                </a:solidFill>
                <a:effectLst/>
                <a:latin typeface="Arial"/>
                <a:ea typeface="+mn-ea"/>
                <a:cs typeface="+mn-cs"/>
              </a:rPr>
              <a:t>outgassers</a:t>
            </a:r>
            <a:r>
              <a:rPr lang="en-US" sz="1200" kern="1200" dirty="0" smtClean="0">
                <a:solidFill>
                  <a:schemeClr val="tx1"/>
                </a:solidFill>
                <a:effectLst/>
                <a:latin typeface="Arial"/>
                <a:ea typeface="+mn-ea"/>
                <a:cs typeface="+mn-cs"/>
              </a:rPr>
              <a:t> are </a:t>
            </a:r>
            <a:r>
              <a:rPr lang="en-US" sz="1200" kern="1200" dirty="0" err="1" smtClean="0">
                <a:solidFill>
                  <a:schemeClr val="tx1"/>
                </a:solidFill>
                <a:effectLst/>
                <a:latin typeface="Arial"/>
                <a:ea typeface="+mn-ea"/>
                <a:cs typeface="+mn-cs"/>
              </a:rPr>
              <a:t>Ambrym</a:t>
            </a:r>
            <a:r>
              <a:rPr lang="en-US" sz="1200" kern="1200" dirty="0" smtClean="0">
                <a:solidFill>
                  <a:schemeClr val="tx1"/>
                </a:solidFill>
                <a:effectLst/>
                <a:latin typeface="Arial"/>
                <a:ea typeface="+mn-ea"/>
                <a:cs typeface="+mn-cs"/>
              </a:rPr>
              <a:t>, central </a:t>
            </a:r>
            <a:r>
              <a:rPr lang="en-US" sz="1200" kern="1200" dirty="0" err="1" smtClean="0">
                <a:solidFill>
                  <a:schemeClr val="tx1"/>
                </a:solidFill>
                <a:effectLst/>
                <a:latin typeface="Arial"/>
                <a:ea typeface="+mn-ea"/>
                <a:cs typeface="+mn-cs"/>
              </a:rPr>
              <a:t>merican</a:t>
            </a:r>
            <a:r>
              <a:rPr lang="en-US" sz="1200" kern="1200" dirty="0" smtClean="0">
                <a:solidFill>
                  <a:schemeClr val="tx1"/>
                </a:solidFill>
                <a:effectLst/>
                <a:latin typeface="Arial"/>
                <a:ea typeface="+mn-ea"/>
                <a:cs typeface="+mn-cs"/>
              </a:rPr>
              <a:t> volcanoes, Papua new guinea volcanoes, and south </a:t>
            </a:r>
            <a:r>
              <a:rPr lang="en-US" sz="1200" kern="1200" dirty="0" err="1" smtClean="0">
                <a:solidFill>
                  <a:schemeClr val="tx1"/>
                </a:solidFill>
                <a:effectLst/>
                <a:latin typeface="Arial"/>
                <a:ea typeface="+mn-ea"/>
                <a:cs typeface="+mn-cs"/>
              </a:rPr>
              <a:t>american</a:t>
            </a:r>
            <a:r>
              <a:rPr lang="en-US" sz="1200" kern="1200" dirty="0" smtClean="0">
                <a:solidFill>
                  <a:schemeClr val="tx1"/>
                </a:solidFill>
                <a:effectLst/>
                <a:latin typeface="Arial"/>
                <a:ea typeface="+mn-ea"/>
                <a:cs typeface="+mn-cs"/>
              </a:rPr>
              <a:t> volcanoes. Same is true for CO2 </a:t>
            </a:r>
            <a:r>
              <a:rPr lang="en-US" sz="1200" kern="1200" dirty="0" err="1" smtClean="0">
                <a:solidFill>
                  <a:schemeClr val="tx1"/>
                </a:solidFill>
                <a:effectLst/>
                <a:latin typeface="Arial"/>
                <a:ea typeface="+mn-ea"/>
                <a:cs typeface="+mn-cs"/>
              </a:rPr>
              <a:t>outgassers</a:t>
            </a:r>
            <a:r>
              <a:rPr lang="en-US" sz="1200" kern="1200" dirty="0" smtClean="0">
                <a:solidFill>
                  <a:schemeClr val="tx1"/>
                </a:solidFill>
                <a:effectLst/>
                <a:latin typeface="Arial"/>
                <a:ea typeface="+mn-ea"/>
                <a:cs typeface="+mn-cs"/>
              </a:rPr>
              <a:t>, </a:t>
            </a:r>
            <a:r>
              <a:rPr lang="en-US" sz="1200" kern="1200" dirty="0" err="1" smtClean="0">
                <a:solidFill>
                  <a:schemeClr val="tx1"/>
                </a:solidFill>
                <a:effectLst/>
                <a:latin typeface="Arial"/>
                <a:ea typeface="+mn-ea"/>
                <a:cs typeface="+mn-cs"/>
              </a:rPr>
              <a:t>alhtough</a:t>
            </a:r>
            <a:r>
              <a:rPr lang="en-US" sz="1200" kern="1200" dirty="0" smtClean="0">
                <a:solidFill>
                  <a:schemeClr val="tx1"/>
                </a:solidFill>
                <a:effectLst/>
                <a:latin typeface="Arial"/>
                <a:ea typeface="+mn-ea"/>
                <a:cs typeface="+mn-cs"/>
              </a:rPr>
              <a:t> these data are far less complete. This is a compilation from Mike Burton</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C7990739-E355-4844-849F-3C781418579B}" type="slidenum">
              <a:rPr lang="en-US" smtClean="0"/>
              <a:pPr/>
              <a:t>17</a:t>
            </a:fld>
            <a:endParaRPr lang="en-US" dirty="0"/>
          </a:p>
        </p:txBody>
      </p:sp>
    </p:spTree>
    <p:extLst>
      <p:ext uri="{BB962C8B-B14F-4D97-AF65-F5344CB8AC3E}">
        <p14:creationId xmlns:p14="http://schemas.microsoft.com/office/powerpoint/2010/main" val="23085889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Arial"/>
                <a:ea typeface="+mn-ea"/>
                <a:cs typeface="+mn-cs"/>
              </a:rPr>
              <a:t>The million dollar question is of course how do these volatile </a:t>
            </a:r>
            <a:r>
              <a:rPr lang="en-US" sz="1200" kern="1200" dirty="0" err="1" smtClean="0">
                <a:solidFill>
                  <a:schemeClr val="tx1"/>
                </a:solidFill>
                <a:effectLst/>
                <a:latin typeface="Arial"/>
                <a:ea typeface="+mn-ea"/>
                <a:cs typeface="+mn-cs"/>
              </a:rPr>
              <a:t>outupts</a:t>
            </a:r>
            <a:r>
              <a:rPr lang="en-US" sz="1200" kern="1200" dirty="0" smtClean="0">
                <a:solidFill>
                  <a:schemeClr val="tx1"/>
                </a:solidFill>
                <a:effectLst/>
                <a:latin typeface="Arial"/>
                <a:ea typeface="+mn-ea"/>
                <a:cs typeface="+mn-cs"/>
              </a:rPr>
              <a:t> relate to slab </a:t>
            </a:r>
            <a:r>
              <a:rPr lang="en-US" sz="1200" kern="1200" dirty="0" err="1" smtClean="0">
                <a:solidFill>
                  <a:schemeClr val="tx1"/>
                </a:solidFill>
                <a:effectLst/>
                <a:latin typeface="Arial"/>
                <a:ea typeface="+mn-ea"/>
                <a:cs typeface="+mn-cs"/>
              </a:rPr>
              <a:t>intputs</a:t>
            </a:r>
            <a:r>
              <a:rPr lang="en-US" sz="1200" kern="1200" dirty="0" smtClean="0">
                <a:solidFill>
                  <a:schemeClr val="tx1"/>
                </a:solidFill>
                <a:effectLst/>
                <a:latin typeface="Arial"/>
                <a:ea typeface="+mn-ea"/>
                <a:cs typeface="+mn-cs"/>
              </a:rPr>
              <a:t> and processing? </a:t>
            </a:r>
            <a:r>
              <a:rPr lang="en-US" sz="1200" kern="1200" dirty="0" err="1" smtClean="0">
                <a:solidFill>
                  <a:schemeClr val="tx1"/>
                </a:solidFill>
                <a:effectLst/>
                <a:latin typeface="Arial"/>
                <a:ea typeface="+mn-ea"/>
                <a:cs typeface="+mn-cs"/>
              </a:rPr>
              <a:t>Decarbonation</a:t>
            </a:r>
            <a:r>
              <a:rPr lang="en-US" sz="1200" kern="1200" dirty="0" smtClean="0">
                <a:solidFill>
                  <a:schemeClr val="tx1"/>
                </a:solidFill>
                <a:effectLst/>
                <a:latin typeface="Arial"/>
                <a:ea typeface="+mn-ea"/>
                <a:cs typeface="+mn-cs"/>
              </a:rPr>
              <a:t> by </a:t>
            </a:r>
            <a:r>
              <a:rPr lang="en-US" sz="1200" kern="1200" dirty="0" err="1" smtClean="0">
                <a:solidFill>
                  <a:schemeClr val="tx1"/>
                </a:solidFill>
                <a:effectLst/>
                <a:latin typeface="Arial"/>
                <a:ea typeface="+mn-ea"/>
                <a:cs typeface="+mn-cs"/>
              </a:rPr>
              <a:t>metamoprhic</a:t>
            </a:r>
            <a:r>
              <a:rPr lang="en-US" sz="1200" kern="1200" dirty="0" smtClean="0">
                <a:solidFill>
                  <a:schemeClr val="tx1"/>
                </a:solidFill>
                <a:effectLst/>
                <a:latin typeface="Arial"/>
                <a:ea typeface="+mn-ea"/>
                <a:cs typeface="+mn-cs"/>
              </a:rPr>
              <a:t> </a:t>
            </a:r>
            <a:r>
              <a:rPr lang="en-US" sz="1200" kern="1200" dirty="0" err="1" smtClean="0">
                <a:solidFill>
                  <a:schemeClr val="tx1"/>
                </a:solidFill>
                <a:effectLst/>
                <a:latin typeface="Arial"/>
                <a:ea typeface="+mn-ea"/>
                <a:cs typeface="+mn-cs"/>
              </a:rPr>
              <a:t>reaciton</a:t>
            </a:r>
            <a:r>
              <a:rPr lang="en-US" sz="1200" kern="1200" dirty="0" smtClean="0">
                <a:solidFill>
                  <a:schemeClr val="tx1"/>
                </a:solidFill>
                <a:effectLst/>
                <a:latin typeface="Arial"/>
                <a:ea typeface="+mn-ea"/>
                <a:cs typeface="+mn-cs"/>
              </a:rPr>
              <a:t> is thought to be very inefficient on all but the hottest slabs, but the process of carbonate </a:t>
            </a:r>
            <a:r>
              <a:rPr lang="en-US" sz="1200" kern="1200" dirty="0" err="1" smtClean="0">
                <a:solidFill>
                  <a:schemeClr val="tx1"/>
                </a:solidFill>
                <a:effectLst/>
                <a:latin typeface="Arial"/>
                <a:ea typeface="+mn-ea"/>
                <a:cs typeface="+mn-cs"/>
              </a:rPr>
              <a:t>dissoluation</a:t>
            </a:r>
            <a:r>
              <a:rPr lang="en-US" sz="1200" kern="1200" dirty="0" smtClean="0">
                <a:solidFill>
                  <a:schemeClr val="tx1"/>
                </a:solidFill>
                <a:effectLst/>
                <a:latin typeface="Arial"/>
                <a:ea typeface="+mn-ea"/>
                <a:cs typeface="+mn-cs"/>
              </a:rPr>
              <a:t> might be responsible for </a:t>
            </a:r>
            <a:r>
              <a:rPr lang="en-US" sz="1200" kern="1200" dirty="0" err="1" smtClean="0">
                <a:solidFill>
                  <a:schemeClr val="tx1"/>
                </a:solidFill>
                <a:effectLst/>
                <a:latin typeface="Arial"/>
                <a:ea typeface="+mn-ea"/>
                <a:cs typeface="+mn-cs"/>
              </a:rPr>
              <a:t>mobilising</a:t>
            </a:r>
            <a:r>
              <a:rPr lang="en-US" sz="1200" kern="1200" dirty="0" smtClean="0">
                <a:solidFill>
                  <a:schemeClr val="tx1"/>
                </a:solidFill>
                <a:effectLst/>
                <a:latin typeface="Arial"/>
                <a:ea typeface="+mn-ea"/>
                <a:cs typeface="+mn-cs"/>
              </a:rPr>
              <a:t> carbon dissolved in aqueous, solute-rich fluids. The gas </a:t>
            </a:r>
            <a:r>
              <a:rPr lang="en-US" sz="1200" kern="1200" dirty="0" err="1" smtClean="0">
                <a:solidFill>
                  <a:schemeClr val="tx1"/>
                </a:solidFill>
                <a:effectLst/>
                <a:latin typeface="Arial"/>
                <a:ea typeface="+mn-ea"/>
                <a:cs typeface="+mn-cs"/>
              </a:rPr>
              <a:t>geocehmistry</a:t>
            </a:r>
            <a:r>
              <a:rPr lang="en-US" sz="1200" kern="1200" dirty="0" smtClean="0">
                <a:solidFill>
                  <a:schemeClr val="tx1"/>
                </a:solidFill>
                <a:effectLst/>
                <a:latin typeface="Arial"/>
                <a:ea typeface="+mn-ea"/>
                <a:cs typeface="+mn-cs"/>
              </a:rPr>
              <a:t> suggest significant input from slab </a:t>
            </a:r>
            <a:r>
              <a:rPr lang="en-US" sz="1200" kern="1200" dirty="0" err="1" smtClean="0">
                <a:solidFill>
                  <a:schemeClr val="tx1"/>
                </a:solidFill>
                <a:effectLst/>
                <a:latin typeface="Arial"/>
                <a:ea typeface="+mn-ea"/>
                <a:cs typeface="+mn-cs"/>
              </a:rPr>
              <a:t>compeonts</a:t>
            </a:r>
            <a:r>
              <a:rPr lang="en-US" sz="1200" kern="1200" dirty="0" smtClean="0">
                <a:solidFill>
                  <a:schemeClr val="tx1"/>
                </a:solidFill>
                <a:effectLst/>
                <a:latin typeface="Arial"/>
                <a:ea typeface="+mn-ea"/>
                <a:cs typeface="+mn-cs"/>
              </a:rPr>
              <a:t>. An interesting future </a:t>
            </a:r>
            <a:r>
              <a:rPr lang="en-US" sz="1200" kern="1200" dirty="0" err="1" smtClean="0">
                <a:solidFill>
                  <a:schemeClr val="tx1"/>
                </a:solidFill>
                <a:effectLst/>
                <a:latin typeface="Arial"/>
                <a:ea typeface="+mn-ea"/>
                <a:cs typeface="+mn-cs"/>
              </a:rPr>
              <a:t>resaerch</a:t>
            </a:r>
            <a:r>
              <a:rPr lang="en-US" sz="1200" kern="1200" dirty="0" smtClean="0">
                <a:solidFill>
                  <a:schemeClr val="tx1"/>
                </a:solidFill>
                <a:effectLst/>
                <a:latin typeface="Arial"/>
                <a:ea typeface="+mn-ea"/>
                <a:cs typeface="+mn-cs"/>
              </a:rPr>
              <a:t> direction is the proposal under review by the </a:t>
            </a:r>
            <a:r>
              <a:rPr lang="en-US" sz="1200" kern="1200" dirty="0" err="1" smtClean="0">
                <a:solidFill>
                  <a:schemeClr val="tx1"/>
                </a:solidFill>
                <a:effectLst/>
                <a:latin typeface="Arial"/>
                <a:ea typeface="+mn-ea"/>
                <a:cs typeface="+mn-cs"/>
              </a:rPr>
              <a:t>slaon</a:t>
            </a:r>
            <a:r>
              <a:rPr lang="en-US" sz="1200" kern="1200" dirty="0" smtClean="0">
                <a:solidFill>
                  <a:schemeClr val="tx1"/>
                </a:solidFill>
                <a:effectLst/>
                <a:latin typeface="Arial"/>
                <a:ea typeface="+mn-ea"/>
                <a:cs typeface="+mn-cs"/>
              </a:rPr>
              <a:t> foundation to look at the influence of biological carbon on </a:t>
            </a:r>
            <a:r>
              <a:rPr lang="en-US" sz="1200" kern="1200" dirty="0" err="1" smtClean="0">
                <a:solidFill>
                  <a:schemeClr val="tx1"/>
                </a:solidFill>
                <a:effectLst/>
                <a:latin typeface="Arial"/>
                <a:ea typeface="+mn-ea"/>
                <a:cs typeface="+mn-cs"/>
              </a:rPr>
              <a:t>subduction</a:t>
            </a:r>
            <a:r>
              <a:rPr lang="en-US" sz="1200" kern="1200" dirty="0" smtClean="0">
                <a:solidFill>
                  <a:schemeClr val="tx1"/>
                </a:solidFill>
                <a:effectLst/>
                <a:latin typeface="Arial"/>
                <a:ea typeface="+mn-ea"/>
                <a:cs typeface="+mn-cs"/>
              </a:rPr>
              <a:t> processes.</a:t>
            </a:r>
            <a:endParaRPr lang="en-GB" sz="1200" kern="1200" dirty="0" smtClean="0">
              <a:solidFill>
                <a:schemeClr val="tx1"/>
              </a:solidFill>
              <a:effectLst/>
              <a:latin typeface="Arial"/>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C7990739-E355-4844-849F-3C781418579B}" type="slidenum">
              <a:rPr lang="en-US" smtClean="0"/>
              <a:pPr/>
              <a:t>18</a:t>
            </a:fld>
            <a:endParaRPr lang="en-US" dirty="0"/>
          </a:p>
        </p:txBody>
      </p:sp>
    </p:spTree>
    <p:extLst>
      <p:ext uri="{BB962C8B-B14F-4D97-AF65-F5344CB8AC3E}">
        <p14:creationId xmlns:p14="http://schemas.microsoft.com/office/powerpoint/2010/main" val="38692419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Arial"/>
                <a:ea typeface="+mn-ea"/>
                <a:cs typeface="+mn-cs"/>
              </a:rPr>
              <a:t>A major development in volcanology has been the advent of geochronology </a:t>
            </a:r>
            <a:r>
              <a:rPr lang="en-US" sz="1200" kern="1200" dirty="0" err="1" smtClean="0">
                <a:solidFill>
                  <a:schemeClr val="tx1"/>
                </a:solidFill>
                <a:effectLst/>
                <a:latin typeface="Arial"/>
                <a:ea typeface="+mn-ea"/>
                <a:cs typeface="+mn-cs"/>
              </a:rPr>
              <a:t>absed</a:t>
            </a:r>
            <a:r>
              <a:rPr lang="en-US" sz="1200" kern="1200" dirty="0" smtClean="0">
                <a:solidFill>
                  <a:schemeClr val="tx1"/>
                </a:solidFill>
                <a:effectLst/>
                <a:latin typeface="Arial"/>
                <a:ea typeface="+mn-ea"/>
                <a:cs typeface="+mn-cs"/>
              </a:rPr>
              <a:t> on diffusion </a:t>
            </a:r>
            <a:r>
              <a:rPr lang="en-US" sz="1200" kern="1200" dirty="0" err="1" smtClean="0">
                <a:solidFill>
                  <a:schemeClr val="tx1"/>
                </a:solidFill>
                <a:effectLst/>
                <a:latin typeface="Arial"/>
                <a:ea typeface="+mn-ea"/>
                <a:cs typeface="+mn-cs"/>
              </a:rPr>
              <a:t>modelling</a:t>
            </a:r>
            <a:r>
              <a:rPr lang="en-US" sz="1200" kern="1200" dirty="0" smtClean="0">
                <a:solidFill>
                  <a:schemeClr val="tx1"/>
                </a:solidFill>
                <a:effectLst/>
                <a:latin typeface="Arial"/>
                <a:ea typeface="+mn-ea"/>
                <a:cs typeface="+mn-cs"/>
              </a:rPr>
              <a:t> to a range of </a:t>
            </a:r>
            <a:r>
              <a:rPr lang="en-US" sz="1200" kern="1200" dirty="0" err="1" smtClean="0">
                <a:solidFill>
                  <a:schemeClr val="tx1"/>
                </a:solidFill>
                <a:effectLst/>
                <a:latin typeface="Arial"/>
                <a:ea typeface="+mn-ea"/>
                <a:cs typeface="+mn-cs"/>
              </a:rPr>
              <a:t>vocalnic</a:t>
            </a:r>
            <a:r>
              <a:rPr lang="en-US" sz="1200" kern="1200" dirty="0" smtClean="0">
                <a:solidFill>
                  <a:schemeClr val="tx1"/>
                </a:solidFill>
                <a:effectLst/>
                <a:latin typeface="Arial"/>
                <a:ea typeface="+mn-ea"/>
                <a:cs typeface="+mn-cs"/>
              </a:rPr>
              <a:t> problems. Profiles in volatile </a:t>
            </a:r>
            <a:r>
              <a:rPr lang="en-US" sz="1200" kern="1200" dirty="0" err="1" smtClean="0">
                <a:solidFill>
                  <a:schemeClr val="tx1"/>
                </a:solidFill>
                <a:effectLst/>
                <a:latin typeface="Arial"/>
                <a:ea typeface="+mn-ea"/>
                <a:cs typeface="+mn-cs"/>
              </a:rPr>
              <a:t>concentratoins</a:t>
            </a:r>
            <a:r>
              <a:rPr lang="en-US" sz="1200" kern="1200" dirty="0" smtClean="0">
                <a:solidFill>
                  <a:schemeClr val="tx1"/>
                </a:solidFill>
                <a:effectLst/>
                <a:latin typeface="Arial"/>
                <a:ea typeface="+mn-ea"/>
                <a:cs typeface="+mn-cs"/>
              </a:rPr>
              <a:t> in </a:t>
            </a:r>
            <a:r>
              <a:rPr lang="en-US" sz="1200" kern="1200" dirty="0" err="1" smtClean="0">
                <a:solidFill>
                  <a:schemeClr val="tx1"/>
                </a:solidFill>
                <a:effectLst/>
                <a:latin typeface="Arial"/>
                <a:ea typeface="+mn-ea"/>
                <a:cs typeface="+mn-cs"/>
              </a:rPr>
              <a:t>embayments</a:t>
            </a:r>
            <a:r>
              <a:rPr lang="en-US" sz="1200" kern="1200" dirty="0" smtClean="0">
                <a:solidFill>
                  <a:schemeClr val="tx1"/>
                </a:solidFill>
                <a:effectLst/>
                <a:latin typeface="Arial"/>
                <a:ea typeface="+mn-ea"/>
                <a:cs typeface="+mn-cs"/>
              </a:rPr>
              <a:t> in open melt inclusions have </a:t>
            </a:r>
            <a:r>
              <a:rPr lang="en-US" sz="1200" kern="1200" dirty="0" err="1" smtClean="0">
                <a:solidFill>
                  <a:schemeClr val="tx1"/>
                </a:solidFill>
                <a:effectLst/>
                <a:latin typeface="Arial"/>
                <a:ea typeface="+mn-ea"/>
                <a:cs typeface="+mn-cs"/>
              </a:rPr>
              <a:t>beben</a:t>
            </a:r>
            <a:r>
              <a:rPr lang="en-US" sz="1200" kern="1200" dirty="0" smtClean="0">
                <a:solidFill>
                  <a:schemeClr val="tx1"/>
                </a:solidFill>
                <a:effectLst/>
                <a:latin typeface="Arial"/>
                <a:ea typeface="+mn-ea"/>
                <a:cs typeface="+mn-cs"/>
              </a:rPr>
              <a:t> </a:t>
            </a:r>
            <a:r>
              <a:rPr lang="en-US" sz="1200" kern="1200" dirty="0" err="1" smtClean="0">
                <a:solidFill>
                  <a:schemeClr val="tx1"/>
                </a:solidFill>
                <a:effectLst/>
                <a:latin typeface="Arial"/>
                <a:ea typeface="+mn-ea"/>
                <a:cs typeface="+mn-cs"/>
              </a:rPr>
              <a:t>sused</a:t>
            </a:r>
            <a:r>
              <a:rPr lang="en-US" sz="1200" kern="1200" dirty="0" smtClean="0">
                <a:solidFill>
                  <a:schemeClr val="tx1"/>
                </a:solidFill>
                <a:effectLst/>
                <a:latin typeface="Arial"/>
                <a:ea typeface="+mn-ea"/>
                <a:cs typeface="+mn-cs"/>
              </a:rPr>
              <a:t> to infer magma ascent rates; Ni and other element diffusion have been used to infer magma ascent rates from the mantle to the surface in </a:t>
            </a:r>
            <a:r>
              <a:rPr lang="en-US" sz="1200" kern="1200" dirty="0" err="1" smtClean="0">
                <a:solidFill>
                  <a:schemeClr val="tx1"/>
                </a:solidFill>
                <a:effectLst/>
                <a:latin typeface="Arial"/>
                <a:ea typeface="+mn-ea"/>
                <a:cs typeface="+mn-cs"/>
              </a:rPr>
              <a:t>subduction</a:t>
            </a:r>
            <a:r>
              <a:rPr lang="en-US" sz="1200" kern="1200" dirty="0" smtClean="0">
                <a:solidFill>
                  <a:schemeClr val="tx1"/>
                </a:solidFill>
                <a:effectLst/>
                <a:latin typeface="Arial"/>
                <a:ea typeface="+mn-ea"/>
                <a:cs typeface="+mn-cs"/>
              </a:rPr>
              <a:t> zones by </a:t>
            </a:r>
            <a:r>
              <a:rPr lang="en-US" sz="1200" kern="1200" dirty="0" err="1" smtClean="0">
                <a:solidFill>
                  <a:schemeClr val="tx1"/>
                </a:solidFill>
                <a:effectLst/>
                <a:latin typeface="Arial"/>
                <a:ea typeface="+mn-ea"/>
                <a:cs typeface="+mn-cs"/>
              </a:rPr>
              <a:t>Ruprecht</a:t>
            </a:r>
            <a:r>
              <a:rPr lang="en-US" sz="1200" kern="1200" dirty="0" smtClean="0">
                <a:solidFill>
                  <a:schemeClr val="tx1"/>
                </a:solidFill>
                <a:effectLst/>
                <a:latin typeface="Arial"/>
                <a:ea typeface="+mn-ea"/>
                <a:cs typeface="+mn-cs"/>
              </a:rPr>
              <a:t> and Plank. A couple of other studies I would highlight here are Rae et al., from my group, who try to link diffusion </a:t>
            </a:r>
            <a:r>
              <a:rPr lang="en-US" sz="1200" kern="1200" dirty="0" err="1" smtClean="0">
                <a:solidFill>
                  <a:schemeClr val="tx1"/>
                </a:solidFill>
                <a:effectLst/>
                <a:latin typeface="Arial"/>
                <a:ea typeface="+mn-ea"/>
                <a:cs typeface="+mn-cs"/>
              </a:rPr>
              <a:t>timecsales</a:t>
            </a:r>
            <a:r>
              <a:rPr lang="en-US" sz="1200" kern="1200" dirty="0" smtClean="0">
                <a:solidFill>
                  <a:schemeClr val="tx1"/>
                </a:solidFill>
                <a:effectLst/>
                <a:latin typeface="Arial"/>
                <a:ea typeface="+mn-ea"/>
                <a:cs typeface="+mn-cs"/>
              </a:rPr>
              <a:t> from </a:t>
            </a:r>
            <a:r>
              <a:rPr lang="en-US" sz="1200" kern="1200" dirty="0" err="1" smtClean="0">
                <a:solidFill>
                  <a:schemeClr val="tx1"/>
                </a:solidFill>
                <a:effectLst/>
                <a:latin typeface="Arial"/>
                <a:ea typeface="+mn-ea"/>
                <a:cs typeface="+mn-cs"/>
              </a:rPr>
              <a:t>olivines</a:t>
            </a:r>
            <a:r>
              <a:rPr lang="en-US" sz="1200" kern="1200" dirty="0" smtClean="0">
                <a:solidFill>
                  <a:schemeClr val="tx1"/>
                </a:solidFill>
                <a:effectLst/>
                <a:latin typeface="Arial"/>
                <a:ea typeface="+mn-ea"/>
                <a:cs typeface="+mn-cs"/>
              </a:rPr>
              <a:t> with the timings and depths of earthquakes beneath Kilauea; and a very new study from Albert et al who look at a range of </a:t>
            </a:r>
            <a:r>
              <a:rPr lang="en-US" sz="1200" kern="1200" dirty="0" err="1" smtClean="0">
                <a:solidFill>
                  <a:schemeClr val="tx1"/>
                </a:solidFill>
                <a:effectLst/>
                <a:latin typeface="Arial"/>
                <a:ea typeface="+mn-ea"/>
                <a:cs typeface="+mn-cs"/>
              </a:rPr>
              <a:t>subduction</a:t>
            </a:r>
            <a:r>
              <a:rPr lang="en-US" sz="1200" kern="1200" dirty="0" smtClean="0">
                <a:solidFill>
                  <a:schemeClr val="tx1"/>
                </a:solidFill>
                <a:effectLst/>
                <a:latin typeface="Arial"/>
                <a:ea typeface="+mn-ea"/>
                <a:cs typeface="+mn-cs"/>
              </a:rPr>
              <a:t>-related monogenetic eruptions, those are “one-off” eruptions, linking timescales of magma mixing with the onset of </a:t>
            </a:r>
            <a:r>
              <a:rPr lang="en-US" sz="1200" kern="1200" dirty="0" err="1" smtClean="0">
                <a:solidFill>
                  <a:schemeClr val="tx1"/>
                </a:solidFill>
                <a:effectLst/>
                <a:latin typeface="Arial"/>
                <a:ea typeface="+mn-ea"/>
                <a:cs typeface="+mn-cs"/>
              </a:rPr>
              <a:t>seismiciity</a:t>
            </a:r>
            <a:r>
              <a:rPr lang="en-US" sz="1200" kern="1200" dirty="0" smtClean="0">
                <a:solidFill>
                  <a:schemeClr val="tx1"/>
                </a:solidFill>
                <a:effectLst/>
                <a:latin typeface="Arial"/>
                <a:ea typeface="+mn-ea"/>
                <a:cs typeface="+mn-cs"/>
              </a:rPr>
              <a:t> prior to eruptions to infer timescales of magma ascent, in this case 1-2 years prior to eruptions.</a:t>
            </a:r>
            <a:endParaRPr lang="en-GB" sz="1200" kern="1200" dirty="0" smtClean="0">
              <a:solidFill>
                <a:schemeClr val="tx1"/>
              </a:solidFill>
              <a:effectLst/>
              <a:latin typeface="Arial"/>
              <a:ea typeface="+mn-ea"/>
              <a:cs typeface="+mn-cs"/>
            </a:endParaRPr>
          </a:p>
          <a:p>
            <a:endParaRPr lang="en-US" dirty="0"/>
          </a:p>
        </p:txBody>
      </p:sp>
      <p:sp>
        <p:nvSpPr>
          <p:cNvPr id="4" name="Slide Number Placeholder 3"/>
          <p:cNvSpPr>
            <a:spLocks noGrp="1"/>
          </p:cNvSpPr>
          <p:nvPr>
            <p:ph type="sldNum" sz="quarter" idx="10"/>
          </p:nvPr>
        </p:nvSpPr>
        <p:spPr/>
        <p:txBody>
          <a:bodyPr/>
          <a:lstStyle/>
          <a:p>
            <a:fld id="{C7990739-E355-4844-849F-3C781418579B}" type="slidenum">
              <a:rPr lang="en-US" smtClean="0"/>
              <a:pPr/>
              <a:t>19</a:t>
            </a:fld>
            <a:endParaRPr lang="en-US" dirty="0"/>
          </a:p>
        </p:txBody>
      </p:sp>
    </p:spTree>
    <p:extLst>
      <p:ext uri="{BB962C8B-B14F-4D97-AF65-F5344CB8AC3E}">
        <p14:creationId xmlns:p14="http://schemas.microsoft.com/office/powerpoint/2010/main" val="11274521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Arial"/>
                <a:ea typeface="+mn-ea"/>
                <a:cs typeface="+mn-cs"/>
              </a:rPr>
              <a:t>First let’s put the volcanoes into context. Melting in the mantle wedge is induced by overlap of regions that are hotter than the solidus; and </a:t>
            </a:r>
            <a:r>
              <a:rPr lang="en-US" sz="1200" kern="1200" dirty="0" err="1" smtClean="0">
                <a:solidFill>
                  <a:schemeClr val="tx1"/>
                </a:solidFill>
                <a:effectLst/>
                <a:latin typeface="Arial"/>
                <a:ea typeface="+mn-ea"/>
                <a:cs typeface="+mn-cs"/>
              </a:rPr>
              <a:t>regoins</a:t>
            </a:r>
            <a:r>
              <a:rPr lang="en-US" sz="1200" kern="1200" dirty="0" smtClean="0">
                <a:solidFill>
                  <a:schemeClr val="tx1"/>
                </a:solidFill>
                <a:effectLst/>
                <a:latin typeface="Arial"/>
                <a:ea typeface="+mn-ea"/>
                <a:cs typeface="+mn-cs"/>
              </a:rPr>
              <a:t> where </a:t>
            </a:r>
            <a:r>
              <a:rPr lang="en-US" sz="1200" kern="1200" dirty="0" err="1" smtClean="0">
                <a:solidFill>
                  <a:schemeClr val="tx1"/>
                </a:solidFill>
                <a:effectLst/>
                <a:latin typeface="Arial"/>
                <a:ea typeface="+mn-ea"/>
                <a:cs typeface="+mn-cs"/>
              </a:rPr>
              <a:t>hdrous</a:t>
            </a:r>
            <a:r>
              <a:rPr lang="en-US" sz="1200" kern="1200" dirty="0" smtClean="0">
                <a:solidFill>
                  <a:schemeClr val="tx1"/>
                </a:solidFill>
                <a:effectLst/>
                <a:latin typeface="Arial"/>
                <a:ea typeface="+mn-ea"/>
                <a:cs typeface="+mn-cs"/>
              </a:rPr>
              <a:t> minerals in the slab break down. These two limits, when combined with kinematic factors such as </a:t>
            </a:r>
            <a:r>
              <a:rPr lang="en-US" sz="1200" kern="1200" dirty="0" err="1" smtClean="0">
                <a:solidFill>
                  <a:schemeClr val="tx1"/>
                </a:solidFill>
                <a:effectLst/>
                <a:latin typeface="Arial"/>
                <a:ea typeface="+mn-ea"/>
                <a:cs typeface="+mn-cs"/>
              </a:rPr>
              <a:t>oncvergence</a:t>
            </a:r>
            <a:r>
              <a:rPr lang="en-US" sz="1200" kern="1200" dirty="0" smtClean="0">
                <a:solidFill>
                  <a:schemeClr val="tx1"/>
                </a:solidFill>
                <a:effectLst/>
                <a:latin typeface="Arial"/>
                <a:ea typeface="+mn-ea"/>
                <a:cs typeface="+mn-cs"/>
              </a:rPr>
              <a:t> rate and slab dip, determine where the volcanic arc is relative to the trench. There is a strong relationship between the distance to the volcanic arc and the slab dip, indicating that the processes causing melting are pressure-dependent, i.e. volatile-assisted melting of the mantle above the slab. </a:t>
            </a:r>
            <a:endParaRPr lang="en-GB" sz="1200" kern="1200" dirty="0" smtClean="0">
              <a:solidFill>
                <a:schemeClr val="tx1"/>
              </a:solidFill>
              <a:effectLst/>
              <a:latin typeface="Arial"/>
              <a:ea typeface="+mn-ea"/>
              <a:cs typeface="+mn-cs"/>
            </a:endParaRPr>
          </a:p>
          <a:p>
            <a:r>
              <a:rPr lang="en-US" sz="1200" kern="1200" dirty="0" smtClean="0">
                <a:solidFill>
                  <a:schemeClr val="tx1"/>
                </a:solidFill>
                <a:effectLst/>
                <a:latin typeface="Arial"/>
                <a:ea typeface="+mn-ea"/>
                <a:cs typeface="+mn-cs"/>
              </a:rPr>
              <a:t>Volcanoes therefore represent the outputs of </a:t>
            </a:r>
            <a:r>
              <a:rPr lang="en-US" sz="1200" kern="1200" dirty="0" err="1" smtClean="0">
                <a:solidFill>
                  <a:schemeClr val="tx1"/>
                </a:solidFill>
                <a:effectLst/>
                <a:latin typeface="Arial"/>
                <a:ea typeface="+mn-ea"/>
                <a:cs typeface="+mn-cs"/>
              </a:rPr>
              <a:t>subduction</a:t>
            </a:r>
            <a:r>
              <a:rPr lang="en-US" sz="1200" kern="1200" dirty="0" smtClean="0">
                <a:solidFill>
                  <a:schemeClr val="tx1"/>
                </a:solidFill>
                <a:effectLst/>
                <a:latin typeface="Arial"/>
                <a:ea typeface="+mn-ea"/>
                <a:cs typeface="+mn-cs"/>
              </a:rPr>
              <a:t> zones.</a:t>
            </a:r>
            <a:endParaRPr lang="en-GB" sz="1200" kern="1200" dirty="0">
              <a:solidFill>
                <a:schemeClr val="tx1"/>
              </a:solidFill>
              <a:effectLst/>
              <a:latin typeface="Arial"/>
              <a:ea typeface="+mn-ea"/>
              <a:cs typeface="+mn-cs"/>
            </a:endParaRPr>
          </a:p>
        </p:txBody>
      </p:sp>
      <p:sp>
        <p:nvSpPr>
          <p:cNvPr id="4" name="Slide Number Placeholder 3"/>
          <p:cNvSpPr>
            <a:spLocks noGrp="1"/>
          </p:cNvSpPr>
          <p:nvPr>
            <p:ph type="sldNum" sz="quarter" idx="10"/>
          </p:nvPr>
        </p:nvSpPr>
        <p:spPr/>
        <p:txBody>
          <a:bodyPr/>
          <a:lstStyle/>
          <a:p>
            <a:fld id="{C7990739-E355-4844-849F-3C781418579B}" type="slidenum">
              <a:rPr lang="en-US" smtClean="0"/>
              <a:pPr/>
              <a:t>2</a:t>
            </a:fld>
            <a:endParaRPr lang="en-US" dirty="0"/>
          </a:p>
        </p:txBody>
      </p:sp>
    </p:spTree>
    <p:extLst>
      <p:ext uri="{BB962C8B-B14F-4D97-AF65-F5344CB8AC3E}">
        <p14:creationId xmlns:p14="http://schemas.microsoft.com/office/powerpoint/2010/main" val="10486512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err="1" smtClean="0">
                <a:solidFill>
                  <a:schemeClr val="tx1"/>
                </a:solidFill>
                <a:effectLst/>
                <a:latin typeface="Arial"/>
                <a:ea typeface="+mn-ea"/>
                <a:cs typeface="+mn-cs"/>
              </a:rPr>
              <a:t>Modelling</a:t>
            </a:r>
            <a:r>
              <a:rPr lang="en-US" sz="1200" kern="1200" dirty="0" smtClean="0">
                <a:solidFill>
                  <a:schemeClr val="tx1"/>
                </a:solidFill>
                <a:effectLst/>
                <a:latin typeface="Arial"/>
                <a:ea typeface="+mn-ea"/>
                <a:cs typeface="+mn-cs"/>
              </a:rPr>
              <a:t> geodetic data has increasingly taken on board these new models of magma reservoirs. Here is a recent example from Hickey et al.,  part of the COMET project in the UK, who model magma intrusion into s complex reservoir </a:t>
            </a:r>
            <a:r>
              <a:rPr lang="en-US" sz="1200" kern="1200" dirty="0" err="1" smtClean="0">
                <a:solidFill>
                  <a:schemeClr val="tx1"/>
                </a:solidFill>
                <a:effectLst/>
                <a:latin typeface="Arial"/>
                <a:ea typeface="+mn-ea"/>
                <a:cs typeface="+mn-cs"/>
              </a:rPr>
              <a:t>beneat</a:t>
            </a:r>
            <a:r>
              <a:rPr lang="en-US" sz="1200" kern="1200" dirty="0" smtClean="0">
                <a:solidFill>
                  <a:schemeClr val="tx1"/>
                </a:solidFill>
                <a:effectLst/>
                <a:latin typeface="Arial"/>
                <a:ea typeface="+mn-ea"/>
                <a:cs typeface="+mn-cs"/>
              </a:rPr>
              <a:t> </a:t>
            </a:r>
            <a:r>
              <a:rPr lang="en-US" sz="1200" kern="1200" dirty="0" err="1" smtClean="0">
                <a:solidFill>
                  <a:schemeClr val="tx1"/>
                </a:solidFill>
                <a:effectLst/>
                <a:latin typeface="Arial"/>
                <a:ea typeface="+mn-ea"/>
                <a:cs typeface="+mn-cs"/>
              </a:rPr>
              <a:t>Sakurajima</a:t>
            </a:r>
            <a:r>
              <a:rPr lang="en-US" sz="1200" kern="1200" dirty="0" smtClean="0">
                <a:solidFill>
                  <a:schemeClr val="tx1"/>
                </a:solidFill>
                <a:effectLst/>
                <a:latin typeface="Arial"/>
                <a:ea typeface="+mn-ea"/>
                <a:cs typeface="+mn-cs"/>
              </a:rPr>
              <a:t> volcano in Japan, </a:t>
            </a:r>
            <a:r>
              <a:rPr lang="en-US" sz="1200" kern="1200" dirty="0" err="1" smtClean="0">
                <a:solidFill>
                  <a:schemeClr val="tx1"/>
                </a:solidFill>
                <a:effectLst/>
                <a:latin typeface="Arial"/>
                <a:ea typeface="+mn-ea"/>
                <a:cs typeface="+mn-cs"/>
              </a:rPr>
              <a:t>utilising</a:t>
            </a:r>
            <a:r>
              <a:rPr lang="en-US" sz="1200" kern="1200" dirty="0" smtClean="0">
                <a:solidFill>
                  <a:schemeClr val="tx1"/>
                </a:solidFill>
                <a:effectLst/>
                <a:latin typeface="Arial"/>
                <a:ea typeface="+mn-ea"/>
                <a:cs typeface="+mn-cs"/>
              </a:rPr>
              <a:t> a heterogeneous crust (from p wave </a:t>
            </a:r>
            <a:r>
              <a:rPr lang="en-US" sz="1200" kern="1200" dirty="0" err="1" smtClean="0">
                <a:solidFill>
                  <a:schemeClr val="tx1"/>
                </a:solidFill>
                <a:effectLst/>
                <a:latin typeface="Arial"/>
                <a:ea typeface="+mn-ea"/>
                <a:cs typeface="+mn-cs"/>
              </a:rPr>
              <a:t>tomogarphy</a:t>
            </a:r>
            <a:r>
              <a:rPr lang="en-US" sz="1200" kern="1200" dirty="0" smtClean="0">
                <a:solidFill>
                  <a:schemeClr val="tx1"/>
                </a:solidFill>
                <a:effectLst/>
                <a:latin typeface="Arial"/>
                <a:ea typeface="+mn-ea"/>
                <a:cs typeface="+mn-cs"/>
              </a:rPr>
              <a:t>), a non uniform temperature, non-spherical source, </a:t>
            </a:r>
            <a:r>
              <a:rPr lang="en-US" sz="1200" kern="1200" dirty="0" err="1" smtClean="0">
                <a:solidFill>
                  <a:schemeClr val="tx1"/>
                </a:solidFill>
                <a:effectLst/>
                <a:latin typeface="Arial"/>
                <a:ea typeface="+mn-ea"/>
                <a:cs typeface="+mn-cs"/>
              </a:rPr>
              <a:t>visco</a:t>
            </a:r>
            <a:r>
              <a:rPr lang="en-US" sz="1200" kern="1200" dirty="0" smtClean="0">
                <a:solidFill>
                  <a:schemeClr val="tx1"/>
                </a:solidFill>
                <a:effectLst/>
                <a:latin typeface="Arial"/>
                <a:ea typeface="+mn-ea"/>
                <a:cs typeface="+mn-cs"/>
              </a:rPr>
              <a:t>=</a:t>
            </a:r>
            <a:r>
              <a:rPr lang="en-US" sz="1200" kern="1200" dirty="0" err="1" smtClean="0">
                <a:solidFill>
                  <a:schemeClr val="tx1"/>
                </a:solidFill>
                <a:effectLst/>
                <a:latin typeface="Arial"/>
                <a:ea typeface="+mn-ea"/>
                <a:cs typeface="+mn-cs"/>
              </a:rPr>
              <a:t>elsastic</a:t>
            </a:r>
            <a:r>
              <a:rPr lang="en-US" sz="1200" kern="1200" dirty="0" smtClean="0">
                <a:solidFill>
                  <a:schemeClr val="tx1"/>
                </a:solidFill>
                <a:effectLst/>
                <a:latin typeface="Arial"/>
                <a:ea typeface="+mn-ea"/>
                <a:cs typeface="+mn-cs"/>
              </a:rPr>
              <a:t> response to </a:t>
            </a:r>
            <a:r>
              <a:rPr lang="en-US" sz="1200" kern="1200" dirty="0" err="1" smtClean="0">
                <a:solidFill>
                  <a:schemeClr val="tx1"/>
                </a:solidFill>
                <a:effectLst/>
                <a:latin typeface="Arial"/>
                <a:ea typeface="+mn-ea"/>
                <a:cs typeface="+mn-cs"/>
              </a:rPr>
              <a:t>rpoximate</a:t>
            </a:r>
            <a:r>
              <a:rPr lang="en-US" sz="1200" kern="1200" dirty="0" smtClean="0">
                <a:solidFill>
                  <a:schemeClr val="tx1"/>
                </a:solidFill>
                <a:effectLst/>
                <a:latin typeface="Arial"/>
                <a:ea typeface="+mn-ea"/>
                <a:cs typeface="+mn-cs"/>
              </a:rPr>
              <a:t> the mush, and a finite element mesh to account for laterally and vertically extensive storage zones.</a:t>
            </a:r>
            <a:endParaRPr lang="en-GB" sz="1200" kern="1200" dirty="0" smtClean="0">
              <a:solidFill>
                <a:schemeClr val="tx1"/>
              </a:solidFill>
              <a:effectLst/>
              <a:latin typeface="Arial"/>
              <a:ea typeface="+mn-ea"/>
              <a:cs typeface="+mn-cs"/>
            </a:endParaRPr>
          </a:p>
          <a:p>
            <a:endParaRPr lang="en-US" dirty="0"/>
          </a:p>
        </p:txBody>
      </p:sp>
      <p:sp>
        <p:nvSpPr>
          <p:cNvPr id="4" name="Slide Number Placeholder 3"/>
          <p:cNvSpPr>
            <a:spLocks noGrp="1"/>
          </p:cNvSpPr>
          <p:nvPr>
            <p:ph type="sldNum" sz="quarter" idx="10"/>
          </p:nvPr>
        </p:nvSpPr>
        <p:spPr/>
        <p:txBody>
          <a:bodyPr/>
          <a:lstStyle/>
          <a:p>
            <a:fld id="{C7990739-E355-4844-849F-3C781418579B}" type="slidenum">
              <a:rPr lang="en-US" smtClean="0"/>
              <a:pPr/>
              <a:t>20</a:t>
            </a:fld>
            <a:endParaRPr lang="en-US" dirty="0"/>
          </a:p>
        </p:txBody>
      </p:sp>
    </p:spTree>
    <p:extLst>
      <p:ext uri="{BB962C8B-B14F-4D97-AF65-F5344CB8AC3E}">
        <p14:creationId xmlns:p14="http://schemas.microsoft.com/office/powerpoint/2010/main" val="25130990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Arial"/>
                <a:ea typeface="+mn-ea"/>
                <a:cs typeface="+mn-cs"/>
              </a:rPr>
              <a:t>I want to highlight the importance of understanding hydrothermal systems, which are a major cause of unrest, still </a:t>
            </a:r>
            <a:r>
              <a:rPr lang="en-US" sz="1200" kern="1200" dirty="0" err="1" smtClean="0">
                <a:solidFill>
                  <a:schemeClr val="tx1"/>
                </a:solidFill>
                <a:effectLst/>
                <a:latin typeface="Arial"/>
                <a:ea typeface="+mn-ea"/>
                <a:cs typeface="+mn-cs"/>
              </a:rPr>
              <a:t>frquently</a:t>
            </a:r>
            <a:r>
              <a:rPr lang="en-US" sz="1200" kern="1200" dirty="0" smtClean="0">
                <a:solidFill>
                  <a:schemeClr val="tx1"/>
                </a:solidFill>
                <a:effectLst/>
                <a:latin typeface="Arial"/>
                <a:ea typeface="+mn-ea"/>
                <a:cs typeface="+mn-cs"/>
              </a:rPr>
              <a:t> confused with magmatic activity. Hydrothermal activity which occurs as a result of input of magmatic fluids results in geochemical, geodetic and seismic manifestations which should be distinctive, as shown by </a:t>
            </a:r>
            <a:r>
              <a:rPr lang="en-US" sz="1200" kern="1200" dirty="0" err="1" smtClean="0">
                <a:solidFill>
                  <a:schemeClr val="tx1"/>
                </a:solidFill>
                <a:effectLst/>
                <a:latin typeface="Arial"/>
                <a:ea typeface="+mn-ea"/>
                <a:cs typeface="+mn-cs"/>
              </a:rPr>
              <a:t>pionneering</a:t>
            </a:r>
            <a:r>
              <a:rPr lang="en-US" sz="1200" kern="1200" dirty="0" smtClean="0">
                <a:solidFill>
                  <a:schemeClr val="tx1"/>
                </a:solidFill>
                <a:effectLst/>
                <a:latin typeface="Arial"/>
                <a:ea typeface="+mn-ea"/>
                <a:cs typeface="+mn-cs"/>
              </a:rPr>
              <a:t> work by Hurwitz and later by </a:t>
            </a:r>
            <a:r>
              <a:rPr lang="en-US" sz="1200" kern="1200" dirty="0" err="1" smtClean="0">
                <a:solidFill>
                  <a:schemeClr val="tx1"/>
                </a:solidFill>
                <a:effectLst/>
                <a:latin typeface="Arial"/>
                <a:ea typeface="+mn-ea"/>
                <a:cs typeface="+mn-cs"/>
              </a:rPr>
              <a:t>Chiodini</a:t>
            </a:r>
            <a:r>
              <a:rPr lang="en-US" sz="1200" kern="1200" dirty="0" smtClean="0">
                <a:solidFill>
                  <a:schemeClr val="tx1"/>
                </a:solidFill>
                <a:effectLst/>
                <a:latin typeface="Arial"/>
                <a:ea typeface="+mn-ea"/>
                <a:cs typeface="+mn-cs"/>
              </a:rPr>
              <a:t>, showing cycles. This is an area where much progress </a:t>
            </a:r>
            <a:r>
              <a:rPr lang="en-US" sz="1200" kern="1200" dirty="0" err="1" smtClean="0">
                <a:solidFill>
                  <a:schemeClr val="tx1"/>
                </a:solidFill>
                <a:effectLst/>
                <a:latin typeface="Arial"/>
                <a:ea typeface="+mn-ea"/>
                <a:cs typeface="+mn-cs"/>
              </a:rPr>
              <a:t>reamins</a:t>
            </a:r>
            <a:r>
              <a:rPr lang="en-US" sz="1200" kern="1200" dirty="0" smtClean="0">
                <a:solidFill>
                  <a:schemeClr val="tx1"/>
                </a:solidFill>
                <a:effectLst/>
                <a:latin typeface="Arial"/>
                <a:ea typeface="+mn-ea"/>
                <a:cs typeface="+mn-cs"/>
              </a:rPr>
              <a:t> to be made, particularly on the observational side.</a:t>
            </a:r>
            <a:endParaRPr lang="en-GB" sz="1200" kern="1200" dirty="0">
              <a:solidFill>
                <a:schemeClr val="tx1"/>
              </a:solidFill>
              <a:effectLst/>
              <a:latin typeface="Arial"/>
              <a:ea typeface="+mn-ea"/>
              <a:cs typeface="+mn-cs"/>
            </a:endParaRPr>
          </a:p>
        </p:txBody>
      </p:sp>
      <p:sp>
        <p:nvSpPr>
          <p:cNvPr id="4" name="Slide Number Placeholder 3"/>
          <p:cNvSpPr>
            <a:spLocks noGrp="1"/>
          </p:cNvSpPr>
          <p:nvPr>
            <p:ph type="sldNum" sz="quarter" idx="10"/>
          </p:nvPr>
        </p:nvSpPr>
        <p:spPr/>
        <p:txBody>
          <a:bodyPr/>
          <a:lstStyle/>
          <a:p>
            <a:fld id="{C7990739-E355-4844-849F-3C781418579B}" type="slidenum">
              <a:rPr lang="en-US" smtClean="0"/>
              <a:pPr/>
              <a:t>21</a:t>
            </a:fld>
            <a:endParaRPr lang="en-US" dirty="0"/>
          </a:p>
        </p:txBody>
      </p:sp>
    </p:spTree>
    <p:extLst>
      <p:ext uri="{BB962C8B-B14F-4D97-AF65-F5344CB8AC3E}">
        <p14:creationId xmlns:p14="http://schemas.microsoft.com/office/powerpoint/2010/main" val="39301489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Arial"/>
                <a:ea typeface="+mn-ea"/>
                <a:cs typeface="+mn-cs"/>
              </a:rPr>
              <a:t>The Mount St Helens </a:t>
            </a:r>
            <a:r>
              <a:rPr lang="en-US" sz="1200" kern="1200" dirty="0" err="1" smtClean="0">
                <a:solidFill>
                  <a:schemeClr val="tx1"/>
                </a:solidFill>
                <a:effectLst/>
                <a:latin typeface="Arial"/>
                <a:ea typeface="+mn-ea"/>
                <a:cs typeface="+mn-cs"/>
              </a:rPr>
              <a:t>seruption</a:t>
            </a:r>
            <a:r>
              <a:rPr lang="en-US" sz="1200" kern="1200" dirty="0" smtClean="0">
                <a:solidFill>
                  <a:schemeClr val="tx1"/>
                </a:solidFill>
                <a:effectLst/>
                <a:latin typeface="Arial"/>
                <a:ea typeface="+mn-ea"/>
                <a:cs typeface="+mn-cs"/>
              </a:rPr>
              <a:t> 2004-2006 showed us, once again, the importance of magma rheological properties in </a:t>
            </a:r>
            <a:r>
              <a:rPr lang="en-US" sz="1200" kern="1200" dirty="0" err="1" smtClean="0">
                <a:solidFill>
                  <a:schemeClr val="tx1"/>
                </a:solidFill>
                <a:effectLst/>
                <a:latin typeface="Arial"/>
                <a:ea typeface="+mn-ea"/>
                <a:cs typeface="+mn-cs"/>
              </a:rPr>
              <a:t>deterning</a:t>
            </a:r>
            <a:r>
              <a:rPr lang="en-US" sz="1200" kern="1200" dirty="0" smtClean="0">
                <a:solidFill>
                  <a:schemeClr val="tx1"/>
                </a:solidFill>
                <a:effectLst/>
                <a:latin typeface="Arial"/>
                <a:ea typeface="+mn-ea"/>
                <a:cs typeface="+mn-cs"/>
              </a:rPr>
              <a:t> eruption style and </a:t>
            </a:r>
            <a:r>
              <a:rPr lang="en-US" sz="1200" kern="1200" dirty="0" err="1" smtClean="0">
                <a:solidFill>
                  <a:schemeClr val="tx1"/>
                </a:solidFill>
                <a:effectLst/>
                <a:latin typeface="Arial"/>
                <a:ea typeface="+mn-ea"/>
                <a:cs typeface="+mn-cs"/>
              </a:rPr>
              <a:t>seismciity</a:t>
            </a:r>
            <a:r>
              <a:rPr lang="en-US" sz="1200" kern="1200" dirty="0" smtClean="0">
                <a:solidFill>
                  <a:schemeClr val="tx1"/>
                </a:solidFill>
                <a:effectLst/>
                <a:latin typeface="Arial"/>
                <a:ea typeface="+mn-ea"/>
                <a:cs typeface="+mn-cs"/>
              </a:rPr>
              <a:t>. The ascent of magma is associated by enormous rheological changes in the upper 1-2 km of the conduit as a result of water </a:t>
            </a:r>
            <a:r>
              <a:rPr lang="en-US" sz="1200" kern="1200" dirty="0" err="1" smtClean="0">
                <a:solidFill>
                  <a:schemeClr val="tx1"/>
                </a:solidFill>
                <a:effectLst/>
                <a:latin typeface="Arial"/>
                <a:ea typeface="+mn-ea"/>
                <a:cs typeface="+mn-cs"/>
              </a:rPr>
              <a:t>exsolution</a:t>
            </a:r>
            <a:r>
              <a:rPr lang="en-US" sz="1200" kern="1200" dirty="0" smtClean="0">
                <a:solidFill>
                  <a:schemeClr val="tx1"/>
                </a:solidFill>
                <a:effectLst/>
                <a:latin typeface="Arial"/>
                <a:ea typeface="+mn-ea"/>
                <a:cs typeface="+mn-cs"/>
              </a:rPr>
              <a:t> and degassing-</a:t>
            </a:r>
            <a:r>
              <a:rPr lang="en-US" sz="1200" kern="1200" dirty="0" err="1" smtClean="0">
                <a:solidFill>
                  <a:schemeClr val="tx1"/>
                </a:solidFill>
                <a:effectLst/>
                <a:latin typeface="Arial"/>
                <a:ea typeface="+mn-ea"/>
                <a:cs typeface="+mn-cs"/>
              </a:rPr>
              <a:t>inducated</a:t>
            </a:r>
            <a:r>
              <a:rPr lang="en-US" sz="1200" kern="1200" dirty="0" smtClean="0">
                <a:solidFill>
                  <a:schemeClr val="tx1"/>
                </a:solidFill>
                <a:effectLst/>
                <a:latin typeface="Arial"/>
                <a:ea typeface="+mn-ea"/>
                <a:cs typeface="+mn-cs"/>
              </a:rPr>
              <a:t> </a:t>
            </a:r>
            <a:r>
              <a:rPr lang="en-US" sz="1200" kern="1200" dirty="0" err="1" smtClean="0">
                <a:solidFill>
                  <a:schemeClr val="tx1"/>
                </a:solidFill>
                <a:effectLst/>
                <a:latin typeface="Arial"/>
                <a:ea typeface="+mn-ea"/>
                <a:cs typeface="+mn-cs"/>
              </a:rPr>
              <a:t>crustallisation</a:t>
            </a:r>
            <a:r>
              <a:rPr lang="en-US" sz="1200" kern="1200" dirty="0" smtClean="0">
                <a:solidFill>
                  <a:schemeClr val="tx1"/>
                </a:solidFill>
                <a:effectLst/>
                <a:latin typeface="Arial"/>
                <a:ea typeface="+mn-ea"/>
                <a:cs typeface="+mn-cs"/>
              </a:rPr>
              <a:t>, which ultimately results in the </a:t>
            </a:r>
            <a:r>
              <a:rPr lang="en-US" sz="1200" kern="1200" dirty="0" err="1" smtClean="0">
                <a:solidFill>
                  <a:schemeClr val="tx1"/>
                </a:solidFill>
                <a:effectLst/>
                <a:latin typeface="Arial"/>
                <a:ea typeface="+mn-ea"/>
                <a:cs typeface="+mn-cs"/>
              </a:rPr>
              <a:t>etrusion</a:t>
            </a:r>
            <a:r>
              <a:rPr lang="en-US" sz="1200" kern="1200" dirty="0" smtClean="0">
                <a:solidFill>
                  <a:schemeClr val="tx1"/>
                </a:solidFill>
                <a:effectLst/>
                <a:latin typeface="Arial"/>
                <a:ea typeface="+mn-ea"/>
                <a:cs typeface="+mn-cs"/>
              </a:rPr>
              <a:t> of almost </a:t>
            </a:r>
            <a:r>
              <a:rPr lang="en-US" sz="1200" kern="1200" dirty="0" err="1" smtClean="0">
                <a:solidFill>
                  <a:schemeClr val="tx1"/>
                </a:solidFill>
                <a:effectLst/>
                <a:latin typeface="Arial"/>
                <a:ea typeface="+mn-ea"/>
                <a:cs typeface="+mn-cs"/>
              </a:rPr>
              <a:t>olid</a:t>
            </a:r>
            <a:r>
              <a:rPr lang="en-US" sz="1200" kern="1200" dirty="0" smtClean="0">
                <a:solidFill>
                  <a:schemeClr val="tx1"/>
                </a:solidFill>
                <a:effectLst/>
                <a:latin typeface="Arial"/>
                <a:ea typeface="+mn-ea"/>
                <a:cs typeface="+mn-cs"/>
              </a:rPr>
              <a:t> magma plugs, as shown here in a USGS video.</a:t>
            </a:r>
            <a:endParaRPr lang="en-GB" sz="1200" kern="1200" dirty="0">
              <a:solidFill>
                <a:schemeClr val="tx1"/>
              </a:solidFill>
              <a:effectLst/>
              <a:latin typeface="Arial"/>
              <a:ea typeface="+mn-ea"/>
              <a:cs typeface="+mn-cs"/>
            </a:endParaRPr>
          </a:p>
        </p:txBody>
      </p:sp>
      <p:sp>
        <p:nvSpPr>
          <p:cNvPr id="4" name="Slide Number Placeholder 3"/>
          <p:cNvSpPr>
            <a:spLocks noGrp="1"/>
          </p:cNvSpPr>
          <p:nvPr>
            <p:ph type="sldNum" sz="quarter" idx="10"/>
          </p:nvPr>
        </p:nvSpPr>
        <p:spPr/>
        <p:txBody>
          <a:bodyPr/>
          <a:lstStyle/>
          <a:p>
            <a:fld id="{C7990739-E355-4844-849F-3C781418579B}" type="slidenum">
              <a:rPr lang="en-US" smtClean="0"/>
              <a:pPr/>
              <a:t>22</a:t>
            </a:fld>
            <a:endParaRPr lang="en-US" dirty="0"/>
          </a:p>
        </p:txBody>
      </p:sp>
    </p:spTree>
    <p:extLst>
      <p:ext uri="{BB962C8B-B14F-4D97-AF65-F5344CB8AC3E}">
        <p14:creationId xmlns:p14="http://schemas.microsoft.com/office/powerpoint/2010/main" val="19972651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Arial"/>
                <a:ea typeface="+mn-ea"/>
                <a:cs typeface="+mn-cs"/>
              </a:rPr>
              <a:t>These observations led to a renewed effort to understand the details of the rock mechanics responsible for rock fracturing and fluid fluid in arc volcanoes; which is shown here as a sequence of BSE images of variably </a:t>
            </a:r>
            <a:r>
              <a:rPr lang="en-US" sz="1200" kern="1200" dirty="0" err="1" smtClean="0">
                <a:solidFill>
                  <a:schemeClr val="tx1"/>
                </a:solidFill>
                <a:effectLst/>
                <a:latin typeface="Arial"/>
                <a:ea typeface="+mn-ea"/>
                <a:cs typeface="+mn-cs"/>
              </a:rPr>
              <a:t>factured</a:t>
            </a:r>
            <a:r>
              <a:rPr lang="en-US" sz="1200" kern="1200" dirty="0" smtClean="0">
                <a:solidFill>
                  <a:schemeClr val="tx1"/>
                </a:solidFill>
                <a:effectLst/>
                <a:latin typeface="Arial"/>
                <a:ea typeface="+mn-ea"/>
                <a:cs typeface="+mn-cs"/>
              </a:rPr>
              <a:t> and strained rocks. These </a:t>
            </a:r>
            <a:r>
              <a:rPr lang="en-US" sz="1200" kern="1200" dirty="0" err="1" smtClean="0">
                <a:solidFill>
                  <a:schemeClr val="tx1"/>
                </a:solidFill>
                <a:effectLst/>
                <a:latin typeface="Arial"/>
                <a:ea typeface="+mn-ea"/>
                <a:cs typeface="+mn-cs"/>
              </a:rPr>
              <a:t>subsolidus</a:t>
            </a:r>
            <a:r>
              <a:rPr lang="en-US" sz="1200" kern="1200" dirty="0" smtClean="0">
                <a:solidFill>
                  <a:schemeClr val="tx1"/>
                </a:solidFill>
                <a:effectLst/>
                <a:latin typeface="Arial"/>
                <a:ea typeface="+mn-ea"/>
                <a:cs typeface="+mn-cs"/>
              </a:rPr>
              <a:t> relationships are first order control on the build up of overpressures in the </a:t>
            </a:r>
            <a:r>
              <a:rPr lang="en-US" sz="1200" kern="1200" dirty="0" err="1" smtClean="0">
                <a:solidFill>
                  <a:schemeClr val="tx1"/>
                </a:solidFill>
                <a:effectLst/>
                <a:latin typeface="Arial"/>
                <a:ea typeface="+mn-ea"/>
                <a:cs typeface="+mn-cs"/>
              </a:rPr>
              <a:t>sjallow</a:t>
            </a:r>
            <a:r>
              <a:rPr lang="en-US" sz="1200" kern="1200" dirty="0" smtClean="0">
                <a:solidFill>
                  <a:schemeClr val="tx1"/>
                </a:solidFill>
                <a:effectLst/>
                <a:latin typeface="Arial"/>
                <a:ea typeface="+mn-ea"/>
                <a:cs typeface="+mn-cs"/>
              </a:rPr>
              <a:t> system of arc volcanoes.</a:t>
            </a:r>
            <a:endParaRPr lang="en-GB" sz="1200" kern="1200" dirty="0" smtClean="0">
              <a:solidFill>
                <a:schemeClr val="tx1"/>
              </a:solidFill>
              <a:effectLst/>
              <a:latin typeface="Arial"/>
              <a:ea typeface="+mn-ea"/>
              <a:cs typeface="+mn-cs"/>
            </a:endParaRPr>
          </a:p>
          <a:p>
            <a:endParaRPr lang="en-US" dirty="0"/>
          </a:p>
        </p:txBody>
      </p:sp>
      <p:sp>
        <p:nvSpPr>
          <p:cNvPr id="4" name="Slide Number Placeholder 3"/>
          <p:cNvSpPr>
            <a:spLocks noGrp="1"/>
          </p:cNvSpPr>
          <p:nvPr>
            <p:ph type="sldNum" sz="quarter" idx="10"/>
          </p:nvPr>
        </p:nvSpPr>
        <p:spPr/>
        <p:txBody>
          <a:bodyPr/>
          <a:lstStyle/>
          <a:p>
            <a:fld id="{C7990739-E355-4844-849F-3C781418579B}" type="slidenum">
              <a:rPr lang="en-US" smtClean="0"/>
              <a:pPr/>
              <a:t>23</a:t>
            </a:fld>
            <a:endParaRPr lang="en-US" dirty="0"/>
          </a:p>
        </p:txBody>
      </p:sp>
    </p:spTree>
    <p:extLst>
      <p:ext uri="{BB962C8B-B14F-4D97-AF65-F5344CB8AC3E}">
        <p14:creationId xmlns:p14="http://schemas.microsoft.com/office/powerpoint/2010/main" val="24708951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Arial"/>
                <a:ea typeface="+mn-ea"/>
                <a:cs typeface="+mn-cs"/>
              </a:rPr>
              <a:t>A recent study led by Diana Roman showed this very nicely at </a:t>
            </a:r>
            <a:r>
              <a:rPr lang="en-US" sz="1200" kern="1200" dirty="0" err="1" smtClean="0">
                <a:solidFill>
                  <a:schemeClr val="tx1"/>
                </a:solidFill>
                <a:effectLst/>
                <a:latin typeface="Arial"/>
                <a:ea typeface="+mn-ea"/>
                <a:cs typeface="+mn-cs"/>
              </a:rPr>
              <a:t>Telica</a:t>
            </a:r>
            <a:r>
              <a:rPr lang="en-US" sz="1200" kern="1200" dirty="0" smtClean="0">
                <a:solidFill>
                  <a:schemeClr val="tx1"/>
                </a:solidFill>
                <a:effectLst/>
                <a:latin typeface="Arial"/>
                <a:ea typeface="+mn-ea"/>
                <a:cs typeface="+mn-cs"/>
              </a:rPr>
              <a:t> Volcano in central America, where periods of quiescence are followed by explosions; it was found that the quiescence duration was </a:t>
            </a:r>
            <a:r>
              <a:rPr lang="en-US" sz="1200" kern="1200" dirty="0" err="1" smtClean="0">
                <a:solidFill>
                  <a:schemeClr val="tx1"/>
                </a:solidFill>
                <a:effectLst/>
                <a:latin typeface="Arial"/>
                <a:ea typeface="+mn-ea"/>
                <a:cs typeface="+mn-cs"/>
              </a:rPr>
              <a:t>direcrly</a:t>
            </a:r>
            <a:r>
              <a:rPr lang="en-US" sz="1200" kern="1200" dirty="0" smtClean="0">
                <a:solidFill>
                  <a:schemeClr val="tx1"/>
                </a:solidFill>
                <a:effectLst/>
                <a:latin typeface="Arial"/>
                <a:ea typeface="+mn-ea"/>
                <a:cs typeface="+mn-cs"/>
              </a:rPr>
              <a:t> proportional to the energy </a:t>
            </a:r>
            <a:r>
              <a:rPr lang="en-US" sz="1200" kern="1200" dirty="0" err="1" smtClean="0">
                <a:solidFill>
                  <a:schemeClr val="tx1"/>
                </a:solidFill>
                <a:effectLst/>
                <a:latin typeface="Arial"/>
                <a:ea typeface="+mn-ea"/>
                <a:cs typeface="+mn-cs"/>
              </a:rPr>
              <a:t>releasesd</a:t>
            </a:r>
            <a:r>
              <a:rPr lang="en-US" sz="1200" kern="1200" dirty="0" smtClean="0">
                <a:solidFill>
                  <a:schemeClr val="tx1"/>
                </a:solidFill>
                <a:effectLst/>
                <a:latin typeface="Arial"/>
                <a:ea typeface="+mn-ea"/>
                <a:cs typeface="+mn-cs"/>
              </a:rPr>
              <a:t> during the explosion, suggesting that the explosions are caused by </a:t>
            </a:r>
            <a:r>
              <a:rPr lang="en-US" sz="1200" kern="1200" dirty="0" err="1" smtClean="0">
                <a:solidFill>
                  <a:schemeClr val="tx1"/>
                </a:solidFill>
                <a:effectLst/>
                <a:latin typeface="Arial"/>
                <a:ea typeface="+mn-ea"/>
                <a:cs typeface="+mn-cs"/>
              </a:rPr>
              <a:t>thr</a:t>
            </a:r>
            <a:r>
              <a:rPr lang="en-US" sz="1200" kern="1200" dirty="0" smtClean="0">
                <a:solidFill>
                  <a:schemeClr val="tx1"/>
                </a:solidFill>
                <a:effectLst/>
                <a:latin typeface="Arial"/>
                <a:ea typeface="+mn-ea"/>
                <a:cs typeface="+mn-cs"/>
              </a:rPr>
              <a:t> build up of fluid pressures in quasi-permeable systems.</a:t>
            </a:r>
            <a:endParaRPr lang="en-GB" sz="1200" kern="1200" dirty="0" smtClean="0">
              <a:solidFill>
                <a:schemeClr val="tx1"/>
              </a:solidFill>
              <a:effectLst/>
              <a:latin typeface="Arial"/>
              <a:ea typeface="+mn-ea"/>
              <a:cs typeface="+mn-cs"/>
            </a:endParaRPr>
          </a:p>
          <a:p>
            <a:r>
              <a:rPr lang="en-US" sz="1200" kern="1200" dirty="0" smtClean="0">
                <a:solidFill>
                  <a:schemeClr val="tx1"/>
                </a:solidFill>
                <a:effectLst/>
                <a:latin typeface="Arial"/>
                <a:ea typeface="+mn-ea"/>
                <a:cs typeface="+mn-cs"/>
              </a:rPr>
              <a:t> </a:t>
            </a:r>
            <a:endParaRPr lang="en-GB" sz="1200" kern="1200" dirty="0" smtClean="0">
              <a:solidFill>
                <a:schemeClr val="tx1"/>
              </a:solidFill>
              <a:effectLst/>
              <a:latin typeface="Arial"/>
              <a:ea typeface="+mn-ea"/>
              <a:cs typeface="+mn-cs"/>
            </a:endParaRPr>
          </a:p>
          <a:p>
            <a:endParaRPr lang="en-US" dirty="0"/>
          </a:p>
        </p:txBody>
      </p:sp>
      <p:sp>
        <p:nvSpPr>
          <p:cNvPr id="4" name="Slide Number Placeholder 3"/>
          <p:cNvSpPr>
            <a:spLocks noGrp="1"/>
          </p:cNvSpPr>
          <p:nvPr>
            <p:ph type="sldNum" sz="quarter" idx="10"/>
          </p:nvPr>
        </p:nvSpPr>
        <p:spPr/>
        <p:txBody>
          <a:bodyPr/>
          <a:lstStyle/>
          <a:p>
            <a:fld id="{C7990739-E355-4844-849F-3C781418579B}" type="slidenum">
              <a:rPr lang="en-US" smtClean="0"/>
              <a:pPr/>
              <a:t>24</a:t>
            </a:fld>
            <a:endParaRPr lang="en-US" dirty="0"/>
          </a:p>
        </p:txBody>
      </p:sp>
    </p:spTree>
    <p:extLst>
      <p:ext uri="{BB962C8B-B14F-4D97-AF65-F5344CB8AC3E}">
        <p14:creationId xmlns:p14="http://schemas.microsoft.com/office/powerpoint/2010/main" val="17556888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Arial"/>
                <a:ea typeface="+mn-ea"/>
                <a:cs typeface="+mn-cs"/>
              </a:rPr>
              <a:t>This, as well as magmatic fragmentation processes, leads to a huge range of eruption styles in arc volcanoes. Understanding these eruption processes feed directly into hazard assessment.</a:t>
            </a:r>
            <a:endParaRPr lang="en-GB" sz="1200" kern="1200" dirty="0" smtClean="0">
              <a:solidFill>
                <a:schemeClr val="tx1"/>
              </a:solidFill>
              <a:effectLst/>
              <a:latin typeface="Arial"/>
              <a:ea typeface="+mn-ea"/>
              <a:cs typeface="+mn-cs"/>
            </a:endParaRPr>
          </a:p>
          <a:p>
            <a:endParaRPr lang="en-US" dirty="0"/>
          </a:p>
        </p:txBody>
      </p:sp>
      <p:sp>
        <p:nvSpPr>
          <p:cNvPr id="4" name="Slide Number Placeholder 3"/>
          <p:cNvSpPr>
            <a:spLocks noGrp="1"/>
          </p:cNvSpPr>
          <p:nvPr>
            <p:ph type="sldNum" sz="quarter" idx="10"/>
          </p:nvPr>
        </p:nvSpPr>
        <p:spPr/>
        <p:txBody>
          <a:bodyPr/>
          <a:lstStyle/>
          <a:p>
            <a:fld id="{C7990739-E355-4844-849F-3C781418579B}" type="slidenum">
              <a:rPr lang="en-US" smtClean="0"/>
              <a:pPr/>
              <a:t>25</a:t>
            </a:fld>
            <a:endParaRPr lang="en-US" dirty="0"/>
          </a:p>
        </p:txBody>
      </p:sp>
    </p:spTree>
    <p:extLst>
      <p:ext uri="{BB962C8B-B14F-4D97-AF65-F5344CB8AC3E}">
        <p14:creationId xmlns:p14="http://schemas.microsoft.com/office/powerpoint/2010/main" val="30644127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Arial"/>
                <a:ea typeface="+mn-ea"/>
                <a:cs typeface="+mn-cs"/>
              </a:rPr>
              <a:t>A last feature I would highlight are the increasing </a:t>
            </a:r>
            <a:r>
              <a:rPr lang="en-US" sz="1200" kern="1200" dirty="0" err="1" smtClean="0">
                <a:solidFill>
                  <a:schemeClr val="tx1"/>
                </a:solidFill>
                <a:effectLst/>
                <a:latin typeface="Arial"/>
                <a:ea typeface="+mn-ea"/>
                <a:cs typeface="+mn-cs"/>
              </a:rPr>
              <a:t>efforst</a:t>
            </a:r>
            <a:r>
              <a:rPr lang="en-US" sz="1200" kern="1200" dirty="0" smtClean="0">
                <a:solidFill>
                  <a:schemeClr val="tx1"/>
                </a:solidFill>
                <a:effectLst/>
                <a:latin typeface="Arial"/>
                <a:ea typeface="+mn-ea"/>
                <a:cs typeface="+mn-cs"/>
              </a:rPr>
              <a:t> to understand multiple streams of monitoring data in tandem – geodetic, seismic, geochemical. Numerical models using Bayesian approaches to deal with uncertainties in the data are proving to be successful in predicting first order parameters such as eruption rates, taking into account the </a:t>
            </a:r>
            <a:r>
              <a:rPr lang="en-US" sz="1200" kern="1200" dirty="0" err="1" smtClean="0">
                <a:solidFill>
                  <a:schemeClr val="tx1"/>
                </a:solidFill>
                <a:effectLst/>
                <a:latin typeface="Arial"/>
                <a:ea typeface="+mn-ea"/>
                <a:cs typeface="+mn-cs"/>
              </a:rPr>
              <a:t>comporesibility</a:t>
            </a:r>
            <a:r>
              <a:rPr lang="en-US" sz="1200" kern="1200" dirty="0" smtClean="0">
                <a:solidFill>
                  <a:schemeClr val="tx1"/>
                </a:solidFill>
                <a:effectLst/>
                <a:latin typeface="Arial"/>
                <a:ea typeface="+mn-ea"/>
                <a:cs typeface="+mn-cs"/>
              </a:rPr>
              <a:t> of magma.</a:t>
            </a:r>
            <a:endParaRPr lang="en-GB" sz="1200" kern="1200" dirty="0">
              <a:solidFill>
                <a:schemeClr val="tx1"/>
              </a:solidFill>
              <a:effectLst/>
              <a:latin typeface="Arial"/>
              <a:ea typeface="+mn-ea"/>
              <a:cs typeface="+mn-cs"/>
            </a:endParaRPr>
          </a:p>
        </p:txBody>
      </p:sp>
      <p:sp>
        <p:nvSpPr>
          <p:cNvPr id="4" name="Slide Number Placeholder 3"/>
          <p:cNvSpPr>
            <a:spLocks noGrp="1"/>
          </p:cNvSpPr>
          <p:nvPr>
            <p:ph type="sldNum" sz="quarter" idx="10"/>
          </p:nvPr>
        </p:nvSpPr>
        <p:spPr/>
        <p:txBody>
          <a:bodyPr/>
          <a:lstStyle/>
          <a:p>
            <a:fld id="{C7990739-E355-4844-849F-3C781418579B}" type="slidenum">
              <a:rPr lang="en-US" smtClean="0"/>
              <a:pPr/>
              <a:t>26</a:t>
            </a:fld>
            <a:endParaRPr lang="en-US" dirty="0"/>
          </a:p>
        </p:txBody>
      </p:sp>
    </p:spTree>
    <p:extLst>
      <p:ext uri="{BB962C8B-B14F-4D97-AF65-F5344CB8AC3E}">
        <p14:creationId xmlns:p14="http://schemas.microsoft.com/office/powerpoint/2010/main" val="19409216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Arial"/>
                <a:ea typeface="+mn-ea"/>
                <a:cs typeface="+mn-cs"/>
              </a:rPr>
              <a:t>To conclude I leave you with this image of the Papua New guinea and Vanuatu arcs, to highlight a field campaign underway as we speak, led my postdoc Brendan McCormick, to understand volatile </a:t>
            </a:r>
            <a:r>
              <a:rPr lang="en-US" sz="1200" kern="1200" dirty="0" err="1" smtClean="0">
                <a:solidFill>
                  <a:schemeClr val="tx1"/>
                </a:solidFill>
                <a:effectLst/>
                <a:latin typeface="Arial"/>
                <a:ea typeface="+mn-ea"/>
                <a:cs typeface="+mn-cs"/>
              </a:rPr>
              <a:t>cyclng</a:t>
            </a:r>
            <a:r>
              <a:rPr lang="en-US" sz="1200" kern="1200" dirty="0" smtClean="0">
                <a:solidFill>
                  <a:schemeClr val="tx1"/>
                </a:solidFill>
                <a:effectLst/>
                <a:latin typeface="Arial"/>
                <a:ea typeface="+mn-ea"/>
                <a:cs typeface="+mn-cs"/>
              </a:rPr>
              <a:t> in PNG; and a recent paper showing the prodigious volatile outgassing at </a:t>
            </a:r>
            <a:r>
              <a:rPr lang="en-US" sz="1200" kern="1200" dirty="0" err="1" smtClean="0">
                <a:solidFill>
                  <a:schemeClr val="tx1"/>
                </a:solidFill>
                <a:effectLst/>
                <a:latin typeface="Arial"/>
                <a:ea typeface="+mn-ea"/>
                <a:cs typeface="+mn-cs"/>
              </a:rPr>
              <a:t>Ambrym</a:t>
            </a:r>
            <a:r>
              <a:rPr lang="en-US" sz="1200" kern="1200" dirty="0" smtClean="0">
                <a:solidFill>
                  <a:schemeClr val="tx1"/>
                </a:solidFill>
                <a:effectLst/>
                <a:latin typeface="Arial"/>
                <a:ea typeface="+mn-ea"/>
                <a:cs typeface="+mn-cs"/>
              </a:rPr>
              <a:t>. During this talk, I’ve shown you evidence for complex magma reservoirs, </a:t>
            </a:r>
            <a:r>
              <a:rPr lang="en-US" sz="1200" kern="1200" dirty="0" err="1" smtClean="0">
                <a:solidFill>
                  <a:schemeClr val="tx1"/>
                </a:solidFill>
                <a:effectLst/>
                <a:latin typeface="Arial"/>
                <a:ea typeface="+mn-ea"/>
                <a:cs typeface="+mn-cs"/>
              </a:rPr>
              <a:t>characterised</a:t>
            </a:r>
            <a:r>
              <a:rPr lang="en-US" sz="1200" kern="1200" dirty="0" smtClean="0">
                <a:solidFill>
                  <a:schemeClr val="tx1"/>
                </a:solidFill>
                <a:effectLst/>
                <a:latin typeface="Arial"/>
                <a:ea typeface="+mn-ea"/>
                <a:cs typeface="+mn-cs"/>
              </a:rPr>
              <a:t> by frequent magma recharge which we could target; and the implications of this model for understanding monitoring data. I’ve highlighted in particular the need to understand volcanic unrest which might be caused by recharge or by restless hydrothermal systems, and new opportunities and instrumentation; and the pressing need to bring it all together to make integrated models.</a:t>
            </a:r>
            <a:endParaRPr lang="en-GB" sz="1200" kern="1200" dirty="0" smtClean="0">
              <a:solidFill>
                <a:schemeClr val="tx1"/>
              </a:solidFill>
              <a:effectLst/>
              <a:latin typeface="Arial"/>
              <a:ea typeface="+mn-ea"/>
              <a:cs typeface="+mn-cs"/>
            </a:endParaRPr>
          </a:p>
          <a:p>
            <a:endParaRPr lang="en-US" dirty="0"/>
          </a:p>
        </p:txBody>
      </p:sp>
      <p:sp>
        <p:nvSpPr>
          <p:cNvPr id="4" name="Slide Number Placeholder 3"/>
          <p:cNvSpPr>
            <a:spLocks noGrp="1"/>
          </p:cNvSpPr>
          <p:nvPr>
            <p:ph type="sldNum" sz="quarter" idx="10"/>
          </p:nvPr>
        </p:nvSpPr>
        <p:spPr/>
        <p:txBody>
          <a:bodyPr/>
          <a:lstStyle/>
          <a:p>
            <a:fld id="{C7990739-E355-4844-849F-3C781418579B}" type="slidenum">
              <a:rPr lang="en-US" smtClean="0"/>
              <a:pPr/>
              <a:t>27</a:t>
            </a:fld>
            <a:endParaRPr lang="en-US" dirty="0"/>
          </a:p>
        </p:txBody>
      </p:sp>
    </p:spTree>
    <p:extLst>
      <p:ext uri="{BB962C8B-B14F-4D97-AF65-F5344CB8AC3E}">
        <p14:creationId xmlns:p14="http://schemas.microsoft.com/office/powerpoint/2010/main" val="33583100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Arial"/>
                <a:ea typeface="+mn-ea"/>
                <a:cs typeface="+mn-cs"/>
              </a:rPr>
              <a:t>The chemistry of the magmas output from volcanoes reflect slab input, with enrichments in elements that are enriched in sediments and altered oceanic crust (LILE) and showing characteristic depletions in Ta and </a:t>
            </a:r>
            <a:r>
              <a:rPr lang="en-US" sz="1200" kern="1200" dirty="0" err="1" smtClean="0">
                <a:solidFill>
                  <a:schemeClr val="tx1"/>
                </a:solidFill>
                <a:effectLst/>
                <a:latin typeface="Arial"/>
                <a:ea typeface="+mn-ea"/>
                <a:cs typeface="+mn-cs"/>
              </a:rPr>
              <a:t>Nb</a:t>
            </a:r>
            <a:r>
              <a:rPr lang="en-US" sz="1200" kern="1200" dirty="0" smtClean="0">
                <a:solidFill>
                  <a:schemeClr val="tx1"/>
                </a:solidFill>
                <a:effectLst/>
                <a:latin typeface="Arial"/>
                <a:ea typeface="+mn-ea"/>
                <a:cs typeface="+mn-cs"/>
              </a:rPr>
              <a:t> </a:t>
            </a:r>
            <a:r>
              <a:rPr lang="en-US" sz="1200" kern="1200" dirty="0" err="1" smtClean="0">
                <a:solidFill>
                  <a:schemeClr val="tx1"/>
                </a:solidFill>
                <a:effectLst/>
                <a:latin typeface="Arial"/>
                <a:ea typeface="+mn-ea"/>
                <a:cs typeface="+mn-cs"/>
              </a:rPr>
              <a:t>thught</a:t>
            </a:r>
            <a:r>
              <a:rPr lang="en-US" sz="1200" kern="1200" dirty="0" smtClean="0">
                <a:solidFill>
                  <a:schemeClr val="tx1"/>
                </a:solidFill>
                <a:effectLst/>
                <a:latin typeface="Arial"/>
                <a:ea typeface="+mn-ea"/>
                <a:cs typeface="+mn-cs"/>
              </a:rPr>
              <a:t> to be due to the refractory nature of these elements in phases such as rutile on the slab. The magmas in arcs display a wide range of SiO2 contents, indicating that they differentiate to a high degree within the overriding crust, </a:t>
            </a:r>
            <a:r>
              <a:rPr lang="en-US" sz="1200" kern="1200" dirty="0" err="1" smtClean="0">
                <a:solidFill>
                  <a:schemeClr val="tx1"/>
                </a:solidFill>
                <a:effectLst/>
                <a:latin typeface="Arial"/>
                <a:ea typeface="+mn-ea"/>
                <a:cs typeface="+mn-cs"/>
              </a:rPr>
              <a:t>bothin</a:t>
            </a:r>
            <a:r>
              <a:rPr lang="en-US" sz="1200" kern="1200" dirty="0" smtClean="0">
                <a:solidFill>
                  <a:schemeClr val="tx1"/>
                </a:solidFill>
                <a:effectLst/>
                <a:latin typeface="Arial"/>
                <a:ea typeface="+mn-ea"/>
                <a:cs typeface="+mn-cs"/>
              </a:rPr>
              <a:t> island arcs and in continental arcs, and the </a:t>
            </a:r>
            <a:r>
              <a:rPr lang="en-US" sz="1200" kern="1200" dirty="0" err="1" smtClean="0">
                <a:solidFill>
                  <a:schemeClr val="tx1"/>
                </a:solidFill>
                <a:effectLst/>
                <a:latin typeface="Arial"/>
                <a:ea typeface="+mn-ea"/>
                <a:cs typeface="+mn-cs"/>
              </a:rPr>
              <a:t>calc</a:t>
            </a:r>
            <a:r>
              <a:rPr lang="en-US" sz="1200" kern="1200" dirty="0" smtClean="0">
                <a:solidFill>
                  <a:schemeClr val="tx1"/>
                </a:solidFill>
                <a:effectLst/>
                <a:latin typeface="Arial"/>
                <a:ea typeface="+mn-ea"/>
                <a:cs typeface="+mn-cs"/>
              </a:rPr>
              <a:t>-alkaline magma series is characteristic of arcs,  found in no other tectonic setting and has been shown to be directly related to the water contents of primary melts, </a:t>
            </a:r>
            <a:r>
              <a:rPr lang="en-US" sz="1200" kern="1200" dirty="0" err="1" smtClean="0">
                <a:solidFill>
                  <a:schemeClr val="tx1"/>
                </a:solidFill>
                <a:effectLst/>
                <a:latin typeface="Arial"/>
                <a:ea typeface="+mn-ea"/>
                <a:cs typeface="+mn-cs"/>
              </a:rPr>
              <a:t>wherby</a:t>
            </a:r>
            <a:r>
              <a:rPr lang="en-US" sz="1200" kern="1200" dirty="0" smtClean="0">
                <a:solidFill>
                  <a:schemeClr val="tx1"/>
                </a:solidFill>
                <a:effectLst/>
                <a:latin typeface="Arial"/>
                <a:ea typeface="+mn-ea"/>
                <a:cs typeface="+mn-cs"/>
              </a:rPr>
              <a:t> suppression of </a:t>
            </a:r>
            <a:r>
              <a:rPr lang="en-US" sz="1200" kern="1200" dirty="0" err="1" smtClean="0">
                <a:solidFill>
                  <a:schemeClr val="tx1"/>
                </a:solidFill>
                <a:effectLst/>
                <a:latin typeface="Arial"/>
                <a:ea typeface="+mn-ea"/>
                <a:cs typeface="+mn-cs"/>
              </a:rPr>
              <a:t>plag</a:t>
            </a:r>
            <a:r>
              <a:rPr lang="en-US" sz="1200" kern="1200" dirty="0" smtClean="0">
                <a:solidFill>
                  <a:schemeClr val="tx1"/>
                </a:solidFill>
                <a:effectLst/>
                <a:latin typeface="Arial"/>
                <a:ea typeface="+mn-ea"/>
                <a:cs typeface="+mn-cs"/>
              </a:rPr>
              <a:t> fractionation and the fractionation of </a:t>
            </a:r>
            <a:r>
              <a:rPr lang="en-US" sz="1200" kern="1200" dirty="0" err="1" smtClean="0">
                <a:solidFill>
                  <a:schemeClr val="tx1"/>
                </a:solidFill>
                <a:effectLst/>
                <a:latin typeface="Arial"/>
                <a:ea typeface="+mn-ea"/>
                <a:cs typeface="+mn-cs"/>
              </a:rPr>
              <a:t>amph</a:t>
            </a:r>
            <a:r>
              <a:rPr lang="en-US" sz="1200" kern="1200" dirty="0" smtClean="0">
                <a:solidFill>
                  <a:schemeClr val="tx1"/>
                </a:solidFill>
                <a:effectLst/>
                <a:latin typeface="Arial"/>
                <a:ea typeface="+mn-ea"/>
                <a:cs typeface="+mn-cs"/>
              </a:rPr>
              <a:t> and </a:t>
            </a:r>
            <a:r>
              <a:rPr lang="en-US" sz="1200" kern="1200" dirty="0" err="1" smtClean="0">
                <a:solidFill>
                  <a:schemeClr val="tx1"/>
                </a:solidFill>
                <a:effectLst/>
                <a:latin typeface="Arial"/>
                <a:ea typeface="+mn-ea"/>
                <a:cs typeface="+mn-cs"/>
              </a:rPr>
              <a:t>mgt</a:t>
            </a:r>
            <a:r>
              <a:rPr lang="en-US" sz="1200" kern="1200" dirty="0" smtClean="0">
                <a:solidFill>
                  <a:schemeClr val="tx1"/>
                </a:solidFill>
                <a:effectLst/>
                <a:latin typeface="Arial"/>
                <a:ea typeface="+mn-ea"/>
                <a:cs typeface="+mn-cs"/>
              </a:rPr>
              <a:t> prevents Fe enrichment.</a:t>
            </a:r>
            <a:endParaRPr lang="en-GB" sz="1200" kern="1200" dirty="0">
              <a:solidFill>
                <a:schemeClr val="tx1"/>
              </a:solidFill>
              <a:effectLst/>
              <a:latin typeface="Arial"/>
              <a:ea typeface="+mn-ea"/>
              <a:cs typeface="+mn-cs"/>
            </a:endParaRPr>
          </a:p>
        </p:txBody>
      </p:sp>
      <p:sp>
        <p:nvSpPr>
          <p:cNvPr id="4" name="Slide Number Placeholder 3"/>
          <p:cNvSpPr>
            <a:spLocks noGrp="1"/>
          </p:cNvSpPr>
          <p:nvPr>
            <p:ph type="sldNum" sz="quarter" idx="10"/>
          </p:nvPr>
        </p:nvSpPr>
        <p:spPr/>
        <p:txBody>
          <a:bodyPr/>
          <a:lstStyle/>
          <a:p>
            <a:fld id="{C7990739-E355-4844-849F-3C781418579B}" type="slidenum">
              <a:rPr lang="en-US" smtClean="0"/>
              <a:pPr/>
              <a:t>3</a:t>
            </a:fld>
            <a:endParaRPr lang="en-US" dirty="0"/>
          </a:p>
        </p:txBody>
      </p:sp>
    </p:spTree>
    <p:extLst>
      <p:ext uri="{BB962C8B-B14F-4D97-AF65-F5344CB8AC3E}">
        <p14:creationId xmlns:p14="http://schemas.microsoft.com/office/powerpoint/2010/main" val="40185127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Arial"/>
                <a:ea typeface="+mn-ea"/>
                <a:cs typeface="+mn-cs"/>
              </a:rPr>
              <a:t>Magmas in arcs are not straightforward, however, despite the seemingly simple fractionation trends. Arc magmas, particularly the more differentiated magmas, frequently (usually) show signs of magma mixing, containing mafic enclaves, and ubiquitous signs of disequilibrium and heating prior to eruption – up to 10 % </a:t>
            </a:r>
            <a:r>
              <a:rPr lang="en-US" sz="1200" kern="1200" dirty="0" err="1" smtClean="0">
                <a:solidFill>
                  <a:schemeClr val="tx1"/>
                </a:solidFill>
                <a:effectLst/>
                <a:latin typeface="Arial"/>
                <a:ea typeface="+mn-ea"/>
                <a:cs typeface="+mn-cs"/>
              </a:rPr>
              <a:t>vol</a:t>
            </a:r>
            <a:r>
              <a:rPr lang="en-US" sz="1200" kern="1200" dirty="0" smtClean="0">
                <a:solidFill>
                  <a:schemeClr val="tx1"/>
                </a:solidFill>
                <a:effectLst/>
                <a:latin typeface="Arial"/>
                <a:ea typeface="+mn-ea"/>
                <a:cs typeface="+mn-cs"/>
              </a:rPr>
              <a:t> mafic </a:t>
            </a:r>
            <a:r>
              <a:rPr lang="en-US" sz="1200" kern="1200" dirty="0" err="1" smtClean="0">
                <a:solidFill>
                  <a:schemeClr val="tx1"/>
                </a:solidFill>
                <a:effectLst/>
                <a:latin typeface="Arial"/>
                <a:ea typeface="+mn-ea"/>
                <a:cs typeface="+mn-cs"/>
              </a:rPr>
              <a:t>microlites</a:t>
            </a:r>
            <a:r>
              <a:rPr lang="en-US" sz="1200" kern="1200" dirty="0" smtClean="0">
                <a:solidFill>
                  <a:schemeClr val="tx1"/>
                </a:solidFill>
                <a:effectLst/>
                <a:latin typeface="Arial"/>
                <a:ea typeface="+mn-ea"/>
                <a:cs typeface="+mn-cs"/>
              </a:rPr>
              <a:t> have been discovered in the groundmass of </a:t>
            </a:r>
            <a:r>
              <a:rPr lang="en-US" sz="1200" kern="1200" dirty="0" err="1" smtClean="0">
                <a:solidFill>
                  <a:schemeClr val="tx1"/>
                </a:solidFill>
                <a:effectLst/>
                <a:latin typeface="Arial"/>
                <a:ea typeface="+mn-ea"/>
                <a:cs typeface="+mn-cs"/>
              </a:rPr>
              <a:t>rhyolitic</a:t>
            </a:r>
            <a:r>
              <a:rPr lang="en-US" sz="1200" kern="1200" dirty="0" smtClean="0">
                <a:solidFill>
                  <a:schemeClr val="tx1"/>
                </a:solidFill>
                <a:effectLst/>
                <a:latin typeface="Arial"/>
                <a:ea typeface="+mn-ea"/>
                <a:cs typeface="+mn-cs"/>
              </a:rPr>
              <a:t> melts from Lesser Antilles rocks, and reverse zoning, </a:t>
            </a:r>
            <a:r>
              <a:rPr lang="en-US" sz="1200" kern="1200" dirty="0" err="1" smtClean="0">
                <a:solidFill>
                  <a:schemeClr val="tx1"/>
                </a:solidFill>
                <a:effectLst/>
                <a:latin typeface="Arial"/>
                <a:ea typeface="+mn-ea"/>
                <a:cs typeface="+mn-cs"/>
              </a:rPr>
              <a:t>resorption</a:t>
            </a:r>
            <a:r>
              <a:rPr lang="en-US" sz="1200" kern="1200" dirty="0" smtClean="0">
                <a:solidFill>
                  <a:schemeClr val="tx1"/>
                </a:solidFill>
                <a:effectLst/>
                <a:latin typeface="Arial"/>
                <a:ea typeface="+mn-ea"/>
                <a:cs typeface="+mn-cs"/>
              </a:rPr>
              <a:t> textures and reaction rims.</a:t>
            </a:r>
            <a:endParaRPr lang="en-GB" sz="1200" kern="1200" dirty="0">
              <a:solidFill>
                <a:schemeClr val="tx1"/>
              </a:solidFill>
              <a:effectLst/>
              <a:latin typeface="Arial"/>
              <a:ea typeface="+mn-ea"/>
              <a:cs typeface="+mn-cs"/>
            </a:endParaRPr>
          </a:p>
        </p:txBody>
      </p:sp>
      <p:sp>
        <p:nvSpPr>
          <p:cNvPr id="4" name="Slide Number Placeholder 3"/>
          <p:cNvSpPr>
            <a:spLocks noGrp="1"/>
          </p:cNvSpPr>
          <p:nvPr>
            <p:ph type="sldNum" sz="quarter" idx="10"/>
          </p:nvPr>
        </p:nvSpPr>
        <p:spPr/>
        <p:txBody>
          <a:bodyPr/>
          <a:lstStyle/>
          <a:p>
            <a:fld id="{C7990739-E355-4844-849F-3C781418579B}" type="slidenum">
              <a:rPr lang="en-US" smtClean="0"/>
              <a:pPr/>
              <a:t>4</a:t>
            </a:fld>
            <a:endParaRPr lang="en-US" dirty="0"/>
          </a:p>
        </p:txBody>
      </p:sp>
    </p:spTree>
    <p:extLst>
      <p:ext uri="{BB962C8B-B14F-4D97-AF65-F5344CB8AC3E}">
        <p14:creationId xmlns:p14="http://schemas.microsoft.com/office/powerpoint/2010/main" val="42701565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Arial"/>
                <a:ea typeface="+mn-ea"/>
                <a:cs typeface="+mn-cs"/>
              </a:rPr>
              <a:t>It seems clear that many arc </a:t>
            </a:r>
            <a:r>
              <a:rPr lang="en-US" sz="1200" kern="1200" dirty="0" err="1" smtClean="0">
                <a:solidFill>
                  <a:schemeClr val="tx1"/>
                </a:solidFill>
                <a:effectLst/>
                <a:latin typeface="Arial"/>
                <a:ea typeface="+mn-ea"/>
                <a:cs typeface="+mn-cs"/>
              </a:rPr>
              <a:t>magma;s</a:t>
            </a:r>
            <a:r>
              <a:rPr lang="en-US" sz="1200" kern="1200" dirty="0" smtClean="0">
                <a:solidFill>
                  <a:schemeClr val="tx1"/>
                </a:solidFill>
                <a:effectLst/>
                <a:latin typeface="Arial"/>
                <a:ea typeface="+mn-ea"/>
                <a:cs typeface="+mn-cs"/>
              </a:rPr>
              <a:t> whole rock compositions do not represent true liquids, but instead may be described as </a:t>
            </a:r>
            <a:r>
              <a:rPr lang="en-US" sz="1200" kern="1200" dirty="0" err="1" smtClean="0">
                <a:solidFill>
                  <a:schemeClr val="tx1"/>
                </a:solidFill>
                <a:effectLst/>
                <a:latin typeface="Arial"/>
                <a:ea typeface="+mn-ea"/>
                <a:cs typeface="+mn-cs"/>
              </a:rPr>
              <a:t>liuids</a:t>
            </a:r>
            <a:r>
              <a:rPr lang="en-US" sz="1200" kern="1200" dirty="0" smtClean="0">
                <a:solidFill>
                  <a:schemeClr val="tx1"/>
                </a:solidFill>
                <a:effectLst/>
                <a:latin typeface="Arial"/>
                <a:ea typeface="+mn-ea"/>
                <a:cs typeface="+mn-cs"/>
              </a:rPr>
              <a:t> plus crystal cargoes. At this point I would like to </a:t>
            </a:r>
            <a:r>
              <a:rPr lang="en-US" sz="1200" kern="1200" dirty="0" err="1" smtClean="0">
                <a:solidFill>
                  <a:schemeClr val="tx1"/>
                </a:solidFill>
                <a:effectLst/>
                <a:latin typeface="Arial"/>
                <a:ea typeface="+mn-ea"/>
                <a:cs typeface="+mn-cs"/>
              </a:rPr>
              <a:t>recognise</a:t>
            </a:r>
            <a:r>
              <a:rPr lang="en-US" sz="1200" kern="1200" dirty="0" smtClean="0">
                <a:solidFill>
                  <a:schemeClr val="tx1"/>
                </a:solidFill>
                <a:effectLst/>
                <a:latin typeface="Arial"/>
                <a:ea typeface="+mn-ea"/>
                <a:cs typeface="+mn-cs"/>
              </a:rPr>
              <a:t> our colleague Jon Davidson’s extraordinary contributions to arc magma geochemistry.</a:t>
            </a:r>
            <a:endParaRPr lang="en-GB" sz="1200" kern="1200" dirty="0" smtClean="0">
              <a:solidFill>
                <a:schemeClr val="tx1"/>
              </a:solidFill>
              <a:effectLst/>
              <a:latin typeface="Arial"/>
              <a:ea typeface="+mn-ea"/>
              <a:cs typeface="+mn-cs"/>
            </a:endParaRPr>
          </a:p>
          <a:p>
            <a:endParaRPr lang="en-US" dirty="0"/>
          </a:p>
        </p:txBody>
      </p:sp>
      <p:sp>
        <p:nvSpPr>
          <p:cNvPr id="4" name="Slide Number Placeholder 3"/>
          <p:cNvSpPr>
            <a:spLocks noGrp="1"/>
          </p:cNvSpPr>
          <p:nvPr>
            <p:ph type="sldNum" sz="quarter" idx="10"/>
          </p:nvPr>
        </p:nvSpPr>
        <p:spPr/>
        <p:txBody>
          <a:bodyPr/>
          <a:lstStyle/>
          <a:p>
            <a:fld id="{C7990739-E355-4844-849F-3C781418579B}" type="slidenum">
              <a:rPr lang="en-US" smtClean="0"/>
              <a:pPr/>
              <a:t>5</a:t>
            </a:fld>
            <a:endParaRPr lang="en-US" dirty="0"/>
          </a:p>
        </p:txBody>
      </p:sp>
    </p:spTree>
    <p:extLst>
      <p:ext uri="{BB962C8B-B14F-4D97-AF65-F5344CB8AC3E}">
        <p14:creationId xmlns:p14="http://schemas.microsoft.com/office/powerpoint/2010/main" val="40094030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Arial"/>
                <a:ea typeface="+mn-ea"/>
                <a:cs typeface="+mn-cs"/>
              </a:rPr>
              <a:t>The complexity and heterogeneity of the crystals within a single hand specimen of arc rock has given rise to models describing their genesis. A numerical model last year from George </a:t>
            </a:r>
            <a:r>
              <a:rPr lang="en-US" sz="1200" kern="1200" dirty="0" err="1" smtClean="0">
                <a:solidFill>
                  <a:schemeClr val="tx1"/>
                </a:solidFill>
                <a:effectLst/>
                <a:latin typeface="Arial"/>
                <a:ea typeface="+mn-ea"/>
                <a:cs typeface="+mn-cs"/>
              </a:rPr>
              <a:t>Bergantz</a:t>
            </a:r>
            <a:r>
              <a:rPr lang="en-US" sz="1200" kern="1200" dirty="0" smtClean="0">
                <a:solidFill>
                  <a:schemeClr val="tx1"/>
                </a:solidFill>
                <a:effectLst/>
                <a:latin typeface="Arial"/>
                <a:ea typeface="+mn-ea"/>
                <a:cs typeface="+mn-cs"/>
              </a:rPr>
              <a:t> and others shows how magma recharge into a crystal-rich mush can disrupt the mush and cause extensive mingling, resulting in a heterogeneous mixture of evolved melt, complexly zoned and heated crystals, and mafic components.</a:t>
            </a:r>
            <a:endParaRPr lang="en-GB" sz="1200" kern="1200" dirty="0" smtClean="0">
              <a:solidFill>
                <a:schemeClr val="tx1"/>
              </a:solidFill>
              <a:effectLst/>
              <a:latin typeface="Arial"/>
              <a:ea typeface="+mn-ea"/>
              <a:cs typeface="+mn-cs"/>
            </a:endParaRPr>
          </a:p>
          <a:p>
            <a:endParaRPr lang="en-US" dirty="0"/>
          </a:p>
        </p:txBody>
      </p:sp>
      <p:sp>
        <p:nvSpPr>
          <p:cNvPr id="4" name="Slide Number Placeholder 3"/>
          <p:cNvSpPr>
            <a:spLocks noGrp="1"/>
          </p:cNvSpPr>
          <p:nvPr>
            <p:ph type="sldNum" sz="quarter" idx="10"/>
          </p:nvPr>
        </p:nvSpPr>
        <p:spPr/>
        <p:txBody>
          <a:bodyPr/>
          <a:lstStyle/>
          <a:p>
            <a:fld id="{C7990739-E355-4844-849F-3C781418579B}" type="slidenum">
              <a:rPr lang="en-US" smtClean="0"/>
              <a:pPr/>
              <a:t>6</a:t>
            </a:fld>
            <a:endParaRPr lang="en-US" dirty="0"/>
          </a:p>
        </p:txBody>
      </p:sp>
    </p:spTree>
    <p:extLst>
      <p:ext uri="{BB962C8B-B14F-4D97-AF65-F5344CB8AC3E}">
        <p14:creationId xmlns:p14="http://schemas.microsoft.com/office/powerpoint/2010/main" val="15558894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Arial"/>
                <a:ea typeface="+mn-ea"/>
                <a:cs typeface="+mn-cs"/>
              </a:rPr>
              <a:t>Recent crustal-scale seismic tomography experiments have hinted at melt-rich regions in the crust extending down to the </a:t>
            </a:r>
            <a:r>
              <a:rPr lang="en-US" sz="1200" kern="1200" dirty="0" err="1" smtClean="0">
                <a:solidFill>
                  <a:schemeClr val="tx1"/>
                </a:solidFill>
                <a:effectLst/>
                <a:latin typeface="Arial"/>
                <a:ea typeface="+mn-ea"/>
                <a:cs typeface="+mn-cs"/>
              </a:rPr>
              <a:t>Moho</a:t>
            </a:r>
            <a:r>
              <a:rPr lang="en-US" sz="1200" kern="1200" dirty="0" smtClean="0">
                <a:solidFill>
                  <a:schemeClr val="tx1"/>
                </a:solidFill>
                <a:effectLst/>
                <a:latin typeface="Arial"/>
                <a:ea typeface="+mn-ea"/>
                <a:cs typeface="+mn-cs"/>
              </a:rPr>
              <a:t> and </a:t>
            </a:r>
            <a:r>
              <a:rPr lang="en-US" sz="1200" kern="1200" dirty="0" err="1" smtClean="0">
                <a:solidFill>
                  <a:schemeClr val="tx1"/>
                </a:solidFill>
                <a:effectLst/>
                <a:latin typeface="Arial"/>
                <a:ea typeface="+mn-ea"/>
                <a:cs typeface="+mn-cs"/>
              </a:rPr>
              <a:t>laterially</a:t>
            </a:r>
            <a:r>
              <a:rPr lang="en-US" sz="1200" kern="1200" dirty="0" smtClean="0">
                <a:solidFill>
                  <a:schemeClr val="tx1"/>
                </a:solidFill>
                <a:effectLst/>
                <a:latin typeface="Arial"/>
                <a:ea typeface="+mn-ea"/>
                <a:cs typeface="+mn-cs"/>
              </a:rPr>
              <a:t>, </a:t>
            </a:r>
            <a:r>
              <a:rPr lang="en-US" sz="1200" kern="1200" dirty="0" err="1" smtClean="0">
                <a:solidFill>
                  <a:schemeClr val="tx1"/>
                </a:solidFill>
                <a:effectLst/>
                <a:latin typeface="Arial"/>
                <a:ea typeface="+mn-ea"/>
                <a:cs typeface="+mn-cs"/>
              </a:rPr>
              <a:t>conntecting</a:t>
            </a:r>
            <a:r>
              <a:rPr lang="en-US" sz="1200" kern="1200" dirty="0" smtClean="0">
                <a:solidFill>
                  <a:schemeClr val="tx1"/>
                </a:solidFill>
                <a:effectLst/>
                <a:latin typeface="Arial"/>
                <a:ea typeface="+mn-ea"/>
                <a:cs typeface="+mn-cs"/>
              </a:rPr>
              <a:t> the </a:t>
            </a:r>
            <a:r>
              <a:rPr lang="en-US" sz="1200" kern="1200" dirty="0" err="1" smtClean="0">
                <a:solidFill>
                  <a:schemeClr val="tx1"/>
                </a:solidFill>
                <a:effectLst/>
                <a:latin typeface="Arial"/>
                <a:ea typeface="+mn-ea"/>
                <a:cs typeface="+mn-cs"/>
              </a:rPr>
              <a:t>deeep</a:t>
            </a:r>
            <a:r>
              <a:rPr lang="en-US" sz="1200" kern="1200" dirty="0" smtClean="0">
                <a:solidFill>
                  <a:schemeClr val="tx1"/>
                </a:solidFill>
                <a:effectLst/>
                <a:latin typeface="Arial"/>
                <a:ea typeface="+mn-ea"/>
                <a:cs typeface="+mn-cs"/>
              </a:rPr>
              <a:t> root zones of arc volcanoes. The </a:t>
            </a:r>
            <a:r>
              <a:rPr lang="en-US" sz="1200" kern="1200" dirty="0" err="1" smtClean="0">
                <a:solidFill>
                  <a:schemeClr val="tx1"/>
                </a:solidFill>
                <a:effectLst/>
                <a:latin typeface="Arial"/>
                <a:ea typeface="+mn-ea"/>
                <a:cs typeface="+mn-cs"/>
              </a:rPr>
              <a:t>imush</a:t>
            </a:r>
            <a:r>
              <a:rPr lang="en-US" sz="1200" kern="1200" dirty="0" smtClean="0">
                <a:solidFill>
                  <a:schemeClr val="tx1"/>
                </a:solidFill>
                <a:effectLst/>
                <a:latin typeface="Arial"/>
                <a:ea typeface="+mn-ea"/>
                <a:cs typeface="+mn-cs"/>
              </a:rPr>
              <a:t> experiment has so far yielded </a:t>
            </a:r>
            <a:r>
              <a:rPr lang="en-US" sz="1200" kern="1200" dirty="0" err="1" smtClean="0">
                <a:solidFill>
                  <a:schemeClr val="tx1"/>
                </a:solidFill>
                <a:effectLst/>
                <a:latin typeface="Arial"/>
                <a:ea typeface="+mn-ea"/>
                <a:cs typeface="+mn-cs"/>
              </a:rPr>
              <a:t>tantilising</a:t>
            </a:r>
            <a:r>
              <a:rPr lang="en-US" sz="1200" kern="1200" dirty="0" smtClean="0">
                <a:solidFill>
                  <a:schemeClr val="tx1"/>
                </a:solidFill>
                <a:effectLst/>
                <a:latin typeface="Arial"/>
                <a:ea typeface="+mn-ea"/>
                <a:cs typeface="+mn-cs"/>
              </a:rPr>
              <a:t> results; as has forerunner studies on Toba, and also ongoing surveys beneath </a:t>
            </a:r>
            <a:r>
              <a:rPr lang="en-US" sz="1200" kern="1200" dirty="0" err="1" smtClean="0">
                <a:solidFill>
                  <a:schemeClr val="tx1"/>
                </a:solidFill>
                <a:effectLst/>
                <a:latin typeface="Arial"/>
                <a:ea typeface="+mn-ea"/>
                <a:cs typeface="+mn-cs"/>
              </a:rPr>
              <a:t>Santorini</a:t>
            </a:r>
            <a:r>
              <a:rPr lang="en-US" sz="1200" kern="1200" dirty="0" smtClean="0">
                <a:solidFill>
                  <a:schemeClr val="tx1"/>
                </a:solidFill>
                <a:effectLst/>
                <a:latin typeface="Arial"/>
                <a:ea typeface="+mn-ea"/>
                <a:cs typeface="+mn-cs"/>
              </a:rPr>
              <a:t>.</a:t>
            </a:r>
            <a:endParaRPr lang="en-GB" sz="1200" kern="1200" dirty="0" smtClean="0">
              <a:solidFill>
                <a:schemeClr val="tx1"/>
              </a:solidFill>
              <a:effectLst/>
              <a:latin typeface="Arial"/>
              <a:ea typeface="+mn-ea"/>
              <a:cs typeface="+mn-cs"/>
            </a:endParaRPr>
          </a:p>
          <a:p>
            <a:endParaRPr lang="en-US" dirty="0"/>
          </a:p>
        </p:txBody>
      </p:sp>
      <p:sp>
        <p:nvSpPr>
          <p:cNvPr id="4" name="Slide Number Placeholder 3"/>
          <p:cNvSpPr>
            <a:spLocks noGrp="1"/>
          </p:cNvSpPr>
          <p:nvPr>
            <p:ph type="sldNum" sz="quarter" idx="10"/>
          </p:nvPr>
        </p:nvSpPr>
        <p:spPr/>
        <p:txBody>
          <a:bodyPr/>
          <a:lstStyle/>
          <a:p>
            <a:fld id="{C7990739-E355-4844-849F-3C781418579B}" type="slidenum">
              <a:rPr lang="en-US" smtClean="0"/>
              <a:pPr/>
              <a:t>7</a:t>
            </a:fld>
            <a:endParaRPr lang="en-US" dirty="0"/>
          </a:p>
        </p:txBody>
      </p:sp>
    </p:spTree>
    <p:extLst>
      <p:ext uri="{BB962C8B-B14F-4D97-AF65-F5344CB8AC3E}">
        <p14:creationId xmlns:p14="http://schemas.microsoft.com/office/powerpoint/2010/main" val="1200708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Arial"/>
                <a:ea typeface="+mn-ea"/>
                <a:cs typeface="+mn-cs"/>
              </a:rPr>
              <a:t>Geochemistry and geochronology of the deposits of large explosive eruption</a:t>
            </a:r>
            <a:r>
              <a:rPr lang="en-US" sz="1200" kern="1200" baseline="0" dirty="0" smtClean="0">
                <a:solidFill>
                  <a:schemeClr val="tx1"/>
                </a:solidFill>
                <a:effectLst/>
                <a:latin typeface="Arial"/>
                <a:ea typeface="+mn-ea"/>
                <a:cs typeface="+mn-cs"/>
              </a:rPr>
              <a:t> </a:t>
            </a:r>
            <a:r>
              <a:rPr lang="en-US" sz="1200" kern="1200" dirty="0" smtClean="0">
                <a:solidFill>
                  <a:schemeClr val="tx1"/>
                </a:solidFill>
                <a:effectLst/>
                <a:latin typeface="Arial"/>
                <a:ea typeface="+mn-ea"/>
                <a:cs typeface="+mn-cs"/>
              </a:rPr>
              <a:t>– many studies have appeared in high impact journals over the past few years. The studies use zircon geochronology (</a:t>
            </a:r>
            <a:r>
              <a:rPr lang="en-US" sz="1200" b="0" i="0" u="none" strike="noStrike" kern="1200" baseline="0" dirty="0" smtClean="0">
                <a:solidFill>
                  <a:schemeClr val="tx1"/>
                </a:solidFill>
                <a:latin typeface="Arial"/>
                <a:ea typeface="+mn-ea"/>
                <a:cs typeface="+mn-cs"/>
              </a:rPr>
              <a:t>zircon U-</a:t>
            </a:r>
            <a:r>
              <a:rPr lang="en-US" sz="1200" b="0" i="0" u="none" strike="noStrike" kern="1200" baseline="0" dirty="0" err="1" smtClean="0">
                <a:solidFill>
                  <a:schemeClr val="tx1"/>
                </a:solidFill>
                <a:latin typeface="Arial"/>
                <a:ea typeface="+mn-ea"/>
                <a:cs typeface="+mn-cs"/>
              </a:rPr>
              <a:t>Pb</a:t>
            </a:r>
            <a:r>
              <a:rPr lang="en-US" sz="1200" b="0" i="0" u="none" strike="noStrike" kern="1200" baseline="0" dirty="0" smtClean="0">
                <a:solidFill>
                  <a:schemeClr val="tx1"/>
                </a:solidFill>
                <a:latin typeface="Arial"/>
                <a:ea typeface="+mn-ea"/>
                <a:cs typeface="+mn-cs"/>
              </a:rPr>
              <a:t> or U-</a:t>
            </a:r>
            <a:r>
              <a:rPr lang="en-US" sz="1200" b="0" i="0" u="none" strike="noStrike" kern="1200" baseline="0" dirty="0" err="1" smtClean="0">
                <a:solidFill>
                  <a:schemeClr val="tx1"/>
                </a:solidFill>
                <a:latin typeface="Arial"/>
                <a:ea typeface="+mn-ea"/>
                <a:cs typeface="+mn-cs"/>
              </a:rPr>
              <a:t>Th</a:t>
            </a:r>
            <a:r>
              <a:rPr lang="en-US" sz="1200" b="0" i="0" u="none" strike="noStrike" kern="1200" baseline="0" dirty="0" smtClean="0">
                <a:solidFill>
                  <a:schemeClr val="tx1"/>
                </a:solidFill>
                <a:latin typeface="Arial"/>
                <a:ea typeface="+mn-ea"/>
                <a:cs typeface="+mn-cs"/>
              </a:rPr>
              <a:t>)</a:t>
            </a:r>
            <a:r>
              <a:rPr lang="en-US" sz="1200" kern="1200" dirty="0" smtClean="0">
                <a:solidFill>
                  <a:schemeClr val="tx1"/>
                </a:solidFill>
                <a:effectLst/>
                <a:latin typeface="Arial"/>
                <a:ea typeface="+mn-ea"/>
                <a:cs typeface="+mn-cs"/>
              </a:rPr>
              <a:t>, isotopic data (e.g. O isotopes) and trace element </a:t>
            </a:r>
            <a:r>
              <a:rPr lang="en-US" sz="1200" kern="1200" dirty="0" err="1" smtClean="0">
                <a:solidFill>
                  <a:schemeClr val="tx1"/>
                </a:solidFill>
                <a:effectLst/>
                <a:latin typeface="Arial"/>
                <a:ea typeface="+mn-ea"/>
                <a:cs typeface="+mn-cs"/>
              </a:rPr>
              <a:t>geochemsitry</a:t>
            </a:r>
            <a:r>
              <a:rPr lang="en-US" sz="1200" kern="1200" dirty="0" smtClean="0">
                <a:solidFill>
                  <a:schemeClr val="tx1"/>
                </a:solidFill>
                <a:effectLst/>
                <a:latin typeface="Arial"/>
                <a:ea typeface="+mn-ea"/>
                <a:cs typeface="+mn-cs"/>
              </a:rPr>
              <a:t>. The emerging picture from these studies, and this example is from Yellowstone (not an arc volcano but some of the same processes apply) is one of isolated melt batches (some of which have </a:t>
            </a:r>
            <a:r>
              <a:rPr lang="en-US" sz="1200" kern="1200" dirty="0" err="1" smtClean="0">
                <a:solidFill>
                  <a:schemeClr val="tx1"/>
                </a:solidFill>
                <a:effectLst/>
                <a:latin typeface="Arial"/>
                <a:ea typeface="+mn-ea"/>
                <a:cs typeface="+mn-cs"/>
              </a:rPr>
              <a:t>remelted</a:t>
            </a:r>
            <a:r>
              <a:rPr lang="en-US" sz="1200" kern="1200" dirty="0" smtClean="0">
                <a:solidFill>
                  <a:schemeClr val="tx1"/>
                </a:solidFill>
                <a:effectLst/>
                <a:latin typeface="Arial"/>
                <a:ea typeface="+mn-ea"/>
                <a:cs typeface="+mn-cs"/>
              </a:rPr>
              <a:t> hydrothermally altered material) and large magma bodies assembled over 104-105 years, with frequent recharge events, a few </a:t>
            </a:r>
            <a:r>
              <a:rPr lang="en-US" sz="1200" kern="1200" dirty="0" err="1" smtClean="0">
                <a:solidFill>
                  <a:schemeClr val="tx1"/>
                </a:solidFill>
                <a:effectLst/>
                <a:latin typeface="Arial"/>
                <a:ea typeface="+mn-ea"/>
                <a:cs typeface="+mn-cs"/>
              </a:rPr>
              <a:t>motnhs</a:t>
            </a:r>
            <a:r>
              <a:rPr lang="en-US" sz="1200" kern="1200" dirty="0" smtClean="0">
                <a:solidFill>
                  <a:schemeClr val="tx1"/>
                </a:solidFill>
                <a:effectLst/>
                <a:latin typeface="Arial"/>
                <a:ea typeface="+mn-ea"/>
                <a:cs typeface="+mn-cs"/>
              </a:rPr>
              <a:t> to decades prior to large explosive eruptions, whereby these melt batches join up, mix and overpressures become significant enough to trigger </a:t>
            </a:r>
            <a:r>
              <a:rPr lang="en-US" sz="1200" kern="1200" dirty="0" err="1" smtClean="0">
                <a:solidFill>
                  <a:schemeClr val="tx1"/>
                </a:solidFill>
                <a:effectLst/>
                <a:latin typeface="Arial"/>
                <a:ea typeface="+mn-ea"/>
                <a:cs typeface="+mn-cs"/>
              </a:rPr>
              <a:t>eurption</a:t>
            </a:r>
            <a:r>
              <a:rPr lang="en-US" sz="1200" kern="1200" dirty="0" smtClean="0">
                <a:solidFill>
                  <a:schemeClr val="tx1"/>
                </a:solidFill>
                <a:effectLst/>
                <a:latin typeface="Arial"/>
                <a:ea typeface="+mn-ea"/>
                <a:cs typeface="+mn-cs"/>
              </a:rPr>
              <a:t>.</a:t>
            </a:r>
            <a:endParaRPr lang="en-GB" sz="1200" kern="1200" dirty="0" smtClean="0">
              <a:solidFill>
                <a:schemeClr val="tx1"/>
              </a:solidFill>
              <a:effectLst/>
              <a:latin typeface="Arial"/>
              <a:ea typeface="+mn-ea"/>
              <a:cs typeface="+mn-cs"/>
            </a:endParaRPr>
          </a:p>
          <a:p>
            <a:endParaRPr lang="en-US" sz="1200" b="0" i="0" u="none" strike="noStrike" kern="1200" baseline="0" dirty="0" smtClean="0">
              <a:solidFill>
                <a:schemeClr val="tx1"/>
              </a:solidFill>
              <a:latin typeface="Arial"/>
              <a:ea typeface="+mn-ea"/>
              <a:cs typeface="+mn-cs"/>
            </a:endParaRPr>
          </a:p>
          <a:p>
            <a:r>
              <a:rPr lang="en-US" sz="1200" b="0" i="0" u="none" strike="noStrike" kern="1200" baseline="0" dirty="0" smtClean="0">
                <a:solidFill>
                  <a:schemeClr val="tx1"/>
                </a:solidFill>
                <a:latin typeface="Arial"/>
                <a:ea typeface="+mn-ea"/>
                <a:cs typeface="+mn-cs"/>
              </a:rPr>
              <a:t>Dating</a:t>
            </a:r>
            <a:endParaRPr lang="en-US" dirty="0"/>
          </a:p>
        </p:txBody>
      </p:sp>
      <p:sp>
        <p:nvSpPr>
          <p:cNvPr id="4" name="Slide Number Placeholder 3"/>
          <p:cNvSpPr>
            <a:spLocks noGrp="1"/>
          </p:cNvSpPr>
          <p:nvPr>
            <p:ph type="sldNum" sz="quarter" idx="10"/>
          </p:nvPr>
        </p:nvSpPr>
        <p:spPr/>
        <p:txBody>
          <a:bodyPr/>
          <a:lstStyle/>
          <a:p>
            <a:fld id="{C7990739-E355-4844-849F-3C781418579B}" type="slidenum">
              <a:rPr lang="en-US" smtClean="0"/>
              <a:pPr/>
              <a:t>8</a:t>
            </a:fld>
            <a:endParaRPr lang="en-US" dirty="0"/>
          </a:p>
        </p:txBody>
      </p:sp>
    </p:spTree>
    <p:extLst>
      <p:ext uri="{BB962C8B-B14F-4D97-AF65-F5344CB8AC3E}">
        <p14:creationId xmlns:p14="http://schemas.microsoft.com/office/powerpoint/2010/main" val="30144799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Arial"/>
                <a:ea typeface="+mn-ea"/>
                <a:cs typeface="+mn-cs"/>
              </a:rPr>
              <a:t>These reservoir systems also contain </a:t>
            </a:r>
            <a:r>
              <a:rPr lang="en-US" sz="1200" kern="1200" dirty="0" err="1" smtClean="0">
                <a:solidFill>
                  <a:schemeClr val="tx1"/>
                </a:solidFill>
                <a:effectLst/>
                <a:latin typeface="Arial"/>
                <a:ea typeface="+mn-ea"/>
                <a:cs typeface="+mn-cs"/>
              </a:rPr>
              <a:t>exsolved</a:t>
            </a:r>
            <a:r>
              <a:rPr lang="en-US" sz="1200" kern="1200" dirty="0" smtClean="0">
                <a:solidFill>
                  <a:schemeClr val="tx1"/>
                </a:solidFill>
                <a:effectLst/>
                <a:latin typeface="Arial"/>
                <a:ea typeface="+mn-ea"/>
                <a:cs typeface="+mn-cs"/>
              </a:rPr>
              <a:t> vapor. Our observations at Soufriere Hills led us to propose that segregated regions of magmatic vapor exist in the topmost parts of these systems. Later experiments on analogue systems and numerical models have shown that </a:t>
            </a:r>
            <a:r>
              <a:rPr lang="en-US" sz="1200" kern="1200" dirty="0" err="1" smtClean="0">
                <a:solidFill>
                  <a:schemeClr val="tx1"/>
                </a:solidFill>
                <a:effectLst/>
                <a:latin typeface="Arial"/>
                <a:ea typeface="+mn-ea"/>
                <a:cs typeface="+mn-cs"/>
              </a:rPr>
              <a:t>exsolved</a:t>
            </a:r>
            <a:r>
              <a:rPr lang="en-US" sz="1200" kern="1200" dirty="0" smtClean="0">
                <a:solidFill>
                  <a:schemeClr val="tx1"/>
                </a:solidFill>
                <a:effectLst/>
                <a:latin typeface="Arial"/>
                <a:ea typeface="+mn-ea"/>
                <a:cs typeface="+mn-cs"/>
              </a:rPr>
              <a:t> gases are transported through brittle fractures in mushes and accumulate in the </a:t>
            </a:r>
            <a:r>
              <a:rPr lang="en-US" sz="1200" kern="1200" dirty="0" err="1" smtClean="0">
                <a:solidFill>
                  <a:schemeClr val="tx1"/>
                </a:solidFill>
                <a:effectLst/>
                <a:latin typeface="Arial"/>
                <a:ea typeface="+mn-ea"/>
                <a:cs typeface="+mn-cs"/>
              </a:rPr>
              <a:t>rhyolitic</a:t>
            </a:r>
            <a:r>
              <a:rPr lang="en-US" sz="1200" kern="1200" dirty="0" smtClean="0">
                <a:solidFill>
                  <a:schemeClr val="tx1"/>
                </a:solidFill>
                <a:effectLst/>
                <a:latin typeface="Arial"/>
                <a:ea typeface="+mn-ea"/>
                <a:cs typeface="+mn-cs"/>
              </a:rPr>
              <a:t> liquid –rich regions.</a:t>
            </a:r>
            <a:endParaRPr lang="en-GB" sz="1200" kern="1200" dirty="0" smtClean="0">
              <a:solidFill>
                <a:schemeClr val="tx1"/>
              </a:solidFill>
              <a:effectLst/>
              <a:latin typeface="Arial"/>
              <a:ea typeface="+mn-ea"/>
              <a:cs typeface="+mn-cs"/>
            </a:endParaRPr>
          </a:p>
          <a:p>
            <a:endParaRPr lang="en-US" dirty="0"/>
          </a:p>
        </p:txBody>
      </p:sp>
      <p:sp>
        <p:nvSpPr>
          <p:cNvPr id="4" name="Slide Number Placeholder 3"/>
          <p:cNvSpPr>
            <a:spLocks noGrp="1"/>
          </p:cNvSpPr>
          <p:nvPr>
            <p:ph type="sldNum" sz="quarter" idx="10"/>
          </p:nvPr>
        </p:nvSpPr>
        <p:spPr/>
        <p:txBody>
          <a:bodyPr/>
          <a:lstStyle/>
          <a:p>
            <a:fld id="{C7990739-E355-4844-849F-3C781418579B}" type="slidenum">
              <a:rPr lang="en-US" smtClean="0"/>
              <a:pPr/>
              <a:t>9</a:t>
            </a:fld>
            <a:endParaRPr lang="en-US" dirty="0"/>
          </a:p>
        </p:txBody>
      </p:sp>
    </p:spTree>
    <p:extLst>
      <p:ext uri="{BB962C8B-B14F-4D97-AF65-F5344CB8AC3E}">
        <p14:creationId xmlns:p14="http://schemas.microsoft.com/office/powerpoint/2010/main" val="1215118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5E6D8AAA-D10A-3041-9EA6-003EF14729F8}" type="datetimeFigureOut">
              <a:rPr lang="en-US" smtClean="0"/>
              <a:t>29/09/2016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6D7EE-8CD0-6C4E-A98C-E3109B60F514}" type="slidenum">
              <a:rPr lang="en-US" smtClean="0"/>
              <a:t>‹#›</a:t>
            </a:fld>
            <a:endParaRPr lang="en-US"/>
          </a:p>
        </p:txBody>
      </p:sp>
    </p:spTree>
    <p:extLst>
      <p:ext uri="{BB962C8B-B14F-4D97-AF65-F5344CB8AC3E}">
        <p14:creationId xmlns:p14="http://schemas.microsoft.com/office/powerpoint/2010/main" val="12739114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5E6D8AAA-D10A-3041-9EA6-003EF14729F8}" type="datetimeFigureOut">
              <a:rPr lang="en-US" smtClean="0"/>
              <a:t>29/09/2016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6D7EE-8CD0-6C4E-A98C-E3109B60F514}" type="slidenum">
              <a:rPr lang="en-US" smtClean="0"/>
              <a:t>‹#›</a:t>
            </a:fld>
            <a:endParaRPr lang="en-US"/>
          </a:p>
        </p:txBody>
      </p:sp>
    </p:spTree>
    <p:extLst>
      <p:ext uri="{BB962C8B-B14F-4D97-AF65-F5344CB8AC3E}">
        <p14:creationId xmlns:p14="http://schemas.microsoft.com/office/powerpoint/2010/main" val="2072045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5E6D8AAA-D10A-3041-9EA6-003EF14729F8}" type="datetimeFigureOut">
              <a:rPr lang="en-US" smtClean="0"/>
              <a:t>29/09/2016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6D7EE-8CD0-6C4E-A98C-E3109B60F514}" type="slidenum">
              <a:rPr lang="en-US" smtClean="0"/>
              <a:t>‹#›</a:t>
            </a:fld>
            <a:endParaRPr lang="en-US"/>
          </a:p>
        </p:txBody>
      </p:sp>
    </p:spTree>
    <p:extLst>
      <p:ext uri="{BB962C8B-B14F-4D97-AF65-F5344CB8AC3E}">
        <p14:creationId xmlns:p14="http://schemas.microsoft.com/office/powerpoint/2010/main" val="13229294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5E6D8AAA-D10A-3041-9EA6-003EF14729F8}" type="datetimeFigureOut">
              <a:rPr lang="en-US" smtClean="0"/>
              <a:t>29/09/2016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6D7EE-8CD0-6C4E-A98C-E3109B60F514}" type="slidenum">
              <a:rPr lang="en-US" smtClean="0"/>
              <a:t>‹#›</a:t>
            </a:fld>
            <a:endParaRPr lang="en-US"/>
          </a:p>
        </p:txBody>
      </p:sp>
    </p:spTree>
    <p:extLst>
      <p:ext uri="{BB962C8B-B14F-4D97-AF65-F5344CB8AC3E}">
        <p14:creationId xmlns:p14="http://schemas.microsoft.com/office/powerpoint/2010/main" val="2346799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5E6D8AAA-D10A-3041-9EA6-003EF14729F8}" type="datetimeFigureOut">
              <a:rPr lang="en-US" smtClean="0"/>
              <a:t>29/09/2016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6D7EE-8CD0-6C4E-A98C-E3109B60F514}" type="slidenum">
              <a:rPr lang="en-US" smtClean="0"/>
              <a:t>‹#›</a:t>
            </a:fld>
            <a:endParaRPr lang="en-US"/>
          </a:p>
        </p:txBody>
      </p:sp>
    </p:spTree>
    <p:extLst>
      <p:ext uri="{BB962C8B-B14F-4D97-AF65-F5344CB8AC3E}">
        <p14:creationId xmlns:p14="http://schemas.microsoft.com/office/powerpoint/2010/main" val="1197510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5E6D8AAA-D10A-3041-9EA6-003EF14729F8}" type="datetimeFigureOut">
              <a:rPr lang="en-US" smtClean="0"/>
              <a:t>29/09/2016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86D7EE-8CD0-6C4E-A98C-E3109B60F514}" type="slidenum">
              <a:rPr lang="en-US" smtClean="0"/>
              <a:t>‹#›</a:t>
            </a:fld>
            <a:endParaRPr lang="en-US"/>
          </a:p>
        </p:txBody>
      </p:sp>
    </p:spTree>
    <p:extLst>
      <p:ext uri="{BB962C8B-B14F-4D97-AF65-F5344CB8AC3E}">
        <p14:creationId xmlns:p14="http://schemas.microsoft.com/office/powerpoint/2010/main" val="2845934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5E6D8AAA-D10A-3041-9EA6-003EF14729F8}" type="datetimeFigureOut">
              <a:rPr lang="en-US" smtClean="0"/>
              <a:t>29/09/2016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986D7EE-8CD0-6C4E-A98C-E3109B60F514}" type="slidenum">
              <a:rPr lang="en-US" smtClean="0"/>
              <a:t>‹#›</a:t>
            </a:fld>
            <a:endParaRPr lang="en-US"/>
          </a:p>
        </p:txBody>
      </p:sp>
    </p:spTree>
    <p:extLst>
      <p:ext uri="{BB962C8B-B14F-4D97-AF65-F5344CB8AC3E}">
        <p14:creationId xmlns:p14="http://schemas.microsoft.com/office/powerpoint/2010/main" val="2089366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5E6D8AAA-D10A-3041-9EA6-003EF14729F8}" type="datetimeFigureOut">
              <a:rPr lang="en-US" smtClean="0"/>
              <a:t>29/09/2016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86D7EE-8CD0-6C4E-A98C-E3109B60F514}" type="slidenum">
              <a:rPr lang="en-US" smtClean="0"/>
              <a:t>‹#›</a:t>
            </a:fld>
            <a:endParaRPr lang="en-US"/>
          </a:p>
        </p:txBody>
      </p:sp>
    </p:spTree>
    <p:extLst>
      <p:ext uri="{BB962C8B-B14F-4D97-AF65-F5344CB8AC3E}">
        <p14:creationId xmlns:p14="http://schemas.microsoft.com/office/powerpoint/2010/main" val="6411646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6D8AAA-D10A-3041-9EA6-003EF14729F8}" type="datetimeFigureOut">
              <a:rPr lang="en-US" smtClean="0"/>
              <a:t>29/09/2016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986D7EE-8CD0-6C4E-A98C-E3109B60F514}" type="slidenum">
              <a:rPr lang="en-US" smtClean="0"/>
              <a:t>‹#›</a:t>
            </a:fld>
            <a:endParaRPr lang="en-US"/>
          </a:p>
        </p:txBody>
      </p:sp>
    </p:spTree>
    <p:extLst>
      <p:ext uri="{BB962C8B-B14F-4D97-AF65-F5344CB8AC3E}">
        <p14:creationId xmlns:p14="http://schemas.microsoft.com/office/powerpoint/2010/main" val="2246312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5E6D8AAA-D10A-3041-9EA6-003EF14729F8}" type="datetimeFigureOut">
              <a:rPr lang="en-US" smtClean="0"/>
              <a:t>29/09/2016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86D7EE-8CD0-6C4E-A98C-E3109B60F514}" type="slidenum">
              <a:rPr lang="en-US" smtClean="0"/>
              <a:t>‹#›</a:t>
            </a:fld>
            <a:endParaRPr lang="en-US"/>
          </a:p>
        </p:txBody>
      </p:sp>
    </p:spTree>
    <p:extLst>
      <p:ext uri="{BB962C8B-B14F-4D97-AF65-F5344CB8AC3E}">
        <p14:creationId xmlns:p14="http://schemas.microsoft.com/office/powerpoint/2010/main" val="38453924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5E6D8AAA-D10A-3041-9EA6-003EF14729F8}" type="datetimeFigureOut">
              <a:rPr lang="en-US" smtClean="0"/>
              <a:t>29/09/2016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86D7EE-8CD0-6C4E-A98C-E3109B60F514}" type="slidenum">
              <a:rPr lang="en-US" smtClean="0"/>
              <a:t>‹#›</a:t>
            </a:fld>
            <a:endParaRPr lang="en-US"/>
          </a:p>
        </p:txBody>
      </p:sp>
    </p:spTree>
    <p:extLst>
      <p:ext uri="{BB962C8B-B14F-4D97-AF65-F5344CB8AC3E}">
        <p14:creationId xmlns:p14="http://schemas.microsoft.com/office/powerpoint/2010/main" val="389872680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a:defRPr>
            </a:lvl1pPr>
          </a:lstStyle>
          <a:p>
            <a:fld id="{5E6D8AAA-D10A-3041-9EA6-003EF14729F8}" type="datetimeFigureOut">
              <a:rPr lang="en-US" smtClean="0"/>
              <a:pPr/>
              <a:t>29/09/2016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a:defRPr>
            </a:lvl1pPr>
          </a:lstStyle>
          <a:p>
            <a:fld id="{9986D7EE-8CD0-6C4E-A98C-E3109B60F514}" type="slidenum">
              <a:rPr lang="en-US" smtClean="0"/>
              <a:pPr/>
              <a:t>‹#›</a:t>
            </a:fld>
            <a:endParaRPr lang="en-US" dirty="0"/>
          </a:p>
        </p:txBody>
      </p:sp>
    </p:spTree>
    <p:extLst>
      <p:ext uri="{BB962C8B-B14F-4D97-AF65-F5344CB8AC3E}">
        <p14:creationId xmlns:p14="http://schemas.microsoft.com/office/powerpoint/2010/main" val="39782385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4" Type="http://schemas.openxmlformats.org/officeDocument/2006/relationships/image" Target="../media/image2.jpg"/><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0.emf"/><Relationship Id="rId4" Type="http://schemas.openxmlformats.org/officeDocument/2006/relationships/image" Target="../media/image31.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3.emf"/><Relationship Id="rId4" Type="http://schemas.openxmlformats.org/officeDocument/2006/relationships/image" Target="../media/image34.wmf"/><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5" Type="http://schemas.openxmlformats.org/officeDocument/2006/relationships/image" Target="../media/image38.png"/><Relationship Id="rId6" Type="http://schemas.openxmlformats.org/officeDocument/2006/relationships/image" Target="../media/image39.jp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40.tiff"/><Relationship Id="rId4" Type="http://schemas.openxmlformats.org/officeDocument/2006/relationships/image" Target="../media/image41.tiff"/><Relationship Id="rId5" Type="http://schemas.openxmlformats.org/officeDocument/2006/relationships/image" Target="../media/image42.tiff"/><Relationship Id="rId6" Type="http://schemas.openxmlformats.org/officeDocument/2006/relationships/image" Target="../media/image36.jpe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pn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image" Target="../media/image54.png"/><Relationship Id="rId7" Type="http://schemas.openxmlformats.org/officeDocument/2006/relationships/image" Target="../media/image55.jpe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56.jpg"/><Relationship Id="rId4" Type="http://schemas.openxmlformats.org/officeDocument/2006/relationships/image" Target="../media/image57.pn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22.xml"/><Relationship Id="rId5" Type="http://schemas.openxmlformats.org/officeDocument/2006/relationships/image" Target="../media/image58.png"/><Relationship Id="rId6" Type="http://schemas.openxmlformats.org/officeDocument/2006/relationships/image" Target="../media/image59.png"/><Relationship Id="rId1" Type="http://schemas.microsoft.com/office/2007/relationships/media" Target="../media/media1.avi"/><Relationship Id="rId2" Type="http://schemas.openxmlformats.org/officeDocument/2006/relationships/video" Target="../media/media1.avi"/></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60.gif"/></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jp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63.emf"/></Relationships>
</file>

<file path=ppt/slides/_rels/slide26.xml.rels><?xml version="1.0" encoding="UTF-8" standalone="yes"?>
<Relationships xmlns="http://schemas.openxmlformats.org/package/2006/relationships"><Relationship Id="rId3" Type="http://schemas.openxmlformats.org/officeDocument/2006/relationships/image" Target="../media/image64.jpg"/><Relationship Id="rId4" Type="http://schemas.openxmlformats.org/officeDocument/2006/relationships/image" Target="../media/image65.jp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36.jpeg"/><Relationship Id="rId5" Type="http://schemas.openxmlformats.org/officeDocument/2006/relationships/image" Target="../media/image39.jpg"/><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jp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4.pn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2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0" y="1303868"/>
            <a:ext cx="9144000" cy="651933"/>
          </a:xfrm>
          <a:solidFill>
            <a:schemeClr val="bg1">
              <a:lumMod val="95000"/>
            </a:schemeClr>
          </a:solidFill>
        </p:spPr>
        <p:txBody>
          <a:bodyPr>
            <a:noAutofit/>
          </a:bodyPr>
          <a:lstStyle/>
          <a:p>
            <a:pPr algn="ctr"/>
            <a:r>
              <a:rPr lang="en-US" sz="3600" dirty="0" smtClean="0">
                <a:solidFill>
                  <a:schemeClr val="tx1"/>
                </a:solidFill>
              </a:rPr>
              <a:t>Volcanoes: </a:t>
            </a:r>
            <a:r>
              <a:rPr lang="en-US" sz="3600" dirty="0" err="1" smtClean="0">
                <a:solidFill>
                  <a:schemeClr val="tx1"/>
                </a:solidFill>
              </a:rPr>
              <a:t>subduction’s</a:t>
            </a:r>
            <a:r>
              <a:rPr lang="en-US" sz="3600" dirty="0" smtClean="0">
                <a:solidFill>
                  <a:schemeClr val="tx1"/>
                </a:solidFill>
              </a:rPr>
              <a:t> exhaust pipe</a:t>
            </a:r>
            <a:endParaRPr lang="en-US" sz="3600" b="1" dirty="0" smtClean="0">
              <a:solidFill>
                <a:schemeClr val="tx1"/>
              </a:solidFill>
            </a:endParaRPr>
          </a:p>
        </p:txBody>
      </p:sp>
      <p:sp>
        <p:nvSpPr>
          <p:cNvPr id="3" name="TextBox 2"/>
          <p:cNvSpPr txBox="1"/>
          <p:nvPr/>
        </p:nvSpPr>
        <p:spPr>
          <a:xfrm>
            <a:off x="2963332" y="2590800"/>
            <a:ext cx="6180667" cy="1754327"/>
          </a:xfrm>
          <a:prstGeom prst="rect">
            <a:avLst/>
          </a:prstGeom>
          <a:noFill/>
        </p:spPr>
        <p:txBody>
          <a:bodyPr wrap="square" rtlCol="0">
            <a:spAutoFit/>
          </a:bodyPr>
          <a:lstStyle/>
          <a:p>
            <a:r>
              <a:rPr lang="en-US" dirty="0"/>
              <a:t>Big Picture Plenary Talks with a Wide View of Each Discipline, Looking </a:t>
            </a:r>
            <a:r>
              <a:rPr lang="en-US" dirty="0" smtClean="0"/>
              <a:t>Forward, 30 minutes</a:t>
            </a:r>
            <a:endParaRPr lang="en-US" dirty="0"/>
          </a:p>
          <a:p>
            <a:endParaRPr lang="en-US" dirty="0" smtClean="0"/>
          </a:p>
          <a:p>
            <a:r>
              <a:rPr lang="en-US" dirty="0" smtClean="0"/>
              <a:t>Volatiles</a:t>
            </a:r>
            <a:r>
              <a:rPr lang="en-US" dirty="0"/>
              <a:t>, magmatic processes, and volcanic systems – Marie Edmonds	</a:t>
            </a:r>
          </a:p>
          <a:p>
            <a:endParaRPr lang="en-US" dirty="0"/>
          </a:p>
        </p:txBody>
      </p:sp>
      <p:pic>
        <p:nvPicPr>
          <p:cNvPr id="6" name="Picture 5" descr="logo.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3466" y="294803"/>
            <a:ext cx="3149600" cy="651086"/>
          </a:xfrm>
          <a:prstGeom prst="rect">
            <a:avLst/>
          </a:prstGeom>
        </p:spPr>
      </p:pic>
      <p:pic>
        <p:nvPicPr>
          <p:cNvPr id="7" name="Picture 6" descr="calbuc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057400"/>
            <a:ext cx="9144000" cy="4800600"/>
          </a:xfrm>
          <a:prstGeom prst="rect">
            <a:avLst/>
          </a:prstGeom>
        </p:spPr>
      </p:pic>
      <p:sp>
        <p:nvSpPr>
          <p:cNvPr id="8" name="TextBox 7"/>
          <p:cNvSpPr txBox="1"/>
          <p:nvPr/>
        </p:nvSpPr>
        <p:spPr>
          <a:xfrm>
            <a:off x="118533" y="5418667"/>
            <a:ext cx="2159816" cy="461665"/>
          </a:xfrm>
          <a:prstGeom prst="rect">
            <a:avLst/>
          </a:prstGeom>
          <a:noFill/>
        </p:spPr>
        <p:txBody>
          <a:bodyPr wrap="none" rtlCol="0">
            <a:spAutoFit/>
          </a:bodyPr>
          <a:lstStyle/>
          <a:p>
            <a:r>
              <a:rPr lang="en-US" sz="2400" dirty="0" smtClean="0"/>
              <a:t>Marie </a:t>
            </a:r>
            <a:r>
              <a:rPr lang="en-US" sz="2400" dirty="0"/>
              <a:t>E</a:t>
            </a:r>
            <a:r>
              <a:rPr lang="en-US" sz="2400" dirty="0" smtClean="0"/>
              <a:t>dmonds</a:t>
            </a:r>
            <a:endParaRPr lang="en-US" sz="2400" dirty="0"/>
          </a:p>
        </p:txBody>
      </p:sp>
      <p:sp>
        <p:nvSpPr>
          <p:cNvPr id="9" name="Content Placeholder 2"/>
          <p:cNvSpPr txBox="1">
            <a:spLocks/>
          </p:cNvSpPr>
          <p:nvPr/>
        </p:nvSpPr>
        <p:spPr>
          <a:xfrm>
            <a:off x="524933" y="2980266"/>
            <a:ext cx="8229600" cy="1892830"/>
          </a:xfrm>
          <a:prstGeom prst="rect">
            <a:avLst/>
          </a:prstGeom>
          <a:solidFill>
            <a:schemeClr val="bg1">
              <a:lumMod val="85000"/>
              <a:alpha val="66000"/>
            </a:schemeClr>
          </a:solidFill>
          <a:ln>
            <a:solidFill>
              <a:srgbClr val="000000"/>
            </a:solidFill>
          </a:ln>
        </p:spPr>
        <p:txBody>
          <a:bodyPr vert="horz" lIns="91440" tIns="45720" rIns="91440" bIns="45720" rtlCol="0" anchor="b">
            <a:normAutofit/>
          </a:bodyPr>
          <a:lstStyle>
            <a:lvl1pPr marL="0" indent="0" algn="l" defTabSz="457200" rtl="0" eaLnBrk="1" latinLnBrk="0" hangingPunct="1">
              <a:spcBef>
                <a:spcPct val="20000"/>
              </a:spcBef>
              <a:buFont typeface="Arial"/>
              <a:buNone/>
              <a:defRPr sz="2000" kern="1200">
                <a:solidFill>
                  <a:schemeClr val="tx1">
                    <a:tint val="75000"/>
                  </a:schemeClr>
                </a:solidFill>
                <a:latin typeface="Arial"/>
                <a:ea typeface="+mn-ea"/>
                <a:cs typeface="+mn-cs"/>
              </a:defRPr>
            </a:lvl1pPr>
            <a:lvl2pPr marL="457200" indent="0" algn="l" defTabSz="457200" rtl="0" eaLnBrk="1" latinLnBrk="0" hangingPunct="1">
              <a:spcBef>
                <a:spcPct val="20000"/>
              </a:spcBef>
              <a:buFont typeface="Arial"/>
              <a:buNone/>
              <a:defRPr sz="1800" kern="1200">
                <a:solidFill>
                  <a:schemeClr val="tx1">
                    <a:tint val="75000"/>
                  </a:schemeClr>
                </a:solidFill>
                <a:latin typeface="Arial"/>
                <a:ea typeface="+mn-ea"/>
                <a:cs typeface="+mn-cs"/>
              </a:defRPr>
            </a:lvl2pPr>
            <a:lvl3pPr marL="914400" indent="0" algn="l" defTabSz="457200" rtl="0" eaLnBrk="1" latinLnBrk="0" hangingPunct="1">
              <a:spcBef>
                <a:spcPct val="20000"/>
              </a:spcBef>
              <a:buFont typeface="Arial"/>
              <a:buNone/>
              <a:defRPr sz="1600" kern="1200">
                <a:solidFill>
                  <a:schemeClr val="tx1">
                    <a:tint val="75000"/>
                  </a:schemeClr>
                </a:solidFill>
                <a:latin typeface="Arial"/>
                <a:ea typeface="+mn-ea"/>
                <a:cs typeface="+mn-cs"/>
              </a:defRPr>
            </a:lvl3pPr>
            <a:lvl4pPr marL="1371600" indent="0" algn="l" defTabSz="457200" rtl="0" eaLnBrk="1" latinLnBrk="0" hangingPunct="1">
              <a:spcBef>
                <a:spcPct val="20000"/>
              </a:spcBef>
              <a:buFont typeface="Arial"/>
              <a:buNone/>
              <a:defRPr sz="1400" kern="1200">
                <a:solidFill>
                  <a:schemeClr val="tx1">
                    <a:tint val="75000"/>
                  </a:schemeClr>
                </a:solidFill>
                <a:latin typeface="Arial"/>
                <a:ea typeface="+mn-ea"/>
                <a:cs typeface="+mn-cs"/>
              </a:defRPr>
            </a:lvl4pPr>
            <a:lvl5pPr marL="1828800" indent="0" algn="l" defTabSz="457200" rtl="0" eaLnBrk="1" latinLnBrk="0" hangingPunct="1">
              <a:spcBef>
                <a:spcPct val="20000"/>
              </a:spcBef>
              <a:buFont typeface="Arial"/>
              <a:buNone/>
              <a:defRPr sz="1400" kern="1200">
                <a:solidFill>
                  <a:schemeClr val="tx1">
                    <a:tint val="75000"/>
                  </a:schemeClr>
                </a:solidFill>
                <a:latin typeface="Arial"/>
                <a:ea typeface="+mn-ea"/>
                <a:cs typeface="+mn-cs"/>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pPr marL="457200" indent="-457200">
              <a:buFont typeface="+mj-lt"/>
              <a:buAutoNum type="arabicPeriod"/>
            </a:pPr>
            <a:r>
              <a:rPr lang="en-US" dirty="0" smtClean="0">
                <a:solidFill>
                  <a:schemeClr val="tx1"/>
                </a:solidFill>
              </a:rPr>
              <a:t>What do volcanic plumbing systems look like?</a:t>
            </a:r>
          </a:p>
          <a:p>
            <a:pPr marL="457200" indent="-457200">
              <a:buFont typeface="+mj-lt"/>
              <a:buAutoNum type="arabicPeriod"/>
            </a:pPr>
            <a:r>
              <a:rPr lang="en-US" dirty="0" smtClean="0">
                <a:solidFill>
                  <a:schemeClr val="tx1"/>
                </a:solidFill>
              </a:rPr>
              <a:t>How does this knowledge link to volcano monitoring data? </a:t>
            </a:r>
          </a:p>
          <a:p>
            <a:pPr marL="457200" indent="-457200">
              <a:buFont typeface="+mj-lt"/>
              <a:buAutoNum type="arabicPeriod"/>
            </a:pPr>
            <a:r>
              <a:rPr lang="en-US" dirty="0" smtClean="0">
                <a:solidFill>
                  <a:schemeClr val="tx1"/>
                </a:solidFill>
              </a:rPr>
              <a:t>New directions for measurements on volcanoes </a:t>
            </a:r>
          </a:p>
          <a:p>
            <a:pPr marL="457200" indent="-457200">
              <a:buFont typeface="+mj-lt"/>
              <a:buAutoNum type="arabicPeriod"/>
            </a:pPr>
            <a:r>
              <a:rPr lang="en-US" dirty="0" smtClean="0">
                <a:solidFill>
                  <a:schemeClr val="tx1"/>
                </a:solidFill>
              </a:rPr>
              <a:t>What is rate-limiting our progress?</a:t>
            </a:r>
          </a:p>
          <a:p>
            <a:pPr marL="457200" indent="-457200">
              <a:buFont typeface="+mj-lt"/>
              <a:buAutoNum type="arabicPeriod"/>
            </a:pPr>
            <a:r>
              <a:rPr lang="en-US" dirty="0" smtClean="0">
                <a:solidFill>
                  <a:schemeClr val="tx1"/>
                </a:solidFill>
              </a:rPr>
              <a:t>Implications for hazards</a:t>
            </a:r>
            <a:endParaRPr lang="en-US" dirty="0">
              <a:solidFill>
                <a:schemeClr val="tx1"/>
              </a:solidFill>
            </a:endParaRPr>
          </a:p>
        </p:txBody>
      </p:sp>
      <p:sp>
        <p:nvSpPr>
          <p:cNvPr id="10" name="TextBox 9"/>
          <p:cNvSpPr txBox="1"/>
          <p:nvPr/>
        </p:nvSpPr>
        <p:spPr>
          <a:xfrm>
            <a:off x="7857067" y="5418667"/>
            <a:ext cx="990776" cy="646331"/>
          </a:xfrm>
          <a:prstGeom prst="rect">
            <a:avLst/>
          </a:prstGeom>
          <a:noFill/>
        </p:spPr>
        <p:txBody>
          <a:bodyPr wrap="none" rtlCol="0">
            <a:spAutoFit/>
          </a:bodyPr>
          <a:lstStyle/>
          <a:p>
            <a:r>
              <a:rPr lang="en-US" dirty="0" err="1" smtClean="0"/>
              <a:t>Calbuco</a:t>
            </a:r>
            <a:r>
              <a:rPr lang="en-US" dirty="0" smtClean="0"/>
              <a:t>,</a:t>
            </a:r>
          </a:p>
          <a:p>
            <a:r>
              <a:rPr lang="en-US" dirty="0" smtClean="0"/>
              <a:t>Chile</a:t>
            </a:r>
            <a:endParaRPr lang="en-US" dirty="0"/>
          </a:p>
        </p:txBody>
      </p:sp>
    </p:spTree>
    <p:extLst>
      <p:ext uri="{BB962C8B-B14F-4D97-AF65-F5344CB8AC3E}">
        <p14:creationId xmlns:p14="http://schemas.microsoft.com/office/powerpoint/2010/main" val="12825951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2_volcano_data_Rev.pdf"/>
          <p:cNvPicPr>
            <a:picLocks noChangeAspect="1"/>
          </p:cNvPicPr>
          <p:nvPr/>
        </p:nvPicPr>
        <p:blipFill rotWithShape="1">
          <a:blip r:embed="rId3">
            <a:extLst>
              <a:ext uri="{28A0092B-C50C-407E-A947-70E740481C1C}">
                <a14:useLocalDpi xmlns:a14="http://schemas.microsoft.com/office/drawing/2010/main" val="0"/>
              </a:ext>
            </a:extLst>
          </a:blip>
          <a:srcRect r="36111"/>
          <a:stretch/>
        </p:blipFill>
        <p:spPr>
          <a:xfrm>
            <a:off x="33866" y="135466"/>
            <a:ext cx="5842000" cy="6560894"/>
          </a:xfrm>
          <a:prstGeom prst="rect">
            <a:avLst/>
          </a:prstGeom>
        </p:spPr>
      </p:pic>
      <p:sp>
        <p:nvSpPr>
          <p:cNvPr id="5" name="TextBox 4"/>
          <p:cNvSpPr txBox="1"/>
          <p:nvPr/>
        </p:nvSpPr>
        <p:spPr>
          <a:xfrm>
            <a:off x="5351311" y="6088752"/>
            <a:ext cx="3803483" cy="646331"/>
          </a:xfrm>
          <a:prstGeom prst="rect">
            <a:avLst/>
          </a:prstGeom>
          <a:noFill/>
        </p:spPr>
        <p:txBody>
          <a:bodyPr wrap="none" rtlCol="0">
            <a:spAutoFit/>
          </a:bodyPr>
          <a:lstStyle/>
          <a:p>
            <a:r>
              <a:rPr lang="en-US" dirty="0" smtClean="0"/>
              <a:t>Wallace, 2001</a:t>
            </a:r>
          </a:p>
          <a:p>
            <a:r>
              <a:rPr lang="en-US" dirty="0" smtClean="0"/>
              <a:t>McCormick et al., in press; Nat </a:t>
            </a:r>
            <a:r>
              <a:rPr lang="en-US" dirty="0" err="1" smtClean="0"/>
              <a:t>Comms</a:t>
            </a:r>
            <a:endParaRPr lang="en-US" dirty="0"/>
          </a:p>
        </p:txBody>
      </p:sp>
      <p:sp>
        <p:nvSpPr>
          <p:cNvPr id="6" name="TextBox 5"/>
          <p:cNvSpPr txBox="1"/>
          <p:nvPr/>
        </p:nvSpPr>
        <p:spPr>
          <a:xfrm>
            <a:off x="6180666" y="135467"/>
            <a:ext cx="2692401" cy="2246769"/>
          </a:xfrm>
          <a:prstGeom prst="rect">
            <a:avLst/>
          </a:prstGeom>
          <a:noFill/>
        </p:spPr>
        <p:txBody>
          <a:bodyPr wrap="square" rtlCol="0">
            <a:spAutoFit/>
          </a:bodyPr>
          <a:lstStyle/>
          <a:p>
            <a:r>
              <a:rPr lang="en-US" sz="2800" dirty="0" smtClean="0"/>
              <a:t>Sulfur yields of explosive arc eruptions</a:t>
            </a:r>
          </a:p>
          <a:p>
            <a:endParaRPr lang="en-US" sz="2800" dirty="0" smtClean="0"/>
          </a:p>
          <a:p>
            <a:endParaRPr lang="en-US" sz="2800" dirty="0"/>
          </a:p>
        </p:txBody>
      </p:sp>
      <p:pic>
        <p:nvPicPr>
          <p:cNvPr id="7" name="Picture 6" descr="sulfur_par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0666" y="1916176"/>
            <a:ext cx="2654808" cy="3279648"/>
          </a:xfrm>
          <a:prstGeom prst="rect">
            <a:avLst/>
          </a:prstGeom>
        </p:spPr>
      </p:pic>
      <p:sp>
        <p:nvSpPr>
          <p:cNvPr id="8" name="TextBox 7"/>
          <p:cNvSpPr txBox="1"/>
          <p:nvPr/>
        </p:nvSpPr>
        <p:spPr>
          <a:xfrm>
            <a:off x="6180666" y="5195824"/>
            <a:ext cx="2057700" cy="646331"/>
          </a:xfrm>
          <a:prstGeom prst="rect">
            <a:avLst/>
          </a:prstGeom>
          <a:noFill/>
        </p:spPr>
        <p:txBody>
          <a:bodyPr wrap="none" rtlCol="0">
            <a:spAutoFit/>
          </a:bodyPr>
          <a:lstStyle/>
          <a:p>
            <a:r>
              <a:rPr lang="en-US" dirty="0" err="1" smtClean="0"/>
              <a:t>Masotta</a:t>
            </a:r>
            <a:r>
              <a:rPr lang="en-US" dirty="0" smtClean="0"/>
              <a:t> et al., 2016</a:t>
            </a:r>
          </a:p>
          <a:p>
            <a:r>
              <a:rPr lang="en-US" dirty="0" smtClean="0"/>
              <a:t>Yu et al., 2016</a:t>
            </a:r>
            <a:endParaRPr lang="en-US" dirty="0"/>
          </a:p>
        </p:txBody>
      </p:sp>
      <p:sp>
        <p:nvSpPr>
          <p:cNvPr id="9" name="TextBox 8"/>
          <p:cNvSpPr txBox="1"/>
          <p:nvPr/>
        </p:nvSpPr>
        <p:spPr>
          <a:xfrm>
            <a:off x="6180666" y="1916176"/>
            <a:ext cx="1280106" cy="369332"/>
          </a:xfrm>
          <a:prstGeom prst="rect">
            <a:avLst/>
          </a:prstGeom>
          <a:noFill/>
        </p:spPr>
        <p:txBody>
          <a:bodyPr wrap="none" rtlCol="0">
            <a:spAutoFit/>
          </a:bodyPr>
          <a:lstStyle/>
          <a:p>
            <a:r>
              <a:rPr lang="en-US" dirty="0" smtClean="0"/>
              <a:t>partitioning</a:t>
            </a:r>
            <a:endParaRPr lang="en-US" dirty="0"/>
          </a:p>
        </p:txBody>
      </p:sp>
    </p:spTree>
    <p:extLst>
      <p:ext uri="{BB962C8B-B14F-4D97-AF65-F5344CB8AC3E}">
        <p14:creationId xmlns:p14="http://schemas.microsoft.com/office/powerpoint/2010/main" val="202348738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Cartoon_crus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932" y="221356"/>
            <a:ext cx="7128865" cy="6636644"/>
          </a:xfrm>
          <a:prstGeom prst="rect">
            <a:avLst/>
          </a:prstGeom>
        </p:spPr>
      </p:pic>
      <p:sp>
        <p:nvSpPr>
          <p:cNvPr id="13" name="TextBox 12"/>
          <p:cNvSpPr txBox="1"/>
          <p:nvPr/>
        </p:nvSpPr>
        <p:spPr>
          <a:xfrm>
            <a:off x="6620935" y="3327949"/>
            <a:ext cx="2556934" cy="4247317"/>
          </a:xfrm>
          <a:prstGeom prst="rect">
            <a:avLst/>
          </a:prstGeom>
          <a:noFill/>
        </p:spPr>
        <p:txBody>
          <a:bodyPr wrap="square" rtlCol="0">
            <a:spAutoFit/>
          </a:bodyPr>
          <a:lstStyle/>
          <a:p>
            <a:r>
              <a:rPr lang="en-US" dirty="0" err="1" smtClean="0"/>
              <a:t>Hildreth</a:t>
            </a:r>
            <a:r>
              <a:rPr lang="en-US" dirty="0" smtClean="0"/>
              <a:t>, 2004</a:t>
            </a:r>
          </a:p>
          <a:p>
            <a:r>
              <a:rPr lang="en-US" dirty="0" smtClean="0"/>
              <a:t>Bachman, </a:t>
            </a:r>
            <a:r>
              <a:rPr lang="en-US" dirty="0" err="1" smtClean="0"/>
              <a:t>Bergantz</a:t>
            </a:r>
            <a:r>
              <a:rPr lang="en-US" dirty="0" smtClean="0"/>
              <a:t>, 2006</a:t>
            </a:r>
          </a:p>
          <a:p>
            <a:r>
              <a:rPr lang="en-US" dirty="0" smtClean="0"/>
              <a:t>Huber et al., 2011</a:t>
            </a:r>
          </a:p>
          <a:p>
            <a:endParaRPr lang="en-US" dirty="0"/>
          </a:p>
          <a:p>
            <a:pPr marL="285750" indent="-285750">
              <a:buFont typeface="Arial"/>
              <a:buChar char="•"/>
            </a:pPr>
            <a:r>
              <a:rPr lang="en-US" dirty="0" smtClean="0"/>
              <a:t>Magma supply rates?</a:t>
            </a:r>
          </a:p>
          <a:p>
            <a:pPr marL="285750" indent="-285750">
              <a:buFont typeface="Arial"/>
              <a:buChar char="•"/>
            </a:pPr>
            <a:r>
              <a:rPr lang="en-US" dirty="0" err="1" smtClean="0"/>
              <a:t>Recognising</a:t>
            </a:r>
            <a:r>
              <a:rPr lang="en-US" dirty="0" smtClean="0"/>
              <a:t> magma recharge</a:t>
            </a:r>
          </a:p>
          <a:p>
            <a:pPr marL="285750" indent="-285750">
              <a:buFont typeface="Arial"/>
              <a:buChar char="•"/>
            </a:pPr>
            <a:r>
              <a:rPr lang="en-US" dirty="0" smtClean="0"/>
              <a:t>Timescales</a:t>
            </a:r>
          </a:p>
          <a:p>
            <a:pPr marL="285750" indent="-285750">
              <a:buFont typeface="Arial"/>
              <a:buChar char="•"/>
            </a:pPr>
            <a:r>
              <a:rPr lang="en-US" dirty="0" smtClean="0"/>
              <a:t>Volcanic-plutonic connection</a:t>
            </a:r>
          </a:p>
          <a:p>
            <a:pPr marL="285750" indent="-285750">
              <a:buFont typeface="Arial"/>
              <a:buChar char="•"/>
            </a:pPr>
            <a:r>
              <a:rPr lang="en-US" dirty="0" smtClean="0"/>
              <a:t>Implications for ore deposits?</a:t>
            </a:r>
          </a:p>
          <a:p>
            <a:endParaRPr lang="en-US" dirty="0" smtClean="0"/>
          </a:p>
          <a:p>
            <a:endParaRPr lang="en-US" dirty="0" smtClean="0"/>
          </a:p>
          <a:p>
            <a:endParaRPr lang="en-US" dirty="0"/>
          </a:p>
        </p:txBody>
      </p:sp>
      <p:sp>
        <p:nvSpPr>
          <p:cNvPr id="11" name="TextBox 10"/>
          <p:cNvSpPr txBox="1"/>
          <p:nvPr/>
        </p:nvSpPr>
        <p:spPr>
          <a:xfrm>
            <a:off x="6722533" y="376999"/>
            <a:ext cx="2336800" cy="2308324"/>
          </a:xfrm>
          <a:prstGeom prst="rect">
            <a:avLst/>
          </a:prstGeom>
          <a:noFill/>
        </p:spPr>
        <p:txBody>
          <a:bodyPr wrap="square" rtlCol="0">
            <a:spAutoFit/>
          </a:bodyPr>
          <a:lstStyle/>
          <a:p>
            <a:r>
              <a:rPr lang="en-US" sz="2400" dirty="0" smtClean="0"/>
              <a:t>How does this picture help us interpret </a:t>
            </a:r>
            <a:r>
              <a:rPr lang="en-US" sz="2400" b="1" dirty="0" smtClean="0"/>
              <a:t>volcano monitoring signals?</a:t>
            </a:r>
            <a:endParaRPr lang="en-US" sz="2400" b="1" dirty="0"/>
          </a:p>
        </p:txBody>
      </p:sp>
    </p:spTree>
    <p:extLst>
      <p:ext uri="{BB962C8B-B14F-4D97-AF65-F5344CB8AC3E}">
        <p14:creationId xmlns:p14="http://schemas.microsoft.com/office/powerpoint/2010/main" val="36278393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1213" y="376110"/>
            <a:ext cx="4861854" cy="2429185"/>
          </a:xfrm>
        </p:spPr>
        <p:txBody>
          <a:bodyPr>
            <a:normAutofit fontScale="90000"/>
          </a:bodyPr>
          <a:lstStyle/>
          <a:p>
            <a:pPr algn="l"/>
            <a:r>
              <a:rPr lang="en-US" sz="2800" b="1" dirty="0" smtClean="0"/>
              <a:t>Models of magma reservoirs </a:t>
            </a:r>
            <a:br>
              <a:rPr lang="en-US" sz="2800" b="1" dirty="0" smtClean="0"/>
            </a:br>
            <a:r>
              <a:rPr lang="en-US" sz="2800" dirty="0" smtClean="0"/>
              <a:t/>
            </a:r>
            <a:br>
              <a:rPr lang="en-US" sz="2800" dirty="0" smtClean="0"/>
            </a:br>
            <a:r>
              <a:rPr lang="en-US" sz="2200" dirty="0" smtClean="0"/>
              <a:t>-</a:t>
            </a:r>
            <a:r>
              <a:rPr lang="en-US" sz="2200" b="1" dirty="0" smtClean="0"/>
              <a:t>grain scale </a:t>
            </a:r>
            <a:r>
              <a:rPr lang="en-US" sz="2200" dirty="0" smtClean="0"/>
              <a:t>(petrology, geochemistry, rock mechanics)</a:t>
            </a:r>
            <a:r>
              <a:rPr lang="en-US" sz="2200" dirty="0"/>
              <a:t/>
            </a:r>
            <a:br>
              <a:rPr lang="en-US" sz="2200" dirty="0"/>
            </a:br>
            <a:r>
              <a:rPr lang="en-US" sz="2200" dirty="0" smtClean="0"/>
              <a:t>-</a:t>
            </a:r>
            <a:r>
              <a:rPr lang="en-US" sz="2200" b="1" dirty="0" smtClean="0"/>
              <a:t>reservoir scale </a:t>
            </a:r>
            <a:r>
              <a:rPr lang="en-US" sz="2200" dirty="0" smtClean="0"/>
              <a:t>(seismic, deformation, analog experiments, gas)</a:t>
            </a:r>
            <a:br>
              <a:rPr lang="en-US" sz="2200" dirty="0" smtClean="0"/>
            </a:br>
            <a:r>
              <a:rPr lang="en-US" sz="2800" dirty="0"/>
              <a:t/>
            </a:r>
            <a:br>
              <a:rPr lang="en-US" sz="2800" dirty="0"/>
            </a:br>
            <a:endParaRPr lang="en-US" sz="2800" dirty="0"/>
          </a:p>
        </p:txBody>
      </p:sp>
      <p:grpSp>
        <p:nvGrpSpPr>
          <p:cNvPr id="10" name="Group 9"/>
          <p:cNvGrpSpPr/>
          <p:nvPr/>
        </p:nvGrpSpPr>
        <p:grpSpPr>
          <a:xfrm>
            <a:off x="2302933" y="195752"/>
            <a:ext cx="6417734" cy="6552643"/>
            <a:chOff x="3569562" y="61450"/>
            <a:chExt cx="9417396" cy="9615362"/>
          </a:xfrm>
        </p:grpSpPr>
        <p:pic>
          <p:nvPicPr>
            <p:cNvPr id="5" name="Picture 4" descr="mush_cropped.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504013" y="61450"/>
              <a:ext cx="4482945" cy="9615362"/>
            </a:xfrm>
            <a:prstGeom prst="rect">
              <a:avLst/>
            </a:prstGeom>
          </p:spPr>
        </p:pic>
        <p:cxnSp>
          <p:nvCxnSpPr>
            <p:cNvPr id="6" name="Straight Connector 5"/>
            <p:cNvCxnSpPr/>
            <p:nvPr/>
          </p:nvCxnSpPr>
          <p:spPr bwMode="auto">
            <a:xfrm>
              <a:off x="7249534" y="3769817"/>
              <a:ext cx="2213121" cy="2621802"/>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Connector 6"/>
            <p:cNvCxnSpPr/>
            <p:nvPr/>
          </p:nvCxnSpPr>
          <p:spPr bwMode="auto">
            <a:xfrm flipV="1">
              <a:off x="7356764" y="7232074"/>
              <a:ext cx="2105891" cy="1468581"/>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8" name="Picture 7"/>
            <p:cNvPicPr>
              <a:picLocks noChangeAspect="1"/>
            </p:cNvPicPr>
            <p:nvPr/>
          </p:nvPicPr>
          <p:blipFill>
            <a:blip r:embed="rId4"/>
            <a:stretch>
              <a:fillRect/>
            </a:stretch>
          </p:blipFill>
          <p:spPr>
            <a:xfrm>
              <a:off x="3569562" y="3107444"/>
              <a:ext cx="3958294" cy="6298621"/>
            </a:xfrm>
            <a:prstGeom prst="rect">
              <a:avLst/>
            </a:prstGeom>
          </p:spPr>
        </p:pic>
        <p:sp>
          <p:nvSpPr>
            <p:cNvPr id="9" name="Rectangle 8"/>
            <p:cNvSpPr/>
            <p:nvPr/>
          </p:nvSpPr>
          <p:spPr>
            <a:xfrm>
              <a:off x="9462655" y="6391619"/>
              <a:ext cx="2970645" cy="840454"/>
            </a:xfrm>
            <a:prstGeom prst="rect">
              <a:avLst/>
            </a:prstGeom>
            <a:noFill/>
            <a:ln w="38100" cap="flat">
              <a:solidFill>
                <a:schemeClr val="tx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n-lt"/>
                <a:ea typeface="+mn-ea"/>
                <a:cs typeface="+mn-cs"/>
                <a:sym typeface="Helvetica Neue Light"/>
              </a:endParaRPr>
            </a:p>
          </p:txBody>
        </p:sp>
      </p:grpSp>
      <p:sp>
        <p:nvSpPr>
          <p:cNvPr id="11" name="TextBox 10"/>
          <p:cNvSpPr txBox="1"/>
          <p:nvPr/>
        </p:nvSpPr>
        <p:spPr>
          <a:xfrm>
            <a:off x="201213" y="5917556"/>
            <a:ext cx="1949046" cy="646331"/>
          </a:xfrm>
          <a:prstGeom prst="rect">
            <a:avLst/>
          </a:prstGeom>
          <a:noFill/>
        </p:spPr>
        <p:txBody>
          <a:bodyPr wrap="none" rtlCol="0">
            <a:spAutoFit/>
          </a:bodyPr>
          <a:lstStyle/>
          <a:p>
            <a:r>
              <a:rPr lang="en-US" dirty="0" err="1" smtClean="0"/>
              <a:t>Annen</a:t>
            </a:r>
            <a:r>
              <a:rPr lang="en-US" dirty="0" smtClean="0"/>
              <a:t> et al., 2008</a:t>
            </a:r>
          </a:p>
          <a:p>
            <a:r>
              <a:rPr lang="en-US" b="1" dirty="0" smtClean="0"/>
              <a:t>Solano et al., 2012</a:t>
            </a:r>
            <a:endParaRPr lang="en-US" b="1" dirty="0"/>
          </a:p>
        </p:txBody>
      </p:sp>
      <p:sp>
        <p:nvSpPr>
          <p:cNvPr id="12" name="TextBox 11"/>
          <p:cNvSpPr txBox="1"/>
          <p:nvPr/>
        </p:nvSpPr>
        <p:spPr>
          <a:xfrm rot="16200000">
            <a:off x="1721529" y="4205113"/>
            <a:ext cx="1160519" cy="369332"/>
          </a:xfrm>
          <a:prstGeom prst="rect">
            <a:avLst/>
          </a:prstGeom>
          <a:noFill/>
        </p:spPr>
        <p:txBody>
          <a:bodyPr wrap="none" rtlCol="0">
            <a:spAutoFit/>
          </a:bodyPr>
          <a:lstStyle/>
          <a:p>
            <a:r>
              <a:rPr lang="en-US" dirty="0" smtClean="0"/>
              <a:t>Depth, km</a:t>
            </a:r>
            <a:endParaRPr lang="en-US" dirty="0"/>
          </a:p>
        </p:txBody>
      </p:sp>
      <p:sp>
        <p:nvSpPr>
          <p:cNvPr id="13" name="Rectangle 12"/>
          <p:cNvSpPr/>
          <p:nvPr/>
        </p:nvSpPr>
        <p:spPr>
          <a:xfrm>
            <a:off x="2486455" y="4049889"/>
            <a:ext cx="166434" cy="9201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781694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7067" y="76951"/>
            <a:ext cx="4636781" cy="523220"/>
          </a:xfrm>
          <a:prstGeom prst="rect">
            <a:avLst/>
          </a:prstGeom>
          <a:noFill/>
        </p:spPr>
        <p:txBody>
          <a:bodyPr wrap="none" rtlCol="0">
            <a:spAutoFit/>
          </a:bodyPr>
          <a:lstStyle/>
          <a:p>
            <a:r>
              <a:rPr lang="en-US" sz="2800" dirty="0" smtClean="0"/>
              <a:t>Integrated volcano monitoring</a:t>
            </a:r>
            <a:endParaRPr lang="en-US" sz="2800" dirty="0"/>
          </a:p>
        </p:txBody>
      </p:sp>
      <p:pic>
        <p:nvPicPr>
          <p:cNvPr id="9" name="Picture 8" descr="Cartoon_monitoring.png"/>
          <p:cNvPicPr>
            <a:picLocks noChangeAspect="1"/>
          </p:cNvPicPr>
          <p:nvPr/>
        </p:nvPicPr>
        <p:blipFill rotWithShape="1">
          <a:blip r:embed="rId3">
            <a:extLst>
              <a:ext uri="{28A0092B-C50C-407E-A947-70E740481C1C}">
                <a14:useLocalDpi xmlns:a14="http://schemas.microsoft.com/office/drawing/2010/main" val="0"/>
              </a:ext>
            </a:extLst>
          </a:blip>
          <a:srcRect l="11296"/>
          <a:stretch/>
        </p:blipFill>
        <p:spPr>
          <a:xfrm>
            <a:off x="237067" y="857158"/>
            <a:ext cx="8720666" cy="6000842"/>
          </a:xfrm>
          <a:prstGeom prst="rect">
            <a:avLst/>
          </a:prstGeom>
        </p:spPr>
      </p:pic>
    </p:spTree>
    <p:extLst>
      <p:ext uri="{BB962C8B-B14F-4D97-AF65-F5344CB8AC3E}">
        <p14:creationId xmlns:p14="http://schemas.microsoft.com/office/powerpoint/2010/main" val="310133436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07064" y="173040"/>
            <a:ext cx="4690534" cy="639761"/>
          </a:xfrm>
        </p:spPr>
        <p:txBody>
          <a:bodyPr>
            <a:noAutofit/>
          </a:bodyPr>
          <a:lstStyle/>
          <a:p>
            <a:pPr algn="l"/>
            <a:r>
              <a:rPr lang="en-US" sz="2400" dirty="0" smtClean="0"/>
              <a:t>Measurements of volcanic gases</a:t>
            </a:r>
            <a:endParaRPr lang="en-US" sz="2400" dirty="0"/>
          </a:p>
        </p:txBody>
      </p:sp>
      <p:sp>
        <p:nvSpPr>
          <p:cNvPr id="5" name="Text Placeholder 4"/>
          <p:cNvSpPr>
            <a:spLocks noGrp="1"/>
          </p:cNvSpPr>
          <p:nvPr>
            <p:ph type="body" idx="1"/>
          </p:nvPr>
        </p:nvSpPr>
        <p:spPr>
          <a:xfrm>
            <a:off x="70814" y="1368168"/>
            <a:ext cx="4247186" cy="2689412"/>
          </a:xfrm>
        </p:spPr>
        <p:txBody>
          <a:bodyPr>
            <a:normAutofit/>
          </a:bodyPr>
          <a:lstStyle/>
          <a:p>
            <a:r>
              <a:rPr lang="en-GB" sz="1900" b="1" dirty="0" smtClean="0"/>
              <a:t>Instrumental developments: </a:t>
            </a:r>
            <a:r>
              <a:rPr lang="en-GB" sz="1900" dirty="0" smtClean="0"/>
              <a:t>multi-species closed path instruments, IR sensors for C isotopes, satellite-based observations, laser spectroscopy, 2D imaging of plumes. Low cost, high resolution, automated.</a:t>
            </a:r>
          </a:p>
          <a:p>
            <a:endParaRPr lang="en-US" sz="1900" dirty="0" smtClean="0"/>
          </a:p>
          <a:p>
            <a:endParaRPr lang="en-GB" sz="1900" b="1" dirty="0" smtClean="0"/>
          </a:p>
        </p:txBody>
      </p:sp>
      <p:pic>
        <p:nvPicPr>
          <p:cNvPr id="13" name="Picture 12" descr="CAP Decade Logo 2.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934" y="151068"/>
            <a:ext cx="1058968" cy="1027822"/>
          </a:xfrm>
          <a:prstGeom prst="rect">
            <a:avLst/>
          </a:prstGeom>
        </p:spPr>
      </p:pic>
      <p:pic>
        <p:nvPicPr>
          <p:cNvPr id="14" name="Picture 21" descr="map global network decad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546" y="3655812"/>
            <a:ext cx="5940521" cy="3202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magine 2"/>
          <p:cNvPicPr>
            <a:picLocks noChangeAspect="1"/>
          </p:cNvPicPr>
          <p:nvPr/>
        </p:nvPicPr>
        <p:blipFill rotWithShape="1">
          <a:blip r:embed="rId5">
            <a:extLst>
              <a:ext uri="{28A0092B-C50C-407E-A947-70E740481C1C}">
                <a14:useLocalDpi xmlns:a14="http://schemas.microsoft.com/office/drawing/2010/main" val="0"/>
              </a:ext>
            </a:extLst>
          </a:blip>
          <a:srcRect b="47331"/>
          <a:stretch/>
        </p:blipFill>
        <p:spPr bwMode="auto">
          <a:xfrm>
            <a:off x="4385733" y="948265"/>
            <a:ext cx="4746721" cy="2632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908800" y="3478981"/>
            <a:ext cx="2264186" cy="646331"/>
          </a:xfrm>
          <a:prstGeom prst="rect">
            <a:avLst/>
          </a:prstGeom>
          <a:noFill/>
        </p:spPr>
        <p:txBody>
          <a:bodyPr wrap="none" rtlCol="0">
            <a:spAutoFit/>
          </a:bodyPr>
          <a:lstStyle/>
          <a:p>
            <a:r>
              <a:rPr lang="en-US" dirty="0" err="1" smtClean="0"/>
              <a:t>Aiuppa</a:t>
            </a:r>
            <a:r>
              <a:rPr lang="en-US" dirty="0" smtClean="0"/>
              <a:t> et al, in press</a:t>
            </a:r>
          </a:p>
          <a:p>
            <a:r>
              <a:rPr lang="en-US" dirty="0" smtClean="0"/>
              <a:t>Earth Science Reviews</a:t>
            </a:r>
            <a:endParaRPr lang="en-US" dirty="0"/>
          </a:p>
        </p:txBody>
      </p:sp>
      <p:sp>
        <p:nvSpPr>
          <p:cNvPr id="3" name="TextBox 2"/>
          <p:cNvSpPr txBox="1"/>
          <p:nvPr/>
        </p:nvSpPr>
        <p:spPr>
          <a:xfrm>
            <a:off x="6079067" y="4906202"/>
            <a:ext cx="3093919" cy="1200329"/>
          </a:xfrm>
          <a:prstGeom prst="rect">
            <a:avLst/>
          </a:prstGeom>
          <a:noFill/>
        </p:spPr>
        <p:txBody>
          <a:bodyPr wrap="square" rtlCol="0">
            <a:spAutoFit/>
          </a:bodyPr>
          <a:lstStyle/>
          <a:p>
            <a:r>
              <a:rPr lang="en-US" dirty="0" smtClean="0"/>
              <a:t>Fischer and Lopez, 2016, GRL</a:t>
            </a:r>
          </a:p>
          <a:p>
            <a:endParaRPr lang="en-US" dirty="0" smtClean="0"/>
          </a:p>
          <a:p>
            <a:r>
              <a:rPr lang="en-US" dirty="0" smtClean="0"/>
              <a:t>See also talks by </a:t>
            </a:r>
            <a:r>
              <a:rPr lang="en-US" dirty="0" err="1" smtClean="0"/>
              <a:t>Taryn</a:t>
            </a:r>
            <a:r>
              <a:rPr lang="en-US" dirty="0" smtClean="0"/>
              <a:t> Lopez, Tobias Fischer</a:t>
            </a:r>
            <a:endParaRPr lang="en-US" dirty="0"/>
          </a:p>
        </p:txBody>
      </p:sp>
      <p:pic>
        <p:nvPicPr>
          <p:cNvPr id="7" name="Picture 6" descr="DCO_logo.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9201" y="252178"/>
            <a:ext cx="2714721" cy="594977"/>
          </a:xfrm>
          <a:prstGeom prst="rect">
            <a:avLst/>
          </a:prstGeom>
        </p:spPr>
      </p:pic>
    </p:spTree>
    <p:extLst>
      <p:ext uri="{BB962C8B-B14F-4D97-AF65-F5344CB8AC3E}">
        <p14:creationId xmlns:p14="http://schemas.microsoft.com/office/powerpoint/2010/main" val="342236297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4000173" y="4273635"/>
            <a:ext cx="4707466" cy="2569922"/>
          </a:xfrm>
          <a:prstGeom prst="rect">
            <a:avLst/>
          </a:prstGeom>
          <a:noFill/>
        </p:spPr>
        <p:txBody>
          <a:bodyPr wrap="square" lIns="91429" tIns="45714" rIns="91429" bIns="45714" rtlCol="0">
            <a:spAutoFit/>
          </a:bodyPr>
          <a:lstStyle/>
          <a:p>
            <a:r>
              <a:rPr lang="en-US" sz="2300" b="1" dirty="0" err="1"/>
              <a:t>Poas</a:t>
            </a:r>
            <a:r>
              <a:rPr lang="en-US" sz="2300" b="1" dirty="0"/>
              <a:t> Volcano, Costa Rica</a:t>
            </a:r>
          </a:p>
          <a:p>
            <a:endParaRPr lang="en-US" sz="2300" dirty="0"/>
          </a:p>
          <a:p>
            <a:r>
              <a:rPr lang="en-US" sz="2300" dirty="0"/>
              <a:t>Precise forecasting of phreatic eruptions using </a:t>
            </a:r>
            <a:r>
              <a:rPr lang="en-US" sz="2300" dirty="0" smtClean="0"/>
              <a:t>gas composition</a:t>
            </a:r>
            <a:endParaRPr lang="en-US" sz="2300" dirty="0"/>
          </a:p>
          <a:p>
            <a:pPr marL="307718" indent="-307718">
              <a:buFont typeface="Arial"/>
              <a:buChar char="•"/>
            </a:pPr>
            <a:endParaRPr lang="en-US" sz="2300" dirty="0"/>
          </a:p>
          <a:p>
            <a:r>
              <a:rPr lang="en-US" dirty="0"/>
              <a:t>de Moor et al., </a:t>
            </a:r>
            <a:r>
              <a:rPr lang="en-US" dirty="0" smtClean="0"/>
              <a:t>2016 EPSL</a:t>
            </a:r>
            <a:endParaRPr lang="en-US" dirty="0"/>
          </a:p>
          <a:p>
            <a:endParaRPr lang="en-US" sz="2300" dirty="0"/>
          </a:p>
        </p:txBody>
      </p:sp>
      <p:pic>
        <p:nvPicPr>
          <p:cNvPr id="15" name="Picture 14"/>
          <p:cNvPicPr>
            <a:picLocks noChangeAspect="1"/>
          </p:cNvPicPr>
          <p:nvPr/>
        </p:nvPicPr>
        <p:blipFill rotWithShape="1">
          <a:blip r:embed="rId3"/>
          <a:srcRect l="53313"/>
          <a:stretch/>
        </p:blipFill>
        <p:spPr>
          <a:xfrm>
            <a:off x="181071" y="0"/>
            <a:ext cx="3630322" cy="4156489"/>
          </a:xfrm>
          <a:prstGeom prst="rect">
            <a:avLst/>
          </a:prstGeom>
        </p:spPr>
      </p:pic>
      <p:pic>
        <p:nvPicPr>
          <p:cNvPr id="16" name="Picture 15"/>
          <p:cNvPicPr>
            <a:picLocks noChangeAspect="1"/>
          </p:cNvPicPr>
          <p:nvPr/>
        </p:nvPicPr>
        <p:blipFill>
          <a:blip r:embed="rId4"/>
          <a:stretch>
            <a:fillRect/>
          </a:stretch>
        </p:blipFill>
        <p:spPr>
          <a:xfrm>
            <a:off x="3760594" y="1114639"/>
            <a:ext cx="5512384" cy="2891600"/>
          </a:xfrm>
          <a:prstGeom prst="rect">
            <a:avLst/>
          </a:prstGeom>
        </p:spPr>
      </p:pic>
      <p:pic>
        <p:nvPicPr>
          <p:cNvPr id="17" name="Picture 16"/>
          <p:cNvPicPr>
            <a:picLocks noChangeAspect="1"/>
          </p:cNvPicPr>
          <p:nvPr/>
        </p:nvPicPr>
        <p:blipFill>
          <a:blip r:embed="rId5"/>
          <a:stretch>
            <a:fillRect/>
          </a:stretch>
        </p:blipFill>
        <p:spPr>
          <a:xfrm>
            <a:off x="147205" y="4006239"/>
            <a:ext cx="3750310" cy="2885627"/>
          </a:xfrm>
          <a:prstGeom prst="rect">
            <a:avLst/>
          </a:prstGeom>
        </p:spPr>
      </p:pic>
      <p:pic>
        <p:nvPicPr>
          <p:cNvPr id="3" name="Picture 2" descr="CAP Decade Logo 2.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48671" y="0"/>
            <a:ext cx="1058968" cy="1027822"/>
          </a:xfrm>
          <a:prstGeom prst="rect">
            <a:avLst/>
          </a:prstGeom>
        </p:spPr>
      </p:pic>
    </p:spTree>
    <p:extLst>
      <p:ext uri="{BB962C8B-B14F-4D97-AF65-F5344CB8AC3E}">
        <p14:creationId xmlns:p14="http://schemas.microsoft.com/office/powerpoint/2010/main" val="33709691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06401" y="215372"/>
            <a:ext cx="8229600" cy="682095"/>
          </a:xfrm>
        </p:spPr>
        <p:txBody>
          <a:bodyPr>
            <a:noAutofit/>
          </a:bodyPr>
          <a:lstStyle/>
          <a:p>
            <a:r>
              <a:rPr lang="en-US" sz="2400" dirty="0" smtClean="0"/>
              <a:t>Eruptive </a:t>
            </a:r>
            <a:r>
              <a:rPr lang="en-US" sz="2400" dirty="0"/>
              <a:t>SO</a:t>
            </a:r>
            <a:r>
              <a:rPr lang="en-US" sz="2400" baseline="-25000" dirty="0"/>
              <a:t>2</a:t>
            </a:r>
            <a:r>
              <a:rPr lang="en-US" sz="2400" dirty="0"/>
              <a:t> emissions detected from </a:t>
            </a:r>
            <a:r>
              <a:rPr lang="en-US" sz="2400" dirty="0" smtClean="0"/>
              <a:t>space (OMI/TOMS) 1978</a:t>
            </a:r>
            <a:r>
              <a:rPr lang="en-US" sz="2400" dirty="0"/>
              <a:t>–2014</a:t>
            </a:r>
          </a:p>
        </p:txBody>
      </p:sp>
      <p:sp>
        <p:nvSpPr>
          <p:cNvPr id="5" name="Content Placeholder 4"/>
          <p:cNvSpPr>
            <a:spLocks noGrp="1"/>
          </p:cNvSpPr>
          <p:nvPr>
            <p:ph idx="1"/>
          </p:nvPr>
        </p:nvSpPr>
        <p:spPr/>
        <p:txBody>
          <a:bodyPr/>
          <a:lstStyle/>
          <a:p>
            <a:endParaRPr lang="en-US"/>
          </a:p>
        </p:txBody>
      </p:sp>
      <p:pic>
        <p:nvPicPr>
          <p:cNvPr id="6" name="Picture 5" descr="carn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150" y="1066797"/>
            <a:ext cx="7969250" cy="4737883"/>
          </a:xfrm>
          <a:prstGeom prst="rect">
            <a:avLst/>
          </a:prstGeom>
        </p:spPr>
      </p:pic>
      <p:sp>
        <p:nvSpPr>
          <p:cNvPr id="7" name="TextBox 6"/>
          <p:cNvSpPr txBox="1"/>
          <p:nvPr/>
        </p:nvSpPr>
        <p:spPr>
          <a:xfrm>
            <a:off x="6970615" y="5484550"/>
            <a:ext cx="1716185" cy="369332"/>
          </a:xfrm>
          <a:prstGeom prst="rect">
            <a:avLst/>
          </a:prstGeom>
          <a:noFill/>
        </p:spPr>
        <p:txBody>
          <a:bodyPr wrap="none" rtlCol="0">
            <a:spAutoFit/>
          </a:bodyPr>
          <a:lstStyle/>
          <a:p>
            <a:r>
              <a:rPr lang="en-US" dirty="0" err="1" smtClean="0"/>
              <a:t>Carn</a:t>
            </a:r>
            <a:r>
              <a:rPr lang="en-US" dirty="0" smtClean="0"/>
              <a:t> et al., 2016</a:t>
            </a:r>
            <a:endParaRPr lang="en-US" dirty="0"/>
          </a:p>
        </p:txBody>
      </p:sp>
      <p:sp>
        <p:nvSpPr>
          <p:cNvPr id="8" name="TextBox 7"/>
          <p:cNvSpPr txBox="1"/>
          <p:nvPr/>
        </p:nvSpPr>
        <p:spPr>
          <a:xfrm>
            <a:off x="84668" y="6157927"/>
            <a:ext cx="9330267" cy="461665"/>
          </a:xfrm>
          <a:prstGeom prst="rect">
            <a:avLst/>
          </a:prstGeom>
          <a:noFill/>
        </p:spPr>
        <p:txBody>
          <a:bodyPr wrap="square" rtlCol="0">
            <a:spAutoFit/>
          </a:bodyPr>
          <a:lstStyle/>
          <a:p>
            <a:r>
              <a:rPr lang="en-US" sz="2400" dirty="0" smtClean="0"/>
              <a:t>Frequent detections volcanic SO</a:t>
            </a:r>
            <a:r>
              <a:rPr lang="en-US" sz="2400" baseline="-25000" dirty="0" smtClean="0"/>
              <a:t>2</a:t>
            </a:r>
            <a:r>
              <a:rPr lang="en-US" sz="2400" dirty="0" smtClean="0"/>
              <a:t>: Aleutians, PNG, Indonesia, S. America</a:t>
            </a:r>
            <a:endParaRPr lang="en-US" sz="2400" dirty="0"/>
          </a:p>
        </p:txBody>
      </p:sp>
    </p:spTree>
    <p:extLst>
      <p:ext uri="{BB962C8B-B14F-4D97-AF65-F5344CB8AC3E}">
        <p14:creationId xmlns:p14="http://schemas.microsoft.com/office/powerpoint/2010/main" val="94502771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n 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66" y="149679"/>
            <a:ext cx="6040903" cy="4371521"/>
          </a:xfrm>
          <a:prstGeom prst="rect">
            <a:avLst/>
          </a:prstGeom>
        </p:spPr>
      </p:pic>
      <p:pic>
        <p:nvPicPr>
          <p:cNvPr id="5" name="Picture 4" descr="Screen Shot 2015-12-13 at 12.21.1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1773" y="4555747"/>
            <a:ext cx="5623884" cy="2114024"/>
          </a:xfrm>
          <a:prstGeom prst="rect">
            <a:avLst/>
          </a:prstGeom>
        </p:spPr>
      </p:pic>
      <p:sp>
        <p:nvSpPr>
          <p:cNvPr id="6" name="Rectangle 5"/>
          <p:cNvSpPr/>
          <p:nvPr/>
        </p:nvSpPr>
        <p:spPr>
          <a:xfrm>
            <a:off x="3201773" y="5154509"/>
            <a:ext cx="5623884" cy="16256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3201773" y="5347549"/>
            <a:ext cx="5623884" cy="16256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3201773" y="5540589"/>
            <a:ext cx="5623884" cy="16256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3211933" y="5723469"/>
            <a:ext cx="5623884" cy="16256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3201773" y="6282269"/>
            <a:ext cx="5623884" cy="16256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3201773" y="6475309"/>
            <a:ext cx="5623884" cy="16256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5975288" y="149679"/>
            <a:ext cx="3570816" cy="2831545"/>
          </a:xfrm>
          <a:prstGeom prst="rect">
            <a:avLst/>
          </a:prstGeom>
          <a:noFill/>
        </p:spPr>
        <p:txBody>
          <a:bodyPr wrap="square" rtlCol="0">
            <a:spAutoFit/>
          </a:bodyPr>
          <a:lstStyle/>
          <a:p>
            <a:r>
              <a:rPr lang="en-US" sz="2200" b="1" dirty="0" smtClean="0"/>
              <a:t>Most prolific </a:t>
            </a:r>
          </a:p>
          <a:p>
            <a:r>
              <a:rPr lang="en-US" sz="2200" b="1" dirty="0"/>
              <a:t>o</a:t>
            </a:r>
            <a:r>
              <a:rPr lang="en-US" sz="2200" b="1" dirty="0" smtClean="0"/>
              <a:t>utgassing arc </a:t>
            </a:r>
          </a:p>
          <a:p>
            <a:r>
              <a:rPr lang="en-US" sz="2200" b="1" dirty="0" smtClean="0"/>
              <a:t>volcanoes:</a:t>
            </a:r>
          </a:p>
          <a:p>
            <a:endParaRPr lang="en-US" sz="2200" dirty="0"/>
          </a:p>
          <a:p>
            <a:r>
              <a:rPr lang="en-US" dirty="0" err="1" smtClean="0"/>
              <a:t>Ambrym</a:t>
            </a:r>
            <a:r>
              <a:rPr lang="en-US" dirty="0" smtClean="0"/>
              <a:t> (Vanuatu)</a:t>
            </a:r>
          </a:p>
          <a:p>
            <a:r>
              <a:rPr lang="en-US" dirty="0" smtClean="0"/>
              <a:t>Popocatepetl, Masaya (C. Am.)</a:t>
            </a:r>
          </a:p>
          <a:p>
            <a:r>
              <a:rPr lang="en-US" dirty="0" smtClean="0"/>
              <a:t>*</a:t>
            </a:r>
            <a:r>
              <a:rPr lang="en-US" dirty="0" err="1" smtClean="0"/>
              <a:t>Bagana</a:t>
            </a:r>
            <a:r>
              <a:rPr lang="en-US" dirty="0" smtClean="0"/>
              <a:t>, </a:t>
            </a:r>
            <a:r>
              <a:rPr lang="en-US" dirty="0" err="1" smtClean="0"/>
              <a:t>Ulawun</a:t>
            </a:r>
            <a:r>
              <a:rPr lang="en-US" dirty="0" smtClean="0"/>
              <a:t>, </a:t>
            </a:r>
            <a:r>
              <a:rPr lang="en-US" dirty="0" err="1" smtClean="0"/>
              <a:t>Rabaul</a:t>
            </a:r>
            <a:r>
              <a:rPr lang="en-US" dirty="0" smtClean="0"/>
              <a:t> (PNG)</a:t>
            </a:r>
          </a:p>
          <a:p>
            <a:r>
              <a:rPr lang="en-US" dirty="0" err="1" smtClean="0"/>
              <a:t>Ubinas</a:t>
            </a:r>
            <a:r>
              <a:rPr lang="en-US" dirty="0" smtClean="0"/>
              <a:t>, </a:t>
            </a:r>
            <a:r>
              <a:rPr lang="en-US" dirty="0" err="1" smtClean="0"/>
              <a:t>Riuz</a:t>
            </a:r>
            <a:r>
              <a:rPr lang="en-US" dirty="0" smtClean="0"/>
              <a:t>, Tungurahua (S. Am)</a:t>
            </a:r>
          </a:p>
          <a:p>
            <a:endParaRPr lang="en-US" dirty="0"/>
          </a:p>
        </p:txBody>
      </p:sp>
      <p:sp>
        <p:nvSpPr>
          <p:cNvPr id="13" name="TextBox 12"/>
          <p:cNvSpPr txBox="1"/>
          <p:nvPr/>
        </p:nvSpPr>
        <p:spPr>
          <a:xfrm>
            <a:off x="2810934" y="2048933"/>
            <a:ext cx="1886354" cy="1631216"/>
          </a:xfrm>
          <a:prstGeom prst="rect">
            <a:avLst/>
          </a:prstGeom>
          <a:noFill/>
        </p:spPr>
        <p:txBody>
          <a:bodyPr wrap="none" rtlCol="0">
            <a:spAutoFit/>
          </a:bodyPr>
          <a:lstStyle/>
          <a:p>
            <a:r>
              <a:rPr lang="en-US" sz="2000" b="1" dirty="0" smtClean="0"/>
              <a:t>Top volcanic </a:t>
            </a:r>
          </a:p>
          <a:p>
            <a:r>
              <a:rPr lang="en-US" sz="2000" b="1" dirty="0" smtClean="0"/>
              <a:t>SO</a:t>
            </a:r>
            <a:r>
              <a:rPr lang="en-US" sz="2000" b="1" baseline="-25000" dirty="0" smtClean="0"/>
              <a:t>2</a:t>
            </a:r>
            <a:r>
              <a:rPr lang="en-US" sz="2000" b="1" dirty="0" smtClean="0"/>
              <a:t> </a:t>
            </a:r>
            <a:r>
              <a:rPr lang="en-US" sz="2000" b="1" dirty="0" err="1" smtClean="0"/>
              <a:t>outgassers</a:t>
            </a:r>
            <a:r>
              <a:rPr lang="en-US" sz="2000" b="1" dirty="0" smtClean="0"/>
              <a:t> </a:t>
            </a:r>
          </a:p>
          <a:p>
            <a:r>
              <a:rPr lang="en-US" sz="2000" dirty="0" smtClean="0"/>
              <a:t>2004-2013</a:t>
            </a:r>
          </a:p>
          <a:p>
            <a:r>
              <a:rPr lang="en-US" sz="2000" dirty="0" err="1" smtClean="0"/>
              <a:t>Carn</a:t>
            </a:r>
            <a:r>
              <a:rPr lang="en-US" sz="2000" dirty="0" smtClean="0"/>
              <a:t> et al., 2016</a:t>
            </a:r>
          </a:p>
          <a:p>
            <a:endParaRPr lang="en-US" sz="2000" dirty="0"/>
          </a:p>
        </p:txBody>
      </p:sp>
      <p:sp>
        <p:nvSpPr>
          <p:cNvPr id="14" name="TextBox 13"/>
          <p:cNvSpPr txBox="1"/>
          <p:nvPr/>
        </p:nvSpPr>
        <p:spPr>
          <a:xfrm>
            <a:off x="873384" y="4964485"/>
            <a:ext cx="2132314" cy="1631216"/>
          </a:xfrm>
          <a:prstGeom prst="rect">
            <a:avLst/>
          </a:prstGeom>
          <a:noFill/>
        </p:spPr>
        <p:txBody>
          <a:bodyPr wrap="none" rtlCol="0">
            <a:spAutoFit/>
          </a:bodyPr>
          <a:lstStyle/>
          <a:p>
            <a:r>
              <a:rPr lang="en-US" sz="2000" b="1" dirty="0" smtClean="0"/>
              <a:t>Top 10 volcanic </a:t>
            </a:r>
          </a:p>
          <a:p>
            <a:r>
              <a:rPr lang="en-US" sz="2000" b="1" dirty="0" smtClean="0"/>
              <a:t>CO</a:t>
            </a:r>
            <a:r>
              <a:rPr lang="en-US" sz="2000" b="1" baseline="-25000" dirty="0" smtClean="0"/>
              <a:t>2</a:t>
            </a:r>
            <a:r>
              <a:rPr lang="en-US" sz="2000" b="1" dirty="0" smtClean="0"/>
              <a:t> </a:t>
            </a:r>
            <a:r>
              <a:rPr lang="en-US" sz="2000" b="1" dirty="0" err="1" smtClean="0"/>
              <a:t>outgassers</a:t>
            </a:r>
            <a:endParaRPr lang="en-US" sz="2000" b="1" dirty="0" smtClean="0"/>
          </a:p>
          <a:p>
            <a:r>
              <a:rPr lang="en-US" sz="2000" dirty="0" smtClean="0"/>
              <a:t>(more incomplete)</a:t>
            </a:r>
          </a:p>
          <a:p>
            <a:r>
              <a:rPr lang="en-US" sz="2000" dirty="0" smtClean="0"/>
              <a:t>Burton et al., 2013 </a:t>
            </a:r>
          </a:p>
          <a:p>
            <a:endParaRPr lang="en-US" sz="2000" dirty="0"/>
          </a:p>
        </p:txBody>
      </p:sp>
    </p:spTree>
    <p:extLst>
      <p:ext uri="{BB962C8B-B14F-4D97-AF65-F5344CB8AC3E}">
        <p14:creationId xmlns:p14="http://schemas.microsoft.com/office/powerpoint/2010/main" val="402752664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62135" y="274638"/>
            <a:ext cx="2997200" cy="1143000"/>
          </a:xfrm>
        </p:spPr>
        <p:txBody>
          <a:bodyPr>
            <a:noAutofit/>
          </a:bodyPr>
          <a:lstStyle/>
          <a:p>
            <a:r>
              <a:rPr lang="en-US" sz="2400" dirty="0"/>
              <a:t>How </a:t>
            </a:r>
            <a:r>
              <a:rPr lang="en-US" sz="2400" dirty="0" smtClean="0"/>
              <a:t>do </a:t>
            </a:r>
            <a:r>
              <a:rPr lang="en-US" sz="2400" dirty="0"/>
              <a:t>gas </a:t>
            </a:r>
            <a:r>
              <a:rPr lang="en-US" sz="2400" dirty="0" smtClean="0"/>
              <a:t>emissions </a:t>
            </a:r>
            <a:r>
              <a:rPr lang="en-US" sz="2400" dirty="0"/>
              <a:t>relate to volatile cycling?</a:t>
            </a:r>
            <a:br>
              <a:rPr lang="en-US" sz="2400" dirty="0"/>
            </a:br>
            <a:endParaRPr lang="en-US" sz="2400" dirty="0"/>
          </a:p>
        </p:txBody>
      </p:sp>
      <p:pic>
        <p:nvPicPr>
          <p:cNvPr id="4" name="Picture 3" descr="C_S_Cycli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00" y="197000"/>
            <a:ext cx="5825067" cy="6593268"/>
          </a:xfrm>
          <a:prstGeom prst="rect">
            <a:avLst/>
          </a:prstGeom>
        </p:spPr>
      </p:pic>
      <p:sp>
        <p:nvSpPr>
          <p:cNvPr id="7" name="TextBox 6"/>
          <p:cNvSpPr txBox="1"/>
          <p:nvPr/>
        </p:nvSpPr>
        <p:spPr>
          <a:xfrm>
            <a:off x="6062134" y="1642532"/>
            <a:ext cx="3081865" cy="5940088"/>
          </a:xfrm>
          <a:prstGeom prst="rect">
            <a:avLst/>
          </a:prstGeom>
          <a:noFill/>
        </p:spPr>
        <p:txBody>
          <a:bodyPr wrap="square" rtlCol="0">
            <a:spAutoFit/>
          </a:bodyPr>
          <a:lstStyle/>
          <a:p>
            <a:pPr marL="342900" indent="-342900">
              <a:buFont typeface="Arial"/>
              <a:buChar char="•"/>
            </a:pPr>
            <a:r>
              <a:rPr lang="en-US" sz="2000" dirty="0" err="1" smtClean="0"/>
              <a:t>Decarbonation</a:t>
            </a:r>
            <a:r>
              <a:rPr lang="en-US" sz="2000" dirty="0" smtClean="0"/>
              <a:t> and desulfurization of slab poorly constrained.</a:t>
            </a:r>
          </a:p>
          <a:p>
            <a:pPr marL="342900" indent="-342900">
              <a:buFont typeface="Arial"/>
              <a:buChar char="•"/>
            </a:pPr>
            <a:endParaRPr lang="en-US" sz="2000" dirty="0"/>
          </a:p>
          <a:p>
            <a:pPr marL="342900" indent="-342900">
              <a:buFont typeface="Arial"/>
              <a:buChar char="•"/>
            </a:pPr>
            <a:r>
              <a:rPr lang="en-US" sz="2000" dirty="0" smtClean="0"/>
              <a:t>Volcanic gas geochemistry suggest much carbon and sulfur derived from slab.</a:t>
            </a:r>
          </a:p>
          <a:p>
            <a:pPr marL="342900" indent="-342900">
              <a:buFont typeface="Arial"/>
              <a:buChar char="•"/>
            </a:pPr>
            <a:endParaRPr lang="en-US" sz="2000" dirty="0"/>
          </a:p>
          <a:p>
            <a:pPr marL="342900" indent="-342900">
              <a:buFont typeface="Arial"/>
              <a:buChar char="•"/>
            </a:pPr>
            <a:r>
              <a:rPr lang="en-US" sz="2000" dirty="0" smtClean="0"/>
              <a:t>Links with biological cycling of volatiles (Barry et al. poster)</a:t>
            </a:r>
          </a:p>
          <a:p>
            <a:pPr marL="342900" indent="-342900">
              <a:buFont typeface="Arial"/>
              <a:buChar char="•"/>
            </a:pPr>
            <a:endParaRPr lang="en-US" sz="2000" dirty="0"/>
          </a:p>
          <a:p>
            <a:pPr marL="342900" indent="-342900">
              <a:buFont typeface="Arial"/>
              <a:buChar char="•"/>
            </a:pPr>
            <a:r>
              <a:rPr lang="en-US" sz="2000" dirty="0" smtClean="0"/>
              <a:t>Extrapolation to the past</a:t>
            </a:r>
          </a:p>
          <a:p>
            <a:pPr marL="342900" indent="-342900">
              <a:buFont typeface="Arial"/>
              <a:buChar char="•"/>
            </a:pPr>
            <a:endParaRPr lang="en-US" sz="2000" dirty="0"/>
          </a:p>
          <a:p>
            <a:pPr marL="342900" indent="-342900">
              <a:buFont typeface="Arial"/>
              <a:buChar char="•"/>
            </a:pPr>
            <a:endParaRPr lang="en-US" sz="2000" dirty="0" smtClean="0"/>
          </a:p>
          <a:p>
            <a:pPr marL="342900" indent="-342900">
              <a:buFont typeface="Arial"/>
              <a:buChar char="•"/>
            </a:pPr>
            <a:endParaRPr lang="en-US" sz="2000" dirty="0"/>
          </a:p>
          <a:p>
            <a:pPr marL="342900" indent="-342900">
              <a:buFont typeface="Arial"/>
              <a:buChar char="•"/>
            </a:pPr>
            <a:endParaRPr lang="en-US" sz="2000" dirty="0" smtClean="0"/>
          </a:p>
          <a:p>
            <a:pPr marL="342900" indent="-342900">
              <a:buFont typeface="Arial"/>
              <a:buChar char="•"/>
            </a:pPr>
            <a:endParaRPr lang="en-US" sz="2000" dirty="0"/>
          </a:p>
        </p:txBody>
      </p:sp>
      <p:sp>
        <p:nvSpPr>
          <p:cNvPr id="8" name="TextBox 7"/>
          <p:cNvSpPr txBox="1"/>
          <p:nvPr/>
        </p:nvSpPr>
        <p:spPr>
          <a:xfrm>
            <a:off x="5963472" y="6402401"/>
            <a:ext cx="3180528" cy="369332"/>
          </a:xfrm>
          <a:prstGeom prst="rect">
            <a:avLst/>
          </a:prstGeom>
          <a:noFill/>
        </p:spPr>
        <p:txBody>
          <a:bodyPr wrap="none" rtlCol="0">
            <a:spAutoFit/>
          </a:bodyPr>
          <a:lstStyle/>
          <a:p>
            <a:r>
              <a:rPr lang="en-US" dirty="0" err="1" smtClean="0"/>
              <a:t>Zellmer</a:t>
            </a:r>
            <a:r>
              <a:rPr lang="en-US" dirty="0" smtClean="0"/>
              <a:t>, Edmonds, Straub, 2014</a:t>
            </a:r>
            <a:endParaRPr lang="en-US" dirty="0"/>
          </a:p>
        </p:txBody>
      </p:sp>
    </p:spTree>
    <p:extLst>
      <p:ext uri="{BB962C8B-B14F-4D97-AF65-F5344CB8AC3E}">
        <p14:creationId xmlns:p14="http://schemas.microsoft.com/office/powerpoint/2010/main" val="15393941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3252" y="363893"/>
            <a:ext cx="2235201" cy="954107"/>
          </a:xfrm>
          <a:prstGeom prst="rect">
            <a:avLst/>
          </a:prstGeom>
          <a:noFill/>
          <a:ln>
            <a:solidFill>
              <a:srgbClr val="000000"/>
            </a:solidFill>
          </a:ln>
        </p:spPr>
        <p:txBody>
          <a:bodyPr wrap="square" rtlCol="0">
            <a:spAutoFit/>
          </a:bodyPr>
          <a:lstStyle/>
          <a:p>
            <a:pPr algn="ctr"/>
            <a:r>
              <a:rPr lang="en-US" sz="2800" b="1" dirty="0" smtClean="0"/>
              <a:t>Quantitative petrology</a:t>
            </a:r>
            <a:endParaRPr lang="en-US" sz="2800" b="1" dirty="0"/>
          </a:p>
        </p:txBody>
      </p:sp>
      <p:pic>
        <p:nvPicPr>
          <p:cNvPr id="12" name="Picture 11" descr="petrology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252" y="1765602"/>
            <a:ext cx="3463548" cy="4130499"/>
          </a:xfrm>
          <a:prstGeom prst="rect">
            <a:avLst/>
          </a:prstGeom>
        </p:spPr>
      </p:pic>
      <p:pic>
        <p:nvPicPr>
          <p:cNvPr id="15" name="Picture 14" descr="petrologyB.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4478" y="2861996"/>
            <a:ext cx="4805361" cy="3877473"/>
          </a:xfrm>
          <a:prstGeom prst="rect">
            <a:avLst/>
          </a:prstGeom>
        </p:spPr>
      </p:pic>
      <p:pic>
        <p:nvPicPr>
          <p:cNvPr id="17" name="Picture 16" descr="petrologyC.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90354" y="176399"/>
            <a:ext cx="4665113" cy="2493176"/>
          </a:xfrm>
          <a:prstGeom prst="rect">
            <a:avLst/>
          </a:prstGeom>
        </p:spPr>
      </p:pic>
      <p:pic>
        <p:nvPicPr>
          <p:cNvPr id="20" name="Picture 19" descr="petrologyD.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906422"/>
            <a:ext cx="9144000" cy="4103988"/>
          </a:xfrm>
          <a:prstGeom prst="rect">
            <a:avLst/>
          </a:prstGeom>
        </p:spPr>
      </p:pic>
    </p:spTree>
    <p:extLst>
      <p:ext uri="{BB962C8B-B14F-4D97-AF65-F5344CB8AC3E}">
        <p14:creationId xmlns:p14="http://schemas.microsoft.com/office/powerpoint/2010/main" val="7111703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60400" y="173037"/>
            <a:ext cx="8026399" cy="1109488"/>
          </a:xfrm>
        </p:spPr>
        <p:txBody>
          <a:bodyPr>
            <a:normAutofit/>
          </a:bodyPr>
          <a:lstStyle/>
          <a:p>
            <a:r>
              <a:rPr lang="en-US" sz="2800" dirty="0" smtClean="0"/>
              <a:t>Location of volcanoes above the slab</a:t>
            </a:r>
            <a:endParaRPr lang="en-US" sz="2800" dirty="0"/>
          </a:p>
        </p:txBody>
      </p:sp>
      <p:pic>
        <p:nvPicPr>
          <p:cNvPr id="9" name="Picture 8" descr="tatsumi.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8667" y="1384123"/>
            <a:ext cx="3042807" cy="4961467"/>
          </a:xfrm>
          <a:prstGeom prst="rect">
            <a:avLst/>
          </a:prstGeom>
        </p:spPr>
      </p:pic>
      <p:sp>
        <p:nvSpPr>
          <p:cNvPr id="10" name="TextBox 9"/>
          <p:cNvSpPr txBox="1"/>
          <p:nvPr/>
        </p:nvSpPr>
        <p:spPr>
          <a:xfrm>
            <a:off x="6478629" y="6363031"/>
            <a:ext cx="2563773" cy="369332"/>
          </a:xfrm>
          <a:prstGeom prst="rect">
            <a:avLst/>
          </a:prstGeom>
          <a:noFill/>
        </p:spPr>
        <p:txBody>
          <a:bodyPr wrap="none" rtlCol="0">
            <a:spAutoFit/>
          </a:bodyPr>
          <a:lstStyle/>
          <a:p>
            <a:r>
              <a:rPr lang="en-US" dirty="0" err="1" smtClean="0"/>
              <a:t>Tatsumi</a:t>
            </a:r>
            <a:r>
              <a:rPr lang="en-US" dirty="0" smtClean="0"/>
              <a:t> and </a:t>
            </a:r>
            <a:r>
              <a:rPr lang="en-US" dirty="0" err="1" smtClean="0"/>
              <a:t>Eggins</a:t>
            </a:r>
            <a:r>
              <a:rPr lang="en-US" dirty="0" smtClean="0"/>
              <a:t>, 1995</a:t>
            </a:r>
            <a:endParaRPr lang="en-US" dirty="0"/>
          </a:p>
        </p:txBody>
      </p:sp>
      <p:pic>
        <p:nvPicPr>
          <p:cNvPr id="19" name="Picture 18" descr="Figure-1-Schematic-arrangements-of-major-processes-governing-subduction-zone-dynamic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199" y="1417989"/>
            <a:ext cx="5413187" cy="3763133"/>
          </a:xfrm>
          <a:prstGeom prst="rect">
            <a:avLst/>
          </a:prstGeom>
        </p:spPr>
      </p:pic>
      <p:sp>
        <p:nvSpPr>
          <p:cNvPr id="20" name="TextBox 19"/>
          <p:cNvSpPr txBox="1"/>
          <p:nvPr/>
        </p:nvSpPr>
        <p:spPr>
          <a:xfrm>
            <a:off x="2533162" y="5557335"/>
            <a:ext cx="2327756" cy="369332"/>
          </a:xfrm>
          <a:prstGeom prst="rect">
            <a:avLst/>
          </a:prstGeom>
          <a:noFill/>
        </p:spPr>
        <p:txBody>
          <a:bodyPr wrap="none" rtlCol="0">
            <a:spAutoFit/>
          </a:bodyPr>
          <a:lstStyle/>
          <a:p>
            <a:r>
              <a:rPr lang="en-US" dirty="0" smtClean="0"/>
              <a:t>Schmidt and </a:t>
            </a:r>
            <a:r>
              <a:rPr lang="en-US" dirty="0" err="1" smtClean="0"/>
              <a:t>Poli</a:t>
            </a:r>
            <a:r>
              <a:rPr lang="en-US" dirty="0" smtClean="0"/>
              <a:t>, 1993</a:t>
            </a:r>
            <a:endParaRPr lang="en-US" dirty="0"/>
          </a:p>
        </p:txBody>
      </p:sp>
    </p:spTree>
    <p:extLst>
      <p:ext uri="{BB962C8B-B14F-4D97-AF65-F5344CB8AC3E}">
        <p14:creationId xmlns:p14="http://schemas.microsoft.com/office/powerpoint/2010/main" val="378651885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999" y="189737"/>
            <a:ext cx="2993605" cy="1775500"/>
          </a:xfrm>
        </p:spPr>
        <p:txBody>
          <a:bodyPr>
            <a:noAutofit/>
          </a:bodyPr>
          <a:lstStyle/>
          <a:p>
            <a:pPr algn="l"/>
            <a:r>
              <a:rPr lang="en-US" sz="2400" dirty="0" smtClean="0"/>
              <a:t>Deformation associated with </a:t>
            </a:r>
            <a:r>
              <a:rPr lang="en-US" sz="2400" b="1" dirty="0" smtClean="0"/>
              <a:t>compressible, complex magma mushes</a:t>
            </a:r>
            <a:endParaRPr lang="en-US" sz="2400" b="1" dirty="0"/>
          </a:p>
        </p:txBody>
      </p:sp>
      <p:pic>
        <p:nvPicPr>
          <p:cNvPr id="6" name="Picture 5" descr="japanma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5" y="166254"/>
            <a:ext cx="3928529" cy="2208790"/>
          </a:xfrm>
          <a:prstGeom prst="rect">
            <a:avLst/>
          </a:prstGeom>
        </p:spPr>
      </p:pic>
      <p:pic>
        <p:nvPicPr>
          <p:cNvPr id="5" name="Picture 4" descr="sakura.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0605" y="591785"/>
            <a:ext cx="2041000" cy="1354019"/>
          </a:xfrm>
          <a:prstGeom prst="rect">
            <a:avLst/>
          </a:prstGeom>
        </p:spPr>
      </p:pic>
      <p:pic>
        <p:nvPicPr>
          <p:cNvPr id="7" name="Picture 6" descr="hickey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0611" y="2313325"/>
            <a:ext cx="5200453" cy="2715875"/>
          </a:xfrm>
          <a:prstGeom prst="rect">
            <a:avLst/>
          </a:prstGeom>
        </p:spPr>
      </p:pic>
      <p:pic>
        <p:nvPicPr>
          <p:cNvPr id="8" name="Picture 7" descr="Hickey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84200" y="2523060"/>
            <a:ext cx="3307400" cy="3515225"/>
          </a:xfrm>
          <a:prstGeom prst="rect">
            <a:avLst/>
          </a:prstGeom>
        </p:spPr>
      </p:pic>
      <p:sp>
        <p:nvSpPr>
          <p:cNvPr id="9" name="TextBox 8"/>
          <p:cNvSpPr txBox="1"/>
          <p:nvPr/>
        </p:nvSpPr>
        <p:spPr>
          <a:xfrm>
            <a:off x="96200" y="5063066"/>
            <a:ext cx="4458868" cy="2031325"/>
          </a:xfrm>
          <a:prstGeom prst="rect">
            <a:avLst/>
          </a:prstGeom>
          <a:noFill/>
        </p:spPr>
        <p:txBody>
          <a:bodyPr wrap="square" rtlCol="0">
            <a:spAutoFit/>
          </a:bodyPr>
          <a:lstStyle/>
          <a:p>
            <a:pPr marL="285750" indent="-285750">
              <a:buFont typeface="Arial"/>
              <a:buChar char="•"/>
            </a:pPr>
            <a:r>
              <a:rPr lang="en-US" dirty="0" smtClean="0"/>
              <a:t>Heterogeneous crust (from p wave tomography)</a:t>
            </a:r>
          </a:p>
          <a:p>
            <a:pPr marL="285750" indent="-285750">
              <a:buFont typeface="Arial"/>
              <a:buChar char="•"/>
            </a:pPr>
            <a:r>
              <a:rPr lang="en-US" dirty="0" smtClean="0"/>
              <a:t>Non-uniform temperature, viscoelastic response</a:t>
            </a:r>
          </a:p>
          <a:p>
            <a:pPr marL="285750" indent="-285750">
              <a:buFont typeface="Arial"/>
              <a:buChar char="•"/>
            </a:pPr>
            <a:r>
              <a:rPr lang="en-US" dirty="0" smtClean="0"/>
              <a:t>Non-spherical source</a:t>
            </a:r>
          </a:p>
          <a:p>
            <a:pPr marL="285750" indent="-285750">
              <a:buFont typeface="Arial"/>
              <a:buChar char="•"/>
            </a:pPr>
            <a:r>
              <a:rPr lang="en-US" dirty="0" smtClean="0"/>
              <a:t>Finite element mesh</a:t>
            </a:r>
          </a:p>
          <a:p>
            <a:endParaRPr lang="en-US" dirty="0"/>
          </a:p>
        </p:txBody>
      </p:sp>
      <p:sp>
        <p:nvSpPr>
          <p:cNvPr id="10" name="TextBox 9"/>
          <p:cNvSpPr txBox="1"/>
          <p:nvPr/>
        </p:nvSpPr>
        <p:spPr>
          <a:xfrm>
            <a:off x="7092147" y="6317734"/>
            <a:ext cx="1899453" cy="369332"/>
          </a:xfrm>
          <a:prstGeom prst="rect">
            <a:avLst/>
          </a:prstGeom>
          <a:noFill/>
        </p:spPr>
        <p:txBody>
          <a:bodyPr wrap="none" rtlCol="0">
            <a:spAutoFit/>
          </a:bodyPr>
          <a:lstStyle/>
          <a:p>
            <a:r>
              <a:rPr lang="en-US" dirty="0" smtClean="0"/>
              <a:t>Hickey et al., 2016</a:t>
            </a:r>
            <a:endParaRPr lang="en-US" dirty="0"/>
          </a:p>
        </p:txBody>
      </p:sp>
      <p:pic>
        <p:nvPicPr>
          <p:cNvPr id="11" name="Picture 10" descr="COMET logo-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05597" y="5315465"/>
            <a:ext cx="1405467" cy="1405467"/>
          </a:xfrm>
          <a:prstGeom prst="rect">
            <a:avLst/>
          </a:prstGeom>
        </p:spPr>
      </p:pic>
    </p:spTree>
    <p:extLst>
      <p:ext uri="{BB962C8B-B14F-4D97-AF65-F5344CB8AC3E}">
        <p14:creationId xmlns:p14="http://schemas.microsoft.com/office/powerpoint/2010/main" val="337610002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ydrotherma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1" y="1574798"/>
            <a:ext cx="4936427" cy="3117334"/>
          </a:xfrm>
          <a:prstGeom prst="rect">
            <a:avLst/>
          </a:prstGeom>
        </p:spPr>
      </p:pic>
      <p:sp>
        <p:nvSpPr>
          <p:cNvPr id="6" name="TextBox 5"/>
          <p:cNvSpPr txBox="1"/>
          <p:nvPr/>
        </p:nvSpPr>
        <p:spPr>
          <a:xfrm>
            <a:off x="321733" y="184834"/>
            <a:ext cx="8348134" cy="892552"/>
          </a:xfrm>
          <a:prstGeom prst="rect">
            <a:avLst/>
          </a:prstGeom>
          <a:noFill/>
        </p:spPr>
        <p:txBody>
          <a:bodyPr wrap="square" rtlCol="0">
            <a:spAutoFit/>
          </a:bodyPr>
          <a:lstStyle/>
          <a:p>
            <a:r>
              <a:rPr lang="en-US" sz="2800" b="1" dirty="0" smtClean="0"/>
              <a:t>Volcanic unrest</a:t>
            </a:r>
            <a:r>
              <a:rPr lang="en-US" sz="2800" dirty="0" smtClean="0"/>
              <a:t>: </a:t>
            </a:r>
          </a:p>
          <a:p>
            <a:r>
              <a:rPr lang="en-US" sz="2400" dirty="0" smtClean="0"/>
              <a:t>interaction between magmatic fluids and </a:t>
            </a:r>
            <a:r>
              <a:rPr lang="en-US" sz="2400" b="1" dirty="0" smtClean="0"/>
              <a:t>hydrothermal systems</a:t>
            </a:r>
            <a:endParaRPr lang="en-US" sz="2400" b="1" dirty="0"/>
          </a:p>
        </p:txBody>
      </p:sp>
      <p:sp>
        <p:nvSpPr>
          <p:cNvPr id="7" name="TextBox 6"/>
          <p:cNvSpPr txBox="1"/>
          <p:nvPr/>
        </p:nvSpPr>
        <p:spPr>
          <a:xfrm>
            <a:off x="152401" y="5098930"/>
            <a:ext cx="2048345" cy="1200329"/>
          </a:xfrm>
          <a:prstGeom prst="rect">
            <a:avLst/>
          </a:prstGeom>
          <a:noFill/>
        </p:spPr>
        <p:txBody>
          <a:bodyPr wrap="none" rtlCol="0">
            <a:spAutoFit/>
          </a:bodyPr>
          <a:lstStyle/>
          <a:p>
            <a:r>
              <a:rPr lang="en-US" dirty="0" smtClean="0"/>
              <a:t>Hurwitz et al, 2007</a:t>
            </a:r>
          </a:p>
          <a:p>
            <a:r>
              <a:rPr lang="en-US" dirty="0" err="1" smtClean="0"/>
              <a:t>Chiodini</a:t>
            </a:r>
            <a:r>
              <a:rPr lang="en-US" dirty="0" smtClean="0"/>
              <a:t> et al., 2012</a:t>
            </a:r>
          </a:p>
          <a:p>
            <a:r>
              <a:rPr lang="en-US" dirty="0" err="1"/>
              <a:t>Acocella</a:t>
            </a:r>
            <a:r>
              <a:rPr lang="en-US" dirty="0"/>
              <a:t>, 2014</a:t>
            </a:r>
          </a:p>
          <a:p>
            <a:endParaRPr lang="en-US" dirty="0"/>
          </a:p>
        </p:txBody>
      </p:sp>
      <p:pic>
        <p:nvPicPr>
          <p:cNvPr id="10" name="Picture 9" descr="chiodini.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9627" y="1385162"/>
            <a:ext cx="3988307" cy="4360099"/>
          </a:xfrm>
          <a:prstGeom prst="rect">
            <a:avLst/>
          </a:prstGeom>
        </p:spPr>
      </p:pic>
    </p:spTree>
    <p:extLst>
      <p:ext uri="{BB962C8B-B14F-4D97-AF65-F5344CB8AC3E}">
        <p14:creationId xmlns:p14="http://schemas.microsoft.com/office/powerpoint/2010/main" val="235898890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C11BA95-E48A-4D4E-826F-FD016EC7B5E0}" type="slidenum">
              <a:rPr lang="en-US" smtClean="0"/>
              <a:pPr/>
              <a:t>22</a:t>
            </a:fld>
            <a:endParaRPr lang="en-US"/>
          </a:p>
        </p:txBody>
      </p:sp>
      <p:pic>
        <p:nvPicPr>
          <p:cNvPr id="3" name="Picture 2" descr="Macintosh HD:Users:medm06:Desktop:Screen Shot 2012-02-21 at 11.41.25.png"/>
          <p:cNvPicPr/>
          <p:nvPr/>
        </p:nvPicPr>
        <p:blipFill>
          <a:blip r:embed="rId5">
            <a:extLst>
              <a:ext uri="{28A0092B-C50C-407E-A947-70E740481C1C}">
                <a14:useLocalDpi xmlns:a14="http://schemas.microsoft.com/office/drawing/2010/main" val="0"/>
              </a:ext>
            </a:extLst>
          </a:blip>
          <a:srcRect/>
          <a:stretch>
            <a:fillRect/>
          </a:stretch>
        </p:blipFill>
        <p:spPr bwMode="auto">
          <a:xfrm>
            <a:off x="0" y="1571793"/>
            <a:ext cx="4286250" cy="4373710"/>
          </a:xfrm>
          <a:prstGeom prst="rect">
            <a:avLst/>
          </a:prstGeom>
          <a:noFill/>
          <a:ln>
            <a:noFill/>
          </a:ln>
        </p:spPr>
      </p:pic>
      <p:sp>
        <p:nvSpPr>
          <p:cNvPr id="5" name="TextBox 4"/>
          <p:cNvSpPr txBox="1"/>
          <p:nvPr/>
        </p:nvSpPr>
        <p:spPr>
          <a:xfrm>
            <a:off x="138410" y="5945503"/>
            <a:ext cx="2915816" cy="1015663"/>
          </a:xfrm>
          <a:prstGeom prst="rect">
            <a:avLst/>
          </a:prstGeom>
          <a:noFill/>
        </p:spPr>
        <p:txBody>
          <a:bodyPr wrap="square" rtlCol="0">
            <a:spAutoFit/>
          </a:bodyPr>
          <a:lstStyle/>
          <a:p>
            <a:r>
              <a:rPr lang="en-US" sz="2000" dirty="0">
                <a:latin typeface="Arial"/>
                <a:ea typeface="Arial"/>
                <a:cs typeface="Arial"/>
              </a:rPr>
              <a:t>Phase diagram for a hydrous andesitic </a:t>
            </a:r>
            <a:r>
              <a:rPr lang="en-US" sz="2000" dirty="0" smtClean="0">
                <a:latin typeface="Arial"/>
                <a:ea typeface="Arial"/>
                <a:cs typeface="Arial"/>
              </a:rPr>
              <a:t>melt </a:t>
            </a:r>
          </a:p>
          <a:p>
            <a:endParaRPr lang="en-US" sz="2000" dirty="0">
              <a:latin typeface="Arial"/>
              <a:ea typeface="Arial"/>
              <a:cs typeface="Arial"/>
            </a:endParaRPr>
          </a:p>
        </p:txBody>
      </p:sp>
      <p:pic>
        <p:nvPicPr>
          <p:cNvPr id="6" name="MSH06_MOVIE_spine_from_brutus_06-23_to_09-05-06_compressed.avi">
            <a:hlinkHover r:id="" action="ppaction://ole?verb=0"/>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064471" y="1746673"/>
            <a:ext cx="4936653" cy="3496796"/>
          </a:xfrm>
          <a:prstGeom prst="rect">
            <a:avLst/>
          </a:prstGeom>
        </p:spPr>
      </p:pic>
      <p:sp>
        <p:nvSpPr>
          <p:cNvPr id="7" name="TextBox 6"/>
          <p:cNvSpPr txBox="1"/>
          <p:nvPr/>
        </p:nvSpPr>
        <p:spPr>
          <a:xfrm>
            <a:off x="313486" y="415181"/>
            <a:ext cx="8548390" cy="584776"/>
          </a:xfrm>
          <a:prstGeom prst="rect">
            <a:avLst/>
          </a:prstGeom>
          <a:noFill/>
        </p:spPr>
        <p:txBody>
          <a:bodyPr wrap="square" rtlCol="0">
            <a:spAutoFit/>
          </a:bodyPr>
          <a:lstStyle/>
          <a:p>
            <a:r>
              <a:rPr lang="en-US" sz="3200" dirty="0" smtClean="0">
                <a:latin typeface="Arial"/>
              </a:rPr>
              <a:t>Rheology and rock mechanics</a:t>
            </a:r>
            <a:endParaRPr lang="en-US" sz="3200" dirty="0">
              <a:latin typeface="Arial"/>
            </a:endParaRPr>
          </a:p>
        </p:txBody>
      </p:sp>
      <p:sp>
        <p:nvSpPr>
          <p:cNvPr id="8" name="TextBox 7"/>
          <p:cNvSpPr txBox="1"/>
          <p:nvPr/>
        </p:nvSpPr>
        <p:spPr>
          <a:xfrm>
            <a:off x="6133658" y="5345338"/>
            <a:ext cx="2146742" cy="923330"/>
          </a:xfrm>
          <a:prstGeom prst="rect">
            <a:avLst/>
          </a:prstGeom>
          <a:noFill/>
        </p:spPr>
        <p:txBody>
          <a:bodyPr wrap="none" rtlCol="0">
            <a:spAutoFit/>
          </a:bodyPr>
          <a:lstStyle/>
          <a:p>
            <a:r>
              <a:rPr lang="en-US" dirty="0" err="1"/>
              <a:t>Pallister</a:t>
            </a:r>
            <a:r>
              <a:rPr lang="en-US" dirty="0"/>
              <a:t> et al., </a:t>
            </a:r>
            <a:r>
              <a:rPr lang="en-US" dirty="0" smtClean="0"/>
              <a:t>2008</a:t>
            </a:r>
          </a:p>
          <a:p>
            <a:r>
              <a:rPr lang="en-US" dirty="0" err="1" smtClean="0"/>
              <a:t>Cashman</a:t>
            </a:r>
            <a:r>
              <a:rPr lang="en-US" dirty="0" smtClean="0"/>
              <a:t> et al., 2008</a:t>
            </a:r>
          </a:p>
          <a:p>
            <a:endParaRPr lang="en-US" dirty="0"/>
          </a:p>
        </p:txBody>
      </p:sp>
    </p:spTree>
    <p:extLst>
      <p:ext uri="{BB962C8B-B14F-4D97-AF65-F5344CB8AC3E}">
        <p14:creationId xmlns:p14="http://schemas.microsoft.com/office/powerpoint/2010/main" val="38099334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ap.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998" y="1168397"/>
            <a:ext cx="7521661" cy="5469466"/>
          </a:xfrm>
          <a:prstGeom prst="rect">
            <a:avLst/>
          </a:prstGeom>
        </p:spPr>
      </p:pic>
      <p:sp>
        <p:nvSpPr>
          <p:cNvPr id="3" name="TextBox 2"/>
          <p:cNvSpPr txBox="1"/>
          <p:nvPr/>
        </p:nvSpPr>
        <p:spPr>
          <a:xfrm>
            <a:off x="7089986" y="4809066"/>
            <a:ext cx="2054014" cy="923330"/>
          </a:xfrm>
          <a:prstGeom prst="rect">
            <a:avLst/>
          </a:prstGeom>
          <a:noFill/>
        </p:spPr>
        <p:txBody>
          <a:bodyPr wrap="square" rtlCol="0">
            <a:spAutoFit/>
          </a:bodyPr>
          <a:lstStyle/>
          <a:p>
            <a:r>
              <a:rPr lang="en-US" dirty="0" err="1" smtClean="0"/>
              <a:t>Tuffen</a:t>
            </a:r>
            <a:r>
              <a:rPr lang="en-US" dirty="0" smtClean="0"/>
              <a:t> et al., 2003</a:t>
            </a:r>
          </a:p>
          <a:p>
            <a:r>
              <a:rPr lang="en-US" dirty="0" smtClean="0"/>
              <a:t>Heap et al., 2015 Bull. </a:t>
            </a:r>
            <a:r>
              <a:rPr lang="en-US" dirty="0" err="1" smtClean="0"/>
              <a:t>Volc</a:t>
            </a:r>
            <a:r>
              <a:rPr lang="en-US" dirty="0" smtClean="0"/>
              <a:t>.</a:t>
            </a:r>
            <a:endParaRPr lang="en-US" dirty="0"/>
          </a:p>
        </p:txBody>
      </p:sp>
      <p:sp>
        <p:nvSpPr>
          <p:cNvPr id="4" name="TextBox 3"/>
          <p:cNvSpPr txBox="1"/>
          <p:nvPr/>
        </p:nvSpPr>
        <p:spPr>
          <a:xfrm>
            <a:off x="118534" y="168070"/>
            <a:ext cx="8379217" cy="830997"/>
          </a:xfrm>
          <a:prstGeom prst="rect">
            <a:avLst/>
          </a:prstGeom>
          <a:noFill/>
        </p:spPr>
        <p:txBody>
          <a:bodyPr wrap="none" rtlCol="0">
            <a:spAutoFit/>
          </a:bodyPr>
          <a:lstStyle/>
          <a:p>
            <a:r>
              <a:rPr lang="en-US" sz="2400" b="1" dirty="0" smtClean="0"/>
              <a:t>Advances in rock mechanics</a:t>
            </a:r>
            <a:r>
              <a:rPr lang="en-US" sz="2400" dirty="0" smtClean="0"/>
              <a:t>:</a:t>
            </a:r>
          </a:p>
          <a:p>
            <a:r>
              <a:rPr lang="en-US" sz="2400" dirty="0" smtClean="0"/>
              <a:t>Implications for understanding seismicity and permeable gas flow</a:t>
            </a:r>
            <a:endParaRPr lang="en-US" sz="2400" dirty="0"/>
          </a:p>
        </p:txBody>
      </p:sp>
    </p:spTree>
    <p:extLst>
      <p:ext uri="{BB962C8B-B14F-4D97-AF65-F5344CB8AC3E}">
        <p14:creationId xmlns:p14="http://schemas.microsoft.com/office/powerpoint/2010/main" val="173339738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oma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8632" y="2336800"/>
            <a:ext cx="4302968" cy="3111010"/>
          </a:xfrm>
          <a:prstGeom prst="rect">
            <a:avLst/>
          </a:prstGeom>
        </p:spPr>
      </p:pic>
      <p:pic>
        <p:nvPicPr>
          <p:cNvPr id="3" name="Picture 2" descr="roman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688632" cy="6858000"/>
          </a:xfrm>
          <a:prstGeom prst="rect">
            <a:avLst/>
          </a:prstGeom>
        </p:spPr>
      </p:pic>
      <p:sp>
        <p:nvSpPr>
          <p:cNvPr id="4" name="TextBox 3"/>
          <p:cNvSpPr txBox="1"/>
          <p:nvPr/>
        </p:nvSpPr>
        <p:spPr>
          <a:xfrm>
            <a:off x="5029201" y="398958"/>
            <a:ext cx="3759200" cy="1569660"/>
          </a:xfrm>
          <a:prstGeom prst="rect">
            <a:avLst/>
          </a:prstGeom>
          <a:noFill/>
        </p:spPr>
        <p:txBody>
          <a:bodyPr wrap="square" rtlCol="0">
            <a:spAutoFit/>
          </a:bodyPr>
          <a:lstStyle/>
          <a:p>
            <a:r>
              <a:rPr lang="en-US" sz="2400" dirty="0" smtClean="0"/>
              <a:t>Explosions caused by conduit sealing and gas overpressures at </a:t>
            </a:r>
            <a:r>
              <a:rPr lang="en-US" sz="2400" dirty="0" err="1" smtClean="0"/>
              <a:t>Telica</a:t>
            </a:r>
            <a:r>
              <a:rPr lang="en-US" sz="2400" dirty="0" smtClean="0"/>
              <a:t> Volcano</a:t>
            </a:r>
            <a:endParaRPr lang="en-US" sz="2400" dirty="0"/>
          </a:p>
        </p:txBody>
      </p:sp>
      <p:sp>
        <p:nvSpPr>
          <p:cNvPr id="5" name="TextBox 4"/>
          <p:cNvSpPr txBox="1"/>
          <p:nvPr/>
        </p:nvSpPr>
        <p:spPr>
          <a:xfrm>
            <a:off x="6146800" y="6146800"/>
            <a:ext cx="2997199" cy="369332"/>
          </a:xfrm>
          <a:prstGeom prst="rect">
            <a:avLst/>
          </a:prstGeom>
          <a:noFill/>
        </p:spPr>
        <p:txBody>
          <a:bodyPr wrap="square" rtlCol="0">
            <a:spAutoFit/>
          </a:bodyPr>
          <a:lstStyle/>
          <a:p>
            <a:r>
              <a:rPr lang="en-US" dirty="0" smtClean="0"/>
              <a:t>Roman et al., 2016, EPSL</a:t>
            </a:r>
            <a:endParaRPr lang="en-US" dirty="0"/>
          </a:p>
        </p:txBody>
      </p:sp>
    </p:spTree>
    <p:extLst>
      <p:ext uri="{BB962C8B-B14F-4D97-AF65-F5344CB8AC3E}">
        <p14:creationId xmlns:p14="http://schemas.microsoft.com/office/powerpoint/2010/main" val="233780117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5_styles.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666" y="169334"/>
            <a:ext cx="8026400" cy="6072408"/>
          </a:xfrm>
          <a:prstGeom prst="rect">
            <a:avLst/>
          </a:prstGeom>
        </p:spPr>
      </p:pic>
      <p:sp>
        <p:nvSpPr>
          <p:cNvPr id="3" name="TextBox 2"/>
          <p:cNvSpPr txBox="1"/>
          <p:nvPr/>
        </p:nvSpPr>
        <p:spPr>
          <a:xfrm>
            <a:off x="4910667" y="6385467"/>
            <a:ext cx="4071848" cy="369332"/>
          </a:xfrm>
          <a:prstGeom prst="rect">
            <a:avLst/>
          </a:prstGeom>
          <a:noFill/>
        </p:spPr>
        <p:txBody>
          <a:bodyPr wrap="none" rtlCol="0">
            <a:spAutoFit/>
          </a:bodyPr>
          <a:lstStyle/>
          <a:p>
            <a:r>
              <a:rPr lang="en-US" dirty="0" smtClean="0"/>
              <a:t>Edmonds and Wallace, in press, Elements</a:t>
            </a:r>
            <a:endParaRPr lang="en-US" dirty="0"/>
          </a:p>
        </p:txBody>
      </p:sp>
    </p:spTree>
    <p:extLst>
      <p:ext uri="{BB962C8B-B14F-4D97-AF65-F5344CB8AC3E}">
        <p14:creationId xmlns:p14="http://schemas.microsoft.com/office/powerpoint/2010/main" val="68960017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derson1.jpg"/>
          <p:cNvPicPr>
            <a:picLocks noChangeAspect="1"/>
          </p:cNvPicPr>
          <p:nvPr/>
        </p:nvPicPr>
        <p:blipFill rotWithShape="1">
          <a:blip r:embed="rId3">
            <a:extLst>
              <a:ext uri="{28A0092B-C50C-407E-A947-70E740481C1C}">
                <a14:useLocalDpi xmlns:a14="http://schemas.microsoft.com/office/drawing/2010/main" val="0"/>
              </a:ext>
            </a:extLst>
          </a:blip>
          <a:srcRect l="51221"/>
          <a:stretch/>
        </p:blipFill>
        <p:spPr>
          <a:xfrm>
            <a:off x="184385" y="2530116"/>
            <a:ext cx="5031082" cy="2993967"/>
          </a:xfrm>
          <a:prstGeom prst="rect">
            <a:avLst/>
          </a:prstGeom>
        </p:spPr>
      </p:pic>
      <p:sp>
        <p:nvSpPr>
          <p:cNvPr id="4" name="TextBox 3"/>
          <p:cNvSpPr txBox="1"/>
          <p:nvPr/>
        </p:nvSpPr>
        <p:spPr>
          <a:xfrm>
            <a:off x="218250" y="164268"/>
            <a:ext cx="3648643" cy="1200328"/>
          </a:xfrm>
          <a:prstGeom prst="rect">
            <a:avLst/>
          </a:prstGeom>
          <a:noFill/>
        </p:spPr>
        <p:txBody>
          <a:bodyPr wrap="square" rtlCol="0">
            <a:spAutoFit/>
          </a:bodyPr>
          <a:lstStyle/>
          <a:p>
            <a:r>
              <a:rPr lang="en-US" sz="2400" dirty="0" smtClean="0"/>
              <a:t>Integrated models of </a:t>
            </a:r>
            <a:r>
              <a:rPr lang="en-US" sz="2400" b="1" dirty="0" smtClean="0"/>
              <a:t>magma storage, transport and eruption</a:t>
            </a:r>
            <a:endParaRPr lang="en-US" sz="2400" b="1" dirty="0"/>
          </a:p>
        </p:txBody>
      </p:sp>
      <p:sp>
        <p:nvSpPr>
          <p:cNvPr id="5" name="TextBox 4"/>
          <p:cNvSpPr txBox="1"/>
          <p:nvPr/>
        </p:nvSpPr>
        <p:spPr>
          <a:xfrm>
            <a:off x="184385" y="5897413"/>
            <a:ext cx="3326552" cy="646331"/>
          </a:xfrm>
          <a:prstGeom prst="rect">
            <a:avLst/>
          </a:prstGeom>
          <a:noFill/>
        </p:spPr>
        <p:txBody>
          <a:bodyPr wrap="none" rtlCol="0">
            <a:spAutoFit/>
          </a:bodyPr>
          <a:lstStyle/>
          <a:p>
            <a:r>
              <a:rPr lang="en-US" dirty="0" smtClean="0"/>
              <a:t>Anderson and </a:t>
            </a:r>
            <a:r>
              <a:rPr lang="en-US" dirty="0" err="1" smtClean="0"/>
              <a:t>Segall</a:t>
            </a:r>
            <a:r>
              <a:rPr lang="en-US" dirty="0" smtClean="0"/>
              <a:t>, 2011, 2013</a:t>
            </a:r>
          </a:p>
          <a:p>
            <a:r>
              <a:rPr lang="en-US" dirty="0" smtClean="0"/>
              <a:t>Anderson and Poland, 2016, EPSL</a:t>
            </a:r>
          </a:p>
        </p:txBody>
      </p:sp>
      <p:pic>
        <p:nvPicPr>
          <p:cNvPr id="6" name="Picture 5" descr="anderson2.jpg"/>
          <p:cNvPicPr>
            <a:picLocks noChangeAspect="1"/>
          </p:cNvPicPr>
          <p:nvPr/>
        </p:nvPicPr>
        <p:blipFill rotWithShape="1">
          <a:blip r:embed="rId4">
            <a:extLst>
              <a:ext uri="{28A0092B-C50C-407E-A947-70E740481C1C}">
                <a14:useLocalDpi xmlns:a14="http://schemas.microsoft.com/office/drawing/2010/main" val="0"/>
              </a:ext>
            </a:extLst>
          </a:blip>
          <a:srcRect r="46778" b="64217"/>
          <a:stretch/>
        </p:blipFill>
        <p:spPr>
          <a:xfrm>
            <a:off x="5227734" y="180021"/>
            <a:ext cx="3850414" cy="2734669"/>
          </a:xfrm>
          <a:prstGeom prst="rect">
            <a:avLst/>
          </a:prstGeom>
        </p:spPr>
      </p:pic>
      <p:sp>
        <p:nvSpPr>
          <p:cNvPr id="7" name="TextBox 6"/>
          <p:cNvSpPr txBox="1"/>
          <p:nvPr/>
        </p:nvSpPr>
        <p:spPr>
          <a:xfrm>
            <a:off x="3581129" y="1041430"/>
            <a:ext cx="1646605" cy="646331"/>
          </a:xfrm>
          <a:prstGeom prst="rect">
            <a:avLst/>
          </a:prstGeom>
          <a:noFill/>
        </p:spPr>
        <p:txBody>
          <a:bodyPr wrap="none" rtlCol="0">
            <a:spAutoFit/>
          </a:bodyPr>
          <a:lstStyle/>
          <a:p>
            <a:pPr algn="r"/>
            <a:r>
              <a:rPr lang="en-US" dirty="0" smtClean="0"/>
              <a:t>Gas emissions,</a:t>
            </a:r>
          </a:p>
          <a:p>
            <a:pPr algn="r"/>
            <a:r>
              <a:rPr lang="en-US" dirty="0" smtClean="0"/>
              <a:t>Summit and rift</a:t>
            </a:r>
            <a:endParaRPr lang="en-US" dirty="0"/>
          </a:p>
        </p:txBody>
      </p:sp>
      <p:pic>
        <p:nvPicPr>
          <p:cNvPr id="8" name="Picture 7" descr="anderson2.jpg"/>
          <p:cNvPicPr>
            <a:picLocks noChangeAspect="1"/>
          </p:cNvPicPr>
          <p:nvPr/>
        </p:nvPicPr>
        <p:blipFill rotWithShape="1">
          <a:blip r:embed="rId4">
            <a:extLst>
              <a:ext uri="{28A0092B-C50C-407E-A947-70E740481C1C}">
                <a14:useLocalDpi xmlns:a14="http://schemas.microsoft.com/office/drawing/2010/main" val="0"/>
              </a:ext>
            </a:extLst>
          </a:blip>
          <a:srcRect t="47996" r="60688"/>
          <a:stretch/>
        </p:blipFill>
        <p:spPr>
          <a:xfrm>
            <a:off x="6265334" y="2914690"/>
            <a:ext cx="2745080" cy="3836013"/>
          </a:xfrm>
          <a:prstGeom prst="rect">
            <a:avLst/>
          </a:prstGeom>
        </p:spPr>
      </p:pic>
      <p:sp>
        <p:nvSpPr>
          <p:cNvPr id="9" name="TextBox 8"/>
          <p:cNvSpPr txBox="1"/>
          <p:nvPr/>
        </p:nvSpPr>
        <p:spPr>
          <a:xfrm>
            <a:off x="5227734" y="3877901"/>
            <a:ext cx="1200982" cy="369332"/>
          </a:xfrm>
          <a:prstGeom prst="rect">
            <a:avLst/>
          </a:prstGeom>
          <a:noFill/>
        </p:spPr>
        <p:txBody>
          <a:bodyPr wrap="none" rtlCol="0">
            <a:spAutoFit/>
          </a:bodyPr>
          <a:lstStyle/>
          <a:p>
            <a:pPr algn="r"/>
            <a:r>
              <a:rPr lang="en-US" dirty="0" err="1" smtClean="0"/>
              <a:t>InSAR</a:t>
            </a:r>
            <a:r>
              <a:rPr lang="en-US" dirty="0" smtClean="0"/>
              <a:t> data</a:t>
            </a:r>
            <a:endParaRPr lang="en-US" dirty="0"/>
          </a:p>
        </p:txBody>
      </p:sp>
    </p:spTree>
    <p:extLst>
      <p:ext uri="{BB962C8B-B14F-4D97-AF65-F5344CB8AC3E}">
        <p14:creationId xmlns:p14="http://schemas.microsoft.com/office/powerpoint/2010/main" val="333058912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9-28 at 14.48.5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977918"/>
          </a:xfrm>
          <a:prstGeom prst="rect">
            <a:avLst/>
          </a:prstGeom>
        </p:spPr>
      </p:pic>
      <p:sp>
        <p:nvSpPr>
          <p:cNvPr id="4" name="TextBox 3"/>
          <p:cNvSpPr txBox="1"/>
          <p:nvPr/>
        </p:nvSpPr>
        <p:spPr>
          <a:xfrm>
            <a:off x="321734" y="4817410"/>
            <a:ext cx="8289501" cy="1938992"/>
          </a:xfrm>
          <a:prstGeom prst="rect">
            <a:avLst/>
          </a:prstGeom>
          <a:solidFill>
            <a:schemeClr val="bg1">
              <a:lumMod val="95000"/>
            </a:schemeClr>
          </a:solidFill>
        </p:spPr>
        <p:txBody>
          <a:bodyPr wrap="square" rtlCol="0">
            <a:spAutoFit/>
          </a:bodyPr>
          <a:lstStyle/>
          <a:p>
            <a:pPr marL="285750" indent="-285750">
              <a:buFont typeface="Arial"/>
              <a:buChar char="•"/>
            </a:pPr>
            <a:r>
              <a:rPr lang="en-US" sz="2400" dirty="0" smtClean="0"/>
              <a:t>Complex magma reservoirs, frequent magma recharge</a:t>
            </a:r>
          </a:p>
          <a:p>
            <a:pPr marL="285750" indent="-285750">
              <a:buFont typeface="Arial"/>
              <a:buChar char="•"/>
            </a:pPr>
            <a:r>
              <a:rPr lang="en-US" sz="2400" dirty="0" smtClean="0"/>
              <a:t>Implications for interpretation seismic/deformation/gas</a:t>
            </a:r>
          </a:p>
          <a:p>
            <a:pPr marL="285750" indent="-285750">
              <a:buFont typeface="Arial"/>
              <a:buChar char="•"/>
            </a:pPr>
            <a:r>
              <a:rPr lang="en-US" sz="2400" dirty="0" smtClean="0"/>
              <a:t>Understanding signs of unrest – recharge/hydrothermal</a:t>
            </a:r>
          </a:p>
          <a:p>
            <a:pPr marL="285750" indent="-285750">
              <a:buFont typeface="Arial"/>
              <a:buChar char="•"/>
            </a:pPr>
            <a:r>
              <a:rPr lang="en-US" sz="2400" dirty="0" smtClean="0"/>
              <a:t>New opportunities - instrumentation</a:t>
            </a:r>
          </a:p>
          <a:p>
            <a:pPr marL="285750" indent="-285750">
              <a:buFont typeface="Arial"/>
              <a:buChar char="•"/>
            </a:pPr>
            <a:r>
              <a:rPr lang="en-US" sz="2400" dirty="0" smtClean="0"/>
              <a:t>Integrated monitoring and models</a:t>
            </a:r>
          </a:p>
        </p:txBody>
      </p:sp>
      <p:sp>
        <p:nvSpPr>
          <p:cNvPr id="5" name="TextBox 4"/>
          <p:cNvSpPr txBox="1"/>
          <p:nvPr/>
        </p:nvSpPr>
        <p:spPr>
          <a:xfrm>
            <a:off x="3810000" y="768234"/>
            <a:ext cx="1040670" cy="461665"/>
          </a:xfrm>
          <a:prstGeom prst="rect">
            <a:avLst/>
          </a:prstGeom>
          <a:noFill/>
        </p:spPr>
        <p:txBody>
          <a:bodyPr wrap="none" rtlCol="0">
            <a:spAutoFit/>
          </a:bodyPr>
          <a:lstStyle/>
          <a:p>
            <a:r>
              <a:rPr lang="en-US" sz="2400" dirty="0" err="1" smtClean="0"/>
              <a:t>Rabaul</a:t>
            </a:r>
            <a:endParaRPr lang="en-US" sz="2400" dirty="0"/>
          </a:p>
        </p:txBody>
      </p:sp>
      <p:sp>
        <p:nvSpPr>
          <p:cNvPr id="6" name="TextBox 5"/>
          <p:cNvSpPr txBox="1"/>
          <p:nvPr/>
        </p:nvSpPr>
        <p:spPr>
          <a:xfrm>
            <a:off x="4875340" y="1409931"/>
            <a:ext cx="1100932" cy="461665"/>
          </a:xfrm>
          <a:prstGeom prst="rect">
            <a:avLst/>
          </a:prstGeom>
          <a:noFill/>
        </p:spPr>
        <p:txBody>
          <a:bodyPr wrap="none" rtlCol="0">
            <a:spAutoFit/>
          </a:bodyPr>
          <a:lstStyle/>
          <a:p>
            <a:r>
              <a:rPr lang="en-US" sz="2400" dirty="0" err="1" smtClean="0"/>
              <a:t>Bagana</a:t>
            </a:r>
            <a:endParaRPr lang="en-US" sz="2400" dirty="0"/>
          </a:p>
        </p:txBody>
      </p:sp>
      <p:sp>
        <p:nvSpPr>
          <p:cNvPr id="7" name="TextBox 6"/>
          <p:cNvSpPr txBox="1"/>
          <p:nvPr/>
        </p:nvSpPr>
        <p:spPr>
          <a:xfrm>
            <a:off x="6467073" y="3543531"/>
            <a:ext cx="1262786" cy="461665"/>
          </a:xfrm>
          <a:prstGeom prst="rect">
            <a:avLst/>
          </a:prstGeom>
          <a:noFill/>
        </p:spPr>
        <p:txBody>
          <a:bodyPr wrap="none" rtlCol="0">
            <a:spAutoFit/>
          </a:bodyPr>
          <a:lstStyle/>
          <a:p>
            <a:r>
              <a:rPr lang="en-US" sz="2400" dirty="0" err="1" smtClean="0"/>
              <a:t>Ambrym</a:t>
            </a:r>
            <a:endParaRPr lang="en-US" sz="2400" dirty="0"/>
          </a:p>
        </p:txBody>
      </p:sp>
      <p:pic>
        <p:nvPicPr>
          <p:cNvPr id="8" name="Picture 7" descr="CAP Decade Logo 2.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2267" y="151068"/>
            <a:ext cx="1058968" cy="1027822"/>
          </a:xfrm>
          <a:prstGeom prst="rect">
            <a:avLst/>
          </a:prstGeom>
        </p:spPr>
      </p:pic>
      <p:sp>
        <p:nvSpPr>
          <p:cNvPr id="9" name="TextBox 8"/>
          <p:cNvSpPr txBox="1"/>
          <p:nvPr/>
        </p:nvSpPr>
        <p:spPr>
          <a:xfrm>
            <a:off x="5100337" y="892999"/>
            <a:ext cx="2076861" cy="461665"/>
          </a:xfrm>
          <a:prstGeom prst="rect">
            <a:avLst/>
          </a:prstGeom>
          <a:noFill/>
        </p:spPr>
        <p:txBody>
          <a:bodyPr wrap="none" rtlCol="0">
            <a:spAutoFit/>
          </a:bodyPr>
          <a:lstStyle/>
          <a:p>
            <a:r>
              <a:rPr lang="en-US" sz="2400" b="1" dirty="0" smtClean="0"/>
              <a:t>@pngvolc2016</a:t>
            </a:r>
            <a:endParaRPr lang="en-US" sz="2400" b="1" dirty="0"/>
          </a:p>
        </p:txBody>
      </p:sp>
      <p:sp>
        <p:nvSpPr>
          <p:cNvPr id="10" name="TextBox 9"/>
          <p:cNvSpPr txBox="1"/>
          <p:nvPr/>
        </p:nvSpPr>
        <p:spPr>
          <a:xfrm>
            <a:off x="4016213" y="3772593"/>
            <a:ext cx="2432276" cy="461665"/>
          </a:xfrm>
          <a:prstGeom prst="rect">
            <a:avLst/>
          </a:prstGeom>
          <a:noFill/>
        </p:spPr>
        <p:txBody>
          <a:bodyPr wrap="none" rtlCol="0">
            <a:spAutoFit/>
          </a:bodyPr>
          <a:lstStyle/>
          <a:p>
            <a:r>
              <a:rPr lang="en-US" sz="2400" b="1" dirty="0" smtClean="0"/>
              <a:t>Allard et al., 2015</a:t>
            </a:r>
            <a:endParaRPr lang="en-US" sz="2400" b="1" dirty="0"/>
          </a:p>
        </p:txBody>
      </p:sp>
      <p:pic>
        <p:nvPicPr>
          <p:cNvPr id="11" name="Picture 10" descr="DCO_logo.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532" y="151068"/>
            <a:ext cx="2714721" cy="594977"/>
          </a:xfrm>
          <a:prstGeom prst="rect">
            <a:avLst/>
          </a:prstGeom>
        </p:spPr>
      </p:pic>
    </p:spTree>
    <p:extLst>
      <p:ext uri="{BB962C8B-B14F-4D97-AF65-F5344CB8AC3E}">
        <p14:creationId xmlns:p14="http://schemas.microsoft.com/office/powerpoint/2010/main" val="13156353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2-06 at 19.43.4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1200" y="3494758"/>
            <a:ext cx="4267200" cy="2620751"/>
          </a:xfrm>
          <a:prstGeom prst="rect">
            <a:avLst/>
          </a:prstGeom>
        </p:spPr>
      </p:pic>
      <p:pic>
        <p:nvPicPr>
          <p:cNvPr id="5" name="Picture 4" descr="Screen Shot 2016-02-08 at 16.19.16.png"/>
          <p:cNvPicPr>
            <a:picLocks noChangeAspect="1"/>
          </p:cNvPicPr>
          <p:nvPr/>
        </p:nvPicPr>
        <p:blipFill rotWithShape="1">
          <a:blip r:embed="rId4">
            <a:extLst>
              <a:ext uri="{28A0092B-C50C-407E-A947-70E740481C1C}">
                <a14:useLocalDpi xmlns:a14="http://schemas.microsoft.com/office/drawing/2010/main" val="0"/>
              </a:ext>
            </a:extLst>
          </a:blip>
          <a:srcRect b="44103"/>
          <a:stretch/>
        </p:blipFill>
        <p:spPr>
          <a:xfrm>
            <a:off x="4895128" y="125023"/>
            <a:ext cx="4113405" cy="3437467"/>
          </a:xfrm>
          <a:prstGeom prst="rect">
            <a:avLst/>
          </a:prstGeom>
        </p:spPr>
      </p:pic>
      <p:pic>
        <p:nvPicPr>
          <p:cNvPr id="7" name="Picture 6" descr="Figure-19-19-The-volcanic-arc-outputs-a-and-AOC-and-sediment-inputs-b-from.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0104" y="118532"/>
            <a:ext cx="3062049" cy="6163736"/>
          </a:xfrm>
          <a:prstGeom prst="rect">
            <a:avLst/>
          </a:prstGeom>
        </p:spPr>
      </p:pic>
      <p:sp>
        <p:nvSpPr>
          <p:cNvPr id="2" name="Title 1"/>
          <p:cNvSpPr>
            <a:spLocks noGrp="1"/>
          </p:cNvSpPr>
          <p:nvPr>
            <p:ph type="title" idx="4294967295"/>
          </p:nvPr>
        </p:nvSpPr>
        <p:spPr>
          <a:xfrm>
            <a:off x="3669136" y="257706"/>
            <a:ext cx="2147184" cy="826028"/>
          </a:xfrm>
        </p:spPr>
        <p:txBody>
          <a:bodyPr>
            <a:normAutofit/>
          </a:bodyPr>
          <a:lstStyle/>
          <a:p>
            <a:r>
              <a:rPr lang="en-US" sz="2400" dirty="0" smtClean="0"/>
              <a:t>Arc magma geochemistry</a:t>
            </a:r>
            <a:endParaRPr lang="en-US" sz="2400" dirty="0"/>
          </a:p>
        </p:txBody>
      </p:sp>
      <p:sp>
        <p:nvSpPr>
          <p:cNvPr id="8" name="TextBox 7"/>
          <p:cNvSpPr txBox="1"/>
          <p:nvPr/>
        </p:nvSpPr>
        <p:spPr>
          <a:xfrm>
            <a:off x="479434" y="6346800"/>
            <a:ext cx="2969195" cy="369332"/>
          </a:xfrm>
          <a:prstGeom prst="rect">
            <a:avLst/>
          </a:prstGeom>
          <a:noFill/>
        </p:spPr>
        <p:txBody>
          <a:bodyPr wrap="none" rtlCol="0">
            <a:spAutoFit/>
          </a:bodyPr>
          <a:lstStyle/>
          <a:p>
            <a:r>
              <a:rPr lang="en-US" dirty="0">
                <a:latin typeface="Arial"/>
              </a:rPr>
              <a:t>Plank and Langmuir (1998)</a:t>
            </a:r>
            <a:endParaRPr lang="en-US" dirty="0"/>
          </a:p>
        </p:txBody>
      </p:sp>
      <p:sp>
        <p:nvSpPr>
          <p:cNvPr id="9" name="TextBox 8"/>
          <p:cNvSpPr txBox="1"/>
          <p:nvPr/>
        </p:nvSpPr>
        <p:spPr>
          <a:xfrm>
            <a:off x="3808570" y="6218704"/>
            <a:ext cx="2661268" cy="646331"/>
          </a:xfrm>
          <a:prstGeom prst="rect">
            <a:avLst/>
          </a:prstGeom>
          <a:solidFill>
            <a:schemeClr val="bg1"/>
          </a:solidFill>
        </p:spPr>
        <p:txBody>
          <a:bodyPr wrap="none" rtlCol="0">
            <a:spAutoFit/>
          </a:bodyPr>
          <a:lstStyle/>
          <a:p>
            <a:r>
              <a:rPr lang="en-US" dirty="0" smtClean="0">
                <a:latin typeface="Arial"/>
              </a:rPr>
              <a:t>Sisson and Grove, 1993</a:t>
            </a:r>
          </a:p>
          <a:p>
            <a:r>
              <a:rPr lang="en-US" dirty="0" smtClean="0">
                <a:latin typeface="Arial"/>
              </a:rPr>
              <a:t>Zimmer et al., 2010</a:t>
            </a:r>
            <a:endParaRPr lang="en-US" dirty="0"/>
          </a:p>
        </p:txBody>
      </p:sp>
    </p:spTree>
    <p:extLst>
      <p:ext uri="{BB962C8B-B14F-4D97-AF65-F5344CB8AC3E}">
        <p14:creationId xmlns:p14="http://schemas.microsoft.com/office/powerpoint/2010/main" val="317191311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nclave.eps"/>
          <p:cNvPicPr>
            <a:picLocks noChangeAspect="1"/>
          </p:cNvPicPr>
          <p:nvPr/>
        </p:nvPicPr>
        <p:blipFill rotWithShape="1">
          <a:blip r:embed="rId3">
            <a:extLst>
              <a:ext uri="{28A0092B-C50C-407E-A947-70E740481C1C}">
                <a14:useLocalDpi xmlns:a14="http://schemas.microsoft.com/office/drawing/2010/main" val="0"/>
              </a:ext>
            </a:extLst>
          </a:blip>
          <a:srcRect t="15583"/>
          <a:stretch/>
        </p:blipFill>
        <p:spPr>
          <a:xfrm>
            <a:off x="-483357" y="203196"/>
            <a:ext cx="9690347" cy="5474850"/>
          </a:xfrm>
          <a:prstGeom prst="rect">
            <a:avLst/>
          </a:prstGeom>
        </p:spPr>
      </p:pic>
      <p:pic>
        <p:nvPicPr>
          <p:cNvPr id="26" name="Picture 25" descr="thinsectio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042399"/>
            <a:ext cx="5041889" cy="3739401"/>
          </a:xfrm>
          <a:prstGeom prst="rect">
            <a:avLst/>
          </a:prstGeom>
        </p:spPr>
      </p:pic>
      <p:sp>
        <p:nvSpPr>
          <p:cNvPr id="6" name="TextBox 5"/>
          <p:cNvSpPr txBox="1"/>
          <p:nvPr/>
        </p:nvSpPr>
        <p:spPr>
          <a:xfrm>
            <a:off x="1896533" y="6299200"/>
            <a:ext cx="1480957" cy="369332"/>
          </a:xfrm>
          <a:prstGeom prst="rect">
            <a:avLst/>
          </a:prstGeom>
          <a:solidFill>
            <a:schemeClr val="bg1">
              <a:lumMod val="75000"/>
            </a:schemeClr>
          </a:solidFill>
        </p:spPr>
        <p:txBody>
          <a:bodyPr wrap="none" rtlCol="0">
            <a:spAutoFit/>
          </a:bodyPr>
          <a:lstStyle/>
          <a:p>
            <a:r>
              <a:rPr lang="en-US" dirty="0" smtClean="0"/>
              <a:t>Mafic enclave</a:t>
            </a:r>
            <a:endParaRPr lang="en-US" dirty="0"/>
          </a:p>
        </p:txBody>
      </p:sp>
      <p:sp>
        <p:nvSpPr>
          <p:cNvPr id="7" name="TextBox 6"/>
          <p:cNvSpPr txBox="1"/>
          <p:nvPr/>
        </p:nvSpPr>
        <p:spPr>
          <a:xfrm>
            <a:off x="1391001" y="3372385"/>
            <a:ext cx="1011064" cy="369332"/>
          </a:xfrm>
          <a:prstGeom prst="rect">
            <a:avLst/>
          </a:prstGeom>
          <a:solidFill>
            <a:schemeClr val="bg1">
              <a:lumMod val="75000"/>
            </a:schemeClr>
          </a:solidFill>
        </p:spPr>
        <p:txBody>
          <a:bodyPr wrap="none" rtlCol="0">
            <a:spAutoFit/>
          </a:bodyPr>
          <a:lstStyle/>
          <a:p>
            <a:r>
              <a:rPr lang="en-US" dirty="0" smtClean="0"/>
              <a:t>Andesite</a:t>
            </a:r>
            <a:endParaRPr lang="en-US" dirty="0"/>
          </a:p>
        </p:txBody>
      </p:sp>
      <p:grpSp>
        <p:nvGrpSpPr>
          <p:cNvPr id="8" name="Group 50"/>
          <p:cNvGrpSpPr>
            <a:grpSpLocks/>
          </p:cNvGrpSpPr>
          <p:nvPr/>
        </p:nvGrpSpPr>
        <p:grpSpPr bwMode="auto">
          <a:xfrm>
            <a:off x="5876925" y="2975510"/>
            <a:ext cx="2376487" cy="2100263"/>
            <a:chOff x="240" y="816"/>
            <a:chExt cx="1497" cy="1323"/>
          </a:xfrm>
        </p:grpSpPr>
        <p:grpSp>
          <p:nvGrpSpPr>
            <p:cNvPr id="9" name="Group 15"/>
            <p:cNvGrpSpPr>
              <a:grpSpLocks/>
            </p:cNvGrpSpPr>
            <p:nvPr/>
          </p:nvGrpSpPr>
          <p:grpSpPr bwMode="auto">
            <a:xfrm>
              <a:off x="240" y="816"/>
              <a:ext cx="1497" cy="1323"/>
              <a:chOff x="240" y="624"/>
              <a:chExt cx="2064" cy="1824"/>
            </a:xfrm>
          </p:grpSpPr>
          <p:pic>
            <p:nvPicPr>
              <p:cNvPr id="11" name="Picture 16" descr="MVO1445_5"/>
              <p:cNvPicPr>
                <a:picLocks noChangeAspect="1" noChangeArrowheads="1"/>
              </p:cNvPicPr>
              <p:nvPr/>
            </p:nvPicPr>
            <p:blipFill>
              <a:blip r:embed="rId5">
                <a:lum bright="18000"/>
              </a:blip>
              <a:srcRect b="11627"/>
              <a:stretch>
                <a:fillRect/>
              </a:stretch>
            </p:blipFill>
            <p:spPr bwMode="auto">
              <a:xfrm>
                <a:off x="240" y="624"/>
                <a:ext cx="2064" cy="1824"/>
              </a:xfrm>
              <a:prstGeom prst="rect">
                <a:avLst/>
              </a:prstGeom>
              <a:noFill/>
              <a:ln w="9525">
                <a:noFill/>
                <a:miter lim="800000"/>
                <a:headEnd/>
                <a:tailEnd/>
              </a:ln>
            </p:spPr>
          </p:pic>
          <p:sp>
            <p:nvSpPr>
              <p:cNvPr id="12" name="Rectangle 17"/>
              <p:cNvSpPr>
                <a:spLocks noChangeArrowheads="1"/>
              </p:cNvSpPr>
              <p:nvPr/>
            </p:nvSpPr>
            <p:spPr bwMode="auto">
              <a:xfrm>
                <a:off x="288" y="2304"/>
                <a:ext cx="165" cy="55"/>
              </a:xfrm>
              <a:prstGeom prst="rect">
                <a:avLst/>
              </a:prstGeom>
              <a:solidFill>
                <a:schemeClr val="bg1"/>
              </a:solidFill>
              <a:ln w="9525">
                <a:noFill/>
                <a:miter lim="800000"/>
                <a:headEnd/>
                <a:tailEnd/>
              </a:ln>
            </p:spPr>
            <p:txBody>
              <a:bodyPr wrap="none" anchor="ctr">
                <a:prstTxWarp prst="textNoShape">
                  <a:avLst/>
                </a:prstTxWarp>
              </a:bodyPr>
              <a:lstStyle/>
              <a:p>
                <a:pPr eaLnBrk="0" hangingPunct="0"/>
                <a:endParaRPr lang="en-US" dirty="0">
                  <a:latin typeface="Arial"/>
                </a:endParaRPr>
              </a:p>
            </p:txBody>
          </p:sp>
        </p:grpSp>
        <p:sp>
          <p:nvSpPr>
            <p:cNvPr id="10" name="Text Box 24"/>
            <p:cNvSpPr txBox="1">
              <a:spLocks noChangeArrowheads="1"/>
            </p:cNvSpPr>
            <p:nvPr/>
          </p:nvSpPr>
          <p:spPr bwMode="auto">
            <a:xfrm>
              <a:off x="240" y="846"/>
              <a:ext cx="330" cy="250"/>
            </a:xfrm>
            <a:prstGeom prst="rect">
              <a:avLst/>
            </a:prstGeom>
            <a:noFill/>
            <a:ln w="9525">
              <a:noFill/>
              <a:miter lim="800000"/>
              <a:headEnd/>
              <a:tailEnd/>
            </a:ln>
          </p:spPr>
          <p:txBody>
            <a:bodyPr wrap="none">
              <a:prstTxWarp prst="textNoShape">
                <a:avLst/>
              </a:prstTxWarp>
              <a:spAutoFit/>
            </a:bodyPr>
            <a:lstStyle/>
            <a:p>
              <a:pPr eaLnBrk="0" hangingPunct="0"/>
              <a:r>
                <a:rPr lang="en-US" sz="2000" dirty="0" err="1">
                  <a:solidFill>
                    <a:schemeClr val="bg1"/>
                  </a:solidFill>
                  <a:latin typeface="Arial"/>
                </a:rPr>
                <a:t>hbl</a:t>
              </a:r>
              <a:endParaRPr lang="en-US" sz="2000" dirty="0">
                <a:solidFill>
                  <a:schemeClr val="bg1"/>
                </a:solidFill>
                <a:latin typeface="Arial"/>
              </a:endParaRPr>
            </a:p>
          </p:txBody>
        </p:sp>
      </p:grpSp>
      <p:grpSp>
        <p:nvGrpSpPr>
          <p:cNvPr id="13" name="Group 49"/>
          <p:cNvGrpSpPr>
            <a:grpSpLocks/>
          </p:cNvGrpSpPr>
          <p:nvPr/>
        </p:nvGrpSpPr>
        <p:grpSpPr bwMode="auto">
          <a:xfrm>
            <a:off x="3200400" y="2975510"/>
            <a:ext cx="2438400" cy="2081212"/>
            <a:chOff x="1824" y="816"/>
            <a:chExt cx="1536" cy="1311"/>
          </a:xfrm>
        </p:grpSpPr>
        <p:grpSp>
          <p:nvGrpSpPr>
            <p:cNvPr id="14" name="Group 21"/>
            <p:cNvGrpSpPr>
              <a:grpSpLocks/>
            </p:cNvGrpSpPr>
            <p:nvPr/>
          </p:nvGrpSpPr>
          <p:grpSpPr bwMode="auto">
            <a:xfrm>
              <a:off x="1824" y="816"/>
              <a:ext cx="1536" cy="1311"/>
              <a:chOff x="720" y="2256"/>
              <a:chExt cx="2304" cy="1968"/>
            </a:xfrm>
          </p:grpSpPr>
          <p:pic>
            <p:nvPicPr>
              <p:cNvPr id="16" name="Picture 22" descr="MVO1448_14"/>
              <p:cNvPicPr>
                <a:picLocks noChangeAspect="1" noChangeArrowheads="1"/>
              </p:cNvPicPr>
              <p:nvPr/>
            </p:nvPicPr>
            <p:blipFill>
              <a:blip r:embed="rId6"/>
              <a:srcRect l="4002" t="12300" r="2612" b="7948"/>
              <a:stretch>
                <a:fillRect/>
              </a:stretch>
            </p:blipFill>
            <p:spPr bwMode="auto">
              <a:xfrm>
                <a:off x="720" y="2256"/>
                <a:ext cx="2304" cy="1968"/>
              </a:xfrm>
              <a:prstGeom prst="rect">
                <a:avLst/>
              </a:prstGeom>
              <a:noFill/>
              <a:ln w="9525">
                <a:noFill/>
                <a:miter lim="800000"/>
                <a:headEnd/>
                <a:tailEnd/>
              </a:ln>
            </p:spPr>
          </p:pic>
          <p:sp>
            <p:nvSpPr>
              <p:cNvPr id="17" name="Rectangle 23"/>
              <p:cNvSpPr>
                <a:spLocks noChangeArrowheads="1"/>
              </p:cNvSpPr>
              <p:nvPr/>
            </p:nvSpPr>
            <p:spPr bwMode="auto">
              <a:xfrm>
                <a:off x="852" y="4092"/>
                <a:ext cx="197" cy="66"/>
              </a:xfrm>
              <a:prstGeom prst="rect">
                <a:avLst/>
              </a:prstGeom>
              <a:solidFill>
                <a:schemeClr val="bg1"/>
              </a:solidFill>
              <a:ln w="9525">
                <a:noFill/>
                <a:miter lim="800000"/>
                <a:headEnd/>
                <a:tailEnd/>
              </a:ln>
            </p:spPr>
            <p:txBody>
              <a:bodyPr wrap="none" anchor="ctr">
                <a:prstTxWarp prst="textNoShape">
                  <a:avLst/>
                </a:prstTxWarp>
              </a:bodyPr>
              <a:lstStyle/>
              <a:p>
                <a:pPr eaLnBrk="0" hangingPunct="0"/>
                <a:endParaRPr lang="en-US" dirty="0">
                  <a:latin typeface="Arial"/>
                </a:endParaRPr>
              </a:p>
            </p:txBody>
          </p:sp>
        </p:grpSp>
        <p:sp>
          <p:nvSpPr>
            <p:cNvPr id="15" name="Text Box 25"/>
            <p:cNvSpPr txBox="1">
              <a:spLocks noChangeArrowheads="1"/>
            </p:cNvSpPr>
            <p:nvPr/>
          </p:nvSpPr>
          <p:spPr bwMode="auto">
            <a:xfrm>
              <a:off x="1872" y="816"/>
              <a:ext cx="374" cy="250"/>
            </a:xfrm>
            <a:prstGeom prst="rect">
              <a:avLst/>
            </a:prstGeom>
            <a:noFill/>
            <a:ln w="9525">
              <a:noFill/>
              <a:miter lim="800000"/>
              <a:headEnd/>
              <a:tailEnd/>
            </a:ln>
          </p:spPr>
          <p:txBody>
            <a:bodyPr wrap="none">
              <a:prstTxWarp prst="textNoShape">
                <a:avLst/>
              </a:prstTxWarp>
              <a:spAutoFit/>
            </a:bodyPr>
            <a:lstStyle/>
            <a:p>
              <a:pPr eaLnBrk="0" hangingPunct="0"/>
              <a:r>
                <a:rPr lang="en-US" sz="2000" dirty="0" err="1">
                  <a:solidFill>
                    <a:schemeClr val="bg1"/>
                  </a:solidFill>
                  <a:latin typeface="Arial"/>
                </a:rPr>
                <a:t>opx</a:t>
              </a:r>
              <a:endParaRPr lang="en-US" sz="2000" dirty="0">
                <a:solidFill>
                  <a:schemeClr val="bg1"/>
                </a:solidFill>
                <a:latin typeface="Arial"/>
              </a:endParaRPr>
            </a:p>
          </p:txBody>
        </p:sp>
      </p:grpSp>
      <p:grpSp>
        <p:nvGrpSpPr>
          <p:cNvPr id="18" name="Group 52"/>
          <p:cNvGrpSpPr>
            <a:grpSpLocks/>
          </p:cNvGrpSpPr>
          <p:nvPr/>
        </p:nvGrpSpPr>
        <p:grpSpPr bwMode="auto">
          <a:xfrm>
            <a:off x="3276600" y="814920"/>
            <a:ext cx="2286000" cy="2082800"/>
            <a:chOff x="4224" y="1856"/>
            <a:chExt cx="1440" cy="1312"/>
          </a:xfrm>
        </p:grpSpPr>
        <p:grpSp>
          <p:nvGrpSpPr>
            <p:cNvPr id="19" name="Group 37"/>
            <p:cNvGrpSpPr>
              <a:grpSpLocks/>
            </p:cNvGrpSpPr>
            <p:nvPr/>
          </p:nvGrpSpPr>
          <p:grpSpPr bwMode="auto">
            <a:xfrm>
              <a:off x="4224" y="1866"/>
              <a:ext cx="1440" cy="1302"/>
              <a:chOff x="1920" y="672"/>
              <a:chExt cx="3504" cy="3168"/>
            </a:xfrm>
          </p:grpSpPr>
          <p:pic>
            <p:nvPicPr>
              <p:cNvPr id="21" name="Picture 38" descr="MVO1218_30a"/>
              <p:cNvPicPr>
                <a:picLocks noChangeAspect="1" noChangeArrowheads="1"/>
              </p:cNvPicPr>
              <p:nvPr/>
            </p:nvPicPr>
            <p:blipFill>
              <a:blip r:embed="rId7"/>
              <a:srcRect t="8644" r="2612" b="3307"/>
              <a:stretch>
                <a:fillRect/>
              </a:stretch>
            </p:blipFill>
            <p:spPr bwMode="auto">
              <a:xfrm>
                <a:off x="1920" y="672"/>
                <a:ext cx="3504" cy="3168"/>
              </a:xfrm>
              <a:prstGeom prst="rect">
                <a:avLst/>
              </a:prstGeom>
              <a:noFill/>
              <a:ln w="9525">
                <a:noFill/>
                <a:miter lim="800000"/>
                <a:headEnd/>
                <a:tailEnd/>
              </a:ln>
            </p:spPr>
          </p:pic>
          <p:sp>
            <p:nvSpPr>
              <p:cNvPr id="22" name="Rectangle 39"/>
              <p:cNvSpPr>
                <a:spLocks noChangeArrowheads="1"/>
              </p:cNvSpPr>
              <p:nvPr/>
            </p:nvSpPr>
            <p:spPr bwMode="auto">
              <a:xfrm>
                <a:off x="2016" y="3600"/>
                <a:ext cx="528" cy="96"/>
              </a:xfrm>
              <a:prstGeom prst="rect">
                <a:avLst/>
              </a:prstGeom>
              <a:solidFill>
                <a:schemeClr val="bg1"/>
              </a:solidFill>
              <a:ln w="9525">
                <a:noFill/>
                <a:miter lim="800000"/>
                <a:headEnd/>
                <a:tailEnd/>
              </a:ln>
            </p:spPr>
            <p:txBody>
              <a:bodyPr wrap="none" anchor="ctr">
                <a:prstTxWarp prst="textNoShape">
                  <a:avLst/>
                </a:prstTxWarp>
              </a:bodyPr>
              <a:lstStyle/>
              <a:p>
                <a:pPr eaLnBrk="0" hangingPunct="0"/>
                <a:endParaRPr lang="en-US" dirty="0">
                  <a:latin typeface="Arial"/>
                </a:endParaRPr>
              </a:p>
            </p:txBody>
          </p:sp>
        </p:grpSp>
        <p:sp>
          <p:nvSpPr>
            <p:cNvPr id="20" name="Text Box 43"/>
            <p:cNvSpPr txBox="1">
              <a:spLocks noChangeArrowheads="1"/>
            </p:cNvSpPr>
            <p:nvPr/>
          </p:nvSpPr>
          <p:spPr bwMode="auto">
            <a:xfrm>
              <a:off x="5290" y="1856"/>
              <a:ext cx="374" cy="250"/>
            </a:xfrm>
            <a:prstGeom prst="rect">
              <a:avLst/>
            </a:prstGeom>
            <a:noFill/>
            <a:ln w="9525">
              <a:noFill/>
              <a:miter lim="800000"/>
              <a:headEnd/>
              <a:tailEnd/>
            </a:ln>
          </p:spPr>
          <p:txBody>
            <a:bodyPr wrap="none">
              <a:prstTxWarp prst="textNoShape">
                <a:avLst/>
              </a:prstTxWarp>
              <a:spAutoFit/>
            </a:bodyPr>
            <a:lstStyle/>
            <a:p>
              <a:pPr eaLnBrk="0" hangingPunct="0"/>
              <a:r>
                <a:rPr lang="en-US" sz="2000" dirty="0" err="1">
                  <a:solidFill>
                    <a:schemeClr val="bg1"/>
                  </a:solidFill>
                  <a:latin typeface="Arial"/>
                </a:rPr>
                <a:t>opx</a:t>
              </a:r>
              <a:endParaRPr lang="en-US" sz="2000" dirty="0">
                <a:solidFill>
                  <a:schemeClr val="bg1"/>
                </a:solidFill>
                <a:latin typeface="Arial"/>
              </a:endParaRPr>
            </a:p>
          </p:txBody>
        </p:sp>
      </p:grpSp>
      <p:pic>
        <p:nvPicPr>
          <p:cNvPr id="23" name="Picture 22" descr="martel.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46503" y="5172255"/>
            <a:ext cx="3146945" cy="1584147"/>
          </a:xfrm>
          <a:prstGeom prst="rect">
            <a:avLst/>
          </a:prstGeom>
        </p:spPr>
      </p:pic>
      <p:sp>
        <p:nvSpPr>
          <p:cNvPr id="24" name="Text Box 24"/>
          <p:cNvSpPr txBox="1">
            <a:spLocks noChangeArrowheads="1"/>
          </p:cNvSpPr>
          <p:nvPr/>
        </p:nvSpPr>
        <p:spPr bwMode="auto">
          <a:xfrm>
            <a:off x="3607888" y="5162640"/>
            <a:ext cx="1951726" cy="400110"/>
          </a:xfrm>
          <a:prstGeom prst="rect">
            <a:avLst/>
          </a:prstGeom>
          <a:solidFill>
            <a:schemeClr val="bg1">
              <a:lumMod val="50000"/>
            </a:schemeClr>
          </a:solidFill>
          <a:ln w="9525">
            <a:noFill/>
            <a:miter lim="800000"/>
            <a:headEnd/>
            <a:tailEnd/>
          </a:ln>
        </p:spPr>
        <p:txBody>
          <a:bodyPr wrap="none">
            <a:prstTxWarp prst="textNoShape">
              <a:avLst/>
            </a:prstTxWarp>
            <a:spAutoFit/>
          </a:bodyPr>
          <a:lstStyle/>
          <a:p>
            <a:pPr eaLnBrk="0" hangingPunct="0"/>
            <a:r>
              <a:rPr lang="en-US" sz="2000" dirty="0" smtClean="0">
                <a:solidFill>
                  <a:schemeClr val="bg1"/>
                </a:solidFill>
                <a:latin typeface="Arial"/>
              </a:rPr>
              <a:t>Mafic </a:t>
            </a:r>
            <a:r>
              <a:rPr lang="en-US" sz="2000" dirty="0" err="1" smtClean="0">
                <a:solidFill>
                  <a:schemeClr val="bg1"/>
                </a:solidFill>
                <a:latin typeface="Arial"/>
              </a:rPr>
              <a:t>microlites</a:t>
            </a:r>
            <a:endParaRPr lang="en-US" sz="2000" dirty="0">
              <a:solidFill>
                <a:schemeClr val="bg1"/>
              </a:solidFill>
              <a:latin typeface="Arial"/>
            </a:endParaRPr>
          </a:p>
        </p:txBody>
      </p:sp>
      <p:sp>
        <p:nvSpPr>
          <p:cNvPr id="25" name="TextBox 24"/>
          <p:cNvSpPr txBox="1"/>
          <p:nvPr/>
        </p:nvSpPr>
        <p:spPr>
          <a:xfrm>
            <a:off x="6722535" y="5653211"/>
            <a:ext cx="2501387" cy="1200329"/>
          </a:xfrm>
          <a:prstGeom prst="rect">
            <a:avLst/>
          </a:prstGeom>
          <a:noFill/>
        </p:spPr>
        <p:txBody>
          <a:bodyPr wrap="square" rtlCol="0">
            <a:spAutoFit/>
          </a:bodyPr>
          <a:lstStyle/>
          <a:p>
            <a:r>
              <a:rPr lang="en-US" dirty="0" err="1" smtClean="0"/>
              <a:t>Clynne</a:t>
            </a:r>
            <a:r>
              <a:rPr lang="en-US" dirty="0" smtClean="0"/>
              <a:t>, 1999</a:t>
            </a:r>
          </a:p>
          <a:p>
            <a:r>
              <a:rPr lang="en-US" dirty="0" smtClean="0"/>
              <a:t>Martel et al., 2006</a:t>
            </a:r>
          </a:p>
          <a:p>
            <a:r>
              <a:rPr lang="en-US" dirty="0" smtClean="0"/>
              <a:t>Humphreys et al., 2009</a:t>
            </a:r>
          </a:p>
          <a:p>
            <a:r>
              <a:rPr lang="en-US" dirty="0" smtClean="0"/>
              <a:t>Kent et al., 2010</a:t>
            </a:r>
            <a:endParaRPr lang="en-US" dirty="0"/>
          </a:p>
        </p:txBody>
      </p:sp>
    </p:spTree>
    <p:extLst>
      <p:ext uri="{BB962C8B-B14F-4D97-AF65-F5344CB8AC3E}">
        <p14:creationId xmlns:p14="http://schemas.microsoft.com/office/powerpoint/2010/main" val="14029922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4" grpId="0" animBg="1"/>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txBox="1">
            <a:spLocks/>
          </p:cNvSpPr>
          <p:nvPr/>
        </p:nvSpPr>
        <p:spPr>
          <a:xfrm>
            <a:off x="194733" y="620752"/>
            <a:ext cx="8583613" cy="525621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600" dirty="0" smtClean="0"/>
              <a:t>Most arc magmas do not represent true liquids, but liquid plus crystal cargo</a:t>
            </a:r>
            <a:endParaRPr lang="en-US" sz="2600" dirty="0"/>
          </a:p>
        </p:txBody>
      </p:sp>
      <p:pic>
        <p:nvPicPr>
          <p:cNvPr id="3" name="Picture 2" descr="Dungan_Davidson_2004.png"/>
          <p:cNvPicPr>
            <a:picLocks noChangeAspect="1"/>
          </p:cNvPicPr>
          <p:nvPr/>
        </p:nvPicPr>
        <p:blipFill>
          <a:blip r:embed="rId3"/>
          <a:stretch>
            <a:fillRect/>
          </a:stretch>
        </p:blipFill>
        <p:spPr>
          <a:xfrm>
            <a:off x="209270" y="1772937"/>
            <a:ext cx="3133605" cy="2412000"/>
          </a:xfrm>
          <a:prstGeom prst="rect">
            <a:avLst/>
          </a:prstGeom>
          <a:effectLst>
            <a:outerShdw blurRad="50800" dist="38100" dir="2700000" algn="tl" rotWithShape="0">
              <a:prstClr val="black">
                <a:alpha val="40000"/>
              </a:prstClr>
            </a:outerShdw>
          </a:effectLst>
        </p:spPr>
      </p:pic>
      <p:sp>
        <p:nvSpPr>
          <p:cNvPr id="4" name="TextBox 7"/>
          <p:cNvSpPr txBox="1">
            <a:spLocks noChangeArrowheads="1"/>
          </p:cNvSpPr>
          <p:nvPr/>
        </p:nvSpPr>
        <p:spPr bwMode="auto">
          <a:xfrm>
            <a:off x="209269" y="4220929"/>
            <a:ext cx="2401040" cy="553998"/>
          </a:xfrm>
          <a:prstGeom prst="rect">
            <a:avLst/>
          </a:prstGeom>
          <a:noFill/>
          <a:ln w="9525">
            <a:noFill/>
            <a:miter lim="800000"/>
            <a:headEnd/>
            <a:tailEnd/>
          </a:ln>
        </p:spPr>
        <p:txBody>
          <a:bodyPr wrap="none">
            <a:prstTxWarp prst="textNoShape">
              <a:avLst/>
            </a:prstTxWarp>
            <a:spAutoFit/>
          </a:bodyPr>
          <a:lstStyle/>
          <a:p>
            <a:pPr eaLnBrk="0" hangingPunct="0"/>
            <a:r>
              <a:rPr lang="en-US" sz="1500" dirty="0" err="1">
                <a:solidFill>
                  <a:srgbClr val="000000"/>
                </a:solidFill>
                <a:latin typeface="Helvetica Neue Light"/>
                <a:ea typeface="Cambria" pitchFamily="-72" charset="0"/>
                <a:cs typeface="Helvetica Neue Light"/>
              </a:rPr>
              <a:t>Dungan</a:t>
            </a:r>
            <a:r>
              <a:rPr lang="en-US" sz="1500" dirty="0">
                <a:solidFill>
                  <a:srgbClr val="000000"/>
                </a:solidFill>
                <a:latin typeface="Helvetica Neue Light"/>
                <a:ea typeface="Cambria" pitchFamily="-72" charset="0"/>
                <a:cs typeface="Helvetica Neue Light"/>
              </a:rPr>
              <a:t> &amp; Davidson (2004)</a:t>
            </a:r>
          </a:p>
          <a:p>
            <a:pPr eaLnBrk="0" hangingPunct="0"/>
            <a:r>
              <a:rPr lang="en-US" sz="1500" dirty="0">
                <a:solidFill>
                  <a:srgbClr val="000000"/>
                </a:solidFill>
                <a:latin typeface="Helvetica Neue Light"/>
                <a:ea typeface="Cambria" pitchFamily="-72" charset="0"/>
                <a:cs typeface="Helvetica Neue Light"/>
              </a:rPr>
              <a:t>Volcàn San Pedro, Chile</a:t>
            </a:r>
          </a:p>
        </p:txBody>
      </p:sp>
      <p:sp>
        <p:nvSpPr>
          <p:cNvPr id="5" name="TextBox 7"/>
          <p:cNvSpPr txBox="1">
            <a:spLocks noChangeArrowheads="1"/>
          </p:cNvSpPr>
          <p:nvPr/>
        </p:nvSpPr>
        <p:spPr bwMode="auto">
          <a:xfrm>
            <a:off x="5897901" y="5487456"/>
            <a:ext cx="2305628" cy="553998"/>
          </a:xfrm>
          <a:prstGeom prst="rect">
            <a:avLst/>
          </a:prstGeom>
          <a:noFill/>
          <a:ln w="9525">
            <a:noFill/>
            <a:miter lim="800000"/>
            <a:headEnd/>
            <a:tailEnd/>
          </a:ln>
        </p:spPr>
        <p:txBody>
          <a:bodyPr wrap="none">
            <a:prstTxWarp prst="textNoShape">
              <a:avLst/>
            </a:prstTxWarp>
            <a:spAutoFit/>
          </a:bodyPr>
          <a:lstStyle/>
          <a:p>
            <a:pPr eaLnBrk="0" hangingPunct="0"/>
            <a:r>
              <a:rPr lang="en-US" sz="1500" dirty="0">
                <a:solidFill>
                  <a:srgbClr val="000000"/>
                </a:solidFill>
                <a:latin typeface="Helvetica Neue Light"/>
                <a:ea typeface="Cambria" pitchFamily="-72" charset="0"/>
                <a:cs typeface="Helvetica Neue Light"/>
              </a:rPr>
              <a:t>Davidson &amp; Wilson (2011)</a:t>
            </a:r>
          </a:p>
          <a:p>
            <a:pPr eaLnBrk="0" hangingPunct="0"/>
            <a:r>
              <a:rPr lang="en-US" sz="1500" dirty="0">
                <a:solidFill>
                  <a:srgbClr val="000000"/>
                </a:solidFill>
                <a:latin typeface="Helvetica Neue Light"/>
                <a:ea typeface="Cambria" pitchFamily="-72" charset="0"/>
                <a:cs typeface="Helvetica Neue Light"/>
              </a:rPr>
              <a:t>The Quilll, Lesser Antilles</a:t>
            </a:r>
          </a:p>
        </p:txBody>
      </p:sp>
      <p:pic>
        <p:nvPicPr>
          <p:cNvPr id="6" name="Picture 1031" descr="Davidson_Wilson_2011"/>
          <p:cNvPicPr>
            <a:picLocks noChangeAspect="1" noChangeArrowheads="1"/>
          </p:cNvPicPr>
          <p:nvPr/>
        </p:nvPicPr>
        <p:blipFill>
          <a:blip r:embed="rId4"/>
          <a:srcRect/>
          <a:stretch>
            <a:fillRect/>
          </a:stretch>
        </p:blipFill>
        <p:spPr bwMode="auto">
          <a:xfrm>
            <a:off x="5896119" y="3039464"/>
            <a:ext cx="2954110" cy="2412000"/>
          </a:xfrm>
          <a:prstGeom prst="rect">
            <a:avLst/>
          </a:prstGeom>
          <a:noFill/>
          <a:effectLst>
            <a:outerShdw blurRad="63500" dist="35921" dir="2700000" algn="ctr" rotWithShape="0">
              <a:srgbClr val="808080">
                <a:alpha val="74998"/>
              </a:srgbClr>
            </a:outerShdw>
          </a:effectLst>
        </p:spPr>
      </p:pic>
      <p:sp>
        <p:nvSpPr>
          <p:cNvPr id="7" name="TextBox 7"/>
          <p:cNvSpPr txBox="1">
            <a:spLocks noChangeArrowheads="1"/>
          </p:cNvSpPr>
          <p:nvPr/>
        </p:nvSpPr>
        <p:spPr bwMode="auto">
          <a:xfrm>
            <a:off x="3449629" y="5107091"/>
            <a:ext cx="2202140" cy="553998"/>
          </a:xfrm>
          <a:prstGeom prst="rect">
            <a:avLst/>
          </a:prstGeom>
          <a:noFill/>
          <a:ln w="9525">
            <a:noFill/>
            <a:miter lim="800000"/>
            <a:headEnd/>
            <a:tailEnd/>
          </a:ln>
        </p:spPr>
        <p:txBody>
          <a:bodyPr wrap="none">
            <a:prstTxWarp prst="textNoShape">
              <a:avLst/>
            </a:prstTxWarp>
            <a:spAutoFit/>
          </a:bodyPr>
          <a:lstStyle/>
          <a:p>
            <a:pPr eaLnBrk="0" hangingPunct="0"/>
            <a:r>
              <a:rPr lang="en-US" sz="1500" dirty="0" err="1" smtClean="0">
                <a:solidFill>
                  <a:srgbClr val="000000"/>
                </a:solidFill>
                <a:latin typeface="Helvetica Neue Light"/>
                <a:ea typeface="Cambria" pitchFamily="-72" charset="0"/>
                <a:cs typeface="Helvetica Neue Light"/>
              </a:rPr>
              <a:t>Eicheberger</a:t>
            </a:r>
            <a:r>
              <a:rPr lang="en-US" sz="1500" dirty="0" smtClean="0">
                <a:solidFill>
                  <a:srgbClr val="000000"/>
                </a:solidFill>
                <a:latin typeface="Helvetica Neue Light"/>
                <a:ea typeface="Cambria" pitchFamily="-72" charset="0"/>
                <a:cs typeface="Helvetica Neue Light"/>
              </a:rPr>
              <a:t> et al. (2006)</a:t>
            </a:r>
          </a:p>
          <a:p>
            <a:pPr eaLnBrk="0" hangingPunct="0"/>
            <a:r>
              <a:rPr lang="en-US" sz="1500" dirty="0" err="1" smtClean="0">
                <a:solidFill>
                  <a:srgbClr val="000000"/>
                </a:solidFill>
                <a:latin typeface="Helvetica Neue Light"/>
                <a:ea typeface="Cambria" pitchFamily="-72" charset="0"/>
                <a:cs typeface="Helvetica Neue Light"/>
              </a:rPr>
              <a:t>Unzen</a:t>
            </a:r>
            <a:r>
              <a:rPr lang="en-US" sz="1500" dirty="0" smtClean="0">
                <a:solidFill>
                  <a:srgbClr val="000000"/>
                </a:solidFill>
                <a:latin typeface="Helvetica Neue Light"/>
                <a:ea typeface="Cambria" pitchFamily="-72" charset="0"/>
                <a:cs typeface="Helvetica Neue Light"/>
              </a:rPr>
              <a:t> Volcano, Japan</a:t>
            </a:r>
            <a:endParaRPr lang="en-US" sz="1500" dirty="0">
              <a:solidFill>
                <a:srgbClr val="000000"/>
              </a:solidFill>
              <a:latin typeface="Helvetica Neue Light"/>
              <a:ea typeface="Cambria" pitchFamily="-72" charset="0"/>
              <a:cs typeface="Helvetica Neue Light"/>
            </a:endParaRPr>
          </a:p>
        </p:txBody>
      </p:sp>
      <p:pic>
        <p:nvPicPr>
          <p:cNvPr id="8" name="Picture 7" descr="Eichelberger_etal_2006_Fig2a.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21637" y="2060689"/>
            <a:ext cx="2282518" cy="302433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6947143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itle 1"/>
          <p:cNvSpPr>
            <a:spLocks noGrp="1"/>
          </p:cNvSpPr>
          <p:nvPr>
            <p:ph type="title"/>
          </p:nvPr>
        </p:nvSpPr>
        <p:spPr>
          <a:xfrm>
            <a:off x="485902" y="78510"/>
            <a:ext cx="4588933" cy="1143000"/>
          </a:xfrm>
        </p:spPr>
        <p:txBody>
          <a:bodyPr>
            <a:normAutofit/>
          </a:bodyPr>
          <a:lstStyle/>
          <a:p>
            <a:pPr eaLnBrk="1" hangingPunct="1"/>
            <a:r>
              <a:rPr lang="en-US" sz="2800" dirty="0" smtClean="0">
                <a:latin typeface="Calibri" charset="0"/>
              </a:rPr>
              <a:t>Recharge and magma mixing</a:t>
            </a:r>
            <a:endParaRPr lang="en-US" sz="2800" dirty="0">
              <a:latin typeface="Calibri" charset="0"/>
            </a:endParaRPr>
          </a:p>
        </p:txBody>
      </p:sp>
      <p:sp>
        <p:nvSpPr>
          <p:cNvPr id="111618" name="Content Placeholder 2"/>
          <p:cNvSpPr>
            <a:spLocks noGrp="1"/>
          </p:cNvSpPr>
          <p:nvPr>
            <p:ph idx="1"/>
          </p:nvPr>
        </p:nvSpPr>
        <p:spPr/>
        <p:txBody>
          <a:bodyPr/>
          <a:lstStyle/>
          <a:p>
            <a:pPr eaLnBrk="1" hangingPunct="1"/>
            <a:endParaRPr lang="en-US">
              <a:latin typeface="Calibri" charset="0"/>
            </a:endParaRPr>
          </a:p>
        </p:txBody>
      </p:sp>
      <p:pic>
        <p:nvPicPr>
          <p:cNvPr id="111619" name="Picture 3" descr="Screen Shot 2015-09-20 at 20.23.3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417638"/>
            <a:ext cx="3850218" cy="5084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0" name="Picture 4" descr="Screen Shot 2015-09-20 at 20.26.24.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63016" y="2490957"/>
            <a:ext cx="4040717" cy="4011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1" name="TextBox 6"/>
          <p:cNvSpPr txBox="1">
            <a:spLocks noChangeArrowheads="1"/>
          </p:cNvSpPr>
          <p:nvPr/>
        </p:nvSpPr>
        <p:spPr bwMode="auto">
          <a:xfrm>
            <a:off x="44450" y="6401331"/>
            <a:ext cx="23780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Century" charset="0"/>
                <a:ea typeface="Osaka" charset="0"/>
                <a:cs typeface="Osaka" charset="0"/>
              </a:defRPr>
            </a:lvl1pPr>
            <a:lvl2pPr marL="742950" indent="-285750">
              <a:defRPr sz="2400" b="1">
                <a:solidFill>
                  <a:schemeClr val="tx1"/>
                </a:solidFill>
                <a:latin typeface="Century" charset="0"/>
                <a:ea typeface="Osaka" charset="0"/>
                <a:cs typeface="Osaka" charset="0"/>
              </a:defRPr>
            </a:lvl2pPr>
            <a:lvl3pPr marL="1143000" indent="-228600">
              <a:defRPr sz="2400" b="1">
                <a:solidFill>
                  <a:schemeClr val="tx1"/>
                </a:solidFill>
                <a:latin typeface="Century" charset="0"/>
                <a:ea typeface="Osaka" charset="0"/>
                <a:cs typeface="Osaka" charset="0"/>
              </a:defRPr>
            </a:lvl3pPr>
            <a:lvl4pPr marL="1600200" indent="-228600">
              <a:defRPr sz="2400" b="1">
                <a:solidFill>
                  <a:schemeClr val="tx1"/>
                </a:solidFill>
                <a:latin typeface="Century" charset="0"/>
                <a:ea typeface="Osaka" charset="0"/>
                <a:cs typeface="Osaka" charset="0"/>
              </a:defRPr>
            </a:lvl4pPr>
            <a:lvl5pPr marL="2057400" indent="-228600">
              <a:defRPr sz="2400" b="1">
                <a:solidFill>
                  <a:schemeClr val="tx1"/>
                </a:solidFill>
                <a:latin typeface="Century" charset="0"/>
                <a:ea typeface="Osaka" charset="0"/>
                <a:cs typeface="Osaka" charset="0"/>
              </a:defRPr>
            </a:lvl5pPr>
            <a:lvl6pPr marL="2514600" indent="-228600" eaLnBrk="0" fontAlgn="base" hangingPunct="0">
              <a:spcBef>
                <a:spcPct val="0"/>
              </a:spcBef>
              <a:spcAft>
                <a:spcPct val="0"/>
              </a:spcAft>
              <a:defRPr sz="2400" b="1">
                <a:solidFill>
                  <a:schemeClr val="tx1"/>
                </a:solidFill>
                <a:latin typeface="Century" charset="0"/>
                <a:ea typeface="Osaka" charset="0"/>
                <a:cs typeface="Osaka" charset="0"/>
              </a:defRPr>
            </a:lvl6pPr>
            <a:lvl7pPr marL="2971800" indent="-228600" eaLnBrk="0" fontAlgn="base" hangingPunct="0">
              <a:spcBef>
                <a:spcPct val="0"/>
              </a:spcBef>
              <a:spcAft>
                <a:spcPct val="0"/>
              </a:spcAft>
              <a:defRPr sz="2400" b="1">
                <a:solidFill>
                  <a:schemeClr val="tx1"/>
                </a:solidFill>
                <a:latin typeface="Century" charset="0"/>
                <a:ea typeface="Osaka" charset="0"/>
                <a:cs typeface="Osaka" charset="0"/>
              </a:defRPr>
            </a:lvl7pPr>
            <a:lvl8pPr marL="3429000" indent="-228600" eaLnBrk="0" fontAlgn="base" hangingPunct="0">
              <a:spcBef>
                <a:spcPct val="0"/>
              </a:spcBef>
              <a:spcAft>
                <a:spcPct val="0"/>
              </a:spcAft>
              <a:defRPr sz="2400" b="1">
                <a:solidFill>
                  <a:schemeClr val="tx1"/>
                </a:solidFill>
                <a:latin typeface="Century" charset="0"/>
                <a:ea typeface="Osaka" charset="0"/>
                <a:cs typeface="Osaka" charset="0"/>
              </a:defRPr>
            </a:lvl8pPr>
            <a:lvl9pPr marL="3886200" indent="-228600" eaLnBrk="0" fontAlgn="base" hangingPunct="0">
              <a:spcBef>
                <a:spcPct val="0"/>
              </a:spcBef>
              <a:spcAft>
                <a:spcPct val="0"/>
              </a:spcAft>
              <a:defRPr sz="2400" b="1">
                <a:solidFill>
                  <a:schemeClr val="tx1"/>
                </a:solidFill>
                <a:latin typeface="Century" charset="0"/>
                <a:ea typeface="Osaka" charset="0"/>
                <a:cs typeface="Osaka" charset="0"/>
              </a:defRPr>
            </a:lvl9pPr>
          </a:lstStyle>
          <a:p>
            <a:r>
              <a:rPr lang="en-US" sz="1800" b="0" dirty="0" err="1">
                <a:latin typeface="Arial" charset="0"/>
                <a:cs typeface="Arial" charset="0"/>
              </a:rPr>
              <a:t>Cashman</a:t>
            </a:r>
            <a:r>
              <a:rPr lang="en-US" sz="1800" b="0" dirty="0">
                <a:latin typeface="Arial" charset="0"/>
                <a:cs typeface="Arial" charset="0"/>
              </a:rPr>
              <a:t> et al., 2013 </a:t>
            </a:r>
          </a:p>
        </p:txBody>
      </p:sp>
      <p:sp>
        <p:nvSpPr>
          <p:cNvPr id="111622" name="TextBox 7"/>
          <p:cNvSpPr txBox="1">
            <a:spLocks noChangeArrowheads="1"/>
          </p:cNvSpPr>
          <p:nvPr/>
        </p:nvSpPr>
        <p:spPr bwMode="auto">
          <a:xfrm>
            <a:off x="6354731" y="6401331"/>
            <a:ext cx="2314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Century" charset="0"/>
                <a:ea typeface="Osaka" charset="0"/>
                <a:cs typeface="Osaka" charset="0"/>
              </a:defRPr>
            </a:lvl1pPr>
            <a:lvl2pPr marL="742950" indent="-285750">
              <a:defRPr sz="2400" b="1">
                <a:solidFill>
                  <a:schemeClr val="tx1"/>
                </a:solidFill>
                <a:latin typeface="Century" charset="0"/>
                <a:ea typeface="Osaka" charset="0"/>
                <a:cs typeface="Osaka" charset="0"/>
              </a:defRPr>
            </a:lvl2pPr>
            <a:lvl3pPr marL="1143000" indent="-228600">
              <a:defRPr sz="2400" b="1">
                <a:solidFill>
                  <a:schemeClr val="tx1"/>
                </a:solidFill>
                <a:latin typeface="Century" charset="0"/>
                <a:ea typeface="Osaka" charset="0"/>
                <a:cs typeface="Osaka" charset="0"/>
              </a:defRPr>
            </a:lvl3pPr>
            <a:lvl4pPr marL="1600200" indent="-228600">
              <a:defRPr sz="2400" b="1">
                <a:solidFill>
                  <a:schemeClr val="tx1"/>
                </a:solidFill>
                <a:latin typeface="Century" charset="0"/>
                <a:ea typeface="Osaka" charset="0"/>
                <a:cs typeface="Osaka" charset="0"/>
              </a:defRPr>
            </a:lvl4pPr>
            <a:lvl5pPr marL="2057400" indent="-228600">
              <a:defRPr sz="2400" b="1">
                <a:solidFill>
                  <a:schemeClr val="tx1"/>
                </a:solidFill>
                <a:latin typeface="Century" charset="0"/>
                <a:ea typeface="Osaka" charset="0"/>
                <a:cs typeface="Osaka" charset="0"/>
              </a:defRPr>
            </a:lvl5pPr>
            <a:lvl6pPr marL="2514600" indent="-228600" eaLnBrk="0" fontAlgn="base" hangingPunct="0">
              <a:spcBef>
                <a:spcPct val="0"/>
              </a:spcBef>
              <a:spcAft>
                <a:spcPct val="0"/>
              </a:spcAft>
              <a:defRPr sz="2400" b="1">
                <a:solidFill>
                  <a:schemeClr val="tx1"/>
                </a:solidFill>
                <a:latin typeface="Century" charset="0"/>
                <a:ea typeface="Osaka" charset="0"/>
                <a:cs typeface="Osaka" charset="0"/>
              </a:defRPr>
            </a:lvl6pPr>
            <a:lvl7pPr marL="2971800" indent="-228600" eaLnBrk="0" fontAlgn="base" hangingPunct="0">
              <a:spcBef>
                <a:spcPct val="0"/>
              </a:spcBef>
              <a:spcAft>
                <a:spcPct val="0"/>
              </a:spcAft>
              <a:defRPr sz="2400" b="1">
                <a:solidFill>
                  <a:schemeClr val="tx1"/>
                </a:solidFill>
                <a:latin typeface="Century" charset="0"/>
                <a:ea typeface="Osaka" charset="0"/>
                <a:cs typeface="Osaka" charset="0"/>
              </a:defRPr>
            </a:lvl7pPr>
            <a:lvl8pPr marL="3429000" indent="-228600" eaLnBrk="0" fontAlgn="base" hangingPunct="0">
              <a:spcBef>
                <a:spcPct val="0"/>
              </a:spcBef>
              <a:spcAft>
                <a:spcPct val="0"/>
              </a:spcAft>
              <a:defRPr sz="2400" b="1">
                <a:solidFill>
                  <a:schemeClr val="tx1"/>
                </a:solidFill>
                <a:latin typeface="Century" charset="0"/>
                <a:ea typeface="Osaka" charset="0"/>
                <a:cs typeface="Osaka" charset="0"/>
              </a:defRPr>
            </a:lvl8pPr>
            <a:lvl9pPr marL="3886200" indent="-228600" eaLnBrk="0" fontAlgn="base" hangingPunct="0">
              <a:spcBef>
                <a:spcPct val="0"/>
              </a:spcBef>
              <a:spcAft>
                <a:spcPct val="0"/>
              </a:spcAft>
              <a:defRPr sz="2400" b="1">
                <a:solidFill>
                  <a:schemeClr val="tx1"/>
                </a:solidFill>
                <a:latin typeface="Century" charset="0"/>
                <a:ea typeface="Osaka" charset="0"/>
                <a:cs typeface="Osaka" charset="0"/>
              </a:defRPr>
            </a:lvl9pPr>
          </a:lstStyle>
          <a:p>
            <a:pPr algn="r"/>
            <a:r>
              <a:rPr lang="en-US" sz="1800" b="0" dirty="0" err="1">
                <a:latin typeface="Arial" charset="0"/>
                <a:cs typeface="Arial" charset="0"/>
              </a:rPr>
              <a:t>Bergantz</a:t>
            </a:r>
            <a:r>
              <a:rPr lang="en-US" sz="1800" b="0" dirty="0">
                <a:latin typeface="Arial" charset="0"/>
                <a:cs typeface="Arial" charset="0"/>
              </a:rPr>
              <a:t> et al., 2015</a:t>
            </a:r>
          </a:p>
        </p:txBody>
      </p:sp>
      <p:sp>
        <p:nvSpPr>
          <p:cNvPr id="8" name="TextBox 6"/>
          <p:cNvSpPr txBox="1">
            <a:spLocks noChangeArrowheads="1"/>
          </p:cNvSpPr>
          <p:nvPr/>
        </p:nvSpPr>
        <p:spPr bwMode="auto">
          <a:xfrm>
            <a:off x="44450" y="1221510"/>
            <a:ext cx="18911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Century" charset="0"/>
                <a:ea typeface="Osaka" charset="0"/>
                <a:cs typeface="Osaka" charset="0"/>
              </a:defRPr>
            </a:lvl1pPr>
            <a:lvl2pPr marL="742950" indent="-285750">
              <a:defRPr sz="2400" b="1">
                <a:solidFill>
                  <a:schemeClr val="tx1"/>
                </a:solidFill>
                <a:latin typeface="Century" charset="0"/>
                <a:ea typeface="Osaka" charset="0"/>
                <a:cs typeface="Osaka" charset="0"/>
              </a:defRPr>
            </a:lvl2pPr>
            <a:lvl3pPr marL="1143000" indent="-228600">
              <a:defRPr sz="2400" b="1">
                <a:solidFill>
                  <a:schemeClr val="tx1"/>
                </a:solidFill>
                <a:latin typeface="Century" charset="0"/>
                <a:ea typeface="Osaka" charset="0"/>
                <a:cs typeface="Osaka" charset="0"/>
              </a:defRPr>
            </a:lvl3pPr>
            <a:lvl4pPr marL="1600200" indent="-228600">
              <a:defRPr sz="2400" b="1">
                <a:solidFill>
                  <a:schemeClr val="tx1"/>
                </a:solidFill>
                <a:latin typeface="Century" charset="0"/>
                <a:ea typeface="Osaka" charset="0"/>
                <a:cs typeface="Osaka" charset="0"/>
              </a:defRPr>
            </a:lvl4pPr>
            <a:lvl5pPr marL="2057400" indent="-228600">
              <a:defRPr sz="2400" b="1">
                <a:solidFill>
                  <a:schemeClr val="tx1"/>
                </a:solidFill>
                <a:latin typeface="Century" charset="0"/>
                <a:ea typeface="Osaka" charset="0"/>
                <a:cs typeface="Osaka" charset="0"/>
              </a:defRPr>
            </a:lvl5pPr>
            <a:lvl6pPr marL="2514600" indent="-228600" eaLnBrk="0" fontAlgn="base" hangingPunct="0">
              <a:spcBef>
                <a:spcPct val="0"/>
              </a:spcBef>
              <a:spcAft>
                <a:spcPct val="0"/>
              </a:spcAft>
              <a:defRPr sz="2400" b="1">
                <a:solidFill>
                  <a:schemeClr val="tx1"/>
                </a:solidFill>
                <a:latin typeface="Century" charset="0"/>
                <a:ea typeface="Osaka" charset="0"/>
                <a:cs typeface="Osaka" charset="0"/>
              </a:defRPr>
            </a:lvl6pPr>
            <a:lvl7pPr marL="2971800" indent="-228600" eaLnBrk="0" fontAlgn="base" hangingPunct="0">
              <a:spcBef>
                <a:spcPct val="0"/>
              </a:spcBef>
              <a:spcAft>
                <a:spcPct val="0"/>
              </a:spcAft>
              <a:defRPr sz="2400" b="1">
                <a:solidFill>
                  <a:schemeClr val="tx1"/>
                </a:solidFill>
                <a:latin typeface="Century" charset="0"/>
                <a:ea typeface="Osaka" charset="0"/>
                <a:cs typeface="Osaka" charset="0"/>
              </a:defRPr>
            </a:lvl7pPr>
            <a:lvl8pPr marL="3429000" indent="-228600" eaLnBrk="0" fontAlgn="base" hangingPunct="0">
              <a:spcBef>
                <a:spcPct val="0"/>
              </a:spcBef>
              <a:spcAft>
                <a:spcPct val="0"/>
              </a:spcAft>
              <a:defRPr sz="2400" b="1">
                <a:solidFill>
                  <a:schemeClr val="tx1"/>
                </a:solidFill>
                <a:latin typeface="Century" charset="0"/>
                <a:ea typeface="Osaka" charset="0"/>
                <a:cs typeface="Osaka" charset="0"/>
              </a:defRPr>
            </a:lvl8pPr>
            <a:lvl9pPr marL="3886200" indent="-228600" eaLnBrk="0" fontAlgn="base" hangingPunct="0">
              <a:spcBef>
                <a:spcPct val="0"/>
              </a:spcBef>
              <a:spcAft>
                <a:spcPct val="0"/>
              </a:spcAft>
              <a:defRPr sz="2400" b="1">
                <a:solidFill>
                  <a:schemeClr val="tx1"/>
                </a:solidFill>
                <a:latin typeface="Century" charset="0"/>
                <a:ea typeface="Osaka" charset="0"/>
                <a:cs typeface="Osaka" charset="0"/>
              </a:defRPr>
            </a:lvl9pPr>
          </a:lstStyle>
          <a:p>
            <a:r>
              <a:rPr lang="en-US" sz="1800" b="0" dirty="0" smtClean="0">
                <a:latin typeface="Arial" charset="0"/>
                <a:cs typeface="Arial" charset="0"/>
              </a:rPr>
              <a:t>Mount St Helens</a:t>
            </a:r>
            <a:endParaRPr lang="en-US" sz="1800" b="0" dirty="0">
              <a:latin typeface="Arial" charset="0"/>
              <a:cs typeface="Arial" charset="0"/>
            </a:endParaRPr>
          </a:p>
        </p:txBody>
      </p:sp>
      <p:pic>
        <p:nvPicPr>
          <p:cNvPr id="9" name="Picture 8" descr="Screen Shot 2016-03-06 at 13.32.58.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72691" y="227203"/>
            <a:ext cx="2845816" cy="2240323"/>
          </a:xfrm>
          <a:prstGeom prst="rect">
            <a:avLst/>
          </a:prstGeom>
        </p:spPr>
      </p:pic>
    </p:spTree>
    <p:extLst>
      <p:ext uri="{BB962C8B-B14F-4D97-AF65-F5344CB8AC3E}">
        <p14:creationId xmlns:p14="http://schemas.microsoft.com/office/powerpoint/2010/main" val="8391745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9-22 at 11.33.1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2842" y="668327"/>
            <a:ext cx="4733925" cy="3404335"/>
          </a:xfrm>
          <a:prstGeom prst="rect">
            <a:avLst/>
          </a:prstGeom>
        </p:spPr>
      </p:pic>
      <p:pic>
        <p:nvPicPr>
          <p:cNvPr id="5" name="Picture 4" descr="Screen Shot 2016-09-22 at 11.33.3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267" y="750777"/>
            <a:ext cx="3526976" cy="2594116"/>
          </a:xfrm>
          <a:prstGeom prst="rect">
            <a:avLst/>
          </a:prstGeom>
        </p:spPr>
      </p:pic>
      <p:pic>
        <p:nvPicPr>
          <p:cNvPr id="2" name="Picture 1" descr="toba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7917" y="6203948"/>
            <a:ext cx="2224617" cy="528871"/>
          </a:xfrm>
          <a:prstGeom prst="rect">
            <a:avLst/>
          </a:prstGeom>
        </p:spPr>
      </p:pic>
      <p:pic>
        <p:nvPicPr>
          <p:cNvPr id="3" name="Picture 2" descr="toba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66267" y="4063999"/>
            <a:ext cx="3407005" cy="2668820"/>
          </a:xfrm>
          <a:prstGeom prst="rect">
            <a:avLst/>
          </a:prstGeom>
        </p:spPr>
      </p:pic>
      <p:pic>
        <p:nvPicPr>
          <p:cNvPr id="7" name="Picture 6" descr="toba3.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665" y="3294098"/>
            <a:ext cx="3109383" cy="3263249"/>
          </a:xfrm>
          <a:prstGeom prst="rect">
            <a:avLst/>
          </a:prstGeom>
        </p:spPr>
      </p:pic>
      <p:sp>
        <p:nvSpPr>
          <p:cNvPr id="9" name="TextBox 8"/>
          <p:cNvSpPr txBox="1"/>
          <p:nvPr/>
        </p:nvSpPr>
        <p:spPr>
          <a:xfrm>
            <a:off x="5914936" y="155863"/>
            <a:ext cx="2941831" cy="461665"/>
          </a:xfrm>
          <a:prstGeom prst="rect">
            <a:avLst/>
          </a:prstGeom>
          <a:noFill/>
        </p:spPr>
        <p:txBody>
          <a:bodyPr wrap="none" rtlCol="0">
            <a:spAutoFit/>
          </a:bodyPr>
          <a:lstStyle/>
          <a:p>
            <a:r>
              <a:rPr lang="en-US" sz="2400" dirty="0" smtClean="0"/>
              <a:t>Mount St Helens, USA</a:t>
            </a:r>
            <a:endParaRPr lang="en-US" sz="2400" dirty="0"/>
          </a:p>
        </p:txBody>
      </p:sp>
      <p:sp>
        <p:nvSpPr>
          <p:cNvPr id="10" name="TextBox 9"/>
          <p:cNvSpPr txBox="1"/>
          <p:nvPr/>
        </p:nvSpPr>
        <p:spPr>
          <a:xfrm>
            <a:off x="3865072" y="4275862"/>
            <a:ext cx="1401195" cy="830997"/>
          </a:xfrm>
          <a:prstGeom prst="rect">
            <a:avLst/>
          </a:prstGeom>
          <a:noFill/>
        </p:spPr>
        <p:txBody>
          <a:bodyPr wrap="none" rtlCol="0">
            <a:spAutoFit/>
          </a:bodyPr>
          <a:lstStyle/>
          <a:p>
            <a:pPr algn="r"/>
            <a:r>
              <a:rPr lang="en-US" sz="2400" dirty="0" smtClean="0"/>
              <a:t>Toba,</a:t>
            </a:r>
          </a:p>
          <a:p>
            <a:pPr algn="r"/>
            <a:r>
              <a:rPr lang="en-US" sz="2400" dirty="0" smtClean="0"/>
              <a:t>Indonesia</a:t>
            </a:r>
            <a:endParaRPr lang="en-US" sz="2400" dirty="0"/>
          </a:p>
        </p:txBody>
      </p:sp>
      <p:sp>
        <p:nvSpPr>
          <p:cNvPr id="11" name="TextBox 10"/>
          <p:cNvSpPr txBox="1"/>
          <p:nvPr/>
        </p:nvSpPr>
        <p:spPr>
          <a:xfrm>
            <a:off x="3526976" y="3232666"/>
            <a:ext cx="1739291" cy="369332"/>
          </a:xfrm>
          <a:prstGeom prst="rect">
            <a:avLst/>
          </a:prstGeom>
          <a:noFill/>
        </p:spPr>
        <p:txBody>
          <a:bodyPr wrap="none" rtlCol="0">
            <a:spAutoFit/>
          </a:bodyPr>
          <a:lstStyle/>
          <a:p>
            <a:r>
              <a:rPr lang="en-US" dirty="0" smtClean="0"/>
              <a:t>Kiser et al., 2016</a:t>
            </a:r>
            <a:endParaRPr lang="en-US" dirty="0"/>
          </a:p>
        </p:txBody>
      </p:sp>
      <p:sp>
        <p:nvSpPr>
          <p:cNvPr id="12" name="TextBox 11"/>
          <p:cNvSpPr txBox="1"/>
          <p:nvPr/>
        </p:nvSpPr>
        <p:spPr>
          <a:xfrm>
            <a:off x="3073720" y="5853150"/>
            <a:ext cx="2378814" cy="369332"/>
          </a:xfrm>
          <a:prstGeom prst="rect">
            <a:avLst/>
          </a:prstGeom>
          <a:noFill/>
        </p:spPr>
        <p:txBody>
          <a:bodyPr wrap="none" rtlCol="0">
            <a:spAutoFit/>
          </a:bodyPr>
          <a:lstStyle/>
          <a:p>
            <a:r>
              <a:rPr lang="en-US" dirty="0" err="1" smtClean="0"/>
              <a:t>Jaxybulatov</a:t>
            </a:r>
            <a:r>
              <a:rPr lang="en-US" dirty="0" smtClean="0"/>
              <a:t> et al., 2014</a:t>
            </a:r>
            <a:endParaRPr lang="en-US" dirty="0"/>
          </a:p>
        </p:txBody>
      </p:sp>
      <p:sp>
        <p:nvSpPr>
          <p:cNvPr id="13" name="TextBox 12"/>
          <p:cNvSpPr txBox="1"/>
          <p:nvPr/>
        </p:nvSpPr>
        <p:spPr>
          <a:xfrm>
            <a:off x="50798" y="-19797"/>
            <a:ext cx="5029201" cy="830997"/>
          </a:xfrm>
          <a:prstGeom prst="rect">
            <a:avLst/>
          </a:prstGeom>
          <a:noFill/>
        </p:spPr>
        <p:txBody>
          <a:bodyPr wrap="square" rtlCol="0">
            <a:spAutoFit/>
          </a:bodyPr>
          <a:lstStyle/>
          <a:p>
            <a:r>
              <a:rPr lang="en-US" sz="2400" b="1" dirty="0" smtClean="0">
                <a:latin typeface="Arial"/>
              </a:rPr>
              <a:t>Seismic evidence: vertically protracted melt-poor reservoirs</a:t>
            </a:r>
            <a:endParaRPr lang="en-US" sz="2400" b="1" dirty="0"/>
          </a:p>
        </p:txBody>
      </p:sp>
    </p:spTree>
    <p:extLst>
      <p:ext uri="{BB962C8B-B14F-4D97-AF65-F5344CB8AC3E}">
        <p14:creationId xmlns:p14="http://schemas.microsoft.com/office/powerpoint/2010/main" val="23146668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1"/>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otzlaw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7903" y="220135"/>
            <a:ext cx="2573866" cy="3010446"/>
          </a:xfrm>
          <a:prstGeom prst="rect">
            <a:avLst/>
          </a:prstGeom>
        </p:spPr>
      </p:pic>
      <p:pic>
        <p:nvPicPr>
          <p:cNvPr id="5" name="Picture 4" descr="wotzlaw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4934" y="2892355"/>
            <a:ext cx="3220629" cy="2421465"/>
          </a:xfrm>
          <a:prstGeom prst="rect">
            <a:avLst/>
          </a:prstGeom>
        </p:spPr>
      </p:pic>
      <p:pic>
        <p:nvPicPr>
          <p:cNvPr id="6" name="Picture 5" descr="wotzlaw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41699" y="4323217"/>
            <a:ext cx="3197104" cy="2448514"/>
          </a:xfrm>
          <a:prstGeom prst="rect">
            <a:avLst/>
          </a:prstGeom>
        </p:spPr>
      </p:pic>
      <p:sp>
        <p:nvSpPr>
          <p:cNvPr id="7" name="TextBox 6"/>
          <p:cNvSpPr txBox="1"/>
          <p:nvPr/>
        </p:nvSpPr>
        <p:spPr>
          <a:xfrm>
            <a:off x="7372" y="4652541"/>
            <a:ext cx="2616296" cy="1477328"/>
          </a:xfrm>
          <a:prstGeom prst="rect">
            <a:avLst/>
          </a:prstGeom>
          <a:noFill/>
        </p:spPr>
        <p:txBody>
          <a:bodyPr wrap="none" rtlCol="0">
            <a:spAutoFit/>
          </a:bodyPr>
          <a:lstStyle/>
          <a:p>
            <a:r>
              <a:rPr lang="en-US" dirty="0" err="1" smtClean="0"/>
              <a:t>Charlier</a:t>
            </a:r>
            <a:r>
              <a:rPr lang="en-US" dirty="0" smtClean="0"/>
              <a:t> et al., 2005;</a:t>
            </a:r>
          </a:p>
          <a:p>
            <a:r>
              <a:rPr lang="en-US" dirty="0" smtClean="0"/>
              <a:t>Druitt et al., 2012;</a:t>
            </a:r>
          </a:p>
          <a:p>
            <a:r>
              <a:rPr lang="en-US" dirty="0"/>
              <a:t>Cooper et al., 2012</a:t>
            </a:r>
            <a:r>
              <a:rPr lang="en-US" dirty="0" smtClean="0"/>
              <a:t>;</a:t>
            </a:r>
          </a:p>
          <a:p>
            <a:r>
              <a:rPr lang="en-US" dirty="0" err="1"/>
              <a:t>Gualda</a:t>
            </a:r>
            <a:r>
              <a:rPr lang="en-US" dirty="0"/>
              <a:t> and </a:t>
            </a:r>
            <a:r>
              <a:rPr lang="en-US" dirty="0" err="1"/>
              <a:t>Ghiorso</a:t>
            </a:r>
            <a:r>
              <a:rPr lang="en-US" dirty="0"/>
              <a:t>, 2013</a:t>
            </a:r>
            <a:endParaRPr lang="en-US" dirty="0" smtClean="0"/>
          </a:p>
          <a:p>
            <a:r>
              <a:rPr lang="en-US" b="1" dirty="0" err="1" smtClean="0"/>
              <a:t>Wotzlaw</a:t>
            </a:r>
            <a:r>
              <a:rPr lang="en-US" b="1" dirty="0" smtClean="0"/>
              <a:t> et al., 2014</a:t>
            </a:r>
          </a:p>
        </p:txBody>
      </p:sp>
      <p:pic>
        <p:nvPicPr>
          <p:cNvPr id="8" name="Picture 7" descr="wotzlaw4.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1151" y="287868"/>
            <a:ext cx="3092625" cy="3945466"/>
          </a:xfrm>
          <a:prstGeom prst="rect">
            <a:avLst/>
          </a:prstGeom>
        </p:spPr>
      </p:pic>
      <p:sp>
        <p:nvSpPr>
          <p:cNvPr id="11" name="TextBox 10"/>
          <p:cNvSpPr txBox="1"/>
          <p:nvPr/>
        </p:nvSpPr>
        <p:spPr>
          <a:xfrm>
            <a:off x="6417733" y="287868"/>
            <a:ext cx="2319867" cy="2246769"/>
          </a:xfrm>
          <a:prstGeom prst="rect">
            <a:avLst/>
          </a:prstGeom>
          <a:noFill/>
        </p:spPr>
        <p:txBody>
          <a:bodyPr wrap="square" rtlCol="0">
            <a:spAutoFit/>
          </a:bodyPr>
          <a:lstStyle/>
          <a:p>
            <a:r>
              <a:rPr lang="en-US" sz="2800" dirty="0" smtClean="0"/>
              <a:t>Mixing of isolated melt batches shortly before eruptions</a:t>
            </a:r>
          </a:p>
        </p:txBody>
      </p:sp>
    </p:spTree>
    <p:extLst>
      <p:ext uri="{BB962C8B-B14F-4D97-AF65-F5344CB8AC3E}">
        <p14:creationId xmlns:p14="http://schemas.microsoft.com/office/powerpoint/2010/main" val="6377505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ig4_dynamics.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65" y="537633"/>
            <a:ext cx="8500533" cy="5745595"/>
          </a:xfrm>
          <a:prstGeom prst="rect">
            <a:avLst/>
          </a:prstGeom>
        </p:spPr>
      </p:pic>
      <p:sp>
        <p:nvSpPr>
          <p:cNvPr id="6" name="TextBox 5"/>
          <p:cNvSpPr txBox="1"/>
          <p:nvPr/>
        </p:nvSpPr>
        <p:spPr>
          <a:xfrm>
            <a:off x="4047067" y="3950268"/>
            <a:ext cx="3038174" cy="1200329"/>
          </a:xfrm>
          <a:prstGeom prst="rect">
            <a:avLst/>
          </a:prstGeom>
          <a:noFill/>
        </p:spPr>
        <p:txBody>
          <a:bodyPr wrap="none" rtlCol="0">
            <a:spAutoFit/>
          </a:bodyPr>
          <a:lstStyle/>
          <a:p>
            <a:r>
              <a:rPr lang="en-US" dirty="0" smtClean="0"/>
              <a:t>Christopher et al., 2015</a:t>
            </a:r>
          </a:p>
          <a:p>
            <a:r>
              <a:rPr lang="en-US" dirty="0" smtClean="0"/>
              <a:t>Oppenheimer et al., 2015</a:t>
            </a:r>
          </a:p>
          <a:p>
            <a:r>
              <a:rPr lang="en-US" dirty="0" err="1"/>
              <a:t>Parmigiani</a:t>
            </a:r>
            <a:r>
              <a:rPr lang="en-US" dirty="0"/>
              <a:t> et al., </a:t>
            </a:r>
            <a:r>
              <a:rPr lang="en-US" dirty="0" smtClean="0"/>
              <a:t>2016, Nature</a:t>
            </a:r>
            <a:endParaRPr lang="en-US" dirty="0"/>
          </a:p>
          <a:p>
            <a:endParaRPr lang="en-US" dirty="0"/>
          </a:p>
        </p:txBody>
      </p:sp>
      <p:sp>
        <p:nvSpPr>
          <p:cNvPr id="7" name="TextBox 6"/>
          <p:cNvSpPr txBox="1"/>
          <p:nvPr/>
        </p:nvSpPr>
        <p:spPr>
          <a:xfrm>
            <a:off x="4487333" y="5809397"/>
            <a:ext cx="4334934" cy="830997"/>
          </a:xfrm>
          <a:prstGeom prst="rect">
            <a:avLst/>
          </a:prstGeom>
          <a:noFill/>
        </p:spPr>
        <p:txBody>
          <a:bodyPr wrap="square" rtlCol="0">
            <a:spAutoFit/>
          </a:bodyPr>
          <a:lstStyle/>
          <a:p>
            <a:pPr algn="r"/>
            <a:r>
              <a:rPr lang="en-US" sz="2400" dirty="0" err="1" smtClean="0"/>
              <a:t>Exsolved</a:t>
            </a:r>
            <a:r>
              <a:rPr lang="en-US" sz="2400" dirty="0" smtClean="0"/>
              <a:t> magmatic vapor phase accumulates in liquid layers</a:t>
            </a:r>
            <a:endParaRPr lang="en-US" sz="2400" dirty="0"/>
          </a:p>
        </p:txBody>
      </p:sp>
    </p:spTree>
    <p:extLst>
      <p:ext uri="{BB962C8B-B14F-4D97-AF65-F5344CB8AC3E}">
        <p14:creationId xmlns:p14="http://schemas.microsoft.com/office/powerpoint/2010/main" val="353389074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61688</TotalTime>
  <Words>3135</Words>
  <Application>Microsoft Macintosh PowerPoint</Application>
  <PresentationFormat>On-screen Show (4:3)</PresentationFormat>
  <Paragraphs>220</Paragraphs>
  <Slides>27</Slides>
  <Notes>27</Notes>
  <HiddenSlides>0</HiddenSlides>
  <MMClips>1</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PowerPoint Presentation</vt:lpstr>
      <vt:lpstr>Location of volcanoes above the slab</vt:lpstr>
      <vt:lpstr>Arc magma geochemistry</vt:lpstr>
      <vt:lpstr>PowerPoint Presentation</vt:lpstr>
      <vt:lpstr>PowerPoint Presentation</vt:lpstr>
      <vt:lpstr>Recharge and magma mixing</vt:lpstr>
      <vt:lpstr>PowerPoint Presentation</vt:lpstr>
      <vt:lpstr>PowerPoint Presentation</vt:lpstr>
      <vt:lpstr>PowerPoint Presentation</vt:lpstr>
      <vt:lpstr>PowerPoint Presentation</vt:lpstr>
      <vt:lpstr>PowerPoint Presentation</vt:lpstr>
      <vt:lpstr>Models of magma reservoirs   -grain scale (petrology, geochemistry, rock mechanics) -reservoir scale (seismic, deformation, analog experiments, gas)  </vt:lpstr>
      <vt:lpstr>PowerPoint Presentation</vt:lpstr>
      <vt:lpstr>Measurements of volcanic gases</vt:lpstr>
      <vt:lpstr>PowerPoint Presentation</vt:lpstr>
      <vt:lpstr>Eruptive SO2 emissions detected from space (OMI/TOMS) 1978–2014</vt:lpstr>
      <vt:lpstr>PowerPoint Presentation</vt:lpstr>
      <vt:lpstr>How do gas emissions relate to volatile cycling? </vt:lpstr>
      <vt:lpstr>PowerPoint Presentation</vt:lpstr>
      <vt:lpstr>Deformation associated with compressible, complex magma mushes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Talk layout</dc:title>
  <dc:creator>Marie Edmonds</dc:creator>
  <cp:lastModifiedBy>Marie Edmonds</cp:lastModifiedBy>
  <cp:revision>705</cp:revision>
  <dcterms:created xsi:type="dcterms:W3CDTF">2014-08-06T10:02:53Z</dcterms:created>
  <dcterms:modified xsi:type="dcterms:W3CDTF">2016-09-29T13:23:35Z</dcterms:modified>
</cp:coreProperties>
</file>