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tiff" ContentType="image/tif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61" r:id="rId4"/>
    <p:sldId id="258" r:id="rId5"/>
    <p:sldId id="259" r:id="rId6"/>
    <p:sldId id="262" r:id="rId7"/>
    <p:sldId id="260" r:id="rId8"/>
    <p:sldId id="265" r:id="rId9"/>
    <p:sldId id="267" r:id="rId10"/>
    <p:sldId id="263" r:id="rId11"/>
    <p:sldId id="268" r:id="rId12"/>
    <p:sldId id="264" r:id="rId13"/>
    <p:sldId id="269" r:id="rId14"/>
    <p:sldId id="270" r:id="rId1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75" d="100"/>
          <a:sy n="75" d="100"/>
        </p:scale>
        <p:origin x="-1344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printerSettings" Target="printerSettings/printerSettings1.bin"/><Relationship Id="rId17" Type="http://schemas.openxmlformats.org/officeDocument/2006/relationships/presProps" Target="presProps.xml"/><Relationship Id="rId18" Type="http://schemas.openxmlformats.org/officeDocument/2006/relationships/viewProps" Target="viewProps.xml"/><Relationship Id="rId1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FB411-9C10-FD48-8143-09D5D70AAC03}" type="datetimeFigureOut">
              <a:rPr lang="en-US" smtClean="0"/>
              <a:t>9/27/16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E721E0-221B-BD46-B76F-16D5B10760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08029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FB411-9C10-FD48-8143-09D5D70AAC03}" type="datetimeFigureOut">
              <a:rPr lang="en-US" smtClean="0"/>
              <a:t>9/27/16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E721E0-221B-BD46-B76F-16D5B10760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56217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FB411-9C10-FD48-8143-09D5D70AAC03}" type="datetimeFigureOut">
              <a:rPr lang="en-US" smtClean="0"/>
              <a:t>9/27/16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E721E0-221B-BD46-B76F-16D5B10760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80897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FB411-9C10-FD48-8143-09D5D70AAC03}" type="datetimeFigureOut">
              <a:rPr lang="en-US" smtClean="0"/>
              <a:t>9/27/16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E721E0-221B-BD46-B76F-16D5B10760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99528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FB411-9C10-FD48-8143-09D5D70AAC03}" type="datetimeFigureOut">
              <a:rPr lang="en-US" smtClean="0"/>
              <a:t>9/27/16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E721E0-221B-BD46-B76F-16D5B10760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71787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FB411-9C10-FD48-8143-09D5D70AAC03}" type="datetimeFigureOut">
              <a:rPr lang="en-US" smtClean="0"/>
              <a:t>9/27/16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E721E0-221B-BD46-B76F-16D5B10760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13790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FB411-9C10-FD48-8143-09D5D70AAC03}" type="datetimeFigureOut">
              <a:rPr lang="en-US" smtClean="0"/>
              <a:t>9/27/16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E721E0-221B-BD46-B76F-16D5B10760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45678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FB411-9C10-FD48-8143-09D5D70AAC03}" type="datetimeFigureOut">
              <a:rPr lang="en-US" smtClean="0"/>
              <a:t>9/27/16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E721E0-221B-BD46-B76F-16D5B10760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56747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FB411-9C10-FD48-8143-09D5D70AAC03}" type="datetimeFigureOut">
              <a:rPr lang="en-US" smtClean="0"/>
              <a:t>9/27/16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E721E0-221B-BD46-B76F-16D5B10760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85449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FB411-9C10-FD48-8143-09D5D70AAC03}" type="datetimeFigureOut">
              <a:rPr lang="en-US" smtClean="0"/>
              <a:t>9/27/16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E721E0-221B-BD46-B76F-16D5B10760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64728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FB411-9C10-FD48-8143-09D5D70AAC03}" type="datetimeFigureOut">
              <a:rPr lang="en-US" smtClean="0"/>
              <a:t>9/27/16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E721E0-221B-BD46-B76F-16D5B10760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70686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0FB411-9C10-FD48-8143-09D5D70AAC03}" type="datetimeFigureOut">
              <a:rPr lang="en-US" smtClean="0"/>
              <a:t>9/27/16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E721E0-221B-BD46-B76F-16D5B10760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68497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tif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g"/><Relationship Id="rId3" Type="http://schemas.openxmlformats.org/officeDocument/2006/relationships/image" Target="../media/image9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G_7861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111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8535"/>
            <a:ext cx="7772400" cy="2946398"/>
          </a:xfrm>
          <a:solidFill>
            <a:schemeClr val="bg1">
              <a:alpha val="50000"/>
            </a:schemeClr>
          </a:solidFill>
          <a:ln>
            <a:solidFill>
              <a:srgbClr val="000000"/>
            </a:solidFill>
          </a:ln>
        </p:spPr>
        <p:txBody>
          <a:bodyPr>
            <a:normAutofit fontScale="90000"/>
          </a:bodyPr>
          <a:lstStyle/>
          <a:p>
            <a:r>
              <a:rPr lang="en-US" dirty="0" smtClean="0"/>
              <a:t>Experiential Education: </a:t>
            </a:r>
            <a:br>
              <a:rPr lang="en-US" dirty="0" smtClean="0"/>
            </a:br>
            <a:r>
              <a:rPr lang="en-US" dirty="0" smtClean="0"/>
              <a:t>Integrating </a:t>
            </a:r>
            <a:r>
              <a:rPr lang="en-US" dirty="0" smtClean="0"/>
              <a:t>Research, Education, and  International Collaboration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3600" dirty="0" smtClean="0"/>
              <a:t>Maureen Feineman</a:t>
            </a:r>
            <a:br>
              <a:rPr lang="en-US" sz="3600" dirty="0" smtClean="0"/>
            </a:br>
            <a:r>
              <a:rPr lang="en-US" sz="3600" dirty="0" smtClean="0"/>
              <a:t>Pennsylvania State University</a:t>
            </a:r>
            <a:endParaRPr lang="en-US" sz="3600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719666" y="1981198"/>
            <a:ext cx="7628467" cy="1693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112159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384829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PIRE: Partnerships in International Research and Education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0938" y="1998134"/>
            <a:ext cx="5723462" cy="4525963"/>
          </a:xfrm>
        </p:spPr>
        <p:txBody>
          <a:bodyPr/>
          <a:lstStyle/>
          <a:p>
            <a:r>
              <a:rPr lang="en-US" dirty="0" smtClean="0"/>
              <a:t>~$4 million over 5 years</a:t>
            </a:r>
          </a:p>
          <a:p>
            <a:r>
              <a:rPr lang="en-US" dirty="0" smtClean="0"/>
              <a:t>Stresses international partnership</a:t>
            </a:r>
          </a:p>
          <a:p>
            <a:r>
              <a:rPr lang="en-US" dirty="0" smtClean="0"/>
              <a:t>Serves educational / training mission</a:t>
            </a:r>
          </a:p>
          <a:p>
            <a:r>
              <a:rPr lang="en-US" dirty="0" smtClean="0"/>
              <a:t>Addresses a relevant scientific problem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2200" y="2988733"/>
            <a:ext cx="2108200" cy="212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14274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317096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E-FIRE: </a:t>
            </a:r>
            <a:r>
              <a:rPr lang="en-US" dirty="0" err="1" smtClean="0"/>
              <a:t>ExTerra</a:t>
            </a:r>
            <a:r>
              <a:rPr lang="en-US" dirty="0" smtClean="0"/>
              <a:t> Field Institutes and Research Endeavor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799" y="1735663"/>
            <a:ext cx="4402670" cy="5003800"/>
          </a:xfrm>
        </p:spPr>
        <p:txBody>
          <a:bodyPr>
            <a:noAutofit/>
          </a:bodyPr>
          <a:lstStyle/>
          <a:p>
            <a:r>
              <a:rPr lang="en-US" sz="2500" dirty="0" smtClean="0"/>
              <a:t>5-year study of exhumed slab-mantle interface exposures in Western Alps</a:t>
            </a:r>
          </a:p>
          <a:p>
            <a:r>
              <a:rPr lang="en-US" sz="2500" dirty="0" smtClean="0"/>
              <a:t>10 US faculty at 9 institutions and 9 European partners</a:t>
            </a:r>
          </a:p>
          <a:p>
            <a:r>
              <a:rPr lang="en-US" sz="2500" dirty="0" smtClean="0"/>
              <a:t>Partnership with “</a:t>
            </a:r>
            <a:r>
              <a:rPr lang="en-US" sz="2500" dirty="0" err="1" smtClean="0"/>
              <a:t>ZiP</a:t>
            </a:r>
            <a:r>
              <a:rPr lang="en-US" sz="2500" dirty="0" smtClean="0"/>
              <a:t>” Marie Curie Training Network in EU</a:t>
            </a:r>
          </a:p>
          <a:p>
            <a:r>
              <a:rPr lang="en-US" sz="2500" dirty="0" smtClean="0"/>
              <a:t>8 PhD students &amp; 2 postdocs</a:t>
            </a:r>
          </a:p>
          <a:p>
            <a:r>
              <a:rPr lang="en-US" sz="2500" dirty="0" smtClean="0"/>
              <a:t>2 field institutes in the Western Alps</a:t>
            </a:r>
          </a:p>
          <a:p>
            <a:r>
              <a:rPr lang="en-US" sz="2500" dirty="0" smtClean="0"/>
              <a:t>Trellis, Google Hangouts for group communication</a:t>
            </a:r>
            <a:endParaRPr lang="en-US" sz="2500" dirty="0"/>
          </a:p>
        </p:txBody>
      </p:sp>
      <p:pic>
        <p:nvPicPr>
          <p:cNvPr id="4" name="Picture 3" descr="Trellis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5737" y="1972735"/>
            <a:ext cx="4741330" cy="4438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97043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447795"/>
          </a:xfrm>
        </p:spPr>
        <p:txBody>
          <a:bodyPr>
            <a:normAutofit/>
          </a:bodyPr>
          <a:lstStyle/>
          <a:p>
            <a:r>
              <a:rPr lang="en-US" dirty="0" smtClean="0"/>
              <a:t>REU: Research Experience for Undergraduates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8531" y="1722432"/>
            <a:ext cx="8974667" cy="4525963"/>
          </a:xfrm>
        </p:spPr>
        <p:txBody>
          <a:bodyPr>
            <a:normAutofit/>
          </a:bodyPr>
          <a:lstStyle/>
          <a:p>
            <a:r>
              <a:rPr lang="en-US" sz="2400" dirty="0" smtClean="0"/>
              <a:t>REU sites can host cohorts</a:t>
            </a:r>
          </a:p>
          <a:p>
            <a:r>
              <a:rPr lang="en-US" sz="2400" dirty="0" smtClean="0"/>
              <a:t>Provides participant support for undergraduates</a:t>
            </a:r>
          </a:p>
          <a:p>
            <a:r>
              <a:rPr lang="en-US" sz="2400" dirty="0" smtClean="0"/>
              <a:t>No reason grad students and postdocs can’t be involved as mentors</a:t>
            </a:r>
            <a:endParaRPr lang="en-US" sz="2400" dirty="0"/>
          </a:p>
        </p:txBody>
      </p:sp>
      <p:pic>
        <p:nvPicPr>
          <p:cNvPr id="5" name="Content Placeholder 3" descr="field1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37" b="8743"/>
          <a:stretch/>
        </p:blipFill>
        <p:spPr>
          <a:xfrm>
            <a:off x="1107591" y="3132668"/>
            <a:ext cx="6916963" cy="3569228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1134546" y="3132678"/>
            <a:ext cx="35390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Penn State – </a:t>
            </a:r>
            <a:r>
              <a:rPr lang="en-US" dirty="0" err="1" smtClean="0">
                <a:solidFill>
                  <a:schemeClr val="bg1"/>
                </a:solidFill>
              </a:rPr>
              <a:t>AfricaArray</a:t>
            </a:r>
            <a:r>
              <a:rPr lang="en-US" dirty="0" smtClean="0">
                <a:solidFill>
                  <a:schemeClr val="bg1"/>
                </a:solidFill>
              </a:rPr>
              <a:t> REU 2016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97062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Looking Forward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8668" y="1684865"/>
            <a:ext cx="8449733" cy="5088467"/>
          </a:xfrm>
        </p:spPr>
        <p:txBody>
          <a:bodyPr>
            <a:normAutofit/>
          </a:bodyPr>
          <a:lstStyle/>
          <a:p>
            <a:r>
              <a:rPr lang="en-US" dirty="0" smtClean="0"/>
              <a:t>SZO can adopt PIRE- and/or REU- inspired model internally, or coordinate a group proposal to NSF</a:t>
            </a:r>
          </a:p>
          <a:p>
            <a:r>
              <a:rPr lang="en-US" dirty="0" smtClean="0"/>
              <a:t>Work together! It can be much more rewarding to have an annual cohort of student researchers working together than to have each PI supervising </a:t>
            </a:r>
            <a:r>
              <a:rPr lang="en-US" dirty="0" smtClean="0"/>
              <a:t>one or two independently</a:t>
            </a:r>
            <a:r>
              <a:rPr lang="en-US" dirty="0" smtClean="0"/>
              <a:t>.</a:t>
            </a:r>
          </a:p>
          <a:p>
            <a:r>
              <a:rPr lang="en-US" dirty="0" smtClean="0"/>
              <a:t>Be mindful. Embrace </a:t>
            </a:r>
            <a:r>
              <a:rPr lang="en-US" dirty="0" smtClean="0"/>
              <a:t>diversity, not checkboxes</a:t>
            </a:r>
            <a:r>
              <a:rPr lang="en-US" dirty="0" smtClean="0"/>
              <a:t>. I</a:t>
            </a:r>
            <a:r>
              <a:rPr lang="en-US" dirty="0" smtClean="0"/>
              <a:t>nclude </a:t>
            </a:r>
            <a:r>
              <a:rPr lang="en-US" dirty="0" smtClean="0"/>
              <a:t>the </a:t>
            </a:r>
            <a:r>
              <a:rPr lang="en-US" dirty="0" smtClean="0"/>
              <a:t>locals, especially students.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23802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 are the Metamorphic Army</a:t>
            </a:r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57200" y="5540905"/>
            <a:ext cx="8229600" cy="1143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You will be assimilated</a:t>
            </a:r>
            <a:endParaRPr lang="en-US" dirty="0"/>
          </a:p>
        </p:txBody>
      </p:sp>
      <p:pic>
        <p:nvPicPr>
          <p:cNvPr id="5" name="Picture 4" descr="Met_Army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2447" y="1434572"/>
            <a:ext cx="6104496" cy="4068074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30506440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Active Learning in the Field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64258"/>
            <a:ext cx="4148667" cy="4525963"/>
          </a:xfrm>
        </p:spPr>
        <p:txBody>
          <a:bodyPr/>
          <a:lstStyle/>
          <a:p>
            <a:r>
              <a:rPr lang="en-US" dirty="0" smtClean="0"/>
              <a:t>Is field-based learning inherently active learning?</a:t>
            </a:r>
          </a:p>
          <a:p>
            <a:pPr lvl="1"/>
            <a:r>
              <a:rPr lang="en-US" dirty="0" smtClean="0"/>
              <a:t>Perhaps not, but field work is exceptionally well-suited for active learning approaches</a:t>
            </a:r>
            <a:endParaRPr lang="en-US" dirty="0"/>
          </a:p>
        </p:txBody>
      </p:sp>
      <p:pic>
        <p:nvPicPr>
          <p:cNvPr id="4" name="Picture 3" descr="20150707_13594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21714" y="2186517"/>
            <a:ext cx="5164667" cy="38735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0476178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Problem-based Learning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5602" y="1536169"/>
            <a:ext cx="4199467" cy="5050895"/>
          </a:xfrm>
        </p:spPr>
        <p:txBody>
          <a:bodyPr>
            <a:normAutofit/>
          </a:bodyPr>
          <a:lstStyle/>
          <a:p>
            <a:r>
              <a:rPr lang="en-US" dirty="0" smtClean="0"/>
              <a:t>Goes </a:t>
            </a:r>
            <a:r>
              <a:rPr lang="en-US" dirty="0"/>
              <a:t>beyond observation</a:t>
            </a:r>
          </a:p>
          <a:p>
            <a:pPr lvl="1"/>
            <a:r>
              <a:rPr lang="en-US" dirty="0"/>
              <a:t>not just “What do you see?”, but also “What does it mean?”</a:t>
            </a:r>
          </a:p>
          <a:p>
            <a:r>
              <a:rPr lang="en-US" dirty="0" smtClean="0"/>
              <a:t>Guide students through process of critical thinking to “discover” the answer</a:t>
            </a:r>
          </a:p>
        </p:txBody>
      </p:sp>
      <p:pic>
        <p:nvPicPr>
          <p:cNvPr id="4" name="Picture 3" descr="Description: Description: IMG_2694-sm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9763" y="1519236"/>
            <a:ext cx="4007037" cy="4881562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36251477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Personal Reflection</a:t>
            </a:r>
            <a:endParaRPr lang="en-US" dirty="0"/>
          </a:p>
        </p:txBody>
      </p:sp>
      <p:pic>
        <p:nvPicPr>
          <p:cNvPr id="4" name="Picture 3" descr="IMG_7742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13"/>
          <a:stretch/>
        </p:blipFill>
        <p:spPr>
          <a:xfrm>
            <a:off x="1354678" y="2624668"/>
            <a:ext cx="6417733" cy="4063999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80071"/>
            <a:ext cx="8178800" cy="4525963"/>
          </a:xfrm>
        </p:spPr>
        <p:txBody>
          <a:bodyPr/>
          <a:lstStyle/>
          <a:p>
            <a:r>
              <a:rPr lang="en-US" dirty="0" smtClean="0"/>
              <a:t>Key part of processing the learning experience</a:t>
            </a:r>
          </a:p>
          <a:p>
            <a:r>
              <a:rPr lang="en-US" dirty="0" smtClean="0"/>
              <a:t>Journaling, blogging, reflective essays, reports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13550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Cohort Experience</a:t>
            </a:r>
            <a:endParaRPr lang="en-US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355601" y="1383772"/>
            <a:ext cx="8669866" cy="50508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000" dirty="0" smtClean="0"/>
              <a:t>The learning experience is reinforced when shared with a group, more so than individual research</a:t>
            </a:r>
          </a:p>
        </p:txBody>
      </p:sp>
      <p:pic>
        <p:nvPicPr>
          <p:cNvPr id="9" name="Picture 8" descr="group photo w lion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18"/>
          <a:stretch/>
        </p:blipFill>
        <p:spPr>
          <a:xfrm>
            <a:off x="660396" y="2489199"/>
            <a:ext cx="7755467" cy="4165600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2199998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International Collaboration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7071" y="1380063"/>
            <a:ext cx="8686800" cy="4525963"/>
          </a:xfrm>
        </p:spPr>
        <p:txBody>
          <a:bodyPr/>
          <a:lstStyle/>
          <a:p>
            <a:r>
              <a:rPr lang="en-US" dirty="0" smtClean="0"/>
              <a:t>Everyone wins when we work with the people - and students - who live in the places we study</a:t>
            </a:r>
            <a:endParaRPr lang="en-US" dirty="0"/>
          </a:p>
        </p:txBody>
      </p:sp>
      <p:pic>
        <p:nvPicPr>
          <p:cNvPr id="4" name="Picture 3" descr="IMG_7778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89"/>
          <a:stretch/>
        </p:blipFill>
        <p:spPr>
          <a:xfrm>
            <a:off x="0" y="2523066"/>
            <a:ext cx="9144000" cy="4334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04812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Prioritize Real Diversity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1734" y="1511477"/>
            <a:ext cx="4419600" cy="5256193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Mix of races, religions, and nationalities</a:t>
            </a:r>
          </a:p>
          <a:p>
            <a:r>
              <a:rPr lang="en-US" dirty="0" smtClean="0"/>
              <a:t>Range of </a:t>
            </a:r>
            <a:r>
              <a:rPr lang="en-US" dirty="0" smtClean="0"/>
              <a:t>ages and experience levels</a:t>
            </a:r>
            <a:endParaRPr lang="en-US" dirty="0" smtClean="0"/>
          </a:p>
          <a:p>
            <a:r>
              <a:rPr lang="en-US" dirty="0" smtClean="0"/>
              <a:t>Gender balance</a:t>
            </a:r>
          </a:p>
          <a:p>
            <a:r>
              <a:rPr lang="en-US" dirty="0" smtClean="0"/>
              <a:t>Socioeconomic backgrounds</a:t>
            </a:r>
          </a:p>
          <a:p>
            <a:r>
              <a:rPr lang="en-US" dirty="0" smtClean="0"/>
              <a:t>Students with disabilities</a:t>
            </a:r>
            <a:endParaRPr lang="en-US" dirty="0" smtClean="0"/>
          </a:p>
          <a:p>
            <a:r>
              <a:rPr lang="en-US" dirty="0" smtClean="0"/>
              <a:t>LGBTQ rainbow</a:t>
            </a:r>
          </a:p>
          <a:p>
            <a:r>
              <a:rPr lang="en-US" dirty="0" smtClean="0"/>
              <a:t>Undergraduate-only universities</a:t>
            </a:r>
          </a:p>
          <a:p>
            <a:r>
              <a:rPr lang="en-US" dirty="0" smtClean="0"/>
              <a:t>No need to exclude exceptional white males!</a:t>
            </a:r>
            <a:endParaRPr lang="en-US" dirty="0"/>
          </a:p>
        </p:txBody>
      </p:sp>
      <p:pic>
        <p:nvPicPr>
          <p:cNvPr id="4" name="Content Placeholder 5" descr="20150717_155614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08" t="1219" b="3924"/>
          <a:stretch/>
        </p:blipFill>
        <p:spPr>
          <a:xfrm rot="5400000">
            <a:off x="4247294" y="2081008"/>
            <a:ext cx="5063256" cy="4075176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18564522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Field Institutes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10770"/>
            <a:ext cx="8229600" cy="4525963"/>
          </a:xfrm>
        </p:spPr>
        <p:txBody>
          <a:bodyPr/>
          <a:lstStyle/>
          <a:p>
            <a:r>
              <a:rPr lang="en-US" dirty="0" smtClean="0"/>
              <a:t>Field trips with a scientific mission </a:t>
            </a:r>
          </a:p>
          <a:p>
            <a:pPr lvl="1"/>
            <a:r>
              <a:rPr lang="en-US" dirty="0" smtClean="0"/>
              <a:t>Go beyond show-and-tell</a:t>
            </a:r>
          </a:p>
          <a:p>
            <a:r>
              <a:rPr lang="en-US" dirty="0" smtClean="0"/>
              <a:t>Example: </a:t>
            </a:r>
            <a:r>
              <a:rPr lang="en-US" dirty="0" err="1" smtClean="0"/>
              <a:t>ExTerra</a:t>
            </a:r>
            <a:r>
              <a:rPr lang="en-US" dirty="0" smtClean="0"/>
              <a:t> </a:t>
            </a:r>
            <a:r>
              <a:rPr lang="en-US" dirty="0" err="1" smtClean="0"/>
              <a:t>Salinia</a:t>
            </a:r>
            <a:r>
              <a:rPr lang="en-US" dirty="0" smtClean="0"/>
              <a:t> Field Institute 2014</a:t>
            </a:r>
            <a:endParaRPr lang="en-US" dirty="0"/>
          </a:p>
        </p:txBody>
      </p:sp>
      <p:pic>
        <p:nvPicPr>
          <p:cNvPr id="4" name="Picture 3" descr="Whale_Poin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23" y="3352797"/>
            <a:ext cx="4519473" cy="3011805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5" name="Picture 4" descr="Stop3_Grimes_Beach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0662" y="3352799"/>
            <a:ext cx="4519472" cy="3011804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-13477" y="6364603"/>
            <a:ext cx="45194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Morning lecture at the UC Whale Point facility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624527" y="6370137"/>
            <a:ext cx="45194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Afternoon sampling arc crust exposure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02604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Field Institutes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4666" y="1663167"/>
            <a:ext cx="3860800" cy="4525963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Data / samples can be shared for research and education purposes</a:t>
            </a:r>
          </a:p>
          <a:p>
            <a:r>
              <a:rPr lang="en-US" dirty="0" smtClean="0"/>
              <a:t>Samples assigned IGSN and archived</a:t>
            </a:r>
          </a:p>
          <a:p>
            <a:r>
              <a:rPr lang="en-US" dirty="0" smtClean="0"/>
              <a:t>Data shared using publicly available data portals and databases</a:t>
            </a:r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9768" y="2269064"/>
            <a:ext cx="5433433" cy="3674533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4116966" y="1683806"/>
            <a:ext cx="46375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/>
              <a:t>ExTerra</a:t>
            </a:r>
            <a:r>
              <a:rPr lang="en-US" sz="2400" dirty="0" smtClean="0"/>
              <a:t> </a:t>
            </a:r>
            <a:r>
              <a:rPr lang="en-US" sz="2400" dirty="0" err="1" smtClean="0"/>
              <a:t>Salinia</a:t>
            </a:r>
            <a:r>
              <a:rPr lang="en-US" sz="2400" dirty="0" smtClean="0"/>
              <a:t> Field Institute 2014</a:t>
            </a: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3996265" y="6070599"/>
            <a:ext cx="50292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http://</a:t>
            </a:r>
            <a:r>
              <a:rPr lang="en-US" dirty="0" err="1"/>
              <a:t>geoprisms.org</a:t>
            </a:r>
            <a:r>
              <a:rPr lang="en-US" dirty="0"/>
              <a:t>/</a:t>
            </a:r>
            <a:r>
              <a:rPr lang="en-US" dirty="0" err="1"/>
              <a:t>exterra</a:t>
            </a:r>
            <a:r>
              <a:rPr lang="en-US" dirty="0"/>
              <a:t>/field-institutes/exterra-2014-salinia/</a:t>
            </a:r>
          </a:p>
        </p:txBody>
      </p:sp>
    </p:spTree>
    <p:extLst>
      <p:ext uri="{BB962C8B-B14F-4D97-AF65-F5344CB8AC3E}">
        <p14:creationId xmlns:p14="http://schemas.microsoft.com/office/powerpoint/2010/main" val="123900161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Apothecary.thmx</Template>
  <TotalTime>602</TotalTime>
  <Words>455</Words>
  <Application>Microsoft Macintosh PowerPoint</Application>
  <PresentationFormat>On-screen Show (4:3)</PresentationFormat>
  <Paragraphs>59</Paragraphs>
  <Slides>14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Office Theme</vt:lpstr>
      <vt:lpstr>Experiential Education:  Integrating Research, Education, and  International Collaboration Maureen Feineman Pennsylvania State University</vt:lpstr>
      <vt:lpstr>Active Learning in the Field</vt:lpstr>
      <vt:lpstr>Problem-based Learning</vt:lpstr>
      <vt:lpstr>Personal Reflection</vt:lpstr>
      <vt:lpstr>The Cohort Experience</vt:lpstr>
      <vt:lpstr>International Collaboration</vt:lpstr>
      <vt:lpstr>Prioritize Real Diversity</vt:lpstr>
      <vt:lpstr>Field Institutes</vt:lpstr>
      <vt:lpstr>Field Institutes</vt:lpstr>
      <vt:lpstr>PIRE: Partnerships in International Research and Education</vt:lpstr>
      <vt:lpstr>E-FIRE: ExTerra Field Institutes and Research Endeavor</vt:lpstr>
      <vt:lpstr>REU: Research Experience for Undergraduates</vt:lpstr>
      <vt:lpstr>Looking Forward</vt:lpstr>
      <vt:lpstr>We are the Metamorphic Army</vt:lpstr>
    </vt:vector>
  </TitlesOfParts>
  <Manager/>
  <Company>Pennsylvania State University</Company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Experiential Education:  Integrating Research and Education in the Field</dc:title>
  <dc:subject/>
  <dc:creator>Maureen Feineman</dc:creator>
  <cp:keywords/>
  <dc:description/>
  <cp:lastModifiedBy>Maureen Feineman</cp:lastModifiedBy>
  <cp:revision>46</cp:revision>
  <dcterms:created xsi:type="dcterms:W3CDTF">2016-09-25T19:54:18Z</dcterms:created>
  <dcterms:modified xsi:type="dcterms:W3CDTF">2016-09-27T13:43:01Z</dcterms:modified>
  <cp:category/>
</cp:coreProperties>
</file>