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62" r:id="rId3"/>
    <p:sldId id="263" r:id="rId4"/>
    <p:sldId id="258" r:id="rId5"/>
    <p:sldId id="259" r:id="rId6"/>
    <p:sldId id="264" r:id="rId7"/>
    <p:sldId id="265" r:id="rId8"/>
    <p:sldId id="270" r:id="rId9"/>
    <p:sldId id="261" r:id="rId10"/>
    <p:sldId id="271" r:id="rId11"/>
    <p:sldId id="269" r:id="rId12"/>
    <p:sldId id="272" r:id="rId13"/>
    <p:sldId id="260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F9A5D-84F4-7A40-B550-4E29D2970F21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3D53F-83EB-7146-A2E8-1AD3BD5FC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F1D3CDD-82BE-A84D-BA76-CE92FACAA89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C6E7AE-5A92-BD41-A9D8-83522A453E5F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addition, the large earthquake did not occur regularly in time either. The surge of large earthquakes over last ten years have shown us a great diversity in the rupture pattern and earthquake triggering interactions.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E84F-7495-4B40-9650-E0366A809B6D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495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9C6BF1-FF79-C647-BD61-F63C15215812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16F009-28DA-464C-B263-07F54E06085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647" y="274588"/>
            <a:ext cx="8228707" cy="5851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95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9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E7F3-8239-A14C-A1DF-4F7B168441B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B8A8-0BE5-8843-8A4B-B629FFD8D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14400" y="118533"/>
            <a:ext cx="735129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Research and Hazard Challenges Raised by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Recent Major and Great Earthquakes</a:t>
            </a:r>
          </a:p>
          <a:p>
            <a:r>
              <a:rPr lang="en-US" dirty="0" smtClean="0"/>
              <a:t>                      Thorne </a:t>
            </a:r>
            <a:r>
              <a:rPr lang="en-US" dirty="0"/>
              <a:t>Lay, University of California Santa Cruz	</a:t>
            </a:r>
          </a:p>
        </p:txBody>
      </p:sp>
      <p:pic>
        <p:nvPicPr>
          <p:cNvPr id="16387" name="Picture 1" descr="191102_182750075103717_182740125104712_433276_3988833_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701800"/>
            <a:ext cx="75819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23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4840" y="274588"/>
            <a:ext cx="8228707" cy="58511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err="1" smtClean="0"/>
              <a:t>Subducting</a:t>
            </a:r>
            <a:r>
              <a:rPr lang="en-US" sz="3600" dirty="0" smtClean="0"/>
              <a:t> Ridge/Fracture Zone Structures That Could Be Targeted.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Strain accumulation (?), slow-slip events (?), tremor (?), hazard (?), friction (?), topographic effect (?)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Tehuantepec Ridge (Guatemala)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Carnegie Ridge (Ecuador)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Nazca Ridge (Peru)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Investigator Fracture Zone (</a:t>
            </a:r>
            <a:r>
              <a:rPr lang="en-US" dirty="0" err="1" smtClean="0"/>
              <a:t>Mentawai</a:t>
            </a:r>
            <a:r>
              <a:rPr lang="en-US" dirty="0" smtClean="0"/>
              <a:t> Gap)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Cocos</a:t>
            </a:r>
            <a:r>
              <a:rPr lang="en-US" dirty="0" smtClean="0"/>
              <a:t> Ridge (Costa Rica)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Louisville Ridge (Tonga)</a:t>
            </a:r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1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lz_coupling_2011JB009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7" y="544117"/>
            <a:ext cx="7068745" cy="60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4840" y="274588"/>
            <a:ext cx="8228707" cy="5851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err="1" smtClean="0"/>
              <a:t>Subduction</a:t>
            </a:r>
            <a:r>
              <a:rPr lang="en-US" sz="3600" dirty="0" smtClean="0"/>
              <a:t> Zones with no history of great earthquakes.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Strain accumulation (?), slow-slip events (?), tremor (?), hazard (?), friction (?)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Tonga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Southern </a:t>
            </a:r>
            <a:r>
              <a:rPr lang="en-US" dirty="0" err="1" smtClean="0"/>
              <a:t>Kermadec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Izu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Marianas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Sunda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6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2010 Mentawai tsunami earthquake: Up-dip rupture from 2007 Sumatra events very shallow on plate boundary, with</a:t>
            </a:r>
          </a:p>
          <a:p>
            <a:r>
              <a:rPr lang="en-US"/>
              <a:t>up to 16 m high tsunami on Pagai islands</a:t>
            </a:r>
          </a:p>
        </p:txBody>
      </p:sp>
      <p:pic>
        <p:nvPicPr>
          <p:cNvPr id="96259" name="Picture 1" descr="Fig.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58578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Box 2"/>
          <p:cNvSpPr txBox="1">
            <a:spLocks noChangeArrowheads="1"/>
          </p:cNvSpPr>
          <p:nvPr/>
        </p:nvSpPr>
        <p:spPr bwMode="auto">
          <a:xfrm>
            <a:off x="6553200" y="1981200"/>
            <a:ext cx="250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Have global</a:t>
            </a:r>
          </a:p>
          <a:p>
            <a:r>
              <a:rPr lang="en-US"/>
              <a:t>seismic data,</a:t>
            </a:r>
          </a:p>
          <a:p>
            <a:r>
              <a:rPr lang="en-US"/>
              <a:t>local hr-GPS</a:t>
            </a:r>
          </a:p>
          <a:p>
            <a:r>
              <a:rPr lang="en-US"/>
              <a:t>from islands,</a:t>
            </a:r>
          </a:p>
          <a:p>
            <a:r>
              <a:rPr lang="en-US"/>
              <a:t>and tsunami</a:t>
            </a:r>
          </a:p>
          <a:p>
            <a:r>
              <a:rPr lang="en-US"/>
              <a:t>recordings from</a:t>
            </a:r>
          </a:p>
          <a:p>
            <a:r>
              <a:rPr lang="en-US"/>
              <a:t>DART stations</a:t>
            </a:r>
          </a:p>
          <a:p>
            <a:r>
              <a:rPr lang="en-US"/>
              <a:t>and tide gauges:</a:t>
            </a:r>
          </a:p>
          <a:p>
            <a:endParaRPr lang="en-US"/>
          </a:p>
          <a:p>
            <a:r>
              <a:rPr lang="en-US"/>
              <a:t>Invert them all.</a:t>
            </a:r>
          </a:p>
        </p:txBody>
      </p:sp>
    </p:spTree>
    <p:extLst>
      <p:ext uri="{BB962C8B-B14F-4D97-AF65-F5344CB8AC3E}">
        <p14:creationId xmlns:p14="http://schemas.microsoft.com/office/powerpoint/2010/main" val="271450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4840" y="274588"/>
            <a:ext cx="8228707" cy="5851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Shallow toes of </a:t>
            </a:r>
            <a:r>
              <a:rPr lang="en-US" sz="3600" dirty="0" err="1" smtClean="0"/>
              <a:t>subduction</a:t>
            </a:r>
            <a:r>
              <a:rPr lang="en-US" sz="3600" dirty="0" smtClean="0"/>
              <a:t> zones.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Strain accumulation (?), slow-slip events (?), tremor (?), tsunami hazard (?), sediments and friction (?)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Java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Up-dip of 2016 Ecuador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Up-dip zone in 1835/2010 Chile low-slip zone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Up-dip of 2007 Sumatra event (south of 2010)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Up-dip of 2003 Hokkaido event</a:t>
            </a:r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02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021" y="1057053"/>
            <a:ext cx="818805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Personal opinion:</a:t>
            </a:r>
          </a:p>
          <a:p>
            <a:endParaRPr lang="en-US" sz="3600" dirty="0"/>
          </a:p>
          <a:p>
            <a:r>
              <a:rPr lang="en-US" sz="3600" dirty="0" smtClean="0"/>
              <a:t>SZO should target some long-standing</a:t>
            </a:r>
          </a:p>
          <a:p>
            <a:r>
              <a:rPr lang="en-US" sz="3600" dirty="0" smtClean="0"/>
              <a:t>important problems and try to solve them,</a:t>
            </a:r>
          </a:p>
          <a:p>
            <a:r>
              <a:rPr lang="en-US" sz="3600" dirty="0" smtClean="0"/>
              <a:t>not just do study of ‘complexity’ for the</a:t>
            </a:r>
          </a:p>
          <a:p>
            <a:r>
              <a:rPr lang="en-US" sz="3600" dirty="0" smtClean="0"/>
              <a:t>sake of interdisciplinary participation.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3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4"/>
          <p:cNvSpPr txBox="1">
            <a:spLocks noChangeArrowheads="1"/>
          </p:cNvSpPr>
          <p:nvPr/>
        </p:nvSpPr>
        <p:spPr bwMode="auto">
          <a:xfrm>
            <a:off x="304800" y="152400"/>
            <a:ext cx="8534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 smtClean="0"/>
              <a:t>2004-2015 </a:t>
            </a:r>
            <a:r>
              <a:rPr lang="en-US" sz="1700" dirty="0"/>
              <a:t>- </a:t>
            </a:r>
            <a:r>
              <a:rPr lang="en-US" sz="1700" dirty="0" smtClean="0"/>
              <a:t>19 </a:t>
            </a:r>
            <a:r>
              <a:rPr lang="en-US" sz="1700" dirty="0"/>
              <a:t>great earthquakes: rate </a:t>
            </a:r>
            <a:r>
              <a:rPr lang="en-US" sz="1700" dirty="0" smtClean="0">
                <a:solidFill>
                  <a:srgbClr val="FF0000"/>
                </a:solidFill>
              </a:rPr>
              <a:t>1.7/</a:t>
            </a:r>
            <a:r>
              <a:rPr lang="en-US" sz="1700" dirty="0">
                <a:solidFill>
                  <a:srgbClr val="FF0000"/>
                </a:solidFill>
              </a:rPr>
              <a:t>yr</a:t>
            </a:r>
            <a:r>
              <a:rPr lang="en-US" sz="1700" dirty="0"/>
              <a:t>; rate over preceding century </a:t>
            </a:r>
            <a:r>
              <a:rPr lang="en-US" sz="1700" dirty="0">
                <a:solidFill>
                  <a:srgbClr val="0000FF"/>
                </a:solidFill>
              </a:rPr>
              <a:t>0.7/yr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9063" y="6519446"/>
            <a:ext cx="2944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Updated from Lay, EPSL 2015</a:t>
            </a:r>
            <a:endParaRPr lang="en-US" sz="1600" dirty="0"/>
          </a:p>
        </p:txBody>
      </p:sp>
      <p:pic>
        <p:nvPicPr>
          <p:cNvPr id="7" name="Picture 6" descr="L_Fig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506413"/>
            <a:ext cx="8753484" cy="6013033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85800" y="5257800"/>
            <a:ext cx="192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Small Symbols: Great </a:t>
            </a:r>
          </a:p>
          <a:p>
            <a:r>
              <a:rPr lang="en-US" sz="1400" dirty="0"/>
              <a:t>Events 1900-2004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7661" y="785818"/>
            <a:ext cx="2631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Green: M8+ earthquakes 		(1900-2003)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Blue: M8+ earthquakes 			(2004-2015)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7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900" y="1469056"/>
            <a:ext cx="4495800" cy="383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7832" y="632428"/>
            <a:ext cx="4505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Large Earthquake Seismicity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73086"/>
            <a:ext cx="1701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Lay, 2015, EPSL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36555" y="663792"/>
            <a:ext cx="5762451" cy="5371548"/>
            <a:chOff x="3849443" y="663792"/>
            <a:chExt cx="5762451" cy="5371548"/>
          </a:xfrm>
        </p:grpSpPr>
        <p:grpSp>
          <p:nvGrpSpPr>
            <p:cNvPr id="12" name="Group 11"/>
            <p:cNvGrpSpPr/>
            <p:nvPr/>
          </p:nvGrpSpPr>
          <p:grpSpPr>
            <a:xfrm>
              <a:off x="3929651" y="663792"/>
              <a:ext cx="5682243" cy="5371548"/>
              <a:chOff x="3929651" y="663792"/>
              <a:chExt cx="5682243" cy="537154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7128" y="1136316"/>
                <a:ext cx="4243197" cy="4384167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929651" y="663792"/>
                <a:ext cx="56822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Great  Earthquake Scenarios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51579" y="2660316"/>
                <a:ext cx="1911684" cy="274052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64272" y="5681397"/>
                <a:ext cx="249823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rgbClr val="0000FF"/>
                    </a:solidFill>
                  </a:rPr>
                  <a:t>triggering interactions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849443" y="1350214"/>
              <a:ext cx="428454" cy="1082842"/>
            </a:xfrm>
            <a:prstGeom prst="rect">
              <a:avLst/>
            </a:prstGeom>
            <a:noFill/>
            <a:ln w="19050" cmpd="sng">
              <a:solidFill>
                <a:srgbClr val="FF27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B53-5ED3-6144-ACC3-34CF014511EF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883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80525" cy="6340475"/>
          </a:xfrm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858000" y="6324600"/>
            <a:ext cx="225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McCann et al., 1979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71475" y="5246688"/>
            <a:ext cx="6573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Earthquake history gives useful guidance on behavior:</a:t>
            </a:r>
          </a:p>
          <a:p>
            <a:r>
              <a:rPr lang="en-US" sz="1800"/>
              <a:t>Seismic Gap notion – strain energy budget and seismic history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134225" y="3657600"/>
            <a:ext cx="347663" cy="338138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16788" y="4525963"/>
            <a:ext cx="347662" cy="338137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402513" y="3965575"/>
            <a:ext cx="347662" cy="338138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96850" y="3146425"/>
            <a:ext cx="347663" cy="336550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49250" y="3298825"/>
            <a:ext cx="347663" cy="336550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01650" y="3451225"/>
            <a:ext cx="347663" cy="336550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743200" y="3581400"/>
            <a:ext cx="347663" cy="338138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865313" y="1690688"/>
            <a:ext cx="347662" cy="338137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301875" y="1211263"/>
            <a:ext cx="347663" cy="338137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395537" y="3466306"/>
            <a:ext cx="347663" cy="338137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7200" y="6400800"/>
            <a:ext cx="347663" cy="338138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838200" y="6400800"/>
            <a:ext cx="414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Site of great </a:t>
            </a:r>
            <a:r>
              <a:rPr lang="en-US" dirty="0" err="1"/>
              <a:t>interplate</a:t>
            </a:r>
            <a:r>
              <a:rPr lang="en-US" dirty="0"/>
              <a:t> rupture 2004-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3581400" y="3733800"/>
            <a:ext cx="347663" cy="338138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316788" y="4340226"/>
            <a:ext cx="347662" cy="338137"/>
          </a:xfrm>
          <a:prstGeom prst="star5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4630362" y="241300"/>
            <a:ext cx="44577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     Sumatra-</a:t>
            </a:r>
            <a:r>
              <a:rPr lang="en-US" sz="2800" dirty="0" err="1"/>
              <a:t>Sunda</a:t>
            </a:r>
            <a:r>
              <a:rPr lang="en-US" sz="280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Struck by a </a:t>
            </a:r>
            <a:r>
              <a:rPr lang="ja-JP" altLang="en-US" sz="1800" dirty="0"/>
              <a:t>‘</a:t>
            </a:r>
            <a:r>
              <a:rPr lang="en-US" altLang="ja-JP" sz="1800" dirty="0"/>
              <a:t>cluster</a:t>
            </a:r>
            <a:r>
              <a:rPr lang="ja-JP" altLang="en-US" sz="1800" dirty="0"/>
              <a:t>’</a:t>
            </a:r>
            <a:r>
              <a:rPr lang="en-US" altLang="ja-JP" sz="1800" dirty="0"/>
              <a:t> of great/very large </a:t>
            </a:r>
          </a:p>
          <a:p>
            <a:r>
              <a:rPr lang="en-US" sz="1800" dirty="0"/>
              <a:t>earthquakes since 2004. </a:t>
            </a:r>
          </a:p>
          <a:p>
            <a:endParaRPr lang="en-US" sz="1800" dirty="0"/>
          </a:p>
          <a:p>
            <a:r>
              <a:rPr lang="en-US" sz="1800" dirty="0"/>
              <a:t>Dec. 26, 2004 – </a:t>
            </a:r>
            <a:r>
              <a:rPr lang="ja-JP" altLang="en-US" sz="1800" dirty="0"/>
              <a:t>‘</a:t>
            </a:r>
            <a:r>
              <a:rPr lang="en-US" altLang="ja-JP" sz="1800" dirty="0"/>
              <a:t>unexpected</a:t>
            </a:r>
            <a:r>
              <a:rPr lang="ja-JP" altLang="en-US" sz="1800" dirty="0"/>
              <a:t>’</a:t>
            </a:r>
            <a:r>
              <a:rPr lang="en-US" altLang="ja-JP" sz="1800" dirty="0"/>
              <a:t> northward</a:t>
            </a:r>
          </a:p>
          <a:p>
            <a:r>
              <a:rPr lang="en-US" sz="1800" dirty="0"/>
              <a:t>extension to Andaman Islands. 9.2</a:t>
            </a:r>
          </a:p>
          <a:p>
            <a:endParaRPr lang="en-US" sz="1800" dirty="0"/>
          </a:p>
          <a:p>
            <a:r>
              <a:rPr lang="en-US" sz="1800" dirty="0"/>
              <a:t>March 2005 – adjacent </a:t>
            </a:r>
            <a:r>
              <a:rPr lang="ja-JP" altLang="en-US" sz="1800" dirty="0"/>
              <a:t>‘</a:t>
            </a:r>
            <a:r>
              <a:rPr lang="en-US" altLang="ja-JP" sz="1800" dirty="0"/>
              <a:t>aftershock</a:t>
            </a:r>
            <a:r>
              <a:rPr lang="ja-JP" altLang="en-US" sz="1800" dirty="0"/>
              <a:t>’</a:t>
            </a:r>
            <a:r>
              <a:rPr lang="en-US" altLang="ja-JP" sz="1800" dirty="0"/>
              <a:t>. 8.6</a:t>
            </a:r>
          </a:p>
          <a:p>
            <a:endParaRPr lang="en-US" sz="1800" dirty="0"/>
          </a:p>
          <a:p>
            <a:r>
              <a:rPr lang="en-US" sz="1800" dirty="0"/>
              <a:t>July 2006 – Java tsunami earthquake. 7.8</a:t>
            </a:r>
          </a:p>
          <a:p>
            <a:endParaRPr lang="en-US" sz="1800" dirty="0"/>
          </a:p>
          <a:p>
            <a:r>
              <a:rPr lang="en-US" sz="1800" dirty="0"/>
              <a:t>Sept. 2007 – </a:t>
            </a:r>
            <a:r>
              <a:rPr lang="en-US" sz="1800" dirty="0" err="1"/>
              <a:t>Kepulauan</a:t>
            </a:r>
            <a:r>
              <a:rPr lang="en-US" sz="1800" dirty="0"/>
              <a:t> pair. 8.5, 7.9</a:t>
            </a:r>
          </a:p>
          <a:p>
            <a:endParaRPr lang="en-US" sz="1800" dirty="0"/>
          </a:p>
          <a:p>
            <a:r>
              <a:rPr lang="en-US" sz="1800" dirty="0"/>
              <a:t>Oct. 2010 – </a:t>
            </a:r>
            <a:r>
              <a:rPr lang="en-US" sz="1800" dirty="0" err="1"/>
              <a:t>Mentawai</a:t>
            </a:r>
            <a:r>
              <a:rPr lang="en-US" sz="1800" dirty="0"/>
              <a:t> tsunami </a:t>
            </a:r>
          </a:p>
          <a:p>
            <a:r>
              <a:rPr lang="en-US" sz="1800" dirty="0"/>
              <a:t>earthquake. 7.8</a:t>
            </a:r>
          </a:p>
          <a:p>
            <a:endParaRPr lang="en-US" sz="1800" dirty="0"/>
          </a:p>
          <a:p>
            <a:r>
              <a:rPr lang="en-US" sz="1800" dirty="0"/>
              <a:t>Similar to Alaska-Aleutians sequence of</a:t>
            </a:r>
          </a:p>
          <a:p>
            <a:r>
              <a:rPr lang="en-US" sz="1800" dirty="0"/>
              <a:t>1946, 1957, 1964, 1965</a:t>
            </a:r>
          </a:p>
          <a:p>
            <a:endParaRPr lang="en-US" sz="1800" dirty="0"/>
          </a:p>
          <a:p>
            <a:r>
              <a:rPr lang="en-US" sz="1800" dirty="0"/>
              <a:t>Where will the next one be? - 1797 </a:t>
            </a:r>
            <a:r>
              <a:rPr lang="ja-JP" altLang="en-US" sz="1800" dirty="0"/>
              <a:t>‘</a:t>
            </a:r>
            <a:r>
              <a:rPr lang="en-US" altLang="ja-JP" sz="1800" dirty="0"/>
              <a:t>gap</a:t>
            </a:r>
            <a:r>
              <a:rPr lang="ja-JP" altLang="en-US" sz="1800" dirty="0"/>
              <a:t>’</a:t>
            </a:r>
            <a:r>
              <a:rPr lang="en-US" altLang="ja-JP" sz="1800" dirty="0"/>
              <a:t>? </a:t>
            </a:r>
          </a:p>
          <a:p>
            <a:r>
              <a:rPr lang="en-US" sz="1800" dirty="0"/>
              <a:t>Sumatran Fault? Sumba potential?</a:t>
            </a:r>
          </a:p>
          <a:p>
            <a:endParaRPr lang="en-US" sz="1800" dirty="0"/>
          </a:p>
        </p:txBody>
      </p:sp>
      <p:pic>
        <p:nvPicPr>
          <p:cNvPr id="24578" name="Picture 1" descr="L_Fig.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990600"/>
            <a:ext cx="46529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400800"/>
            <a:ext cx="1644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Lay, EPSL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321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aps-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69" r="-79469"/>
          <a:stretch>
            <a:fillRect/>
          </a:stretch>
        </p:blipFill>
        <p:spPr>
          <a:xfrm>
            <a:off x="560420" y="274588"/>
            <a:ext cx="8228707" cy="5851178"/>
          </a:xfrm>
        </p:spPr>
      </p:pic>
      <p:sp>
        <p:nvSpPr>
          <p:cNvPr id="7" name="5-Point Star 6"/>
          <p:cNvSpPr/>
          <p:nvPr/>
        </p:nvSpPr>
        <p:spPr>
          <a:xfrm>
            <a:off x="4220389" y="2838949"/>
            <a:ext cx="347662" cy="3381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366FF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332566" y="2121787"/>
            <a:ext cx="347662" cy="3381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366FF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499056" y="978256"/>
            <a:ext cx="347662" cy="3381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366FF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332566" y="624153"/>
            <a:ext cx="347662" cy="3381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0228" y="630948"/>
            <a:ext cx="9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2001 8.4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71581" y="1029643"/>
            <a:ext cx="9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2014 8.1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80228" y="2129128"/>
            <a:ext cx="9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2015 8.3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0228" y="2838949"/>
            <a:ext cx="9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2010 8.8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6112" y="1398975"/>
            <a:ext cx="1994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Remaining Mature</a:t>
            </a:r>
          </a:p>
          <a:p>
            <a:r>
              <a:rPr lang="en-US" dirty="0" smtClean="0"/>
              <a:t>Seismic Gaps Along</a:t>
            </a:r>
          </a:p>
          <a:p>
            <a:r>
              <a:rPr lang="en-US" dirty="0" smtClean="0"/>
              <a:t>Chile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30% 1868 zone</a:t>
            </a:r>
          </a:p>
          <a:p>
            <a:pPr marL="342900" indent="-342900">
              <a:buAutoNum type="arabicParenR"/>
            </a:pPr>
            <a:r>
              <a:rPr lang="en-US" dirty="0" smtClean="0"/>
              <a:t>80% 1877 zone</a:t>
            </a:r>
          </a:p>
          <a:p>
            <a:pPr marL="342900" indent="-342900">
              <a:buAutoNum type="arabicParenR"/>
            </a:pPr>
            <a:r>
              <a:rPr lang="en-US" dirty="0" smtClean="0"/>
              <a:t>1922 zone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13358" y="1029643"/>
            <a:ext cx="1954693" cy="1671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13358" y="1398975"/>
            <a:ext cx="1954693" cy="1559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27063" y="1974634"/>
            <a:ext cx="2171993" cy="1233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46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647" y="193841"/>
            <a:ext cx="8228707" cy="5851178"/>
          </a:xfrm>
        </p:spPr>
        <p:txBody>
          <a:bodyPr/>
          <a:lstStyle/>
          <a:p>
            <a:r>
              <a:rPr lang="en-US" dirty="0" smtClean="0"/>
              <a:t>Are the recent events repeats?</a:t>
            </a:r>
            <a:endParaRPr lang="en-US" dirty="0"/>
          </a:p>
        </p:txBody>
      </p:sp>
      <p:pic>
        <p:nvPicPr>
          <p:cNvPr id="3" name="Picture 2" descr="Fig.7_PAS_UPP_revis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5" y="772279"/>
            <a:ext cx="6219093" cy="5823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3256" y="5949591"/>
            <a:ext cx="139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 et al.,</a:t>
            </a:r>
          </a:p>
          <a:p>
            <a:r>
              <a:rPr lang="en-US" dirty="0" smtClean="0"/>
              <a:t>EPSL 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20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4840" y="274588"/>
            <a:ext cx="8228707" cy="5851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Large Mature Seismic Gaps That Could Be Targeted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Strain accumulation, seismicity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err="1" smtClean="0"/>
              <a:t>Mentawai</a:t>
            </a:r>
            <a:r>
              <a:rPr lang="en-US" dirty="0" smtClean="0"/>
              <a:t> Gap, near Padang (1797 last large rupture)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N. Chile Gap (1877; 20% ruptured 2014)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S. Peru Gap (1866; 70% ruptured 2011)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C. Chile Gap (1922)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4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title"/>
          </p:nvPr>
        </p:nvSpPr>
        <p:spPr>
          <a:xfrm>
            <a:off x="179387" y="76200"/>
            <a:ext cx="8964613" cy="1177925"/>
          </a:xfrm>
        </p:spPr>
        <p:txBody>
          <a:bodyPr lIns="64291" tIns="32146" rIns="64291" bIns="32146" anchor="t"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April 1, 2007 Solomon Islands Earthquake M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=8.1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Rupture Across a Triple Junction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749" y="6550223"/>
            <a:ext cx="2285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latin typeface="Calibri" charset="0"/>
              </a:rPr>
              <a:t>Furlong et al., Science (2009)</a:t>
            </a:r>
            <a:endParaRPr lang="en-US" sz="1400" dirty="0">
              <a:latin typeface="Calibri" charset="0"/>
            </a:endParaRPr>
          </a:p>
        </p:txBody>
      </p:sp>
      <p:pic>
        <p:nvPicPr>
          <p:cNvPr id="32771" name="Picture 1" descr="L_Fig.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45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42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654</Words>
  <Application>Microsoft Macintosh PowerPoint</Application>
  <PresentationFormat>On-screen Show (4:3)</PresentationFormat>
  <Paragraphs>118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April 1, 2007 Solomon Islands Earthquake Mw=8.1 Rupture Across a Triple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Thorne Lay</dc:creator>
  <cp:lastModifiedBy>Thorne Lay</cp:lastModifiedBy>
  <cp:revision>13</cp:revision>
  <dcterms:created xsi:type="dcterms:W3CDTF">2016-09-24T04:45:18Z</dcterms:created>
  <dcterms:modified xsi:type="dcterms:W3CDTF">2016-09-27T04:40:04Z</dcterms:modified>
</cp:coreProperties>
</file>