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8" d="100"/>
          <a:sy n="158" d="100"/>
        </p:scale>
        <p:origin x="-1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E2D8-F8B1-A54C-B6E7-B2694664751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6689-5C2B-F44E-8074-D2D90FF42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70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E2D8-F8B1-A54C-B6E7-B2694664751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6689-5C2B-F44E-8074-D2D90FF42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6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E2D8-F8B1-A54C-B6E7-B2694664751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6689-5C2B-F44E-8074-D2D90FF42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7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E2D8-F8B1-A54C-B6E7-B2694664751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6689-5C2B-F44E-8074-D2D90FF42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21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E2D8-F8B1-A54C-B6E7-B2694664751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6689-5C2B-F44E-8074-D2D90FF42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41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E2D8-F8B1-A54C-B6E7-B2694664751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6689-5C2B-F44E-8074-D2D90FF42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0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E2D8-F8B1-A54C-B6E7-B2694664751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6689-5C2B-F44E-8074-D2D90FF42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4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E2D8-F8B1-A54C-B6E7-B2694664751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6689-5C2B-F44E-8074-D2D90FF42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E2D8-F8B1-A54C-B6E7-B2694664751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6689-5C2B-F44E-8074-D2D90FF42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90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E2D8-F8B1-A54C-B6E7-B2694664751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6689-5C2B-F44E-8074-D2D90FF42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5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E2D8-F8B1-A54C-B6E7-B2694664751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6689-5C2B-F44E-8074-D2D90FF42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6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2E2D8-F8B1-A54C-B6E7-B2694664751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26689-5C2B-F44E-8074-D2D90FF42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3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gif"/><Relationship Id="rId7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3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9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93838"/>
            <a:ext cx="7772400" cy="1470025"/>
          </a:xfrm>
        </p:spPr>
        <p:txBody>
          <a:bodyPr/>
          <a:lstStyle/>
          <a:p>
            <a:r>
              <a:rPr lang="en-US" dirty="0" smtClean="0"/>
              <a:t>The SZO at the local scale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58064"/>
            <a:ext cx="214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SZO Workshop, 2016</a:t>
            </a:r>
            <a:endParaRPr lang="en-US" dirty="0"/>
          </a:p>
        </p:txBody>
      </p:sp>
      <p:pic>
        <p:nvPicPr>
          <p:cNvPr id="6" name="Picture 5" descr="VAaftershock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10" y="3955535"/>
            <a:ext cx="2539825" cy="2281329"/>
          </a:xfrm>
          <a:prstGeom prst="rect">
            <a:avLst/>
          </a:prstGeom>
        </p:spPr>
      </p:pic>
      <p:pic>
        <p:nvPicPr>
          <p:cNvPr id="7" name="Picture 6" descr="Hillers_etal_JGR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7033" r="5531" b="62104"/>
          <a:stretch/>
        </p:blipFill>
        <p:spPr>
          <a:xfrm>
            <a:off x="113917" y="3660324"/>
            <a:ext cx="5361733" cy="2797740"/>
          </a:xfrm>
          <a:prstGeom prst="rect">
            <a:avLst/>
          </a:prstGeom>
        </p:spPr>
      </p:pic>
      <p:pic>
        <p:nvPicPr>
          <p:cNvPr id="8" name="Picture 7" descr="iris2016_abstrac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53114" r="33262" b="5832"/>
          <a:stretch/>
        </p:blipFill>
        <p:spPr>
          <a:xfrm>
            <a:off x="934430" y="1066062"/>
            <a:ext cx="2605288" cy="2313808"/>
          </a:xfrm>
          <a:prstGeom prst="rect">
            <a:avLst/>
          </a:prstGeom>
        </p:spPr>
      </p:pic>
      <p:pic>
        <p:nvPicPr>
          <p:cNvPr id="10" name="Picture 9" descr="experiment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41509" r="4633" b="31465"/>
          <a:stretch/>
        </p:blipFill>
        <p:spPr>
          <a:xfrm>
            <a:off x="4284147" y="1306839"/>
            <a:ext cx="4592020" cy="17522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8116" y="891521"/>
            <a:ext cx="616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iMUSH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2362" y="730943"/>
            <a:ext cx="581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LASSO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8116" y="3406947"/>
            <a:ext cx="226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Rapid Array Deployment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2011 Mw 5.8 Virginia Earthquake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0373" y="3472203"/>
            <a:ext cx="1620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San Jacinto Fault Study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5483" y="6441509"/>
            <a:ext cx="9333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Hillers et al., 2016</a:t>
            </a:r>
            <a:endParaRPr lang="en-US" sz="800" dirty="0"/>
          </a:p>
        </p:txBody>
      </p:sp>
      <p:pic>
        <p:nvPicPr>
          <p:cNvPr id="18" name="Picture 17" descr="300px-Subd_zon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19" name="Picture 18" descr="image65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39" name="Picture 138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6195091" y="2368293"/>
            <a:ext cx="787253" cy="541868"/>
          </a:xfrm>
          <a:prstGeom prst="rect">
            <a:avLst/>
          </a:prstGeom>
        </p:spPr>
      </p:pic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561919" y="1705595"/>
            <a:ext cx="155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Jan. 2002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34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39" name="Picture 138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6390502" y="2835989"/>
            <a:ext cx="787253" cy="541868"/>
          </a:xfrm>
          <a:prstGeom prst="rect">
            <a:avLst/>
          </a:prstGeom>
        </p:spPr>
      </p:pic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561919" y="1705595"/>
            <a:ext cx="1541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July 2002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34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39" name="Picture 138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6348721" y="3212503"/>
            <a:ext cx="787253" cy="541868"/>
          </a:xfrm>
          <a:prstGeom prst="rect">
            <a:avLst/>
          </a:prstGeom>
        </p:spPr>
      </p:pic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561919" y="1705595"/>
            <a:ext cx="155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Jan. 2003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23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39" name="Picture 138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6357942" y="3495730"/>
            <a:ext cx="787253" cy="541868"/>
          </a:xfrm>
          <a:prstGeom prst="rect">
            <a:avLst/>
          </a:prstGeom>
        </p:spPr>
      </p:pic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561919" y="1705595"/>
            <a:ext cx="1541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July 2003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50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39" name="Picture 138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6380090" y="3595177"/>
            <a:ext cx="787253" cy="541868"/>
          </a:xfrm>
          <a:prstGeom prst="rect">
            <a:avLst/>
          </a:prstGeom>
        </p:spPr>
      </p:pic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561919" y="1705595"/>
            <a:ext cx="155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Jan. 2004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23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39" name="Picture 138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6571194" y="3736547"/>
            <a:ext cx="787253" cy="541868"/>
          </a:xfrm>
          <a:prstGeom prst="rect">
            <a:avLst/>
          </a:prstGeom>
        </p:spPr>
      </p:pic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561919" y="1705595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July 2004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50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39" name="Picture 138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6194300" y="2376417"/>
            <a:ext cx="787253" cy="541868"/>
          </a:xfrm>
          <a:prstGeom prst="rect">
            <a:avLst/>
          </a:prstGeom>
        </p:spPr>
      </p:pic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561919" y="1213664"/>
            <a:ext cx="1737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Sept. 2004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7" name="Picture 66" descr="2004_eru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25" y="1791863"/>
            <a:ext cx="1971763" cy="147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4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5917" y="1573198"/>
            <a:ext cx="3462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we need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Instruments</a:t>
            </a:r>
          </a:p>
          <a:p>
            <a:pPr marL="285750" indent="-285750">
              <a:buFont typeface="Arial"/>
              <a:buChar char="•"/>
            </a:pP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People</a:t>
            </a:r>
          </a:p>
          <a:p>
            <a:pPr marL="285750" indent="-285750">
              <a:buFont typeface="Arial"/>
              <a:buChar char="•"/>
            </a:pP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0000FF"/>
                </a:solidFill>
              </a:rPr>
              <a:t>Permits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216531" y="1406453"/>
            <a:ext cx="3047327" cy="4212986"/>
            <a:chOff x="4598116" y="823972"/>
            <a:chExt cx="4364519" cy="60340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2285" t="5047" r="61411" b="4795"/>
            <a:stretch/>
          </p:blipFill>
          <p:spPr>
            <a:xfrm>
              <a:off x="4598116" y="823972"/>
              <a:ext cx="4364519" cy="6034028"/>
            </a:xfrm>
            <a:prstGeom prst="rect">
              <a:avLst/>
            </a:prstGeom>
          </p:spPr>
        </p:pic>
        <p:sp>
          <p:nvSpPr>
            <p:cNvPr id="9" name="Trapezoid 8"/>
            <p:cNvSpPr>
              <a:spLocks noChangeAspect="1"/>
            </p:cNvSpPr>
            <p:nvPr/>
          </p:nvSpPr>
          <p:spPr>
            <a:xfrm>
              <a:off x="5128607" y="1274074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Trapezoid 9"/>
            <p:cNvSpPr>
              <a:spLocks noChangeAspect="1"/>
            </p:cNvSpPr>
            <p:nvPr/>
          </p:nvSpPr>
          <p:spPr>
            <a:xfrm>
              <a:off x="5538217" y="1274074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Trapezoid 10"/>
            <p:cNvSpPr>
              <a:spLocks noChangeAspect="1"/>
            </p:cNvSpPr>
            <p:nvPr/>
          </p:nvSpPr>
          <p:spPr>
            <a:xfrm>
              <a:off x="5939788" y="1274074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Trapezoid 11"/>
            <p:cNvSpPr>
              <a:spLocks noChangeAspect="1"/>
            </p:cNvSpPr>
            <p:nvPr/>
          </p:nvSpPr>
          <p:spPr>
            <a:xfrm>
              <a:off x="5048229" y="4090862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Trapezoid 12"/>
            <p:cNvSpPr>
              <a:spLocks noChangeAspect="1"/>
            </p:cNvSpPr>
            <p:nvPr/>
          </p:nvSpPr>
          <p:spPr>
            <a:xfrm>
              <a:off x="5048229" y="4472691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Trapezoid 13"/>
            <p:cNvSpPr>
              <a:spLocks noChangeAspect="1"/>
            </p:cNvSpPr>
            <p:nvPr/>
          </p:nvSpPr>
          <p:spPr>
            <a:xfrm>
              <a:off x="5128607" y="4826338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rapezoid 14"/>
            <p:cNvSpPr>
              <a:spLocks noChangeAspect="1"/>
            </p:cNvSpPr>
            <p:nvPr/>
          </p:nvSpPr>
          <p:spPr>
            <a:xfrm>
              <a:off x="5128607" y="5533638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Trapezoid 15"/>
            <p:cNvSpPr>
              <a:spLocks noChangeAspect="1"/>
            </p:cNvSpPr>
            <p:nvPr/>
          </p:nvSpPr>
          <p:spPr>
            <a:xfrm>
              <a:off x="6363957" y="1159049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rapezoid 16"/>
            <p:cNvSpPr>
              <a:spLocks noChangeAspect="1"/>
            </p:cNvSpPr>
            <p:nvPr/>
          </p:nvSpPr>
          <p:spPr>
            <a:xfrm>
              <a:off x="8300992" y="1159049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rapezoid 17"/>
            <p:cNvSpPr>
              <a:spLocks noChangeAspect="1"/>
            </p:cNvSpPr>
            <p:nvPr/>
          </p:nvSpPr>
          <p:spPr>
            <a:xfrm>
              <a:off x="7842519" y="1164274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Trapezoid 18"/>
            <p:cNvSpPr>
              <a:spLocks noChangeAspect="1"/>
            </p:cNvSpPr>
            <p:nvPr/>
          </p:nvSpPr>
          <p:spPr>
            <a:xfrm>
              <a:off x="7343857" y="1159049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rapezoid 19"/>
            <p:cNvSpPr>
              <a:spLocks noChangeAspect="1"/>
            </p:cNvSpPr>
            <p:nvPr/>
          </p:nvSpPr>
          <p:spPr>
            <a:xfrm>
              <a:off x="6861272" y="1159049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rapezoid 20"/>
            <p:cNvSpPr>
              <a:spLocks noChangeAspect="1"/>
            </p:cNvSpPr>
            <p:nvPr/>
          </p:nvSpPr>
          <p:spPr>
            <a:xfrm>
              <a:off x="5128607" y="5171950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rapezoid 21"/>
            <p:cNvSpPr>
              <a:spLocks noChangeAspect="1"/>
            </p:cNvSpPr>
            <p:nvPr/>
          </p:nvSpPr>
          <p:spPr>
            <a:xfrm>
              <a:off x="5336316" y="1602987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Trapezoid 22"/>
            <p:cNvSpPr>
              <a:spLocks noChangeAspect="1"/>
            </p:cNvSpPr>
            <p:nvPr/>
          </p:nvSpPr>
          <p:spPr>
            <a:xfrm>
              <a:off x="5745926" y="1602987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Trapezoid 23"/>
            <p:cNvSpPr>
              <a:spLocks noChangeAspect="1"/>
            </p:cNvSpPr>
            <p:nvPr/>
          </p:nvSpPr>
          <p:spPr>
            <a:xfrm>
              <a:off x="6147497" y="1602987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Trapezoid 24"/>
            <p:cNvSpPr>
              <a:spLocks noChangeAspect="1"/>
            </p:cNvSpPr>
            <p:nvPr/>
          </p:nvSpPr>
          <p:spPr>
            <a:xfrm>
              <a:off x="5407701" y="1940878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Trapezoid 25"/>
            <p:cNvSpPr>
              <a:spLocks noChangeAspect="1"/>
            </p:cNvSpPr>
            <p:nvPr/>
          </p:nvSpPr>
          <p:spPr>
            <a:xfrm>
              <a:off x="5817311" y="1940878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Trapezoid 26"/>
            <p:cNvSpPr>
              <a:spLocks noChangeAspect="1"/>
            </p:cNvSpPr>
            <p:nvPr/>
          </p:nvSpPr>
          <p:spPr>
            <a:xfrm>
              <a:off x="6218882" y="1940878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Trapezoid 27"/>
            <p:cNvSpPr>
              <a:spLocks noChangeAspect="1"/>
            </p:cNvSpPr>
            <p:nvPr/>
          </p:nvSpPr>
          <p:spPr>
            <a:xfrm>
              <a:off x="5488079" y="2278450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Trapezoid 28"/>
            <p:cNvSpPr>
              <a:spLocks noChangeAspect="1"/>
            </p:cNvSpPr>
            <p:nvPr/>
          </p:nvSpPr>
          <p:spPr>
            <a:xfrm>
              <a:off x="5897689" y="2278450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Trapezoid 29"/>
            <p:cNvSpPr>
              <a:spLocks noChangeAspect="1"/>
            </p:cNvSpPr>
            <p:nvPr/>
          </p:nvSpPr>
          <p:spPr>
            <a:xfrm>
              <a:off x="6299260" y="2278450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Trapezoid 30"/>
            <p:cNvSpPr>
              <a:spLocks noChangeAspect="1"/>
            </p:cNvSpPr>
            <p:nvPr/>
          </p:nvSpPr>
          <p:spPr>
            <a:xfrm>
              <a:off x="5559464" y="2647549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Trapezoid 31"/>
            <p:cNvSpPr>
              <a:spLocks noChangeAspect="1"/>
            </p:cNvSpPr>
            <p:nvPr/>
          </p:nvSpPr>
          <p:spPr>
            <a:xfrm>
              <a:off x="5969074" y="2647549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Trapezoid 32"/>
            <p:cNvSpPr>
              <a:spLocks noChangeAspect="1"/>
            </p:cNvSpPr>
            <p:nvPr/>
          </p:nvSpPr>
          <p:spPr>
            <a:xfrm>
              <a:off x="6370645" y="2647549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Trapezoid 33"/>
            <p:cNvSpPr>
              <a:spLocks noChangeAspect="1"/>
            </p:cNvSpPr>
            <p:nvPr/>
          </p:nvSpPr>
          <p:spPr>
            <a:xfrm>
              <a:off x="5597742" y="2992850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Trapezoid 34"/>
            <p:cNvSpPr>
              <a:spLocks noChangeAspect="1"/>
            </p:cNvSpPr>
            <p:nvPr/>
          </p:nvSpPr>
          <p:spPr>
            <a:xfrm>
              <a:off x="6007352" y="2992850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Trapezoid 35"/>
            <p:cNvSpPr>
              <a:spLocks noChangeAspect="1"/>
            </p:cNvSpPr>
            <p:nvPr/>
          </p:nvSpPr>
          <p:spPr>
            <a:xfrm>
              <a:off x="6408923" y="2992850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Trapezoid 36"/>
            <p:cNvSpPr>
              <a:spLocks noChangeAspect="1"/>
            </p:cNvSpPr>
            <p:nvPr/>
          </p:nvSpPr>
          <p:spPr>
            <a:xfrm>
              <a:off x="5517364" y="3329174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Trapezoid 37"/>
            <p:cNvSpPr>
              <a:spLocks noChangeAspect="1"/>
            </p:cNvSpPr>
            <p:nvPr/>
          </p:nvSpPr>
          <p:spPr>
            <a:xfrm>
              <a:off x="5926974" y="3329174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Trapezoid 38"/>
            <p:cNvSpPr>
              <a:spLocks noChangeAspect="1"/>
            </p:cNvSpPr>
            <p:nvPr/>
          </p:nvSpPr>
          <p:spPr>
            <a:xfrm>
              <a:off x="6328545" y="3329174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Trapezoid 39"/>
            <p:cNvSpPr>
              <a:spLocks noChangeAspect="1"/>
            </p:cNvSpPr>
            <p:nvPr/>
          </p:nvSpPr>
          <p:spPr>
            <a:xfrm>
              <a:off x="5441763" y="3722699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" name="Trapezoid 40"/>
            <p:cNvSpPr>
              <a:spLocks noChangeAspect="1"/>
            </p:cNvSpPr>
            <p:nvPr/>
          </p:nvSpPr>
          <p:spPr>
            <a:xfrm>
              <a:off x="5851373" y="3722699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" name="Trapezoid 41"/>
            <p:cNvSpPr>
              <a:spLocks noChangeAspect="1"/>
            </p:cNvSpPr>
            <p:nvPr/>
          </p:nvSpPr>
          <p:spPr>
            <a:xfrm>
              <a:off x="6252944" y="3722699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Trapezoid 42"/>
            <p:cNvSpPr>
              <a:spLocks noChangeAspect="1"/>
            </p:cNvSpPr>
            <p:nvPr/>
          </p:nvSpPr>
          <p:spPr>
            <a:xfrm>
              <a:off x="5362735" y="4099524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4" name="Trapezoid 43"/>
            <p:cNvSpPr>
              <a:spLocks noChangeAspect="1"/>
            </p:cNvSpPr>
            <p:nvPr/>
          </p:nvSpPr>
          <p:spPr>
            <a:xfrm>
              <a:off x="5772345" y="4099524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5" name="Trapezoid 44"/>
            <p:cNvSpPr>
              <a:spLocks noChangeAspect="1"/>
            </p:cNvSpPr>
            <p:nvPr/>
          </p:nvSpPr>
          <p:spPr>
            <a:xfrm>
              <a:off x="6173916" y="4099524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Trapezoid 45"/>
            <p:cNvSpPr>
              <a:spLocks noChangeAspect="1"/>
            </p:cNvSpPr>
            <p:nvPr/>
          </p:nvSpPr>
          <p:spPr>
            <a:xfrm>
              <a:off x="5361385" y="4472691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7" name="Trapezoid 46"/>
            <p:cNvSpPr>
              <a:spLocks noChangeAspect="1"/>
            </p:cNvSpPr>
            <p:nvPr/>
          </p:nvSpPr>
          <p:spPr>
            <a:xfrm>
              <a:off x="5770995" y="4472691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8" name="Trapezoid 47"/>
            <p:cNvSpPr>
              <a:spLocks noChangeAspect="1"/>
            </p:cNvSpPr>
            <p:nvPr/>
          </p:nvSpPr>
          <p:spPr>
            <a:xfrm>
              <a:off x="6172566" y="4472691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Trapezoid 48"/>
            <p:cNvSpPr>
              <a:spLocks noChangeAspect="1"/>
            </p:cNvSpPr>
            <p:nvPr/>
          </p:nvSpPr>
          <p:spPr>
            <a:xfrm>
              <a:off x="5472398" y="4826338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0" name="Trapezoid 49"/>
            <p:cNvSpPr>
              <a:spLocks noChangeAspect="1"/>
            </p:cNvSpPr>
            <p:nvPr/>
          </p:nvSpPr>
          <p:spPr>
            <a:xfrm>
              <a:off x="5882008" y="4826338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Trapezoid 50"/>
            <p:cNvSpPr>
              <a:spLocks noChangeAspect="1"/>
            </p:cNvSpPr>
            <p:nvPr/>
          </p:nvSpPr>
          <p:spPr>
            <a:xfrm>
              <a:off x="6283579" y="4826338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" name="Trapezoid 51"/>
            <p:cNvSpPr>
              <a:spLocks noChangeAspect="1"/>
            </p:cNvSpPr>
            <p:nvPr/>
          </p:nvSpPr>
          <p:spPr>
            <a:xfrm>
              <a:off x="5497072" y="5171950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3" name="Trapezoid 52"/>
            <p:cNvSpPr>
              <a:spLocks noChangeAspect="1"/>
            </p:cNvSpPr>
            <p:nvPr/>
          </p:nvSpPr>
          <p:spPr>
            <a:xfrm>
              <a:off x="5906682" y="5171950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Trapezoid 53"/>
            <p:cNvSpPr>
              <a:spLocks noChangeAspect="1"/>
            </p:cNvSpPr>
            <p:nvPr/>
          </p:nvSpPr>
          <p:spPr>
            <a:xfrm>
              <a:off x="6308253" y="5171950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Trapezoid 54"/>
            <p:cNvSpPr>
              <a:spLocks noChangeAspect="1"/>
            </p:cNvSpPr>
            <p:nvPr/>
          </p:nvSpPr>
          <p:spPr>
            <a:xfrm>
              <a:off x="5497072" y="5533638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6" name="Trapezoid 55"/>
            <p:cNvSpPr>
              <a:spLocks noChangeAspect="1"/>
            </p:cNvSpPr>
            <p:nvPr/>
          </p:nvSpPr>
          <p:spPr>
            <a:xfrm>
              <a:off x="5906682" y="5533638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7" name="Trapezoid 56"/>
            <p:cNvSpPr>
              <a:spLocks noChangeAspect="1"/>
            </p:cNvSpPr>
            <p:nvPr/>
          </p:nvSpPr>
          <p:spPr>
            <a:xfrm>
              <a:off x="6308253" y="5533638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" name="Trapezoid 57"/>
            <p:cNvSpPr>
              <a:spLocks noChangeAspect="1"/>
            </p:cNvSpPr>
            <p:nvPr/>
          </p:nvSpPr>
          <p:spPr>
            <a:xfrm>
              <a:off x="6481660" y="151676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9" name="Trapezoid 58"/>
            <p:cNvSpPr>
              <a:spLocks noChangeAspect="1"/>
            </p:cNvSpPr>
            <p:nvPr/>
          </p:nvSpPr>
          <p:spPr>
            <a:xfrm>
              <a:off x="8418695" y="151676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0" name="Trapezoid 59"/>
            <p:cNvSpPr>
              <a:spLocks noChangeAspect="1"/>
            </p:cNvSpPr>
            <p:nvPr/>
          </p:nvSpPr>
          <p:spPr>
            <a:xfrm>
              <a:off x="7960222" y="1521988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1" name="Trapezoid 60"/>
            <p:cNvSpPr>
              <a:spLocks noChangeAspect="1"/>
            </p:cNvSpPr>
            <p:nvPr/>
          </p:nvSpPr>
          <p:spPr>
            <a:xfrm>
              <a:off x="7461560" y="151676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2" name="Trapezoid 61"/>
            <p:cNvSpPr>
              <a:spLocks noChangeAspect="1"/>
            </p:cNvSpPr>
            <p:nvPr/>
          </p:nvSpPr>
          <p:spPr>
            <a:xfrm>
              <a:off x="6978975" y="151676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3" name="Trapezoid 62"/>
            <p:cNvSpPr>
              <a:spLocks noChangeAspect="1"/>
            </p:cNvSpPr>
            <p:nvPr/>
          </p:nvSpPr>
          <p:spPr>
            <a:xfrm>
              <a:off x="6588461" y="186050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4" name="Trapezoid 63"/>
            <p:cNvSpPr>
              <a:spLocks noChangeAspect="1"/>
            </p:cNvSpPr>
            <p:nvPr/>
          </p:nvSpPr>
          <p:spPr>
            <a:xfrm>
              <a:off x="8469230" y="186050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5" name="Trapezoid 64"/>
            <p:cNvSpPr>
              <a:spLocks noChangeAspect="1"/>
            </p:cNvSpPr>
            <p:nvPr/>
          </p:nvSpPr>
          <p:spPr>
            <a:xfrm>
              <a:off x="8067023" y="1865728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Trapezoid 65"/>
            <p:cNvSpPr>
              <a:spLocks noChangeAspect="1"/>
            </p:cNvSpPr>
            <p:nvPr/>
          </p:nvSpPr>
          <p:spPr>
            <a:xfrm>
              <a:off x="7568361" y="186050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7" name="Trapezoid 66"/>
            <p:cNvSpPr>
              <a:spLocks noChangeAspect="1"/>
            </p:cNvSpPr>
            <p:nvPr/>
          </p:nvSpPr>
          <p:spPr>
            <a:xfrm>
              <a:off x="7085776" y="186050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8" name="Trapezoid 67"/>
            <p:cNvSpPr>
              <a:spLocks noChangeAspect="1"/>
            </p:cNvSpPr>
            <p:nvPr/>
          </p:nvSpPr>
          <p:spPr>
            <a:xfrm>
              <a:off x="6668839" y="2198075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9" name="Trapezoid 68"/>
            <p:cNvSpPr>
              <a:spLocks noChangeAspect="1"/>
            </p:cNvSpPr>
            <p:nvPr/>
          </p:nvSpPr>
          <p:spPr>
            <a:xfrm>
              <a:off x="8147401" y="2203300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0" name="Trapezoid 69"/>
            <p:cNvSpPr>
              <a:spLocks noChangeAspect="1"/>
            </p:cNvSpPr>
            <p:nvPr/>
          </p:nvSpPr>
          <p:spPr>
            <a:xfrm>
              <a:off x="7648739" y="2198075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1" name="Trapezoid 70"/>
            <p:cNvSpPr>
              <a:spLocks noChangeAspect="1"/>
            </p:cNvSpPr>
            <p:nvPr/>
          </p:nvSpPr>
          <p:spPr>
            <a:xfrm>
              <a:off x="7166154" y="2198075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2" name="Trapezoid 71"/>
            <p:cNvSpPr>
              <a:spLocks noChangeAspect="1"/>
            </p:cNvSpPr>
            <p:nvPr/>
          </p:nvSpPr>
          <p:spPr>
            <a:xfrm>
              <a:off x="6730041" y="2547441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" name="Trapezoid 72"/>
            <p:cNvSpPr>
              <a:spLocks noChangeAspect="1"/>
            </p:cNvSpPr>
            <p:nvPr/>
          </p:nvSpPr>
          <p:spPr>
            <a:xfrm>
              <a:off x="8208603" y="2552666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4" name="Trapezoid 73"/>
            <p:cNvSpPr>
              <a:spLocks noChangeAspect="1"/>
            </p:cNvSpPr>
            <p:nvPr/>
          </p:nvSpPr>
          <p:spPr>
            <a:xfrm>
              <a:off x="7709941" y="2547441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5" name="Trapezoid 74"/>
            <p:cNvSpPr>
              <a:spLocks noChangeAspect="1"/>
            </p:cNvSpPr>
            <p:nvPr/>
          </p:nvSpPr>
          <p:spPr>
            <a:xfrm>
              <a:off x="7227356" y="2547441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6" name="Trapezoid 75"/>
            <p:cNvSpPr>
              <a:spLocks noChangeAspect="1"/>
            </p:cNvSpPr>
            <p:nvPr/>
          </p:nvSpPr>
          <p:spPr>
            <a:xfrm>
              <a:off x="6681814" y="2912475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" name="Trapezoid 76"/>
            <p:cNvSpPr>
              <a:spLocks noChangeAspect="1"/>
            </p:cNvSpPr>
            <p:nvPr/>
          </p:nvSpPr>
          <p:spPr>
            <a:xfrm>
              <a:off x="8466127" y="2912475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8" name="Trapezoid 77"/>
            <p:cNvSpPr>
              <a:spLocks noChangeAspect="1"/>
            </p:cNvSpPr>
            <p:nvPr/>
          </p:nvSpPr>
          <p:spPr>
            <a:xfrm>
              <a:off x="8160376" y="2917700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9" name="Trapezoid 78"/>
            <p:cNvSpPr>
              <a:spLocks noChangeAspect="1"/>
            </p:cNvSpPr>
            <p:nvPr/>
          </p:nvSpPr>
          <p:spPr>
            <a:xfrm>
              <a:off x="7661714" y="2912475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0" name="Trapezoid 79"/>
            <p:cNvSpPr>
              <a:spLocks noChangeAspect="1"/>
            </p:cNvSpPr>
            <p:nvPr/>
          </p:nvSpPr>
          <p:spPr>
            <a:xfrm>
              <a:off x="7179129" y="2912475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1" name="Trapezoid 80"/>
            <p:cNvSpPr>
              <a:spLocks noChangeAspect="1"/>
            </p:cNvSpPr>
            <p:nvPr/>
          </p:nvSpPr>
          <p:spPr>
            <a:xfrm>
              <a:off x="6668839" y="3248799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2" name="Trapezoid 81"/>
            <p:cNvSpPr>
              <a:spLocks noChangeAspect="1"/>
            </p:cNvSpPr>
            <p:nvPr/>
          </p:nvSpPr>
          <p:spPr>
            <a:xfrm>
              <a:off x="8477266" y="3248799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3" name="Trapezoid 82"/>
            <p:cNvSpPr>
              <a:spLocks noChangeAspect="1"/>
            </p:cNvSpPr>
            <p:nvPr/>
          </p:nvSpPr>
          <p:spPr>
            <a:xfrm>
              <a:off x="8147401" y="3254024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4" name="Trapezoid 83"/>
            <p:cNvSpPr>
              <a:spLocks noChangeAspect="1"/>
            </p:cNvSpPr>
            <p:nvPr/>
          </p:nvSpPr>
          <p:spPr>
            <a:xfrm>
              <a:off x="7648739" y="3248799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5" name="Trapezoid 84"/>
            <p:cNvSpPr>
              <a:spLocks noChangeAspect="1"/>
            </p:cNvSpPr>
            <p:nvPr/>
          </p:nvSpPr>
          <p:spPr>
            <a:xfrm>
              <a:off x="7166154" y="3248799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rapezoid 85"/>
            <p:cNvSpPr>
              <a:spLocks noChangeAspect="1"/>
            </p:cNvSpPr>
            <p:nvPr/>
          </p:nvSpPr>
          <p:spPr>
            <a:xfrm>
              <a:off x="6642416" y="3642324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7" name="Trapezoid 86"/>
            <p:cNvSpPr>
              <a:spLocks noChangeAspect="1"/>
            </p:cNvSpPr>
            <p:nvPr/>
          </p:nvSpPr>
          <p:spPr>
            <a:xfrm>
              <a:off x="8458881" y="3642324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8" name="Trapezoid 87"/>
            <p:cNvSpPr>
              <a:spLocks noChangeAspect="1"/>
            </p:cNvSpPr>
            <p:nvPr/>
          </p:nvSpPr>
          <p:spPr>
            <a:xfrm>
              <a:off x="8120978" y="3647549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9" name="Trapezoid 88"/>
            <p:cNvSpPr>
              <a:spLocks noChangeAspect="1"/>
            </p:cNvSpPr>
            <p:nvPr/>
          </p:nvSpPr>
          <p:spPr>
            <a:xfrm>
              <a:off x="7622316" y="3642324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0" name="Trapezoid 89"/>
            <p:cNvSpPr>
              <a:spLocks noChangeAspect="1"/>
            </p:cNvSpPr>
            <p:nvPr/>
          </p:nvSpPr>
          <p:spPr>
            <a:xfrm>
              <a:off x="7139731" y="3642324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1" name="Trapezoid 90"/>
            <p:cNvSpPr>
              <a:spLocks noChangeAspect="1"/>
            </p:cNvSpPr>
            <p:nvPr/>
          </p:nvSpPr>
          <p:spPr>
            <a:xfrm>
              <a:off x="6588461" y="4010487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2" name="Trapezoid 91"/>
            <p:cNvSpPr>
              <a:spLocks noChangeAspect="1"/>
            </p:cNvSpPr>
            <p:nvPr/>
          </p:nvSpPr>
          <p:spPr>
            <a:xfrm>
              <a:off x="8461192" y="4010487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" name="Trapezoid 92"/>
            <p:cNvSpPr>
              <a:spLocks noChangeAspect="1"/>
            </p:cNvSpPr>
            <p:nvPr/>
          </p:nvSpPr>
          <p:spPr>
            <a:xfrm>
              <a:off x="8067023" y="4015712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" name="Trapezoid 93"/>
            <p:cNvSpPr>
              <a:spLocks noChangeAspect="1"/>
            </p:cNvSpPr>
            <p:nvPr/>
          </p:nvSpPr>
          <p:spPr>
            <a:xfrm>
              <a:off x="7568361" y="4010487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" name="Trapezoid 94"/>
            <p:cNvSpPr>
              <a:spLocks noChangeAspect="1"/>
            </p:cNvSpPr>
            <p:nvPr/>
          </p:nvSpPr>
          <p:spPr>
            <a:xfrm>
              <a:off x="7085776" y="4010487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" name="Trapezoid 95"/>
            <p:cNvSpPr>
              <a:spLocks noChangeAspect="1"/>
            </p:cNvSpPr>
            <p:nvPr/>
          </p:nvSpPr>
          <p:spPr>
            <a:xfrm>
              <a:off x="6542067" y="4392316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" name="Trapezoid 96"/>
            <p:cNvSpPr>
              <a:spLocks noChangeAspect="1"/>
            </p:cNvSpPr>
            <p:nvPr/>
          </p:nvSpPr>
          <p:spPr>
            <a:xfrm>
              <a:off x="8479102" y="4392316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" name="Trapezoid 97"/>
            <p:cNvSpPr>
              <a:spLocks noChangeAspect="1"/>
            </p:cNvSpPr>
            <p:nvPr/>
          </p:nvSpPr>
          <p:spPr>
            <a:xfrm>
              <a:off x="8020629" y="4397541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" name="Trapezoid 98"/>
            <p:cNvSpPr>
              <a:spLocks noChangeAspect="1"/>
            </p:cNvSpPr>
            <p:nvPr/>
          </p:nvSpPr>
          <p:spPr>
            <a:xfrm>
              <a:off x="7521967" y="4392316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" name="Trapezoid 99"/>
            <p:cNvSpPr>
              <a:spLocks noChangeAspect="1"/>
            </p:cNvSpPr>
            <p:nvPr/>
          </p:nvSpPr>
          <p:spPr>
            <a:xfrm>
              <a:off x="7039382" y="4392316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1" name="Trapezoid 100"/>
            <p:cNvSpPr>
              <a:spLocks noChangeAspect="1"/>
            </p:cNvSpPr>
            <p:nvPr/>
          </p:nvSpPr>
          <p:spPr>
            <a:xfrm>
              <a:off x="6476250" y="474596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2" name="Trapezoid 101"/>
            <p:cNvSpPr>
              <a:spLocks noChangeAspect="1"/>
            </p:cNvSpPr>
            <p:nvPr/>
          </p:nvSpPr>
          <p:spPr>
            <a:xfrm>
              <a:off x="8413285" y="474596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3" name="Trapezoid 102"/>
            <p:cNvSpPr>
              <a:spLocks noChangeAspect="1"/>
            </p:cNvSpPr>
            <p:nvPr/>
          </p:nvSpPr>
          <p:spPr>
            <a:xfrm>
              <a:off x="7954812" y="4751188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4" name="Trapezoid 103"/>
            <p:cNvSpPr>
              <a:spLocks noChangeAspect="1"/>
            </p:cNvSpPr>
            <p:nvPr/>
          </p:nvSpPr>
          <p:spPr>
            <a:xfrm>
              <a:off x="7456150" y="474596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5" name="Trapezoid 104"/>
            <p:cNvSpPr>
              <a:spLocks noChangeAspect="1"/>
            </p:cNvSpPr>
            <p:nvPr/>
          </p:nvSpPr>
          <p:spPr>
            <a:xfrm>
              <a:off x="6973565" y="474596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6" name="Trapezoid 105"/>
            <p:cNvSpPr>
              <a:spLocks noChangeAspect="1"/>
            </p:cNvSpPr>
            <p:nvPr/>
          </p:nvSpPr>
          <p:spPr>
            <a:xfrm>
              <a:off x="6631596" y="5091575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7" name="Trapezoid 106"/>
            <p:cNvSpPr>
              <a:spLocks noChangeAspect="1"/>
            </p:cNvSpPr>
            <p:nvPr/>
          </p:nvSpPr>
          <p:spPr>
            <a:xfrm>
              <a:off x="8456099" y="5091575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8" name="Trapezoid 107"/>
            <p:cNvSpPr>
              <a:spLocks noChangeAspect="1"/>
            </p:cNvSpPr>
            <p:nvPr/>
          </p:nvSpPr>
          <p:spPr>
            <a:xfrm>
              <a:off x="8110158" y="5096800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9" name="Trapezoid 108"/>
            <p:cNvSpPr>
              <a:spLocks noChangeAspect="1"/>
            </p:cNvSpPr>
            <p:nvPr/>
          </p:nvSpPr>
          <p:spPr>
            <a:xfrm>
              <a:off x="7611496" y="5091575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0" name="Trapezoid 109"/>
            <p:cNvSpPr>
              <a:spLocks noChangeAspect="1"/>
            </p:cNvSpPr>
            <p:nvPr/>
          </p:nvSpPr>
          <p:spPr>
            <a:xfrm>
              <a:off x="7128911" y="5091575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1" name="Trapezoid 110"/>
            <p:cNvSpPr>
              <a:spLocks noChangeAspect="1"/>
            </p:cNvSpPr>
            <p:nvPr/>
          </p:nvSpPr>
          <p:spPr>
            <a:xfrm>
              <a:off x="6637006" y="545326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2" name="Trapezoid 111"/>
            <p:cNvSpPr>
              <a:spLocks noChangeAspect="1"/>
            </p:cNvSpPr>
            <p:nvPr/>
          </p:nvSpPr>
          <p:spPr>
            <a:xfrm>
              <a:off x="8461509" y="545326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3" name="Trapezoid 112"/>
            <p:cNvSpPr>
              <a:spLocks noChangeAspect="1"/>
            </p:cNvSpPr>
            <p:nvPr/>
          </p:nvSpPr>
          <p:spPr>
            <a:xfrm>
              <a:off x="8115568" y="5458488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4" name="Trapezoid 113"/>
            <p:cNvSpPr>
              <a:spLocks noChangeAspect="1"/>
            </p:cNvSpPr>
            <p:nvPr/>
          </p:nvSpPr>
          <p:spPr>
            <a:xfrm>
              <a:off x="7616906" y="545326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5" name="Trapezoid 114"/>
            <p:cNvSpPr>
              <a:spLocks noChangeAspect="1"/>
            </p:cNvSpPr>
            <p:nvPr/>
          </p:nvSpPr>
          <p:spPr>
            <a:xfrm>
              <a:off x="7134321" y="5453263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6" name="Trapezoid 115"/>
            <p:cNvSpPr>
              <a:spLocks noChangeAspect="1"/>
            </p:cNvSpPr>
            <p:nvPr/>
          </p:nvSpPr>
          <p:spPr>
            <a:xfrm>
              <a:off x="6642416" y="5895017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7" name="Trapezoid 116"/>
            <p:cNvSpPr>
              <a:spLocks noChangeAspect="1"/>
            </p:cNvSpPr>
            <p:nvPr/>
          </p:nvSpPr>
          <p:spPr>
            <a:xfrm>
              <a:off x="8482995" y="5895017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8" name="Trapezoid 117"/>
            <p:cNvSpPr>
              <a:spLocks noChangeAspect="1"/>
            </p:cNvSpPr>
            <p:nvPr/>
          </p:nvSpPr>
          <p:spPr>
            <a:xfrm>
              <a:off x="8120978" y="5900242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9" name="Trapezoid 118"/>
            <p:cNvSpPr>
              <a:spLocks noChangeAspect="1"/>
            </p:cNvSpPr>
            <p:nvPr/>
          </p:nvSpPr>
          <p:spPr>
            <a:xfrm>
              <a:off x="7622316" y="5895017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0" name="Trapezoid 119"/>
            <p:cNvSpPr>
              <a:spLocks noChangeAspect="1"/>
            </p:cNvSpPr>
            <p:nvPr/>
          </p:nvSpPr>
          <p:spPr>
            <a:xfrm>
              <a:off x="7139731" y="5895017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1" name="Trapezoid 120"/>
            <p:cNvSpPr>
              <a:spLocks noChangeAspect="1"/>
            </p:cNvSpPr>
            <p:nvPr/>
          </p:nvSpPr>
          <p:spPr>
            <a:xfrm>
              <a:off x="6749217" y="6272780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2" name="Trapezoid 121"/>
            <p:cNvSpPr>
              <a:spLocks noChangeAspect="1"/>
            </p:cNvSpPr>
            <p:nvPr/>
          </p:nvSpPr>
          <p:spPr>
            <a:xfrm>
              <a:off x="8227779" y="6278005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3" name="Trapezoid 122"/>
            <p:cNvSpPr>
              <a:spLocks noChangeAspect="1"/>
            </p:cNvSpPr>
            <p:nvPr/>
          </p:nvSpPr>
          <p:spPr>
            <a:xfrm>
              <a:off x="7729117" y="6272780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4" name="Trapezoid 123"/>
            <p:cNvSpPr>
              <a:spLocks noChangeAspect="1"/>
            </p:cNvSpPr>
            <p:nvPr/>
          </p:nvSpPr>
          <p:spPr>
            <a:xfrm>
              <a:off x="7246532" y="6272780"/>
              <a:ext cx="82299" cy="82296"/>
            </a:xfrm>
            <a:prstGeom prst="trapezoi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5" name="Trapezoid 124"/>
            <p:cNvSpPr>
              <a:spLocks noChangeAspect="1"/>
            </p:cNvSpPr>
            <p:nvPr/>
          </p:nvSpPr>
          <p:spPr>
            <a:xfrm>
              <a:off x="5155026" y="5904846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6" name="Trapezoid 125"/>
            <p:cNvSpPr>
              <a:spLocks noChangeAspect="1"/>
            </p:cNvSpPr>
            <p:nvPr/>
          </p:nvSpPr>
          <p:spPr>
            <a:xfrm>
              <a:off x="5523491" y="5904846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7" name="Trapezoid 126"/>
            <p:cNvSpPr>
              <a:spLocks noChangeAspect="1"/>
            </p:cNvSpPr>
            <p:nvPr/>
          </p:nvSpPr>
          <p:spPr>
            <a:xfrm>
              <a:off x="5933101" y="5904846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8" name="Trapezoid 127"/>
            <p:cNvSpPr>
              <a:spLocks noChangeAspect="1"/>
            </p:cNvSpPr>
            <p:nvPr/>
          </p:nvSpPr>
          <p:spPr>
            <a:xfrm>
              <a:off x="6334672" y="5904846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9" name="Trapezoid 128"/>
            <p:cNvSpPr>
              <a:spLocks noChangeAspect="1"/>
            </p:cNvSpPr>
            <p:nvPr/>
          </p:nvSpPr>
          <p:spPr>
            <a:xfrm>
              <a:off x="5933101" y="6272780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0" name="Trapezoid 129"/>
            <p:cNvSpPr>
              <a:spLocks noChangeAspect="1"/>
            </p:cNvSpPr>
            <p:nvPr/>
          </p:nvSpPr>
          <p:spPr>
            <a:xfrm>
              <a:off x="6334672" y="6272780"/>
              <a:ext cx="82299" cy="82296"/>
            </a:xfrm>
            <a:prstGeom prst="trapezoid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31" name="Picture 130" descr="iMUSH_Stations_Blue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9" t="50041" r="52394" b="14011"/>
            <a:stretch/>
          </p:blipFill>
          <p:spPr>
            <a:xfrm>
              <a:off x="6982285" y="2436827"/>
              <a:ext cx="787253" cy="541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73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5917" y="1275811"/>
            <a:ext cx="72018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Dense (10-100 m), local 3D experiments over active systems with hazard implications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The SZO should occur in a region with 100s of these targets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Experiments should occur on a regular basis (months)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Proposed projects should be reviewed at relatively short time intervals and should be flexible in order to study seismic, volcanic, etc. activity in near real-time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Open data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2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6558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39" name="Picture 138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6340683" y="873359"/>
            <a:ext cx="787253" cy="541868"/>
          </a:xfrm>
          <a:prstGeom prst="rect">
            <a:avLst/>
          </a:prstGeom>
        </p:spPr>
      </p:pic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561919" y="1705595"/>
            <a:ext cx="155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Jan. 2000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7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39" name="Picture 138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6617219" y="1258225"/>
            <a:ext cx="787253" cy="541868"/>
          </a:xfrm>
          <a:prstGeom prst="rect">
            <a:avLst/>
          </a:prstGeom>
        </p:spPr>
      </p:pic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561919" y="1705595"/>
            <a:ext cx="1541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July 2000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3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39" name="Picture 138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6363963" y="1989996"/>
            <a:ext cx="787253" cy="541868"/>
          </a:xfrm>
          <a:prstGeom prst="rect">
            <a:avLst/>
          </a:prstGeom>
        </p:spPr>
      </p:pic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561919" y="1705595"/>
            <a:ext cx="155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Jan. 2001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3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182057" y="1715277"/>
            <a:ext cx="21515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Feb. 28, 2001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Mw 6.8 EQ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 descr="puget_CM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" b="7172"/>
          <a:stretch/>
        </p:blipFill>
        <p:spPr>
          <a:xfrm>
            <a:off x="6079955" y="2097133"/>
            <a:ext cx="306209" cy="314743"/>
          </a:xfrm>
          <a:prstGeom prst="rect">
            <a:avLst/>
          </a:prstGeom>
        </p:spPr>
      </p:pic>
      <p:pic>
        <p:nvPicPr>
          <p:cNvPr id="136" name="Picture 135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6363963" y="1989996"/>
            <a:ext cx="787253" cy="54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3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182057" y="1715277"/>
            <a:ext cx="21515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Feb. 28, 2001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Mw 6.8 EQ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 descr="puget_CM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" b="7172"/>
          <a:stretch/>
        </p:blipFill>
        <p:spPr>
          <a:xfrm>
            <a:off x="6079955" y="2097133"/>
            <a:ext cx="306209" cy="314743"/>
          </a:xfrm>
          <a:prstGeom prst="rect">
            <a:avLst/>
          </a:prstGeom>
        </p:spPr>
      </p:pic>
      <p:pic>
        <p:nvPicPr>
          <p:cNvPr id="139" name="Picture 138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5874252" y="1962764"/>
            <a:ext cx="787253" cy="54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2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3938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SZO at the local scale</a:t>
            </a:r>
            <a:endParaRPr lang="en-US" dirty="0"/>
          </a:p>
        </p:txBody>
      </p:sp>
      <p:pic>
        <p:nvPicPr>
          <p:cNvPr id="6" name="Picture 5" descr="300px-Subd_z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9" y="16077"/>
            <a:ext cx="769347" cy="659074"/>
          </a:xfrm>
          <a:prstGeom prst="rect">
            <a:avLst/>
          </a:prstGeom>
        </p:spPr>
      </p:pic>
      <p:pic>
        <p:nvPicPr>
          <p:cNvPr id="7" name="Picture 6" descr="image6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98" y="88420"/>
            <a:ext cx="839576" cy="48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5" t="5047" r="61411" b="4795"/>
          <a:stretch/>
        </p:blipFill>
        <p:spPr>
          <a:xfrm>
            <a:off x="3810131" y="763562"/>
            <a:ext cx="4364519" cy="6034028"/>
          </a:xfrm>
          <a:prstGeom prst="rect">
            <a:avLst/>
          </a:prstGeom>
        </p:spPr>
      </p:pic>
      <p:sp>
        <p:nvSpPr>
          <p:cNvPr id="3" name="Trapezoid 2"/>
          <p:cNvSpPr>
            <a:spLocks noChangeAspect="1"/>
          </p:cNvSpPr>
          <p:nvPr/>
        </p:nvSpPr>
        <p:spPr>
          <a:xfrm>
            <a:off x="434062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rapezoid 7"/>
          <p:cNvSpPr>
            <a:spLocks noChangeAspect="1"/>
          </p:cNvSpPr>
          <p:nvPr/>
        </p:nvSpPr>
        <p:spPr>
          <a:xfrm>
            <a:off x="4750232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rapezoid 8"/>
          <p:cNvSpPr>
            <a:spLocks noChangeAspect="1"/>
          </p:cNvSpPr>
          <p:nvPr/>
        </p:nvSpPr>
        <p:spPr>
          <a:xfrm>
            <a:off x="5151803" y="12136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rapezoid 9"/>
          <p:cNvSpPr>
            <a:spLocks noChangeAspect="1"/>
          </p:cNvSpPr>
          <p:nvPr/>
        </p:nvSpPr>
        <p:spPr>
          <a:xfrm>
            <a:off x="4260244" y="4030452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rapezoid 10"/>
          <p:cNvSpPr>
            <a:spLocks noChangeAspect="1"/>
          </p:cNvSpPr>
          <p:nvPr/>
        </p:nvSpPr>
        <p:spPr>
          <a:xfrm>
            <a:off x="4260244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rapezoid 11"/>
          <p:cNvSpPr>
            <a:spLocks noChangeAspect="1"/>
          </p:cNvSpPr>
          <p:nvPr/>
        </p:nvSpPr>
        <p:spPr>
          <a:xfrm>
            <a:off x="4340622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rapezoid 12"/>
          <p:cNvSpPr>
            <a:spLocks noChangeAspect="1"/>
          </p:cNvSpPr>
          <p:nvPr/>
        </p:nvSpPr>
        <p:spPr>
          <a:xfrm>
            <a:off x="4340622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55759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rapezoid 14"/>
          <p:cNvSpPr>
            <a:spLocks noChangeAspect="1"/>
          </p:cNvSpPr>
          <p:nvPr/>
        </p:nvSpPr>
        <p:spPr>
          <a:xfrm>
            <a:off x="751300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rapezoid 15"/>
          <p:cNvSpPr>
            <a:spLocks noChangeAspect="1"/>
          </p:cNvSpPr>
          <p:nvPr/>
        </p:nvSpPr>
        <p:spPr>
          <a:xfrm>
            <a:off x="7054534" y="110386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rapezoid 16"/>
          <p:cNvSpPr>
            <a:spLocks noChangeAspect="1"/>
          </p:cNvSpPr>
          <p:nvPr/>
        </p:nvSpPr>
        <p:spPr>
          <a:xfrm>
            <a:off x="6555872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apezoid 17"/>
          <p:cNvSpPr>
            <a:spLocks noChangeAspect="1"/>
          </p:cNvSpPr>
          <p:nvPr/>
        </p:nvSpPr>
        <p:spPr>
          <a:xfrm>
            <a:off x="6073287" y="10986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rapezoid 18"/>
          <p:cNvSpPr>
            <a:spLocks noChangeAspect="1"/>
          </p:cNvSpPr>
          <p:nvPr/>
        </p:nvSpPr>
        <p:spPr>
          <a:xfrm>
            <a:off x="4340622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rapezoid 19"/>
          <p:cNvSpPr>
            <a:spLocks noChangeAspect="1"/>
          </p:cNvSpPr>
          <p:nvPr/>
        </p:nvSpPr>
        <p:spPr>
          <a:xfrm>
            <a:off x="454833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rapezoid 20"/>
          <p:cNvSpPr>
            <a:spLocks noChangeAspect="1"/>
          </p:cNvSpPr>
          <p:nvPr/>
        </p:nvSpPr>
        <p:spPr>
          <a:xfrm>
            <a:off x="4957941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rapezoid 21"/>
          <p:cNvSpPr>
            <a:spLocks noChangeAspect="1"/>
          </p:cNvSpPr>
          <p:nvPr/>
        </p:nvSpPr>
        <p:spPr>
          <a:xfrm>
            <a:off x="5359512" y="1542577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rapezoid 22"/>
          <p:cNvSpPr>
            <a:spLocks noChangeAspect="1"/>
          </p:cNvSpPr>
          <p:nvPr/>
        </p:nvSpPr>
        <p:spPr>
          <a:xfrm>
            <a:off x="461971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rapezoid 23"/>
          <p:cNvSpPr>
            <a:spLocks noChangeAspect="1"/>
          </p:cNvSpPr>
          <p:nvPr/>
        </p:nvSpPr>
        <p:spPr>
          <a:xfrm>
            <a:off x="5029326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rapezoid 24"/>
          <p:cNvSpPr>
            <a:spLocks noChangeAspect="1"/>
          </p:cNvSpPr>
          <p:nvPr/>
        </p:nvSpPr>
        <p:spPr>
          <a:xfrm>
            <a:off x="5430897" y="188046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rapezoid 25"/>
          <p:cNvSpPr>
            <a:spLocks noChangeAspect="1"/>
          </p:cNvSpPr>
          <p:nvPr/>
        </p:nvSpPr>
        <p:spPr>
          <a:xfrm>
            <a:off x="470009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rapezoid 26"/>
          <p:cNvSpPr>
            <a:spLocks noChangeAspect="1"/>
          </p:cNvSpPr>
          <p:nvPr/>
        </p:nvSpPr>
        <p:spPr>
          <a:xfrm>
            <a:off x="5109704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rapezoid 27"/>
          <p:cNvSpPr>
            <a:spLocks noChangeAspect="1"/>
          </p:cNvSpPr>
          <p:nvPr/>
        </p:nvSpPr>
        <p:spPr>
          <a:xfrm>
            <a:off x="5511275" y="22180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rapezoid 28"/>
          <p:cNvSpPr>
            <a:spLocks noChangeAspect="1"/>
          </p:cNvSpPr>
          <p:nvPr/>
        </p:nvSpPr>
        <p:spPr>
          <a:xfrm>
            <a:off x="477147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rapezoid 29"/>
          <p:cNvSpPr>
            <a:spLocks noChangeAspect="1"/>
          </p:cNvSpPr>
          <p:nvPr/>
        </p:nvSpPr>
        <p:spPr>
          <a:xfrm>
            <a:off x="5181089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rapezoid 30"/>
          <p:cNvSpPr>
            <a:spLocks noChangeAspect="1"/>
          </p:cNvSpPr>
          <p:nvPr/>
        </p:nvSpPr>
        <p:spPr>
          <a:xfrm>
            <a:off x="5582660" y="258713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rapezoid 31"/>
          <p:cNvSpPr>
            <a:spLocks noChangeAspect="1"/>
          </p:cNvSpPr>
          <p:nvPr/>
        </p:nvSpPr>
        <p:spPr>
          <a:xfrm>
            <a:off x="480975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rapezoid 32"/>
          <p:cNvSpPr>
            <a:spLocks noChangeAspect="1"/>
          </p:cNvSpPr>
          <p:nvPr/>
        </p:nvSpPr>
        <p:spPr>
          <a:xfrm>
            <a:off x="5219367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rapezoid 33"/>
          <p:cNvSpPr>
            <a:spLocks noChangeAspect="1"/>
          </p:cNvSpPr>
          <p:nvPr/>
        </p:nvSpPr>
        <p:spPr>
          <a:xfrm>
            <a:off x="5620938" y="29324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rapezoid 34"/>
          <p:cNvSpPr>
            <a:spLocks noChangeAspect="1"/>
          </p:cNvSpPr>
          <p:nvPr/>
        </p:nvSpPr>
        <p:spPr>
          <a:xfrm>
            <a:off x="472937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rapezoid 35"/>
          <p:cNvSpPr>
            <a:spLocks noChangeAspect="1"/>
          </p:cNvSpPr>
          <p:nvPr/>
        </p:nvSpPr>
        <p:spPr>
          <a:xfrm>
            <a:off x="5138989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rapezoid 36"/>
          <p:cNvSpPr>
            <a:spLocks noChangeAspect="1"/>
          </p:cNvSpPr>
          <p:nvPr/>
        </p:nvSpPr>
        <p:spPr>
          <a:xfrm>
            <a:off x="5540560" y="326876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rapezoid 37"/>
          <p:cNvSpPr>
            <a:spLocks noChangeAspect="1"/>
          </p:cNvSpPr>
          <p:nvPr/>
        </p:nvSpPr>
        <p:spPr>
          <a:xfrm>
            <a:off x="465377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rapezoid 38"/>
          <p:cNvSpPr>
            <a:spLocks noChangeAspect="1"/>
          </p:cNvSpPr>
          <p:nvPr/>
        </p:nvSpPr>
        <p:spPr>
          <a:xfrm>
            <a:off x="5063388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rapezoid 39"/>
          <p:cNvSpPr>
            <a:spLocks noChangeAspect="1"/>
          </p:cNvSpPr>
          <p:nvPr/>
        </p:nvSpPr>
        <p:spPr>
          <a:xfrm>
            <a:off x="5464959" y="3662289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rapezoid 40"/>
          <p:cNvSpPr>
            <a:spLocks noChangeAspect="1"/>
          </p:cNvSpPr>
          <p:nvPr/>
        </p:nvSpPr>
        <p:spPr>
          <a:xfrm>
            <a:off x="457475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rapezoid 41"/>
          <p:cNvSpPr>
            <a:spLocks noChangeAspect="1"/>
          </p:cNvSpPr>
          <p:nvPr/>
        </p:nvSpPr>
        <p:spPr>
          <a:xfrm>
            <a:off x="4984360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rapezoid 42"/>
          <p:cNvSpPr>
            <a:spLocks noChangeAspect="1"/>
          </p:cNvSpPr>
          <p:nvPr/>
        </p:nvSpPr>
        <p:spPr>
          <a:xfrm>
            <a:off x="5385931" y="4039114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rapezoid 43"/>
          <p:cNvSpPr>
            <a:spLocks noChangeAspect="1"/>
          </p:cNvSpPr>
          <p:nvPr/>
        </p:nvSpPr>
        <p:spPr>
          <a:xfrm>
            <a:off x="457340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rapezoid 44"/>
          <p:cNvSpPr>
            <a:spLocks noChangeAspect="1"/>
          </p:cNvSpPr>
          <p:nvPr/>
        </p:nvSpPr>
        <p:spPr>
          <a:xfrm>
            <a:off x="4983010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rapezoid 45"/>
          <p:cNvSpPr>
            <a:spLocks noChangeAspect="1"/>
          </p:cNvSpPr>
          <p:nvPr/>
        </p:nvSpPr>
        <p:spPr>
          <a:xfrm>
            <a:off x="5384581" y="4412281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rapezoid 46"/>
          <p:cNvSpPr>
            <a:spLocks noChangeAspect="1"/>
          </p:cNvSpPr>
          <p:nvPr/>
        </p:nvSpPr>
        <p:spPr>
          <a:xfrm>
            <a:off x="468441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rapezoid 47"/>
          <p:cNvSpPr>
            <a:spLocks noChangeAspect="1"/>
          </p:cNvSpPr>
          <p:nvPr/>
        </p:nvSpPr>
        <p:spPr>
          <a:xfrm>
            <a:off x="5094023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rapezoid 48"/>
          <p:cNvSpPr>
            <a:spLocks noChangeAspect="1"/>
          </p:cNvSpPr>
          <p:nvPr/>
        </p:nvSpPr>
        <p:spPr>
          <a:xfrm>
            <a:off x="5495594" y="47659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rapezoid 49"/>
          <p:cNvSpPr>
            <a:spLocks noChangeAspect="1"/>
          </p:cNvSpPr>
          <p:nvPr/>
        </p:nvSpPr>
        <p:spPr>
          <a:xfrm>
            <a:off x="470908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rapezoid 50"/>
          <p:cNvSpPr>
            <a:spLocks noChangeAspect="1"/>
          </p:cNvSpPr>
          <p:nvPr/>
        </p:nvSpPr>
        <p:spPr>
          <a:xfrm>
            <a:off x="5118697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rapezoid 51"/>
          <p:cNvSpPr>
            <a:spLocks noChangeAspect="1"/>
          </p:cNvSpPr>
          <p:nvPr/>
        </p:nvSpPr>
        <p:spPr>
          <a:xfrm>
            <a:off x="5520268" y="511154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Trapezoid 52"/>
          <p:cNvSpPr>
            <a:spLocks noChangeAspect="1"/>
          </p:cNvSpPr>
          <p:nvPr/>
        </p:nvSpPr>
        <p:spPr>
          <a:xfrm>
            <a:off x="470908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rapezoid 53"/>
          <p:cNvSpPr>
            <a:spLocks noChangeAspect="1"/>
          </p:cNvSpPr>
          <p:nvPr/>
        </p:nvSpPr>
        <p:spPr>
          <a:xfrm>
            <a:off x="5118697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rapezoid 54"/>
          <p:cNvSpPr>
            <a:spLocks noChangeAspect="1"/>
          </p:cNvSpPr>
          <p:nvPr/>
        </p:nvSpPr>
        <p:spPr>
          <a:xfrm>
            <a:off x="5520268" y="5473228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rapezoid 55"/>
          <p:cNvSpPr>
            <a:spLocks noChangeAspect="1"/>
          </p:cNvSpPr>
          <p:nvPr/>
        </p:nvSpPr>
        <p:spPr>
          <a:xfrm>
            <a:off x="56936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rapezoid 56"/>
          <p:cNvSpPr>
            <a:spLocks noChangeAspect="1"/>
          </p:cNvSpPr>
          <p:nvPr/>
        </p:nvSpPr>
        <p:spPr>
          <a:xfrm>
            <a:off x="763071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Trapezoid 57"/>
          <p:cNvSpPr>
            <a:spLocks noChangeAspect="1"/>
          </p:cNvSpPr>
          <p:nvPr/>
        </p:nvSpPr>
        <p:spPr>
          <a:xfrm>
            <a:off x="7172237" y="14615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rapezoid 58"/>
          <p:cNvSpPr>
            <a:spLocks noChangeAspect="1"/>
          </p:cNvSpPr>
          <p:nvPr/>
        </p:nvSpPr>
        <p:spPr>
          <a:xfrm>
            <a:off x="6673575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>
            <a:spLocks noChangeAspect="1"/>
          </p:cNvSpPr>
          <p:nvPr/>
        </p:nvSpPr>
        <p:spPr>
          <a:xfrm>
            <a:off x="6190990" y="14563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>
            <a:off x="58004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rapezoid 61"/>
          <p:cNvSpPr>
            <a:spLocks noChangeAspect="1"/>
          </p:cNvSpPr>
          <p:nvPr/>
        </p:nvSpPr>
        <p:spPr>
          <a:xfrm>
            <a:off x="7681245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rapezoid 62"/>
          <p:cNvSpPr>
            <a:spLocks noChangeAspect="1"/>
          </p:cNvSpPr>
          <p:nvPr/>
        </p:nvSpPr>
        <p:spPr>
          <a:xfrm>
            <a:off x="7279038" y="180531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rapezoid 63"/>
          <p:cNvSpPr>
            <a:spLocks noChangeAspect="1"/>
          </p:cNvSpPr>
          <p:nvPr/>
        </p:nvSpPr>
        <p:spPr>
          <a:xfrm>
            <a:off x="6780376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rapezoid 64"/>
          <p:cNvSpPr>
            <a:spLocks noChangeAspect="1"/>
          </p:cNvSpPr>
          <p:nvPr/>
        </p:nvSpPr>
        <p:spPr>
          <a:xfrm>
            <a:off x="6297791" y="180009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rapezoid 65"/>
          <p:cNvSpPr>
            <a:spLocks noChangeAspect="1"/>
          </p:cNvSpPr>
          <p:nvPr/>
        </p:nvSpPr>
        <p:spPr>
          <a:xfrm>
            <a:off x="58808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Trapezoid 67"/>
          <p:cNvSpPr>
            <a:spLocks noChangeAspect="1"/>
          </p:cNvSpPr>
          <p:nvPr/>
        </p:nvSpPr>
        <p:spPr>
          <a:xfrm>
            <a:off x="7359416" y="21428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rapezoid 68"/>
          <p:cNvSpPr>
            <a:spLocks noChangeAspect="1"/>
          </p:cNvSpPr>
          <p:nvPr/>
        </p:nvSpPr>
        <p:spPr>
          <a:xfrm>
            <a:off x="6860754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rapezoid 69"/>
          <p:cNvSpPr>
            <a:spLocks noChangeAspect="1"/>
          </p:cNvSpPr>
          <p:nvPr/>
        </p:nvSpPr>
        <p:spPr>
          <a:xfrm>
            <a:off x="6378169" y="21376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rapezoid 70"/>
          <p:cNvSpPr>
            <a:spLocks noChangeAspect="1"/>
          </p:cNvSpPr>
          <p:nvPr/>
        </p:nvSpPr>
        <p:spPr>
          <a:xfrm>
            <a:off x="59420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rapezoid 72"/>
          <p:cNvSpPr>
            <a:spLocks noChangeAspect="1"/>
          </p:cNvSpPr>
          <p:nvPr/>
        </p:nvSpPr>
        <p:spPr>
          <a:xfrm>
            <a:off x="7420618" y="249225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rapezoid 73"/>
          <p:cNvSpPr>
            <a:spLocks noChangeAspect="1"/>
          </p:cNvSpPr>
          <p:nvPr/>
        </p:nvSpPr>
        <p:spPr>
          <a:xfrm>
            <a:off x="6921956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rapezoid 74"/>
          <p:cNvSpPr>
            <a:spLocks noChangeAspect="1"/>
          </p:cNvSpPr>
          <p:nvPr/>
        </p:nvSpPr>
        <p:spPr>
          <a:xfrm>
            <a:off x="6439371" y="24870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rapezoid 75"/>
          <p:cNvSpPr>
            <a:spLocks noChangeAspect="1"/>
          </p:cNvSpPr>
          <p:nvPr/>
        </p:nvSpPr>
        <p:spPr>
          <a:xfrm>
            <a:off x="58938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rapezoid 76"/>
          <p:cNvSpPr>
            <a:spLocks noChangeAspect="1"/>
          </p:cNvSpPr>
          <p:nvPr/>
        </p:nvSpPr>
        <p:spPr>
          <a:xfrm>
            <a:off x="7678142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rapezoid 77"/>
          <p:cNvSpPr>
            <a:spLocks noChangeAspect="1"/>
          </p:cNvSpPr>
          <p:nvPr/>
        </p:nvSpPr>
        <p:spPr>
          <a:xfrm>
            <a:off x="7372391" y="28572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rapezoid 78"/>
          <p:cNvSpPr>
            <a:spLocks noChangeAspect="1"/>
          </p:cNvSpPr>
          <p:nvPr/>
        </p:nvSpPr>
        <p:spPr>
          <a:xfrm>
            <a:off x="6873729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rapezoid 79"/>
          <p:cNvSpPr>
            <a:spLocks noChangeAspect="1"/>
          </p:cNvSpPr>
          <p:nvPr/>
        </p:nvSpPr>
        <p:spPr>
          <a:xfrm>
            <a:off x="6391144" y="28520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Trapezoid 80"/>
          <p:cNvSpPr>
            <a:spLocks noChangeAspect="1"/>
          </p:cNvSpPr>
          <p:nvPr/>
        </p:nvSpPr>
        <p:spPr>
          <a:xfrm>
            <a:off x="58808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Trapezoid 81"/>
          <p:cNvSpPr>
            <a:spLocks noChangeAspect="1"/>
          </p:cNvSpPr>
          <p:nvPr/>
        </p:nvSpPr>
        <p:spPr>
          <a:xfrm>
            <a:off x="7689281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rapezoid 82"/>
          <p:cNvSpPr>
            <a:spLocks noChangeAspect="1"/>
          </p:cNvSpPr>
          <p:nvPr/>
        </p:nvSpPr>
        <p:spPr>
          <a:xfrm>
            <a:off x="7359416" y="31936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Trapezoid 83"/>
          <p:cNvSpPr>
            <a:spLocks noChangeAspect="1"/>
          </p:cNvSpPr>
          <p:nvPr/>
        </p:nvSpPr>
        <p:spPr>
          <a:xfrm>
            <a:off x="6860754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rapezoid 84"/>
          <p:cNvSpPr>
            <a:spLocks noChangeAspect="1"/>
          </p:cNvSpPr>
          <p:nvPr/>
        </p:nvSpPr>
        <p:spPr>
          <a:xfrm>
            <a:off x="6378169" y="318838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rapezoid 85"/>
          <p:cNvSpPr>
            <a:spLocks noChangeAspect="1"/>
          </p:cNvSpPr>
          <p:nvPr/>
        </p:nvSpPr>
        <p:spPr>
          <a:xfrm>
            <a:off x="58544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>
            <a:spLocks noChangeAspect="1"/>
          </p:cNvSpPr>
          <p:nvPr/>
        </p:nvSpPr>
        <p:spPr>
          <a:xfrm>
            <a:off x="767089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rapezoid 87"/>
          <p:cNvSpPr>
            <a:spLocks noChangeAspect="1"/>
          </p:cNvSpPr>
          <p:nvPr/>
        </p:nvSpPr>
        <p:spPr>
          <a:xfrm>
            <a:off x="7332993" y="3587139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Trapezoid 88"/>
          <p:cNvSpPr>
            <a:spLocks noChangeAspect="1"/>
          </p:cNvSpPr>
          <p:nvPr/>
        </p:nvSpPr>
        <p:spPr>
          <a:xfrm>
            <a:off x="6834331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rapezoid 89"/>
          <p:cNvSpPr>
            <a:spLocks noChangeAspect="1"/>
          </p:cNvSpPr>
          <p:nvPr/>
        </p:nvSpPr>
        <p:spPr>
          <a:xfrm>
            <a:off x="6351746" y="3581914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rapezoid 90"/>
          <p:cNvSpPr>
            <a:spLocks noChangeAspect="1"/>
          </p:cNvSpPr>
          <p:nvPr/>
        </p:nvSpPr>
        <p:spPr>
          <a:xfrm>
            <a:off x="58004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rapezoid 91"/>
          <p:cNvSpPr>
            <a:spLocks noChangeAspect="1"/>
          </p:cNvSpPr>
          <p:nvPr/>
        </p:nvSpPr>
        <p:spPr>
          <a:xfrm>
            <a:off x="7673207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3" name="Trapezoid 92"/>
          <p:cNvSpPr>
            <a:spLocks noChangeAspect="1"/>
          </p:cNvSpPr>
          <p:nvPr/>
        </p:nvSpPr>
        <p:spPr>
          <a:xfrm>
            <a:off x="7279038" y="395530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Trapezoid 93"/>
          <p:cNvSpPr>
            <a:spLocks noChangeAspect="1"/>
          </p:cNvSpPr>
          <p:nvPr/>
        </p:nvSpPr>
        <p:spPr>
          <a:xfrm>
            <a:off x="6780376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Trapezoid 94"/>
          <p:cNvSpPr>
            <a:spLocks noChangeAspect="1"/>
          </p:cNvSpPr>
          <p:nvPr/>
        </p:nvSpPr>
        <p:spPr>
          <a:xfrm>
            <a:off x="6297791" y="395007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>
            <a:spLocks noChangeAspect="1"/>
          </p:cNvSpPr>
          <p:nvPr/>
        </p:nvSpPr>
        <p:spPr>
          <a:xfrm>
            <a:off x="57540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Trapezoid 96"/>
          <p:cNvSpPr>
            <a:spLocks noChangeAspect="1"/>
          </p:cNvSpPr>
          <p:nvPr/>
        </p:nvSpPr>
        <p:spPr>
          <a:xfrm>
            <a:off x="769111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Trapezoid 97"/>
          <p:cNvSpPr>
            <a:spLocks noChangeAspect="1"/>
          </p:cNvSpPr>
          <p:nvPr/>
        </p:nvSpPr>
        <p:spPr>
          <a:xfrm>
            <a:off x="7232644" y="4337131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apezoid 98"/>
          <p:cNvSpPr>
            <a:spLocks noChangeAspect="1"/>
          </p:cNvSpPr>
          <p:nvPr/>
        </p:nvSpPr>
        <p:spPr>
          <a:xfrm>
            <a:off x="6733982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>
            <a:spLocks noChangeAspect="1"/>
          </p:cNvSpPr>
          <p:nvPr/>
        </p:nvSpPr>
        <p:spPr>
          <a:xfrm>
            <a:off x="6251397" y="4331906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1" name="Trapezoid 100"/>
          <p:cNvSpPr>
            <a:spLocks noChangeAspect="1"/>
          </p:cNvSpPr>
          <p:nvPr/>
        </p:nvSpPr>
        <p:spPr>
          <a:xfrm>
            <a:off x="56882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Trapezoid 101"/>
          <p:cNvSpPr>
            <a:spLocks noChangeAspect="1"/>
          </p:cNvSpPr>
          <p:nvPr/>
        </p:nvSpPr>
        <p:spPr>
          <a:xfrm>
            <a:off x="762530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>
            <a:spLocks noChangeAspect="1"/>
          </p:cNvSpPr>
          <p:nvPr/>
        </p:nvSpPr>
        <p:spPr>
          <a:xfrm>
            <a:off x="7166827" y="46907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4" name="Trapezoid 103"/>
          <p:cNvSpPr>
            <a:spLocks noChangeAspect="1"/>
          </p:cNvSpPr>
          <p:nvPr/>
        </p:nvSpPr>
        <p:spPr>
          <a:xfrm>
            <a:off x="6668165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>
            <a:spLocks noChangeAspect="1"/>
          </p:cNvSpPr>
          <p:nvPr/>
        </p:nvSpPr>
        <p:spPr>
          <a:xfrm>
            <a:off x="6185580" y="46855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" name="Trapezoid 105"/>
          <p:cNvSpPr>
            <a:spLocks noChangeAspect="1"/>
          </p:cNvSpPr>
          <p:nvPr/>
        </p:nvSpPr>
        <p:spPr>
          <a:xfrm>
            <a:off x="58436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Trapezoid 106"/>
          <p:cNvSpPr>
            <a:spLocks noChangeAspect="1"/>
          </p:cNvSpPr>
          <p:nvPr/>
        </p:nvSpPr>
        <p:spPr>
          <a:xfrm>
            <a:off x="7668114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Trapezoid 107"/>
          <p:cNvSpPr>
            <a:spLocks noChangeAspect="1"/>
          </p:cNvSpPr>
          <p:nvPr/>
        </p:nvSpPr>
        <p:spPr>
          <a:xfrm>
            <a:off x="7322173" y="503639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Trapezoid 108"/>
          <p:cNvSpPr>
            <a:spLocks noChangeAspect="1"/>
          </p:cNvSpPr>
          <p:nvPr/>
        </p:nvSpPr>
        <p:spPr>
          <a:xfrm>
            <a:off x="6823511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0" name="Trapezoid 109"/>
          <p:cNvSpPr>
            <a:spLocks noChangeAspect="1"/>
          </p:cNvSpPr>
          <p:nvPr/>
        </p:nvSpPr>
        <p:spPr>
          <a:xfrm>
            <a:off x="6340926" y="503116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1" name="Trapezoid 110"/>
          <p:cNvSpPr>
            <a:spLocks noChangeAspect="1"/>
          </p:cNvSpPr>
          <p:nvPr/>
        </p:nvSpPr>
        <p:spPr>
          <a:xfrm>
            <a:off x="58490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Trapezoid 111"/>
          <p:cNvSpPr>
            <a:spLocks noChangeAspect="1"/>
          </p:cNvSpPr>
          <p:nvPr/>
        </p:nvSpPr>
        <p:spPr>
          <a:xfrm>
            <a:off x="7673524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rapezoid 112"/>
          <p:cNvSpPr>
            <a:spLocks noChangeAspect="1"/>
          </p:cNvSpPr>
          <p:nvPr/>
        </p:nvSpPr>
        <p:spPr>
          <a:xfrm>
            <a:off x="7327583" y="5398078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rapezoid 113"/>
          <p:cNvSpPr>
            <a:spLocks noChangeAspect="1"/>
          </p:cNvSpPr>
          <p:nvPr/>
        </p:nvSpPr>
        <p:spPr>
          <a:xfrm>
            <a:off x="6828921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rapezoid 114"/>
          <p:cNvSpPr>
            <a:spLocks noChangeAspect="1"/>
          </p:cNvSpPr>
          <p:nvPr/>
        </p:nvSpPr>
        <p:spPr>
          <a:xfrm>
            <a:off x="6346336" y="5392853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Trapezoid 115"/>
          <p:cNvSpPr>
            <a:spLocks noChangeAspect="1"/>
          </p:cNvSpPr>
          <p:nvPr/>
        </p:nvSpPr>
        <p:spPr>
          <a:xfrm>
            <a:off x="58544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7" name="Trapezoid 116"/>
          <p:cNvSpPr>
            <a:spLocks noChangeAspect="1"/>
          </p:cNvSpPr>
          <p:nvPr/>
        </p:nvSpPr>
        <p:spPr>
          <a:xfrm>
            <a:off x="7695010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rapezoid 117"/>
          <p:cNvSpPr>
            <a:spLocks noChangeAspect="1"/>
          </p:cNvSpPr>
          <p:nvPr/>
        </p:nvSpPr>
        <p:spPr>
          <a:xfrm>
            <a:off x="7332993" y="5839832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rapezoid 118"/>
          <p:cNvSpPr>
            <a:spLocks noChangeAspect="1"/>
          </p:cNvSpPr>
          <p:nvPr/>
        </p:nvSpPr>
        <p:spPr>
          <a:xfrm>
            <a:off x="6834331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0" name="Trapezoid 119"/>
          <p:cNvSpPr>
            <a:spLocks noChangeAspect="1"/>
          </p:cNvSpPr>
          <p:nvPr/>
        </p:nvSpPr>
        <p:spPr>
          <a:xfrm>
            <a:off x="6351746" y="5834607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rapezoid 120"/>
          <p:cNvSpPr>
            <a:spLocks noChangeAspect="1"/>
          </p:cNvSpPr>
          <p:nvPr/>
        </p:nvSpPr>
        <p:spPr>
          <a:xfrm>
            <a:off x="59612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Trapezoid 122"/>
          <p:cNvSpPr>
            <a:spLocks noChangeAspect="1"/>
          </p:cNvSpPr>
          <p:nvPr/>
        </p:nvSpPr>
        <p:spPr>
          <a:xfrm>
            <a:off x="7439794" y="6217595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rapezoid 123"/>
          <p:cNvSpPr>
            <a:spLocks noChangeAspect="1"/>
          </p:cNvSpPr>
          <p:nvPr/>
        </p:nvSpPr>
        <p:spPr>
          <a:xfrm>
            <a:off x="6941132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5" name="Trapezoid 124"/>
          <p:cNvSpPr>
            <a:spLocks noChangeAspect="1"/>
          </p:cNvSpPr>
          <p:nvPr/>
        </p:nvSpPr>
        <p:spPr>
          <a:xfrm>
            <a:off x="6458547" y="6212370"/>
            <a:ext cx="82299" cy="82296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rapezoid 125"/>
          <p:cNvSpPr>
            <a:spLocks noChangeAspect="1"/>
          </p:cNvSpPr>
          <p:nvPr/>
        </p:nvSpPr>
        <p:spPr>
          <a:xfrm>
            <a:off x="4367041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Trapezoid 126"/>
          <p:cNvSpPr>
            <a:spLocks noChangeAspect="1"/>
          </p:cNvSpPr>
          <p:nvPr/>
        </p:nvSpPr>
        <p:spPr>
          <a:xfrm>
            <a:off x="473550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8" name="Trapezoid 127"/>
          <p:cNvSpPr>
            <a:spLocks noChangeAspect="1"/>
          </p:cNvSpPr>
          <p:nvPr/>
        </p:nvSpPr>
        <p:spPr>
          <a:xfrm>
            <a:off x="5145116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9" name="Trapezoid 128"/>
          <p:cNvSpPr>
            <a:spLocks noChangeAspect="1"/>
          </p:cNvSpPr>
          <p:nvPr/>
        </p:nvSpPr>
        <p:spPr>
          <a:xfrm>
            <a:off x="5546687" y="5844436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2" name="Trapezoid 131"/>
          <p:cNvSpPr>
            <a:spLocks noChangeAspect="1"/>
          </p:cNvSpPr>
          <p:nvPr/>
        </p:nvSpPr>
        <p:spPr>
          <a:xfrm>
            <a:off x="5145116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3" name="Trapezoid 132"/>
          <p:cNvSpPr>
            <a:spLocks noChangeAspect="1"/>
          </p:cNvSpPr>
          <p:nvPr/>
        </p:nvSpPr>
        <p:spPr>
          <a:xfrm>
            <a:off x="5546687" y="6212370"/>
            <a:ext cx="82299" cy="82296"/>
          </a:xfrm>
          <a:prstGeom prst="trapezoid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4" name="Trapezoid 133"/>
          <p:cNvSpPr>
            <a:spLocks noChangeAspect="1"/>
          </p:cNvSpPr>
          <p:nvPr/>
        </p:nvSpPr>
        <p:spPr>
          <a:xfrm>
            <a:off x="661686" y="3757633"/>
            <a:ext cx="182887" cy="1828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82057" y="3581914"/>
            <a:ext cx="239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Permanent</a:t>
            </a:r>
          </a:p>
          <a:p>
            <a:r>
              <a:rPr lang="en-US" sz="1400" dirty="0" smtClean="0"/>
              <a:t>Deployment (~1-10 km, years)</a:t>
            </a:r>
            <a:endParaRPr lang="en-US" sz="1400" dirty="0"/>
          </a:p>
        </p:txBody>
      </p:sp>
      <p:pic>
        <p:nvPicPr>
          <p:cNvPr id="139" name="Picture 138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6469529" y="2371105"/>
            <a:ext cx="787253" cy="541868"/>
          </a:xfrm>
          <a:prstGeom prst="rect">
            <a:avLst/>
          </a:prstGeom>
        </p:spPr>
      </p:pic>
      <p:pic>
        <p:nvPicPr>
          <p:cNvPr id="140" name="Picture 139" descr="iMUSH_Stations_Blu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0041" r="52394" b="14011"/>
          <a:stretch/>
        </p:blipFill>
        <p:spPr>
          <a:xfrm>
            <a:off x="394804" y="4235596"/>
            <a:ext cx="787253" cy="541868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182057" y="4246440"/>
            <a:ext cx="26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</a:t>
            </a:r>
          </a:p>
          <a:p>
            <a:r>
              <a:rPr lang="en-US" sz="1400" dirty="0" smtClean="0"/>
              <a:t>Deployment (~10-100 m, months)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561919" y="1705595"/>
            <a:ext cx="1541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July 2001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34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555</Words>
  <Application>Microsoft Macintosh PowerPoint</Application>
  <PresentationFormat>On-screen Show (4:3)</PresentationFormat>
  <Paragraphs>111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The SZO at the local scale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SZO at the local scale</dc:title>
  <dc:creator>Eric Kiser</dc:creator>
  <cp:lastModifiedBy>Eric Kiser</cp:lastModifiedBy>
  <cp:revision>12</cp:revision>
  <dcterms:created xsi:type="dcterms:W3CDTF">2016-09-29T14:20:17Z</dcterms:created>
  <dcterms:modified xsi:type="dcterms:W3CDTF">2016-09-29T16:44:51Z</dcterms:modified>
</cp:coreProperties>
</file>