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6" r:id="rId3"/>
    <p:sldId id="268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6" r:id="rId12"/>
    <p:sldId id="267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86" d="100"/>
          <a:sy n="86" d="100"/>
        </p:scale>
        <p:origin x="-792" y="-96"/>
      </p:cViewPr>
      <p:guideLst>
        <p:guide orient="horz" pos="177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A123-39EC-C348-BBCB-75AE91311061}" type="datetimeFigureOut"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4F7F-FA06-CA40-AD05-5F8D198E15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85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A123-39EC-C348-BBCB-75AE91311061}" type="datetimeFigureOut"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4F7F-FA06-CA40-AD05-5F8D198E15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75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A123-39EC-C348-BBCB-75AE91311061}" type="datetimeFigureOut"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4F7F-FA06-CA40-AD05-5F8D198E15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97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A123-39EC-C348-BBCB-75AE91311061}" type="datetimeFigureOut"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4F7F-FA06-CA40-AD05-5F8D198E15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8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A123-39EC-C348-BBCB-75AE91311061}" type="datetimeFigureOut"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4F7F-FA06-CA40-AD05-5F8D198E15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4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A123-39EC-C348-BBCB-75AE91311061}" type="datetimeFigureOut">
              <a:t>9/28/16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4F7F-FA06-CA40-AD05-5F8D198E15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5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A123-39EC-C348-BBCB-75AE91311061}" type="datetimeFigureOut">
              <a:t>9/28/16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4F7F-FA06-CA40-AD05-5F8D198E15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8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A123-39EC-C348-BBCB-75AE91311061}" type="datetimeFigureOut">
              <a:t>9/28/16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4F7F-FA06-CA40-AD05-5F8D198E15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91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A123-39EC-C348-BBCB-75AE91311061}" type="datetimeFigureOut">
              <a:t>9/28/16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4F7F-FA06-CA40-AD05-5F8D198E15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76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A123-39EC-C348-BBCB-75AE91311061}" type="datetimeFigureOut">
              <a:t>9/28/16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4F7F-FA06-CA40-AD05-5F8D198E15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62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BA123-39EC-C348-BBCB-75AE91311061}" type="datetimeFigureOut">
              <a:t>9/28/16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24F7F-FA06-CA40-AD05-5F8D198E153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4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dobe Caslon Pro"/>
              </a:defRPr>
            </a:lvl1pPr>
          </a:lstStyle>
          <a:p>
            <a:fld id="{57BBA123-39EC-C348-BBCB-75AE91311061}" type="datetimeFigureOut">
              <a:rPr lang="en-US"/>
              <a:pPr/>
              <a:t>9/28/16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dobe Caslon Pro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dobe Caslon Pro"/>
              </a:defRPr>
            </a:lvl1pPr>
          </a:lstStyle>
          <a:p>
            <a:fld id="{2B924F7F-FA06-CA40-AD05-5F8D198E15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9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dobe Casl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dobe Casl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dobe Casl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dobe Casl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dobe Casl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dobe Casl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4514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latin typeface="Futura Medium BT"/>
                <a:cs typeface="Futura Medium BT"/>
              </a:rPr>
              <a:t>SZO workshop on social media</a:t>
            </a:r>
            <a:endParaRPr lang="en-US" sz="4800" dirty="0">
              <a:solidFill>
                <a:srgbClr val="FFFF00"/>
              </a:solidFill>
              <a:latin typeface="Futura Medium BT"/>
              <a:cs typeface="Futura Medium BT"/>
            </a:endParaRPr>
          </a:p>
        </p:txBody>
      </p:sp>
      <p:pic>
        <p:nvPicPr>
          <p:cNvPr id="5" name="Picture 4" descr="-van-nederland-elgie-gaat-haar-ontwikkeling-posten-op-twitter-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" y="1637222"/>
            <a:ext cx="2788583" cy="27885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4584" y="2073346"/>
            <a:ext cx="5651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Futura Medium BT"/>
                <a:cs typeface="Futura Medium BT"/>
              </a:rPr>
              <a:t>Tweet with #SZO2016, may be picked up by @IRIS_EPO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732" y="4909721"/>
            <a:ext cx="84899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FF00"/>
                </a:solidFill>
                <a:latin typeface="Futura Medium BT"/>
                <a:cs typeface="Futura Medium BT"/>
              </a:rPr>
              <a:t>Wifi</a:t>
            </a:r>
            <a:r>
              <a:rPr lang="en-US" sz="4400" dirty="0" smtClean="0">
                <a:solidFill>
                  <a:srgbClr val="FFFF00"/>
                </a:solidFill>
                <a:latin typeface="Futura Medium BT"/>
                <a:cs typeface="Futura Medium BT"/>
              </a:rPr>
              <a:t>: </a:t>
            </a:r>
            <a:r>
              <a:rPr lang="en-US" sz="4400" dirty="0" err="1" smtClean="0">
                <a:solidFill>
                  <a:srgbClr val="FFFF00"/>
                </a:solidFill>
                <a:latin typeface="Futura Medium BT"/>
                <a:cs typeface="Futura Medium BT"/>
              </a:rPr>
              <a:t>SZOBoise</a:t>
            </a:r>
            <a:endParaRPr lang="en-US" sz="4400" dirty="0">
              <a:solidFill>
                <a:srgbClr val="FFFF00"/>
              </a:solidFill>
              <a:latin typeface="Futura Medium BT"/>
              <a:cs typeface="Futura Medium BT"/>
            </a:endParaRPr>
          </a:p>
          <a:p>
            <a:r>
              <a:rPr lang="en-US" sz="4400" dirty="0" smtClean="0">
                <a:solidFill>
                  <a:srgbClr val="FFFF00"/>
                </a:solidFill>
                <a:latin typeface="Futura Medium BT"/>
                <a:cs typeface="Futura Medium BT"/>
              </a:rPr>
              <a:t>Password: SZOBoise2016</a:t>
            </a:r>
            <a:endParaRPr lang="en-US" sz="4400" dirty="0">
              <a:solidFill>
                <a:srgbClr val="FFFF00"/>
              </a:solidFill>
              <a:latin typeface="Futura Medium BT"/>
              <a:cs typeface="Futura Medium BT"/>
            </a:endParaRPr>
          </a:p>
        </p:txBody>
      </p:sp>
    </p:spTree>
    <p:extLst>
      <p:ext uri="{BB962C8B-B14F-4D97-AF65-F5344CB8AC3E}">
        <p14:creationId xmlns:p14="http://schemas.microsoft.com/office/powerpoint/2010/main" val="2920398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4726" y="3919977"/>
            <a:ext cx="6997092" cy="1285753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2452" y="88260"/>
            <a:ext cx="3275256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Adobe Caslon Pro"/>
              </a:rPr>
              <a:t>Structure of the Meeting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49587" y="977114"/>
            <a:ext cx="78417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Adobe Caslon Pro"/>
              </a:rPr>
              <a:t>Driving Science Questions = Day 1  (Today)</a:t>
            </a:r>
          </a:p>
          <a:p>
            <a:r>
              <a:rPr lang="en-US">
                <a:latin typeface="Adobe Caslon Pro"/>
              </a:rPr>
              <a:t>	</a:t>
            </a:r>
          </a:p>
          <a:p>
            <a:r>
              <a:rPr lang="en-US">
                <a:latin typeface="Adobe Caslon Pro"/>
              </a:rPr>
              <a:t>	</a:t>
            </a:r>
            <a:r>
              <a:rPr lang="en-US" sz="2000">
                <a:latin typeface="Adobe Caslon Pro"/>
              </a:rPr>
              <a:t>• </a:t>
            </a:r>
            <a:r>
              <a:rPr lang="en-US" sz="2400">
                <a:latin typeface="Adobe Caslon Pro"/>
              </a:rPr>
              <a:t>Successful Programs</a:t>
            </a:r>
          </a:p>
          <a:p>
            <a:r>
              <a:rPr lang="en-US" sz="2400">
                <a:latin typeface="Adobe Caslon Pro"/>
              </a:rPr>
              <a:t>	• USGS “Ring of Fire”</a:t>
            </a:r>
          </a:p>
          <a:p>
            <a:r>
              <a:rPr lang="en-US" sz="2400">
                <a:latin typeface="Adobe Caslon Pro"/>
              </a:rPr>
              <a:t>	• International Examples</a:t>
            </a:r>
          </a:p>
          <a:p>
            <a:r>
              <a:rPr lang="en-US" sz="2400">
                <a:latin typeface="Adobe Caslon Pro"/>
              </a:rPr>
              <a:t>	• Pop-up Talks</a:t>
            </a:r>
          </a:p>
          <a:p>
            <a:pPr lvl="0"/>
            <a:r>
              <a:rPr lang="en-US" sz="2000">
                <a:latin typeface="Adobe Caslon Pro"/>
              </a:rPr>
              <a:t>	</a:t>
            </a:r>
          </a:p>
          <a:p>
            <a:pPr lvl="0"/>
            <a:r>
              <a:rPr lang="en-US" sz="2400" b="1">
                <a:latin typeface="Adobe Caslon Pro"/>
              </a:rPr>
              <a:t>Disciplinary Focus (Keynotes and Breakouts)</a:t>
            </a:r>
          </a:p>
          <a:p>
            <a:pPr lvl="0"/>
            <a:r>
              <a:rPr lang="en-US" sz="2000">
                <a:latin typeface="Adobe Caslon Pro"/>
              </a:rPr>
              <a:t>		• Megthrust, Deformation, Earthquake Cycle</a:t>
            </a:r>
          </a:p>
          <a:p>
            <a:pPr lvl="0"/>
            <a:r>
              <a:rPr lang="en-US" sz="2000">
                <a:latin typeface="Adobe Caslon Pro"/>
              </a:rPr>
              <a:t>		• Volatiles, Magmatic Processes, and Volcanic Systems </a:t>
            </a:r>
          </a:p>
          <a:p>
            <a:pPr lvl="0"/>
            <a:r>
              <a:rPr lang="en-US" sz="2000">
                <a:latin typeface="Adobe Caslon Pro"/>
              </a:rPr>
              <a:t>	• Surface Processes, Feedback Between Subduction and Climate</a:t>
            </a:r>
          </a:p>
          <a:p>
            <a:pPr lvl="0"/>
            <a:r>
              <a:rPr lang="en-US" sz="2000">
                <a:latin typeface="Adobe Caslon Pro"/>
              </a:rPr>
              <a:t>	• Plate Boundary Evolution; Dynamics in Space and Time</a:t>
            </a:r>
          </a:p>
          <a:p>
            <a:pPr algn="ctr"/>
            <a:endParaRPr lang="en-US">
              <a:latin typeface="Adobe Caslon Pro"/>
            </a:endParaRPr>
          </a:p>
        </p:txBody>
      </p:sp>
      <p:sp>
        <p:nvSpPr>
          <p:cNvPr id="7" name="Explosion 1 6"/>
          <p:cNvSpPr/>
          <p:nvPr/>
        </p:nvSpPr>
        <p:spPr>
          <a:xfrm>
            <a:off x="7237669" y="3370470"/>
            <a:ext cx="1588297" cy="1099013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" name="TextBox 5"/>
          <p:cNvSpPr txBox="1"/>
          <p:nvPr/>
        </p:nvSpPr>
        <p:spPr>
          <a:xfrm>
            <a:off x="7608036" y="3620754"/>
            <a:ext cx="10438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dobe Caslon Pro"/>
              </a:rPr>
              <a:t>Break-out </a:t>
            </a:r>
          </a:p>
          <a:p>
            <a:r>
              <a:rPr lang="en-US" sz="1600">
                <a:latin typeface="Adobe Caslon Pro"/>
              </a:rPr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3728104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54213" y="4205530"/>
            <a:ext cx="5424474" cy="2045803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69074" y="803688"/>
            <a:ext cx="744983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dobe Caslon Pro"/>
              </a:rPr>
              <a:t>Implementation Strategies = Day 2 (Tomorrow)</a:t>
            </a:r>
          </a:p>
          <a:p>
            <a:endParaRPr lang="en-US" sz="2400" b="1">
              <a:latin typeface="Adobe Caslon Pro"/>
            </a:endParaRPr>
          </a:p>
          <a:p>
            <a:r>
              <a:rPr lang="en-US">
                <a:latin typeface="Adobe Caslon Pro"/>
              </a:rPr>
              <a:t>	• </a:t>
            </a:r>
            <a:r>
              <a:rPr lang="en-US" sz="2000">
                <a:latin typeface="Adobe Caslon Pro"/>
              </a:rPr>
              <a:t>Connections Between Fluids, Hazards, and Precursors</a:t>
            </a:r>
          </a:p>
          <a:p>
            <a:r>
              <a:rPr lang="en-US" sz="2000">
                <a:latin typeface="Adobe Caslon Pro"/>
              </a:rPr>
              <a:t>	• Integrating the Rock Record and Geodynamics</a:t>
            </a:r>
          </a:p>
          <a:p>
            <a:r>
              <a:rPr lang="en-US" sz="2000">
                <a:latin typeface="Adobe Caslon Pro"/>
              </a:rPr>
              <a:t>	• Emerging Technologies</a:t>
            </a:r>
          </a:p>
          <a:p>
            <a:r>
              <a:rPr lang="en-US" sz="2000">
                <a:latin typeface="Adobe Caslon Pro"/>
              </a:rPr>
              <a:t>	</a:t>
            </a:r>
          </a:p>
          <a:p>
            <a:r>
              <a:rPr lang="en-US" sz="2000">
                <a:latin typeface="Adobe Caslon Pro"/>
              </a:rPr>
              <a:t>	• Capacity Building, Education and Outreach</a:t>
            </a:r>
          </a:p>
          <a:p>
            <a:r>
              <a:rPr lang="en-US" sz="2000">
                <a:effectLst/>
                <a:latin typeface="Adobe Caslon Pro"/>
              </a:rPr>
              <a:t>	• </a:t>
            </a:r>
            <a:r>
              <a:rPr lang="en-US" sz="2000">
                <a:latin typeface="Adobe Caslon Pro"/>
              </a:rPr>
              <a:t>Perspectives from ECIs</a:t>
            </a:r>
          </a:p>
          <a:p>
            <a:r>
              <a:rPr lang="en-US" sz="2000">
                <a:latin typeface="Adobe Caslon Pro"/>
              </a:rPr>
              <a:t>	• Summarizing Pre-workshop Regional Webinars </a:t>
            </a:r>
            <a:r>
              <a:rPr lang="en-US" sz="2000">
                <a:effectLst/>
                <a:latin typeface="Adobe Caslon Pro"/>
              </a:rPr>
              <a:t>  </a:t>
            </a:r>
          </a:p>
          <a:p>
            <a:endParaRPr lang="en-US" b="1">
              <a:latin typeface="Adobe Caslon Pro"/>
            </a:endParaRPr>
          </a:p>
          <a:p>
            <a:r>
              <a:rPr lang="en-US" b="1">
                <a:latin typeface="Adobe Caslon Pro"/>
              </a:rPr>
              <a:t> </a:t>
            </a:r>
            <a:r>
              <a:rPr lang="en-US">
                <a:effectLst/>
                <a:latin typeface="Adobe Caslon Pro"/>
              </a:rPr>
              <a:t>  </a:t>
            </a:r>
          </a:p>
          <a:p>
            <a:pPr lvl="0"/>
            <a:r>
              <a:rPr lang="en-US">
                <a:latin typeface="Adobe Caslon Pro"/>
              </a:rPr>
              <a:t>	• </a:t>
            </a:r>
            <a:r>
              <a:rPr lang="en-US" sz="2000">
                <a:latin typeface="Adobe Caslon Pro"/>
              </a:rPr>
              <a:t>Disciplinary Implementation (4 x 2)</a:t>
            </a:r>
          </a:p>
          <a:p>
            <a:pPr lvl="0"/>
            <a:r>
              <a:rPr lang="en-US" sz="2000">
                <a:latin typeface="Adobe Caslon Pro"/>
              </a:rPr>
              <a:t>	</a:t>
            </a:r>
          </a:p>
          <a:p>
            <a:pPr lvl="0"/>
            <a:r>
              <a:rPr lang="en-US" sz="2000">
                <a:latin typeface="Adobe Caslon Pro"/>
              </a:rPr>
              <a:t>	• Broadly Distributed or Regionally Focused?</a:t>
            </a:r>
          </a:p>
          <a:p>
            <a:pPr lvl="0"/>
            <a:r>
              <a:rPr lang="en-US" sz="2000">
                <a:latin typeface="Adobe Caslon Pro"/>
              </a:rPr>
              <a:t>	• Capacity Building and Education and Outreach</a:t>
            </a:r>
          </a:p>
          <a:p>
            <a:pPr lvl="0"/>
            <a:r>
              <a:rPr lang="en-US" sz="2000">
                <a:latin typeface="Adobe Caslon Pro"/>
              </a:rPr>
              <a:t>	• How to Increase International Cooperation? </a:t>
            </a:r>
          </a:p>
          <a:p>
            <a:r>
              <a:rPr lang="en-US" sz="2000">
                <a:latin typeface="Adobe Caslon Pro"/>
              </a:rPr>
              <a:t>	• Developing System Scale Models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452" y="88260"/>
            <a:ext cx="3275256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Adobe Caslon Pro"/>
              </a:rPr>
              <a:t>Structure of the Meeting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02943" y="4060386"/>
            <a:ext cx="1588297" cy="1099013"/>
            <a:chOff x="7237669" y="3370470"/>
            <a:chExt cx="1588297" cy="1099013"/>
          </a:xfrm>
        </p:grpSpPr>
        <p:sp>
          <p:nvSpPr>
            <p:cNvPr id="8" name="Explosion 1 7"/>
            <p:cNvSpPr/>
            <p:nvPr/>
          </p:nvSpPr>
          <p:spPr>
            <a:xfrm>
              <a:off x="7237669" y="3370470"/>
              <a:ext cx="1588297" cy="1099013"/>
            </a:xfrm>
            <a:prstGeom prst="irregularSeal1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08036" y="3620754"/>
              <a:ext cx="104387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Adobe Caslon Pro"/>
                </a:rPr>
                <a:t>Break-out </a:t>
              </a:r>
            </a:p>
            <a:p>
              <a:r>
                <a:rPr lang="en-US" sz="1600">
                  <a:latin typeface="Adobe Caslon Pro"/>
                </a:rPr>
                <a:t>Groups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4705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5266" y="1227046"/>
            <a:ext cx="65248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Adobe Caslon Pro"/>
              </a:rPr>
              <a:t>Building a Program = Day 3 (Saturday)</a:t>
            </a:r>
          </a:p>
          <a:p>
            <a:endParaRPr lang="en-US" sz="2400" b="1">
              <a:latin typeface="Adobe Caslon Pro"/>
            </a:endParaRPr>
          </a:p>
          <a:p>
            <a:pPr lvl="0"/>
            <a:r>
              <a:rPr lang="en-US" sz="2000">
                <a:latin typeface="Adobe Caslon Pro"/>
                <a:cs typeface="Adobe Caslon Pro"/>
              </a:rPr>
              <a:t>• Relationships to Existing Programs/Agencies  </a:t>
            </a:r>
          </a:p>
          <a:p>
            <a:pPr lvl="0"/>
            <a:r>
              <a:rPr lang="en-US" sz="2000">
                <a:latin typeface="Adobe Caslon Pro"/>
                <a:cs typeface="Adobe Caslon Pro"/>
              </a:rPr>
              <a:t>• How to Develop an Infrastructure Program</a:t>
            </a:r>
          </a:p>
          <a:p>
            <a:pPr lvl="0"/>
            <a:r>
              <a:rPr lang="en-US" sz="2000">
                <a:latin typeface="Adobe Caslon Pro"/>
                <a:cs typeface="Adobe Caslon Pro"/>
              </a:rPr>
              <a:t>• Enabling Interdisciplinary Collaboration</a:t>
            </a:r>
          </a:p>
          <a:p>
            <a:pPr lvl="0"/>
            <a:r>
              <a:rPr lang="en-US" sz="2000">
                <a:latin typeface="Adobe Caslon Pro"/>
                <a:cs typeface="Adobe Caslon Pro"/>
              </a:rPr>
              <a:t>• How to Develop a Science Program?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452" y="88260"/>
            <a:ext cx="3275256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Adobe Caslon Pro"/>
              </a:rPr>
              <a:t>Structure of the Meeting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358867" y="3613666"/>
            <a:ext cx="1423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latin typeface="Adobe Caslon Pro"/>
                <a:cs typeface="Adobe Caslon Pro"/>
              </a:rPr>
              <a:t>Synthesis</a:t>
            </a:r>
            <a:endParaRPr lang="en-US" sz="2400" b="1"/>
          </a:p>
        </p:txBody>
      </p:sp>
      <p:sp>
        <p:nvSpPr>
          <p:cNvPr id="9" name="Rectangle 8"/>
          <p:cNvSpPr/>
          <p:nvPr/>
        </p:nvSpPr>
        <p:spPr>
          <a:xfrm>
            <a:off x="1021117" y="4424622"/>
            <a:ext cx="30315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latin typeface="Adobe Caslon Pro"/>
                <a:cs typeface="Adobe Caslon Pro"/>
              </a:rPr>
              <a:t>Writing Committee Begins</a:t>
            </a:r>
            <a:endParaRPr lang="en-US" sz="2000"/>
          </a:p>
        </p:txBody>
      </p:sp>
      <p:sp>
        <p:nvSpPr>
          <p:cNvPr id="10" name="Rectangle 9"/>
          <p:cNvSpPr/>
          <p:nvPr/>
        </p:nvSpPr>
        <p:spPr>
          <a:xfrm>
            <a:off x="735471" y="1903083"/>
            <a:ext cx="5319097" cy="1557381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684201" y="2747192"/>
            <a:ext cx="1588297" cy="1099013"/>
            <a:chOff x="7237669" y="3370470"/>
            <a:chExt cx="1588297" cy="1099013"/>
          </a:xfrm>
        </p:grpSpPr>
        <p:sp>
          <p:nvSpPr>
            <p:cNvPr id="12" name="Explosion 1 11"/>
            <p:cNvSpPr/>
            <p:nvPr/>
          </p:nvSpPr>
          <p:spPr>
            <a:xfrm>
              <a:off x="7237669" y="3370470"/>
              <a:ext cx="1588297" cy="1099013"/>
            </a:xfrm>
            <a:prstGeom prst="irregularSeal1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08036" y="3620754"/>
              <a:ext cx="104387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latin typeface="Adobe Caslon Pro"/>
                </a:rPr>
                <a:t>Break-out </a:t>
              </a:r>
            </a:p>
            <a:p>
              <a:r>
                <a:rPr lang="en-US" sz="1600">
                  <a:latin typeface="Adobe Caslon Pro"/>
                </a:rPr>
                <a:t>Groups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730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05181" y="2662807"/>
            <a:ext cx="3748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dobe Caslon Pro"/>
              </a:rPr>
              <a:t>Boise , Idaho  •  Sept 29 – Oct 1, 2016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3215" y="1997887"/>
            <a:ext cx="7772400" cy="75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Adobe Caslon Pro"/>
                <a:cs typeface="Adobe Caslon Pro"/>
              </a:rPr>
              <a:t>Subduction</a:t>
            </a:r>
            <a:r>
              <a:rPr lang="en-US" dirty="0" smtClean="0">
                <a:latin typeface="Adobe Caslon Pro"/>
                <a:cs typeface="Adobe Caslon Pro"/>
              </a:rPr>
              <a:t> Zone Observatory Workshop</a:t>
            </a:r>
            <a:endParaRPr lang="en-US" dirty="0">
              <a:latin typeface="Adobe Caslon Pro"/>
              <a:cs typeface="Adobe Caslon Pro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69190" y="3293769"/>
            <a:ext cx="5875949" cy="1470839"/>
            <a:chOff x="923486" y="1205225"/>
            <a:chExt cx="5875949" cy="1470839"/>
          </a:xfrm>
        </p:grpSpPr>
        <p:pic>
          <p:nvPicPr>
            <p:cNvPr id="10" name="Picture 9" descr="szo_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735" y="1205225"/>
              <a:ext cx="4429700" cy="14662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486" y="1205225"/>
              <a:ext cx="1470839" cy="1470839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705181" y="768316"/>
            <a:ext cx="3537581" cy="461665"/>
          </a:xfrm>
          <a:prstGeom prst="rect">
            <a:avLst/>
          </a:prstGeom>
          <a:solidFill>
            <a:srgbClr val="FFFF00">
              <a:alpha val="4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Adobe Caslon Pro"/>
                <a:cs typeface="Adobe Caslon Pro"/>
              </a:rPr>
              <a:t>Everything is on the Table!</a:t>
            </a:r>
          </a:p>
        </p:txBody>
      </p:sp>
    </p:spTree>
    <p:extLst>
      <p:ext uri="{BB962C8B-B14F-4D97-AF65-F5344CB8AC3E}">
        <p14:creationId xmlns:p14="http://schemas.microsoft.com/office/powerpoint/2010/main" val="3974062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847" y="2911282"/>
            <a:ext cx="19423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en-US" sz="2400" dirty="0">
                <a:latin typeface="Adobe Caslon Pro"/>
                <a:cs typeface="Adobe Caslon Pro"/>
              </a:rPr>
              <a:t>The Numbers:</a:t>
            </a:r>
          </a:p>
        </p:txBody>
      </p:sp>
      <p:sp>
        <p:nvSpPr>
          <p:cNvPr id="5" name="Rectangle 4"/>
          <p:cNvSpPr/>
          <p:nvPr/>
        </p:nvSpPr>
        <p:spPr>
          <a:xfrm>
            <a:off x="355600" y="3421152"/>
            <a:ext cx="833120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4500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latin typeface="Adobe Caslon Pro"/>
                <a:cs typeface="Adobe Caslon Pro"/>
              </a:rPr>
              <a:t>342 Applications</a:t>
            </a:r>
          </a:p>
          <a:p>
            <a:pPr marL="342900" indent="-4500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latin typeface="Adobe Caslon Pro"/>
                <a:cs typeface="Adobe Caslon Pro"/>
              </a:rPr>
              <a:t>242 Attendees</a:t>
            </a:r>
          </a:p>
          <a:p>
            <a:pPr marL="342900" indent="-4500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latin typeface="Adobe Caslon Pro"/>
                <a:cs typeface="Adobe Caslon Pro"/>
              </a:rPr>
              <a:t>67 Early Career Investigators and Graduate Students</a:t>
            </a:r>
          </a:p>
          <a:p>
            <a:pPr marL="342900" indent="-450000">
              <a:spcBef>
                <a:spcPts val="600"/>
              </a:spcBef>
              <a:buFont typeface="Arial"/>
              <a:buChar char="•"/>
            </a:pPr>
            <a:r>
              <a:rPr lang="en-US" sz="2400" dirty="0">
                <a:latin typeface="Adobe Caslon Pro"/>
                <a:cs typeface="Adobe Caslon Pro"/>
              </a:rPr>
              <a:t>45 International Attendees from 21 Countries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84938"/>
            <a:ext cx="7772400" cy="75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latin typeface="Adobe Caslon Pro"/>
                <a:cs typeface="Adobe Caslon Pro"/>
              </a:rPr>
              <a:t>Subduction</a:t>
            </a:r>
            <a:r>
              <a:rPr lang="en-US" dirty="0" smtClean="0">
                <a:latin typeface="Adobe Caslon Pro"/>
                <a:cs typeface="Adobe Caslon Pro"/>
              </a:rPr>
              <a:t> Zone Observatory Workshop</a:t>
            </a:r>
            <a:endParaRPr lang="en-US" dirty="0">
              <a:latin typeface="Adobe Caslon Pro"/>
              <a:cs typeface="Adobe Caslon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17766" y="749858"/>
            <a:ext cx="3748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dobe Caslon Pro"/>
              </a:rPr>
              <a:t>Boise , Idaho  •  Sept 29 – Oct 1, 2016</a:t>
            </a:r>
          </a:p>
        </p:txBody>
      </p:sp>
      <p:pic>
        <p:nvPicPr>
          <p:cNvPr id="15" name="Picture 14" descr="Screen Shot 2016-09-28 at 9.46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22" y="5784288"/>
            <a:ext cx="1162225" cy="955389"/>
          </a:xfrm>
          <a:prstGeom prst="rect">
            <a:avLst/>
          </a:prstGeom>
        </p:spPr>
      </p:pic>
      <p:pic>
        <p:nvPicPr>
          <p:cNvPr id="16" name="Picture 15" descr="Screen Shot 2016-09-28 at 9.47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5" y="5611840"/>
            <a:ext cx="1289581" cy="11548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6465" t="15502" r="6826" b="17201"/>
          <a:stretch/>
        </p:blipFill>
        <p:spPr>
          <a:xfrm>
            <a:off x="3341985" y="5784288"/>
            <a:ext cx="1127725" cy="8752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3774" y="5811541"/>
            <a:ext cx="2188130" cy="8752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2910" y="5737247"/>
            <a:ext cx="1935878" cy="871145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293865" y="3421152"/>
            <a:ext cx="6980573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630874" y="1269525"/>
            <a:ext cx="5875949" cy="1470839"/>
            <a:chOff x="923486" y="1205225"/>
            <a:chExt cx="5875949" cy="1470839"/>
          </a:xfrm>
        </p:grpSpPr>
        <p:pic>
          <p:nvPicPr>
            <p:cNvPr id="6" name="Picture 5" descr="szo_banner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735" y="1205225"/>
              <a:ext cx="4429700" cy="14662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3486" y="1205225"/>
              <a:ext cx="1470839" cy="1470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8117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4593097"/>
            <a:ext cx="4586613" cy="75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Adobe Caslon Pro"/>
                <a:cs typeface="Adobe Caslon Pro"/>
              </a:rPr>
              <a:t>Earthscope (until 2020)</a:t>
            </a:r>
            <a:endParaRPr lang="en-US" sz="3200" dirty="0">
              <a:latin typeface="Adobe Caslon Pro"/>
              <a:cs typeface="Adobe Caslon Pro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86613" y="4619093"/>
            <a:ext cx="4586613" cy="75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Adobe Caslon Pro"/>
                <a:cs typeface="Adobe Caslon Pro"/>
              </a:rPr>
              <a:t>GeoPRISMS (until 2021)</a:t>
            </a:r>
            <a:endParaRPr lang="en-US" sz="3200" dirty="0">
              <a:latin typeface="Adobe Caslon Pro"/>
              <a:cs typeface="Adobe Caslon Pr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484" y="2140764"/>
            <a:ext cx="2019099" cy="2024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869" y="2151281"/>
            <a:ext cx="2018676" cy="20136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310" r="12730"/>
          <a:stretch/>
        </p:blipFill>
        <p:spPr>
          <a:xfrm>
            <a:off x="501687" y="1969640"/>
            <a:ext cx="3684251" cy="26372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61700" r="67081" b="1844"/>
          <a:stretch/>
        </p:blipFill>
        <p:spPr>
          <a:xfrm>
            <a:off x="470331" y="341137"/>
            <a:ext cx="3010112" cy="155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68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84938"/>
            <a:ext cx="7772400" cy="75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000000"/>
                </a:solidFill>
                <a:latin typeface="Adobe Caslon Pro"/>
                <a:cs typeface="Adobe Caslon Pro"/>
              </a:rPr>
              <a:t>Science </a:t>
            </a:r>
            <a:r>
              <a:rPr lang="en-US" dirty="0" err="1" smtClean="0">
                <a:solidFill>
                  <a:srgbClr val="000000"/>
                </a:solidFill>
                <a:latin typeface="Adobe Caslon Pro"/>
                <a:cs typeface="Adobe Caslon Pro"/>
              </a:rPr>
              <a:t>Themes</a:t>
            </a:r>
            <a:endParaRPr lang="en-US" dirty="0">
              <a:solidFill>
                <a:srgbClr val="000000"/>
              </a:solidFill>
              <a:latin typeface="Adobe Caslon Pro"/>
              <a:cs typeface="Adobe Caslon Pro"/>
            </a:endParaRPr>
          </a:p>
        </p:txBody>
      </p:sp>
      <p:pic>
        <p:nvPicPr>
          <p:cNvPr id="5" name="Picture 4" descr="Screen Shot 2015-10-14 at 7.47.0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13759" r="22244" b="3836"/>
          <a:stretch/>
        </p:blipFill>
        <p:spPr>
          <a:xfrm>
            <a:off x="958929" y="4814060"/>
            <a:ext cx="3317205" cy="1768109"/>
          </a:xfrm>
          <a:prstGeom prst="rect">
            <a:avLst/>
          </a:prstGeom>
        </p:spPr>
      </p:pic>
      <p:pic>
        <p:nvPicPr>
          <p:cNvPr id="6" name="Picture 5" descr="Screen Shot 2015-10-14 at 7.49.2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t="5205" r="5121" b="3393"/>
          <a:stretch/>
        </p:blipFill>
        <p:spPr>
          <a:xfrm>
            <a:off x="2865366" y="1657382"/>
            <a:ext cx="2168384" cy="2133333"/>
          </a:xfrm>
          <a:prstGeom prst="rect">
            <a:avLst/>
          </a:prstGeom>
        </p:spPr>
      </p:pic>
      <p:pic>
        <p:nvPicPr>
          <p:cNvPr id="7" name="Picture 10" descr="swathtopo_zm1"/>
          <p:cNvPicPr>
            <a:picLocks noChangeAspect="1" noChangeArrowheads="1"/>
          </p:cNvPicPr>
          <p:nvPr/>
        </p:nvPicPr>
        <p:blipFill rotWithShape="1">
          <a:blip r:embed="rId4"/>
          <a:srcRect l="17147" t="3049" r="10370" b="22285"/>
          <a:stretch/>
        </p:blipFill>
        <p:spPr bwMode="auto">
          <a:xfrm>
            <a:off x="958929" y="1657382"/>
            <a:ext cx="1719219" cy="297399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05165" y="1061398"/>
            <a:ext cx="3456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0000"/>
                </a:solidFill>
                <a:latin typeface="Adobe Caslon Pro"/>
                <a:cs typeface="Adobe Caslon Pro"/>
              </a:rPr>
              <a:t>Deformation &amp; Fault Slip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13098" y="3827838"/>
            <a:ext cx="56451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0000"/>
                </a:solidFill>
                <a:latin typeface="Adobe Caslon Pro"/>
                <a:cs typeface="Adobe Caslon Pro"/>
              </a:rPr>
              <a:t>Fluids from Serpentinization to Volcanism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17076" y="1061398"/>
            <a:ext cx="4826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0000"/>
                </a:solidFill>
                <a:latin typeface="Adobe Caslon Pro"/>
                <a:cs typeface="Adobe Caslon Pro"/>
              </a:rPr>
              <a:t>Landscape and Climate Feedbacks</a:t>
            </a:r>
          </a:p>
        </p:txBody>
      </p:sp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09" y="4339969"/>
            <a:ext cx="3330934" cy="233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13373" t="29097" r="19245"/>
          <a:stretch/>
        </p:blipFill>
        <p:spPr>
          <a:xfrm>
            <a:off x="5328285" y="1657382"/>
            <a:ext cx="2855458" cy="200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8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327" y="118088"/>
            <a:ext cx="86946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FF00"/>
                </a:solidFill>
                <a:latin typeface="Adobe Caslon Pro"/>
                <a:cs typeface="Adobe Caslon Pro"/>
              </a:rPr>
              <a:t>SZO:   From the Bending Plate to the Volcano – in 4D</a:t>
            </a:r>
          </a:p>
        </p:txBody>
      </p:sp>
      <p:sp>
        <p:nvSpPr>
          <p:cNvPr id="5" name="Freeform 4"/>
          <p:cNvSpPr/>
          <p:nvPr/>
        </p:nvSpPr>
        <p:spPr>
          <a:xfrm>
            <a:off x="232327" y="4209283"/>
            <a:ext cx="4011511" cy="1254654"/>
          </a:xfrm>
          <a:custGeom>
            <a:avLst/>
            <a:gdLst>
              <a:gd name="connsiteX0" fmla="*/ 0 w 4011511"/>
              <a:gd name="connsiteY0" fmla="*/ 0 h 1254654"/>
              <a:gd name="connsiteX1" fmla="*/ 1239077 w 4011511"/>
              <a:gd name="connsiteY1" fmla="*/ 154895 h 1254654"/>
              <a:gd name="connsiteX2" fmla="*/ 2927319 w 4011511"/>
              <a:gd name="connsiteY2" fmla="*/ 650561 h 1254654"/>
              <a:gd name="connsiteX3" fmla="*/ 4011511 w 4011511"/>
              <a:gd name="connsiteY3" fmla="*/ 1254654 h 125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1511" h="1254654">
                <a:moveTo>
                  <a:pt x="0" y="0"/>
                </a:moveTo>
                <a:cubicBezTo>
                  <a:pt x="375595" y="23234"/>
                  <a:pt x="751191" y="46468"/>
                  <a:pt x="1239077" y="154895"/>
                </a:cubicBezTo>
                <a:cubicBezTo>
                  <a:pt x="1726963" y="263322"/>
                  <a:pt x="2465247" y="467268"/>
                  <a:pt x="2927319" y="650561"/>
                </a:cubicBezTo>
                <a:cubicBezTo>
                  <a:pt x="3389391" y="833854"/>
                  <a:pt x="3700451" y="1044254"/>
                  <a:pt x="4011511" y="1254654"/>
                </a:cubicBezTo>
              </a:path>
            </a:pathLst>
          </a:cu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509130" y="3419017"/>
            <a:ext cx="6164407" cy="1192994"/>
          </a:xfrm>
          <a:custGeom>
            <a:avLst/>
            <a:gdLst>
              <a:gd name="connsiteX0" fmla="*/ 0 w 5529380"/>
              <a:gd name="connsiteY0" fmla="*/ 1192994 h 1192994"/>
              <a:gd name="connsiteX1" fmla="*/ 1270053 w 5529380"/>
              <a:gd name="connsiteY1" fmla="*/ 573412 h 1192994"/>
              <a:gd name="connsiteX2" fmla="*/ 2880853 w 5529380"/>
              <a:gd name="connsiteY2" fmla="*/ 93236 h 1192994"/>
              <a:gd name="connsiteX3" fmla="*/ 5529380 w 5529380"/>
              <a:gd name="connsiteY3" fmla="*/ 298 h 119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9380" h="1192994">
                <a:moveTo>
                  <a:pt x="0" y="1192994"/>
                </a:moveTo>
                <a:cubicBezTo>
                  <a:pt x="394955" y="974849"/>
                  <a:pt x="789911" y="756705"/>
                  <a:pt x="1270053" y="573412"/>
                </a:cubicBezTo>
                <a:cubicBezTo>
                  <a:pt x="1750195" y="390119"/>
                  <a:pt x="2170965" y="188755"/>
                  <a:pt x="2880853" y="93236"/>
                </a:cubicBezTo>
                <a:cubicBezTo>
                  <a:pt x="3590741" y="-2283"/>
                  <a:pt x="4560060" y="-993"/>
                  <a:pt x="5529380" y="298"/>
                </a:cubicBezTo>
              </a:path>
            </a:pathLst>
          </a:cu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7139422" y="2846011"/>
            <a:ext cx="1471404" cy="55732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8734" y="1021620"/>
            <a:ext cx="22621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Fluid/Rock/Gas </a:t>
            </a:r>
          </a:p>
          <a:p>
            <a:r>
              <a:rPr lang="en-US" sz="24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    Geochemistry</a:t>
            </a:r>
          </a:p>
          <a:p>
            <a:r>
              <a:rPr lang="en-US" sz="24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Seismology</a:t>
            </a:r>
          </a:p>
          <a:p>
            <a:r>
              <a:rPr lang="en-US" sz="24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Geochronology</a:t>
            </a:r>
          </a:p>
          <a:p>
            <a:r>
              <a:rPr lang="en-US" sz="24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GPS</a:t>
            </a:r>
          </a:p>
          <a:p>
            <a:r>
              <a:rPr lang="en-US" sz="24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Heat Flow</a:t>
            </a:r>
          </a:p>
          <a:p>
            <a:r>
              <a:rPr lang="en-US" sz="24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MT, 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7505" y="1701414"/>
            <a:ext cx="2749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InSAR</a:t>
            </a:r>
          </a:p>
          <a:p>
            <a:r>
              <a:rPr lang="en-US" sz="24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Geological Mapping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9615" y="2664187"/>
            <a:ext cx="300595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Seafloor Observatories</a:t>
            </a:r>
          </a:p>
          <a:p>
            <a:r>
              <a:rPr lang="en-US" sz="24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Drilling</a:t>
            </a:r>
          </a:p>
          <a:p>
            <a:r>
              <a:rPr lang="en-US" sz="24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ROV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32327" y="1274145"/>
            <a:ext cx="2943239" cy="15488"/>
          </a:xfrm>
          <a:prstGeom prst="straightConnector1">
            <a:avLst/>
          </a:prstGeom>
          <a:ln w="53975"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640893" y="1289633"/>
            <a:ext cx="3032644" cy="3691"/>
          </a:xfrm>
          <a:prstGeom prst="straightConnector1">
            <a:avLst/>
          </a:prstGeom>
          <a:ln w="53975">
            <a:headEnd type="stealth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72116" y="5626278"/>
            <a:ext cx="77251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Laboratory Experiments • Theory • Exhumed Rocks </a:t>
            </a:r>
          </a:p>
          <a:p>
            <a:r>
              <a:rPr lang="en-US" sz="2800">
                <a:solidFill>
                  <a:schemeClr val="bg2">
                    <a:lumMod val="60000"/>
                    <a:lumOff val="40000"/>
                  </a:schemeClr>
                </a:solidFill>
                <a:latin typeface="Adobe Caslon Pro"/>
                <a:cs typeface="Adobe Caslon Pro"/>
              </a:rPr>
              <a:t>Geodynamic Models • Systems Approach • History </a:t>
            </a:r>
            <a:endParaRPr lang="en-US" sz="2800">
              <a:latin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2333136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6-09-28 at 1.14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9144000" cy="54474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805" y="141118"/>
            <a:ext cx="1764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dobe Caslon Pro"/>
              </a:rPr>
              <a:t>The Vision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5934" y="4974023"/>
            <a:ext cx="7395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Adobe Caslon Pro"/>
              </a:rPr>
              <a:t>Beyond individual projects, regional interests and new deployments</a:t>
            </a:r>
          </a:p>
        </p:txBody>
      </p:sp>
    </p:spTree>
    <p:extLst>
      <p:ext uri="{BB962C8B-B14F-4D97-AF65-F5344CB8AC3E}">
        <p14:creationId xmlns:p14="http://schemas.microsoft.com/office/powerpoint/2010/main" val="3094734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28 at 10.09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53" y="115680"/>
            <a:ext cx="6410301" cy="63403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6920" y="6479612"/>
            <a:ext cx="19440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Adobe Caslon Pro"/>
                <a:cs typeface="Adobe Caslon Pro"/>
              </a:rPr>
              <a:t>Shillington et al. (2015)</a:t>
            </a:r>
          </a:p>
        </p:txBody>
      </p:sp>
      <p:pic>
        <p:nvPicPr>
          <p:cNvPr id="6" name="Picture 5" descr="Screen Shot 2016-09-28 at 10.11.02 A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6" b="98222" l="29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"/>
          <a:stretch/>
        </p:blipFill>
        <p:spPr>
          <a:xfrm>
            <a:off x="1583441" y="3104622"/>
            <a:ext cx="6396339" cy="3343630"/>
          </a:xfrm>
          <a:prstGeom prst="rect">
            <a:avLst/>
          </a:prstGeom>
        </p:spPr>
      </p:pic>
      <p:sp>
        <p:nvSpPr>
          <p:cNvPr id="8" name="Isosceles Triangle 7"/>
          <p:cNvSpPr/>
          <p:nvPr/>
        </p:nvSpPr>
        <p:spPr>
          <a:xfrm>
            <a:off x="4678528" y="1983135"/>
            <a:ext cx="253267" cy="200744"/>
          </a:xfrm>
          <a:prstGeom prst="triangle">
            <a:avLst/>
          </a:prstGeom>
          <a:solidFill>
            <a:srgbClr val="FFFF00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1711073" y="3954405"/>
            <a:ext cx="253267" cy="200744"/>
          </a:xfrm>
          <a:prstGeom prst="triangle">
            <a:avLst/>
          </a:prstGeom>
          <a:solidFill>
            <a:srgbClr val="FFFF00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2654554" y="3448686"/>
            <a:ext cx="253267" cy="200744"/>
          </a:xfrm>
          <a:prstGeom prst="triangle">
            <a:avLst/>
          </a:prstGeom>
          <a:solidFill>
            <a:srgbClr val="FFFF00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4040780" y="2634219"/>
            <a:ext cx="253267" cy="200744"/>
          </a:xfrm>
          <a:prstGeom prst="triangle">
            <a:avLst/>
          </a:prstGeom>
          <a:solidFill>
            <a:srgbClr val="FFFF00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</a:endParaRPr>
          </a:p>
        </p:txBody>
      </p:sp>
      <p:sp>
        <p:nvSpPr>
          <p:cNvPr id="12" name="Isosceles Triangle 11"/>
          <p:cNvSpPr/>
          <p:nvPr/>
        </p:nvSpPr>
        <p:spPr>
          <a:xfrm>
            <a:off x="5779493" y="978134"/>
            <a:ext cx="253267" cy="200744"/>
          </a:xfrm>
          <a:prstGeom prst="triangle">
            <a:avLst/>
          </a:prstGeom>
          <a:solidFill>
            <a:srgbClr val="FFFF00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2549339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2" y="133839"/>
            <a:ext cx="4607266" cy="332646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58714" y="689917"/>
            <a:ext cx="2300116" cy="2283108"/>
          </a:xfrm>
          <a:prstGeom prst="ellipse">
            <a:avLst/>
          </a:prstGeom>
          <a:solidFill>
            <a:srgbClr val="0D3C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5200" y="4838078"/>
            <a:ext cx="4839786" cy="1200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Adobe Caslon Pro"/>
              </a:rPr>
              <a:t>Multiple Disciplines Communicating</a:t>
            </a:r>
          </a:p>
          <a:p>
            <a:r>
              <a:rPr lang="en-US" sz="2400">
                <a:latin typeface="Adobe Caslon Pro"/>
              </a:rPr>
              <a:t>Training Graduate Students</a:t>
            </a:r>
          </a:p>
          <a:p>
            <a:r>
              <a:rPr lang="en-US" sz="2400">
                <a:latin typeface="Adobe Caslon Pro"/>
              </a:rPr>
              <a:t>Cross-educating Each Other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33740" y="4352015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dobe Caslon Pro"/>
              </a:rPr>
              <a:t>It’s Global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1426" y="1128888"/>
            <a:ext cx="21746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dobe Caslon Pro"/>
              </a:rPr>
              <a:t>What’s New,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dobe Caslon Pro"/>
              </a:rPr>
              <a:t>Exciting &amp;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dobe Caslon Pro"/>
              </a:rPr>
              <a:t>Doable?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036" t="7797" r="8029" b="10891"/>
          <a:stretch/>
        </p:blipFill>
        <p:spPr>
          <a:xfrm>
            <a:off x="5204986" y="1709109"/>
            <a:ext cx="3662170" cy="2595891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>
          <a:xfrm>
            <a:off x="580074" y="4125520"/>
            <a:ext cx="3307988" cy="705595"/>
          </a:xfrm>
          <a:prstGeom prst="leftArrow">
            <a:avLst>
              <a:gd name="adj1" fmla="val 32222"/>
              <a:gd name="adj2" fmla="val 198868"/>
            </a:avLst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flipH="1">
            <a:off x="772741" y="6011285"/>
            <a:ext cx="3307988" cy="705595"/>
          </a:xfrm>
          <a:prstGeom prst="leftArrow">
            <a:avLst>
              <a:gd name="adj1" fmla="val 32222"/>
              <a:gd name="adj2" fmla="val 198868"/>
            </a:avLst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13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0287" y="367623"/>
            <a:ext cx="5827236" cy="1384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latin typeface="Adobe Caslon Pro"/>
              </a:rPr>
              <a:t>Goals:</a:t>
            </a:r>
            <a:r>
              <a:rPr lang="en-US" sz="2800">
                <a:latin typeface="Adobe Caslon Pro"/>
              </a:rPr>
              <a:t>     •  Driving Science Questions</a:t>
            </a:r>
          </a:p>
          <a:p>
            <a:r>
              <a:rPr lang="en-US" sz="2800">
                <a:latin typeface="Adobe Caslon Pro"/>
              </a:rPr>
              <a:t> 	       	 •  Implementation Strategies</a:t>
            </a:r>
          </a:p>
          <a:p>
            <a:r>
              <a:rPr lang="en-US" sz="2800">
                <a:latin typeface="Adobe Caslon Pro"/>
              </a:rPr>
              <a:t>	       	 •  Building a Program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2189" y="2918630"/>
            <a:ext cx="517363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Adobe Caslon Pro"/>
                <a:cs typeface="Adobe Caslon Pro"/>
              </a:rPr>
              <a:t>Jeff McGuire (WHOI) – Co-chair</a:t>
            </a:r>
          </a:p>
          <a:p>
            <a:r>
              <a:rPr lang="en-US">
                <a:latin typeface="Adobe Caslon Pro"/>
                <a:cs typeface="Adobe Caslon Pro"/>
              </a:rPr>
              <a:t>Terry Plank (LDEO) – Co-chair</a:t>
            </a:r>
          </a:p>
          <a:p>
            <a:r>
              <a:rPr lang="en-US">
                <a:latin typeface="Adobe Caslon Pro"/>
                <a:cs typeface="Adobe Caslon Pro"/>
              </a:rPr>
              <a:t>Sergio Barrientos (Nacional Universidad de Chile) </a:t>
            </a:r>
          </a:p>
          <a:p>
            <a:r>
              <a:rPr lang="en-US">
                <a:latin typeface="Adobe Caslon Pro"/>
                <a:cs typeface="Adobe Caslon Pro"/>
              </a:rPr>
              <a:t>Patrick Fulton (Texas A&amp;M)</a:t>
            </a:r>
          </a:p>
          <a:p>
            <a:r>
              <a:rPr lang="en-US">
                <a:latin typeface="Adobe Caslon Pro"/>
                <a:cs typeface="Adobe Caslon Pro"/>
              </a:rPr>
              <a:t>Joan Gomberg (USGS)</a:t>
            </a:r>
          </a:p>
          <a:p>
            <a:r>
              <a:rPr lang="en-US">
                <a:latin typeface="Adobe Caslon Pro"/>
                <a:cs typeface="Adobe Caslon Pro"/>
              </a:rPr>
              <a:t>Sean Gulick (UTIG)</a:t>
            </a:r>
          </a:p>
          <a:p>
            <a:r>
              <a:rPr lang="en-US">
                <a:latin typeface="Adobe Caslon Pro"/>
                <a:cs typeface="Adobe Caslon Pro"/>
              </a:rPr>
              <a:t>Lee Liberty (Boise State)</a:t>
            </a:r>
          </a:p>
          <a:p>
            <a:r>
              <a:rPr lang="en-US">
                <a:latin typeface="Adobe Caslon Pro"/>
                <a:cs typeface="Adobe Caslon Pro"/>
              </a:rPr>
              <a:t>Diego Melgar (Berkeley)</a:t>
            </a:r>
          </a:p>
          <a:p>
            <a:r>
              <a:rPr lang="en-US">
                <a:latin typeface="Adobe Caslon Pro"/>
                <a:cs typeface="Adobe Caslon Pro"/>
              </a:rPr>
              <a:t>Sarah Penniston-Dorland (Maryland)</a:t>
            </a:r>
          </a:p>
          <a:p>
            <a:r>
              <a:rPr lang="en-US">
                <a:latin typeface="Adobe Caslon Pro"/>
                <a:cs typeface="Adobe Caslon Pro"/>
              </a:rPr>
              <a:t>Diana Roman (Carnegie)</a:t>
            </a:r>
          </a:p>
          <a:p>
            <a:r>
              <a:rPr lang="en-US">
                <a:latin typeface="Adobe Caslon Pro"/>
                <a:cs typeface="Adobe Caslon Pro"/>
              </a:rPr>
              <a:t>Phil Skemer (Wash Univ St Louis)</a:t>
            </a:r>
          </a:p>
          <a:p>
            <a:r>
              <a:rPr lang="en-US">
                <a:latin typeface="Adobe Caslon Pro"/>
                <a:cs typeface="Adobe Caslon Pro"/>
              </a:rPr>
              <a:t>Evan Solomon (Univ Washington)</a:t>
            </a:r>
          </a:p>
          <a:p>
            <a:r>
              <a:rPr lang="en-US">
                <a:latin typeface="Adobe Caslon Pro"/>
                <a:cs typeface="Adobe Caslon Pro"/>
              </a:rPr>
              <a:t>Ikuko Wada (Univ of Minnesota)</a:t>
            </a:r>
          </a:p>
        </p:txBody>
      </p:sp>
      <p:sp>
        <p:nvSpPr>
          <p:cNvPr id="8" name="Rectangle 7"/>
          <p:cNvSpPr/>
          <p:nvPr/>
        </p:nvSpPr>
        <p:spPr>
          <a:xfrm>
            <a:off x="5358821" y="2913730"/>
            <a:ext cx="36911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Adobe Caslon Pro"/>
                <a:cs typeface="Adobe Caslon Pro"/>
              </a:rPr>
              <a:t>Thorsten Becker (Texas)</a:t>
            </a:r>
          </a:p>
          <a:p>
            <a:r>
              <a:rPr lang="en-US">
                <a:latin typeface="Adobe Caslon Pro"/>
                <a:cs typeface="Adobe Caslon Pro"/>
              </a:rPr>
              <a:t>Emily Brodsky (Santa Cruz)</a:t>
            </a:r>
          </a:p>
          <a:p>
            <a:r>
              <a:rPr lang="en-US">
                <a:latin typeface="Adobe Caslon Pro"/>
                <a:cs typeface="Adobe Caslon Pro"/>
              </a:rPr>
              <a:t>Elizabeth Cottrell (Smithsonian)</a:t>
            </a:r>
          </a:p>
          <a:p>
            <a:r>
              <a:rPr lang="en-US">
                <a:latin typeface="Adobe Caslon Pro"/>
                <a:cs typeface="Adobe Caslon Pro"/>
              </a:rPr>
              <a:t>Melodie French (Maryland)</a:t>
            </a:r>
          </a:p>
          <a:p>
            <a:r>
              <a:rPr lang="en-US">
                <a:latin typeface="Adobe Caslon Pro"/>
                <a:cs typeface="Adobe Caslon Pro"/>
              </a:rPr>
              <a:t>Eric Kirby (Oregon State)</a:t>
            </a:r>
          </a:p>
          <a:p>
            <a:r>
              <a:rPr lang="en-US">
                <a:latin typeface="Adobe Caslon Pro"/>
                <a:cs typeface="Adobe Caslon Pro"/>
              </a:rPr>
              <a:t>Harold Tobin (Wisconsin)</a:t>
            </a:r>
          </a:p>
          <a:p>
            <a:r>
              <a:rPr lang="en-US">
                <a:latin typeface="Adobe Caslon Pro"/>
                <a:cs typeface="Adobe Caslon Pro"/>
              </a:rPr>
              <a:t>Doug Wiens (Wash Univ St Louis)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7374" y="2284871"/>
            <a:ext cx="3159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Adobe Caslon Pro"/>
              </a:rPr>
              <a:t>Report Writing Committee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01484" y="2104040"/>
            <a:ext cx="6980573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593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389</Words>
  <Application>Microsoft Macintosh PowerPoint</Application>
  <PresentationFormat>On-screen Show (4:3)</PresentationFormat>
  <Paragraphs>115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Lamont-Doherty Earth Observatory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Plank</dc:creator>
  <cp:lastModifiedBy>Terry Plank</cp:lastModifiedBy>
  <cp:revision>27</cp:revision>
  <dcterms:created xsi:type="dcterms:W3CDTF">2016-09-28T13:36:36Z</dcterms:created>
  <dcterms:modified xsi:type="dcterms:W3CDTF">2016-09-29T12:15:06Z</dcterms:modified>
</cp:coreProperties>
</file>