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0"/>
  </p:notesMasterIdLst>
  <p:handoutMasterIdLst>
    <p:handoutMasterId r:id="rId21"/>
  </p:handoutMasterIdLst>
  <p:sldIdLst>
    <p:sldId id="289" r:id="rId2"/>
    <p:sldId id="302" r:id="rId3"/>
    <p:sldId id="310" r:id="rId4"/>
    <p:sldId id="308" r:id="rId5"/>
    <p:sldId id="307" r:id="rId6"/>
    <p:sldId id="311" r:id="rId7"/>
    <p:sldId id="301" r:id="rId8"/>
    <p:sldId id="299" r:id="rId9"/>
    <p:sldId id="293" r:id="rId10"/>
    <p:sldId id="296" r:id="rId11"/>
    <p:sldId id="295" r:id="rId12"/>
    <p:sldId id="297" r:id="rId13"/>
    <p:sldId id="309" r:id="rId14"/>
    <p:sldId id="298" r:id="rId15"/>
    <p:sldId id="280" r:id="rId16"/>
    <p:sldId id="281" r:id="rId17"/>
    <p:sldId id="303" r:id="rId18"/>
    <p:sldId id="290" r:id="rId1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1" autoAdjust="0"/>
    <p:restoredTop sz="87856" autoAdjust="0"/>
  </p:normalViewPr>
  <p:slideViewPr>
    <p:cSldViewPr showGuides="1">
      <p:cViewPr>
        <p:scale>
          <a:sx n="100" d="100"/>
          <a:sy n="100" d="100"/>
        </p:scale>
        <p:origin x="-352" y="-16"/>
      </p:cViewPr>
      <p:guideLst>
        <p:guide orient="horz" pos="2208"/>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6655377-6F6A-4A26-A5ED-029BB6C3CC51}" type="datetimeFigureOut">
              <a:rPr lang="en-US" smtClean="0"/>
              <a:t>9/29/16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62C7877-4DE7-4D17-BF0D-C22176D8E6AB}" type="slidenum">
              <a:rPr lang="en-US" smtClean="0"/>
              <a:t>‹#›</a:t>
            </a:fld>
            <a:endParaRPr lang="en-US"/>
          </a:p>
        </p:txBody>
      </p:sp>
    </p:spTree>
    <p:extLst>
      <p:ext uri="{BB962C8B-B14F-4D97-AF65-F5344CB8AC3E}">
        <p14:creationId xmlns:p14="http://schemas.microsoft.com/office/powerpoint/2010/main" val="2320142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54B1453-1BBC-4D4B-8F44-841E412A9ED1}" type="datetimeFigureOut">
              <a:rPr lang="en-US" smtClean="0"/>
              <a:t>9/29/16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DE8BA8C-08CE-4198-A03B-F2439B38B214}" type="slidenum">
              <a:rPr lang="en-US" smtClean="0"/>
              <a:t>‹#›</a:t>
            </a:fld>
            <a:endParaRPr lang="en-US"/>
          </a:p>
        </p:txBody>
      </p:sp>
    </p:spTree>
    <p:extLst>
      <p:ext uri="{BB962C8B-B14F-4D97-AF65-F5344CB8AC3E}">
        <p14:creationId xmlns:p14="http://schemas.microsoft.com/office/powerpoint/2010/main" val="396479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PASI is a program of the NSF’s Office of International Science and Engineering. It funds “Institutes” (“workshops”) of short duration that promote international collaboration and training of early career scientists and engineers.</a:t>
            </a:r>
          </a:p>
          <a:p>
            <a:r>
              <a:rPr lang="en-US" sz="1400" dirty="0" smtClean="0"/>
              <a:t>IRIS’s International Development Seismology Committee submitted a proposal to NSF to conduct a PASI entitled </a:t>
            </a:r>
            <a:r>
              <a:rPr lang="en-US" sz="1200" dirty="0" smtClean="0"/>
              <a:t>“New Frontiers in Geophysical Research:  Bringing New Tools and Techniques to Bear on Earthquake Hazard Analysis and Mitigation.”  The proposal was funded and the PASI took place in Santo Domingo in July 2013.</a:t>
            </a:r>
          </a:p>
          <a:p>
            <a:r>
              <a:rPr lang="en-US" sz="1200" dirty="0" smtClean="0"/>
              <a:t>Our objectives were to teach the methods to the participants, to explore the utility of the methods in a built-up urban environment, and to promote collegiality among participants by undertaking a project of practical significance together.</a:t>
            </a:r>
          </a:p>
          <a:p>
            <a:endParaRPr lang="en-US" dirty="0"/>
          </a:p>
        </p:txBody>
      </p:sp>
      <p:sp>
        <p:nvSpPr>
          <p:cNvPr id="4" name="Slide Number Placeholder 3"/>
          <p:cNvSpPr>
            <a:spLocks noGrp="1"/>
          </p:cNvSpPr>
          <p:nvPr>
            <p:ph type="sldNum" sz="quarter" idx="10"/>
          </p:nvPr>
        </p:nvSpPr>
        <p:spPr/>
        <p:txBody>
          <a:bodyPr/>
          <a:lstStyle/>
          <a:p>
            <a:fld id="{BDE8BA8C-08CE-4198-A03B-F2439B38B214}" type="slidenum">
              <a:rPr lang="en-US" smtClean="0"/>
              <a:t>8</a:t>
            </a:fld>
            <a:endParaRPr lang="en-US"/>
          </a:p>
        </p:txBody>
      </p:sp>
    </p:spTree>
    <p:extLst>
      <p:ext uri="{BB962C8B-B14F-4D97-AF65-F5344CB8AC3E}">
        <p14:creationId xmlns:p14="http://schemas.microsoft.com/office/powerpoint/2010/main" val="305044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t>9/29/16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9/29/16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9/29/16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9/29/16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t>9/29/16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t>9/29/16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t>9/29/16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t>9/29/16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9/29/16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t>9/29/16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t>9/29/16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9/29/16</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is.edu/hq/middle_america"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382000" cy="1752599"/>
          </a:xfrm>
        </p:spPr>
        <p:txBody>
          <a:bodyPr anchor="t">
            <a:normAutofit fontScale="90000"/>
          </a:bodyPr>
          <a:lstStyle/>
          <a:p>
            <a:pPr algn="l"/>
            <a:r>
              <a:rPr lang="en-US" sz="3600" b="1" dirty="0" smtClean="0"/>
              <a:t>Sustainability </a:t>
            </a:r>
            <a:r>
              <a:rPr lang="en-US" sz="3600" b="1" dirty="0"/>
              <a:t>and international </a:t>
            </a:r>
            <a:r>
              <a:rPr lang="en-US" sz="3600" b="1" dirty="0" smtClean="0"/>
              <a:t>capacity-building* </a:t>
            </a:r>
            <a:r>
              <a:rPr lang="en-US" sz="3600" b="1" dirty="0"/>
              <a:t>in the context of a Subduction Zone </a:t>
            </a:r>
            <a:r>
              <a:rPr lang="en-US" sz="3600" b="1" dirty="0" smtClean="0"/>
              <a:t>Observatory</a:t>
            </a:r>
            <a:br>
              <a:rPr lang="en-US" sz="3600" b="1" dirty="0" smtClean="0"/>
            </a:b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953000" y="2819400"/>
            <a:ext cx="3740834" cy="1676400"/>
          </a:xfrm>
        </p:spPr>
        <p:txBody>
          <a:bodyPr>
            <a:normAutofit/>
          </a:bodyPr>
          <a:lstStyle/>
          <a:p>
            <a:r>
              <a:rPr lang="en-US" dirty="0"/>
              <a:t>Jay </a:t>
            </a:r>
            <a:r>
              <a:rPr lang="en-US" dirty="0" smtClean="0"/>
              <a:t>Pulliam</a:t>
            </a:r>
          </a:p>
          <a:p>
            <a:r>
              <a:rPr lang="en-US" sz="2600" dirty="0" smtClean="0"/>
              <a:t>Baylor University</a:t>
            </a:r>
          </a:p>
          <a:p>
            <a:r>
              <a:rPr lang="en-US" sz="2600" dirty="0" err="1" smtClean="0"/>
              <a:t>Dept</a:t>
            </a:r>
            <a:r>
              <a:rPr lang="en-US" sz="2600" dirty="0" smtClean="0"/>
              <a:t> of Geosciences</a:t>
            </a:r>
          </a:p>
          <a:p>
            <a:endParaRPr lang="en-US" sz="2600" dirty="0"/>
          </a:p>
          <a:p>
            <a:endParaRPr lang="en-US" dirty="0"/>
          </a:p>
        </p:txBody>
      </p:sp>
      <p:sp>
        <p:nvSpPr>
          <p:cNvPr id="5" name="Title 1"/>
          <p:cNvSpPr txBox="1">
            <a:spLocks/>
          </p:cNvSpPr>
          <p:nvPr/>
        </p:nvSpPr>
        <p:spPr>
          <a:xfrm>
            <a:off x="381000" y="5257800"/>
            <a:ext cx="8382000" cy="1066799"/>
          </a:xfrm>
          <a:prstGeom prst="rect">
            <a:avLst/>
          </a:prstGeom>
        </p:spPr>
        <p:txBody>
          <a:bodyPr lIns="45720" rIns="228600" anchor="t">
            <a:normAutofit fontScale="97500"/>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l"/>
            <a:r>
              <a:rPr lang="en-US" sz="2400" b="1" dirty="0" smtClean="0"/>
              <a:t>*</a:t>
            </a:r>
            <a:r>
              <a:rPr lang="en-US" sz="2400" dirty="0"/>
              <a:t>international scientific partnerships intended to transfer skills</a:t>
            </a:r>
            <a:r>
              <a:rPr lang="en-US" sz="2400" dirty="0" smtClean="0"/>
              <a:t>, data, </a:t>
            </a:r>
            <a:r>
              <a:rPr lang="en-US" sz="2400" dirty="0"/>
              <a:t>technology, </a:t>
            </a:r>
            <a:r>
              <a:rPr lang="en-US" sz="2400" dirty="0" smtClean="0"/>
              <a:t>expertise</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06766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85000" lnSpcReduction="20000"/>
          </a:bodyPr>
          <a:lstStyle/>
          <a:p>
            <a:pPr lvl="1"/>
            <a:endParaRPr lang="en-US" sz="2000" dirty="0" smtClean="0"/>
          </a:p>
          <a:p>
            <a:r>
              <a:rPr lang="en-US" sz="2600" dirty="0" smtClean="0"/>
              <a:t>Provides opportunities for follow-up</a:t>
            </a:r>
          </a:p>
          <a:p>
            <a:pPr lvl="1"/>
            <a:r>
              <a:rPr lang="en-US" sz="2000" dirty="0" smtClean="0"/>
              <a:t>Create archive for </a:t>
            </a:r>
            <a:r>
              <a:rPr lang="en-US" sz="2000" dirty="0" smtClean="0"/>
              <a:t>data, analysis products, workshop materials, etc.</a:t>
            </a:r>
          </a:p>
          <a:p>
            <a:pPr lvl="1"/>
            <a:r>
              <a:rPr lang="en-US" sz="2000" dirty="0" smtClean="0"/>
              <a:t>Virtual </a:t>
            </a:r>
            <a:r>
              <a:rPr lang="en-US" sz="2000" dirty="0" smtClean="0"/>
              <a:t>“institutes” or on-line </a:t>
            </a:r>
            <a:endParaRPr lang="en-US" sz="2000" dirty="0" smtClean="0"/>
          </a:p>
          <a:p>
            <a:pPr lvl="1"/>
            <a:r>
              <a:rPr lang="en-US" sz="2000" dirty="0" smtClean="0"/>
              <a:t>Social media</a:t>
            </a:r>
            <a:endParaRPr lang="en-US" sz="2000" dirty="0" smtClean="0"/>
          </a:p>
          <a:p>
            <a:pPr lvl="1"/>
            <a:r>
              <a:rPr lang="en-US" sz="2000" dirty="0" smtClean="0"/>
              <a:t>Ideally a second (or third) in-person meet-up would be planned</a:t>
            </a:r>
          </a:p>
          <a:p>
            <a:pPr lvl="1"/>
            <a:r>
              <a:rPr lang="en-US" sz="2000" dirty="0" smtClean="0"/>
              <a:t>Set goals and hold people accountable for progress</a:t>
            </a:r>
          </a:p>
          <a:p>
            <a:pPr lvl="1"/>
            <a:endParaRPr lang="en-US" sz="2000" dirty="0" smtClean="0"/>
          </a:p>
          <a:p>
            <a:r>
              <a:rPr lang="en-US" sz="2600" dirty="0" smtClean="0"/>
              <a:t>Open </a:t>
            </a:r>
            <a:r>
              <a:rPr lang="en-US" sz="2600" dirty="0" smtClean="0"/>
              <a:t>data</a:t>
            </a:r>
          </a:p>
          <a:p>
            <a:pPr lvl="1"/>
            <a:r>
              <a:rPr lang="en-US" sz="2000" dirty="0" smtClean="0"/>
              <a:t>Encourage network operators to contribute data</a:t>
            </a:r>
            <a:endParaRPr lang="en-US" sz="2000" dirty="0" smtClean="0"/>
          </a:p>
          <a:p>
            <a:endParaRPr lang="en-US" sz="2600" dirty="0" smtClean="0"/>
          </a:p>
          <a:p>
            <a:r>
              <a:rPr lang="en-US" sz="2600" dirty="0" smtClean="0"/>
              <a:t>Local </a:t>
            </a:r>
            <a:r>
              <a:rPr lang="en-US" sz="2600" dirty="0" smtClean="0"/>
              <a:t>support &amp; publicity</a:t>
            </a:r>
            <a:endParaRPr lang="en-US" sz="2600" dirty="0" smtClean="0"/>
          </a:p>
          <a:p>
            <a:pPr lvl="1"/>
            <a:r>
              <a:rPr lang="en-US" sz="2000" dirty="0" smtClean="0"/>
              <a:t>Ideally local funding would support the program</a:t>
            </a:r>
          </a:p>
          <a:p>
            <a:pPr lvl="1"/>
            <a:endParaRPr lang="en-US" sz="2000" dirty="0" smtClean="0"/>
          </a:p>
          <a:p>
            <a:r>
              <a:rPr lang="en-US" sz="2600" dirty="0"/>
              <a:t>Training should (ideally) encompass all the skills necessary to be a successful </a:t>
            </a:r>
            <a:r>
              <a:rPr lang="en-US" sz="2600" dirty="0" smtClean="0"/>
              <a:t>scientist</a:t>
            </a:r>
          </a:p>
          <a:p>
            <a:pPr lvl="1"/>
            <a:r>
              <a:rPr lang="en-US" sz="2000" dirty="0" smtClean="0"/>
              <a:t>Data acquisition, analysis, interpretation but also manuscript</a:t>
            </a:r>
            <a:r>
              <a:rPr lang="en-US" sz="2000" dirty="0"/>
              <a:t>/proposal </a:t>
            </a:r>
            <a:r>
              <a:rPr lang="en-US" sz="2000" dirty="0" smtClean="0"/>
              <a:t>writing, communicating results, etc.</a:t>
            </a:r>
            <a:endParaRPr lang="en-US" sz="2000" dirty="0"/>
          </a:p>
          <a:p>
            <a:pPr lvl="1"/>
            <a:endParaRPr lang="en-US" sz="2000" dirty="0"/>
          </a:p>
          <a:p>
            <a:pPr marL="411480" lvl="1" indent="0">
              <a:buNone/>
            </a:pPr>
            <a:endParaRPr lang="en-US" sz="2000" dirty="0" smtClean="0"/>
          </a:p>
          <a:p>
            <a:endParaRPr lang="en-US" sz="2200" dirty="0"/>
          </a:p>
        </p:txBody>
      </p:sp>
      <p:sp>
        <p:nvSpPr>
          <p:cNvPr id="5" name="Title 1"/>
          <p:cNvSpPr txBox="1">
            <a:spLocks/>
          </p:cNvSpPr>
          <p:nvPr/>
        </p:nvSpPr>
        <p:spPr>
          <a:xfrm>
            <a:off x="533400" y="457200"/>
            <a:ext cx="8229600" cy="965664"/>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n-US" sz="3600" b="1" dirty="0" smtClean="0"/>
              <a:t>Characteristics of successful “capacity-building”</a:t>
            </a:r>
            <a:endParaRPr lang="en-US" sz="3600" b="1" dirty="0"/>
          </a:p>
        </p:txBody>
      </p:sp>
    </p:spTree>
    <p:extLst>
      <p:ext uri="{BB962C8B-B14F-4D97-AF65-F5344CB8AC3E}">
        <p14:creationId xmlns:p14="http://schemas.microsoft.com/office/powerpoint/2010/main" val="396391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0"/>
            <a:ext cx="8229600" cy="1524000"/>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n-US" sz="3600" dirty="0" smtClean="0"/>
              <a:t>These characteristics must be built into the program from the outset!</a:t>
            </a:r>
            <a:endParaRPr lang="en-US" sz="3600" dirty="0"/>
          </a:p>
        </p:txBody>
      </p:sp>
      <p:sp>
        <p:nvSpPr>
          <p:cNvPr id="6" name="Title 1"/>
          <p:cNvSpPr txBox="1">
            <a:spLocks/>
          </p:cNvSpPr>
          <p:nvPr/>
        </p:nvSpPr>
        <p:spPr>
          <a:xfrm>
            <a:off x="1143000" y="3657600"/>
            <a:ext cx="2362200" cy="838200"/>
          </a:xfrm>
          <a:prstGeom prst="rect">
            <a:avLst/>
          </a:prstGeom>
        </p:spPr>
        <p:txBody>
          <a:bodyPr rIns="91440" anchor="b">
            <a:normAutofit fontScale="975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l"/>
            <a:r>
              <a:rPr lang="en-US" dirty="0" smtClean="0"/>
              <a:t>How?</a:t>
            </a:r>
            <a:endParaRPr lang="en-US" dirty="0"/>
          </a:p>
        </p:txBody>
      </p:sp>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405786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smtClean="0"/>
              <a:t>Roadmap</a:t>
            </a:r>
            <a:endParaRPr lang="en-US" dirty="0"/>
          </a:p>
        </p:txBody>
      </p:sp>
      <p:sp>
        <p:nvSpPr>
          <p:cNvPr id="3" name="Content Placeholder 2"/>
          <p:cNvSpPr>
            <a:spLocks noGrp="1"/>
          </p:cNvSpPr>
          <p:nvPr>
            <p:ph idx="1"/>
          </p:nvPr>
        </p:nvSpPr>
        <p:spPr>
          <a:xfrm>
            <a:off x="533400" y="990600"/>
            <a:ext cx="8229600" cy="5791200"/>
          </a:xfrm>
        </p:spPr>
        <p:txBody>
          <a:bodyPr>
            <a:normAutofit/>
          </a:bodyPr>
          <a:lstStyle/>
          <a:p>
            <a:r>
              <a:rPr lang="en-US" sz="2200" dirty="0"/>
              <a:t>Build in </a:t>
            </a:r>
            <a:r>
              <a:rPr lang="en-US" sz="2200" dirty="0" smtClean="0"/>
              <a:t>flexibility</a:t>
            </a:r>
          </a:p>
          <a:p>
            <a:pPr lvl="1"/>
            <a:r>
              <a:rPr lang="en-US" sz="1600" dirty="0" smtClean="0"/>
              <a:t>Create broad categories of “events” that should be supported </a:t>
            </a:r>
          </a:p>
          <a:p>
            <a:pPr lvl="1"/>
            <a:r>
              <a:rPr lang="en-US" sz="1600" dirty="0" smtClean="0"/>
              <a:t>“</a:t>
            </a:r>
            <a:r>
              <a:rPr lang="en-US" sz="1600" dirty="0"/>
              <a:t>Event” could mean workshop, training session, data acquisition, rapid response to an extreme event, or all of the above</a:t>
            </a:r>
          </a:p>
          <a:p>
            <a:pPr lvl="1"/>
            <a:r>
              <a:rPr lang="en-US" sz="1600" dirty="0"/>
              <a:t>Ensure that each category is supported in the budget</a:t>
            </a:r>
          </a:p>
          <a:p>
            <a:pPr lvl="1"/>
            <a:r>
              <a:rPr lang="en-US" sz="1600" dirty="0"/>
              <a:t>Plan specific events in response to white papers, proposals, extreme events, etc.</a:t>
            </a:r>
          </a:p>
          <a:p>
            <a:endParaRPr lang="en-US" sz="2200" dirty="0" smtClean="0"/>
          </a:p>
          <a:p>
            <a:r>
              <a:rPr lang="en-US" sz="2200" dirty="0" smtClean="0"/>
              <a:t>Identify stakeholders</a:t>
            </a:r>
          </a:p>
          <a:p>
            <a:pPr lvl="1"/>
            <a:r>
              <a:rPr lang="en-US" sz="1600" dirty="0" smtClean="0"/>
              <a:t>Cast a broad net to include relevant and interested scientists, engineers, planners, government officials, NGOs, institutions, agencies</a:t>
            </a:r>
          </a:p>
          <a:p>
            <a:pPr lvl="1"/>
            <a:endParaRPr lang="en-US" sz="1600" dirty="0" smtClean="0"/>
          </a:p>
          <a:p>
            <a:r>
              <a:rPr lang="en-US" sz="2200" dirty="0" smtClean="0"/>
              <a:t>Conduct grassroots planning exercises</a:t>
            </a:r>
          </a:p>
          <a:p>
            <a:pPr lvl="1"/>
            <a:r>
              <a:rPr lang="en-US" sz="1600" dirty="0" smtClean="0"/>
              <a:t>Identify mutual interests, infrastructure, logistics</a:t>
            </a:r>
          </a:p>
          <a:p>
            <a:pPr lvl="1"/>
            <a:r>
              <a:rPr lang="en-US" sz="1600" dirty="0" smtClean="0"/>
              <a:t>Solicit proposals or white papers to encourage clear planning and collaboration</a:t>
            </a:r>
          </a:p>
          <a:p>
            <a:pPr lvl="1"/>
            <a:endParaRPr lang="en-US" sz="1600" dirty="0" smtClean="0"/>
          </a:p>
        </p:txBody>
      </p:sp>
    </p:spTree>
    <p:extLst>
      <p:ext uri="{BB962C8B-B14F-4D97-AF65-F5344CB8AC3E}">
        <p14:creationId xmlns:p14="http://schemas.microsoft.com/office/powerpoint/2010/main" val="277259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smtClean="0"/>
              <a:t>Roadmap</a:t>
            </a:r>
            <a:endParaRPr lang="en-US" dirty="0"/>
          </a:p>
        </p:txBody>
      </p:sp>
      <p:sp>
        <p:nvSpPr>
          <p:cNvPr id="3" name="Content Placeholder 2"/>
          <p:cNvSpPr>
            <a:spLocks noGrp="1"/>
          </p:cNvSpPr>
          <p:nvPr>
            <p:ph idx="1"/>
          </p:nvPr>
        </p:nvSpPr>
        <p:spPr>
          <a:xfrm>
            <a:off x="533400" y="990600"/>
            <a:ext cx="8229600" cy="5791200"/>
          </a:xfrm>
        </p:spPr>
        <p:txBody>
          <a:bodyPr>
            <a:normAutofit/>
          </a:bodyPr>
          <a:lstStyle/>
          <a:p>
            <a:pPr lvl="1"/>
            <a:endParaRPr lang="en-US" sz="1600" dirty="0" smtClean="0"/>
          </a:p>
          <a:p>
            <a:r>
              <a:rPr lang="en-US" sz="2200" dirty="0" smtClean="0"/>
              <a:t>Think broadly</a:t>
            </a:r>
          </a:p>
          <a:p>
            <a:pPr lvl="1"/>
            <a:r>
              <a:rPr lang="en-US" sz="1600" dirty="0" smtClean="0"/>
              <a:t>Look to movements/activities outside the geosciences for ideas and inspiration</a:t>
            </a:r>
          </a:p>
          <a:p>
            <a:pPr lvl="1"/>
            <a:r>
              <a:rPr lang="en-US" sz="1600" dirty="0" smtClean="0"/>
              <a:t>E.g., the “maker movement” entices people to tinker with electronics, including inexpensive processors to create and program innovative, highly-capable devices</a:t>
            </a:r>
            <a:r>
              <a:rPr lang="is-IS" sz="1600" dirty="0" smtClean="0"/>
              <a:t>…</a:t>
            </a:r>
          </a:p>
          <a:p>
            <a:pPr marL="411480" lvl="1" indent="0">
              <a:buNone/>
            </a:pPr>
            <a:endParaRPr lang="en-US" sz="1600" dirty="0" smtClean="0"/>
          </a:p>
          <a:p>
            <a:r>
              <a:rPr lang="en-US" sz="2200" dirty="0" smtClean="0"/>
              <a:t>Identify appropriate technology and techniques</a:t>
            </a:r>
          </a:p>
          <a:p>
            <a:endParaRPr lang="en-US" sz="2200" dirty="0"/>
          </a:p>
          <a:p>
            <a:r>
              <a:rPr lang="en-US" sz="2200" dirty="0" smtClean="0"/>
              <a:t>Lay the groundwork for events long before the events themselves take place</a:t>
            </a:r>
          </a:p>
          <a:p>
            <a:pPr lvl="1"/>
            <a:r>
              <a:rPr lang="en-US" sz="1600" dirty="0" smtClean="0"/>
              <a:t>For example, rapid response would benefit from logistics planning, identify type, quantity, deployment strategy for responding to certain events in certain places. Compile a list of critical personnel, available infrastructure. Explore shipping/customs requirements.</a:t>
            </a:r>
          </a:p>
        </p:txBody>
      </p:sp>
    </p:spTree>
    <p:extLst>
      <p:ext uri="{BB962C8B-B14F-4D97-AF65-F5344CB8AC3E}">
        <p14:creationId xmlns:p14="http://schemas.microsoft.com/office/powerpoint/2010/main" val="132861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Autofit/>
          </a:bodyPr>
          <a:lstStyle/>
          <a:p>
            <a:r>
              <a:rPr lang="en-US" sz="2000" dirty="0"/>
              <a:t/>
            </a:r>
            <a:br>
              <a:rPr lang="en-US" sz="2000" dirty="0"/>
            </a:br>
            <a:r>
              <a:rPr lang="en-US" sz="2000" dirty="0"/>
              <a:t> </a:t>
            </a:r>
            <a:r>
              <a:rPr lang="en-US" sz="2000" b="1" dirty="0"/>
              <a:t>Science Across Virtual Institutes (SAVI): </a:t>
            </a:r>
            <a:r>
              <a:rPr lang="en-US" sz="2000" b="1" dirty="0" smtClean="0"/>
              <a:t>An </a:t>
            </a:r>
            <a:r>
              <a:rPr lang="en-US" sz="2000" b="1" dirty="0"/>
              <a:t>NSF-</a:t>
            </a:r>
            <a:r>
              <a:rPr lang="en-US" sz="2000" b="1" dirty="0" smtClean="0"/>
              <a:t>wide Activity </a:t>
            </a:r>
            <a:r>
              <a:rPr lang="en-US" sz="2000" b="1" dirty="0"/>
              <a:t>to Accelerate Advances in Science and Engineering Research </a:t>
            </a:r>
            <a:r>
              <a:rPr lang="en-US" sz="2000" b="1" dirty="0" smtClean="0"/>
              <a:t>and Education </a:t>
            </a:r>
            <a:r>
              <a:rPr lang="en-US" sz="2000" b="1" dirty="0"/>
              <a:t>through International </a:t>
            </a:r>
            <a:r>
              <a:rPr lang="en-US" sz="2000" b="1" dirty="0" smtClean="0"/>
              <a:t>Collaborations </a:t>
            </a:r>
            <a:endParaRPr lang="en-US" sz="2000" dirty="0"/>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r>
              <a:rPr lang="en-US" sz="2000" dirty="0"/>
              <a:t>A virtual institute will serve as a catalyst to foster activities efficiently and </a:t>
            </a:r>
            <a:r>
              <a:rPr lang="en-US" sz="2000" dirty="0" smtClean="0"/>
              <a:t>economically</a:t>
            </a:r>
            <a:r>
              <a:rPr lang="is-IS" sz="2000" dirty="0" smtClean="0"/>
              <a:t>….</a:t>
            </a:r>
          </a:p>
          <a:p>
            <a:pPr marL="0" indent="0">
              <a:buNone/>
            </a:pPr>
            <a:endParaRPr lang="is-IS" sz="2000" dirty="0" smtClean="0"/>
          </a:p>
          <a:p>
            <a:r>
              <a:rPr lang="en-US" sz="2000" dirty="0" smtClean="0"/>
              <a:t>SAVI </a:t>
            </a:r>
            <a:r>
              <a:rPr lang="en-US" sz="2000" dirty="0"/>
              <a:t>is not a stand-alone program. Proposals to support SAVI activities </a:t>
            </a:r>
            <a:r>
              <a:rPr lang="en-US" sz="2000" dirty="0" smtClean="0"/>
              <a:t>can be </a:t>
            </a:r>
            <a:r>
              <a:rPr lang="en-US" sz="2000" dirty="0"/>
              <a:t>submitted as a supplemental funding request to an existing </a:t>
            </a:r>
            <a:r>
              <a:rPr lang="en-US" sz="2000" dirty="0" smtClean="0"/>
              <a:t>award</a:t>
            </a:r>
            <a:r>
              <a:rPr lang="is-IS" sz="2000" dirty="0" smtClean="0"/>
              <a:t>…</a:t>
            </a:r>
          </a:p>
          <a:p>
            <a:endParaRPr lang="en-US" sz="2000" dirty="0"/>
          </a:p>
          <a:p>
            <a:r>
              <a:rPr lang="en-US" sz="2000" dirty="0" smtClean="0"/>
              <a:t>A </a:t>
            </a:r>
            <a:r>
              <a:rPr lang="en-US" sz="2000" dirty="0"/>
              <a:t>team can be: 1) an existing </a:t>
            </a:r>
            <a:r>
              <a:rPr lang="en-US" sz="2000" dirty="0" smtClean="0"/>
              <a:t>NSF center</a:t>
            </a:r>
            <a:r>
              <a:rPr lang="en-US" sz="2000" dirty="0"/>
              <a:t>/institute awardee; or 2) a virtual center/institute consisting of multiple investigators </a:t>
            </a:r>
            <a:r>
              <a:rPr lang="en-US" sz="2000" dirty="0" smtClean="0"/>
              <a:t>holding individual </a:t>
            </a:r>
            <a:r>
              <a:rPr lang="en-US" sz="2000" dirty="0"/>
              <a:t>awards with common research/education interests. 	</a:t>
            </a:r>
          </a:p>
          <a:p>
            <a:r>
              <a:rPr lang="en-US" sz="2000" dirty="0" smtClean="0"/>
              <a:t>At </a:t>
            </a:r>
            <a:r>
              <a:rPr lang="en-US" sz="2000" dirty="0"/>
              <a:t>the time of proposal submission, the U.S. </a:t>
            </a:r>
            <a:r>
              <a:rPr lang="en-US" sz="2000" dirty="0" smtClean="0"/>
              <a:t>team's identified </a:t>
            </a:r>
            <a:r>
              <a:rPr lang="en-US" sz="2000" dirty="0"/>
              <a:t>international partners should have support or apply to an appropriate funding organization </a:t>
            </a:r>
            <a:r>
              <a:rPr lang="en-US" sz="2000" dirty="0" smtClean="0"/>
              <a:t>in their </a:t>
            </a:r>
            <a:r>
              <a:rPr lang="en-US" sz="2000" dirty="0"/>
              <a:t>country or </a:t>
            </a:r>
            <a:r>
              <a:rPr lang="en-US" sz="2000" dirty="0" smtClean="0"/>
              <a:t>region.</a:t>
            </a:r>
          </a:p>
          <a:p>
            <a:endParaRPr lang="en-US" sz="2000" dirty="0" smtClean="0"/>
          </a:p>
          <a:p>
            <a:r>
              <a:rPr lang="en-US" sz="2000" dirty="0" smtClean="0"/>
              <a:t>SAVI </a:t>
            </a:r>
            <a:r>
              <a:rPr lang="en-US" sz="2000" dirty="0"/>
              <a:t>partnerships may be bilateral or multilateral.	</a:t>
            </a:r>
          </a:p>
          <a:p>
            <a:pPr marL="0" indent="0">
              <a:buNone/>
            </a:pPr>
            <a:endParaRPr lang="is-IS" sz="2000" dirty="0" smtClean="0"/>
          </a:p>
          <a:p>
            <a:pPr marL="0" indent="0">
              <a:buNone/>
            </a:pPr>
            <a:endParaRPr lang="is-IS" sz="2000" dirty="0" smtClean="0"/>
          </a:p>
          <a:p>
            <a:pPr marL="0" indent="0">
              <a:buNone/>
            </a:pPr>
            <a:endParaRPr lang="is-IS" sz="2000" dirty="0"/>
          </a:p>
          <a:p>
            <a:endParaRPr lang="en-US" sz="2200" dirty="0"/>
          </a:p>
        </p:txBody>
      </p:sp>
    </p:spTree>
    <p:extLst>
      <p:ext uri="{BB962C8B-B14F-4D97-AF65-F5344CB8AC3E}">
        <p14:creationId xmlns:p14="http://schemas.microsoft.com/office/powerpoint/2010/main" val="277259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epul546\Desktop\IMG_04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40" t="31323" r="24908"/>
          <a:stretch/>
        </p:blipFill>
        <p:spPr bwMode="auto">
          <a:xfrm>
            <a:off x="6553200" y="4800601"/>
            <a:ext cx="1676400" cy="15161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pul546\Desktop\IMG_04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11" t="28374" r="22226" b="32927"/>
          <a:stretch/>
        </p:blipFill>
        <p:spPr bwMode="auto">
          <a:xfrm>
            <a:off x="2824720" y="4899917"/>
            <a:ext cx="2971800" cy="140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ctr">
            <a:normAutofit fontScale="90000"/>
          </a:bodyPr>
          <a:lstStyle/>
          <a:p>
            <a:pPr algn="ctr"/>
            <a:r>
              <a:rPr lang="en-US" sz="4800" b="1" dirty="0" smtClean="0">
                <a:latin typeface="Times New Roman" panose="02020603050405020304" pitchFamily="18" charset="0"/>
                <a:cs typeface="Times New Roman" panose="02020603050405020304" pitchFamily="18" charset="0"/>
              </a:rPr>
              <a:t>David vs. Goliath</a:t>
            </a:r>
            <a:br>
              <a:rPr lang="en-US" sz="4800" b="1"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small </a:t>
            </a:r>
            <a:r>
              <a:rPr lang="en-US" sz="2700" dirty="0" smtClean="0">
                <a:latin typeface="Times New Roman" panose="02020603050405020304" pitchFamily="18" charset="0"/>
                <a:cs typeface="Times New Roman" panose="02020603050405020304" pitchFamily="18" charset="0"/>
              </a:rPr>
              <a:t>(devices) </a:t>
            </a:r>
            <a:r>
              <a:rPr lang="en-US" sz="3600" dirty="0" smtClean="0">
                <a:latin typeface="Times New Roman" panose="02020603050405020304" pitchFamily="18" charset="0"/>
                <a:cs typeface="Times New Roman" panose="02020603050405020304" pitchFamily="18" charset="0"/>
              </a:rPr>
              <a:t>slay big </a:t>
            </a:r>
            <a:r>
              <a:rPr lang="en-US" sz="2700" dirty="0" smtClean="0">
                <a:latin typeface="Times New Roman" panose="02020603050405020304" pitchFamily="18" charset="0"/>
                <a:cs typeface="Times New Roman" panose="02020603050405020304" pitchFamily="18" charset="0"/>
              </a:rPr>
              <a:t>(data)</a:t>
            </a:r>
            <a:endParaRPr lang="en-US" sz="2700" dirty="0"/>
          </a:p>
        </p:txBody>
      </p:sp>
      <p:sp>
        <p:nvSpPr>
          <p:cNvPr id="3" name="Rectangle 2"/>
          <p:cNvSpPr/>
          <p:nvPr/>
        </p:nvSpPr>
        <p:spPr>
          <a:xfrm>
            <a:off x="304800" y="1371600"/>
            <a:ext cx="8534400" cy="2985433"/>
          </a:xfrm>
          <a:prstGeom prst="rect">
            <a:avLst/>
          </a:prstGeom>
        </p:spPr>
        <p:txBody>
          <a:bodyPr wrap="square">
            <a:spAutoFit/>
          </a:bodyPr>
          <a:lstStyle/>
          <a:p>
            <a:pPr marL="342900" indent="-342900">
              <a:buFont typeface="Arial" panose="020B0604020202020204" pitchFamily="34" charset="0"/>
              <a:buChar char="•"/>
            </a:pPr>
            <a:r>
              <a:rPr lang="en-US" sz="2000" dirty="0"/>
              <a:t>Embedded Systems</a:t>
            </a:r>
          </a:p>
          <a:p>
            <a:pPr marL="742950" lvl="1" indent="-285750">
              <a:buFont typeface="Arial" panose="020B0604020202020204" pitchFamily="34" charset="0"/>
              <a:buChar char="•"/>
            </a:pPr>
            <a:r>
              <a:rPr lang="en-US" sz="1600" i="1" dirty="0"/>
              <a:t>Microcontroller, embedded computer, system-on-chip (SOC), etc.  </a:t>
            </a:r>
          </a:p>
          <a:p>
            <a:pPr marL="742950" lvl="1" indent="-285750">
              <a:buFont typeface="Arial" panose="020B0604020202020204" pitchFamily="34" charset="0"/>
              <a:buChar char="•"/>
            </a:pPr>
            <a:r>
              <a:rPr lang="en-US" sz="1600" i="1" dirty="0"/>
              <a:t>Processor and memory located on a single chip  </a:t>
            </a:r>
          </a:p>
          <a:p>
            <a:pPr marL="742950" lvl="1" indent="-285750">
              <a:buFont typeface="Arial" panose="020B0604020202020204" pitchFamily="34" charset="0"/>
              <a:buChar char="•"/>
            </a:pPr>
            <a:r>
              <a:rPr lang="en-US" sz="1600" i="1" dirty="0"/>
              <a:t>Low Size, Weight, and Power (</a:t>
            </a:r>
            <a:r>
              <a:rPr lang="en-US" sz="1600" i="1" dirty="0" err="1"/>
              <a:t>SWaP</a:t>
            </a:r>
            <a:r>
              <a:rPr lang="en-US" sz="1600" i="1" dirty="0"/>
              <a:t>)</a:t>
            </a:r>
          </a:p>
          <a:p>
            <a:pPr marL="742950" lvl="1" indent="-285750">
              <a:buFont typeface="Arial" panose="020B0604020202020204" pitchFamily="34" charset="0"/>
              <a:buChar char="•"/>
            </a:pPr>
            <a:r>
              <a:rPr lang="en-US" sz="1600" i="1" dirty="0"/>
              <a:t>Have modest but significant capabilities when compared to desktop or laptop </a:t>
            </a:r>
            <a:r>
              <a:rPr lang="en-US" sz="1600" i="1" dirty="0" smtClean="0"/>
              <a:t>computers</a:t>
            </a:r>
          </a:p>
          <a:p>
            <a:pPr marL="742950" lvl="1" indent="-285750">
              <a:buFont typeface="Arial" panose="020B0604020202020204" pitchFamily="34" charset="0"/>
              <a:buChar char="•"/>
            </a:pPr>
            <a:endParaRPr lang="en-US" sz="1600" i="1" dirty="0"/>
          </a:p>
          <a:p>
            <a:pPr marL="342900" indent="-342900">
              <a:buFont typeface="Arial" panose="020B0604020202020204" pitchFamily="34" charset="0"/>
              <a:buChar char="•"/>
            </a:pPr>
            <a:r>
              <a:rPr lang="en-US" sz="2000" dirty="0" smtClean="0"/>
              <a:t>“Maker” movement – build skills, confidence, curiosity through tinkering with electronics to build esoteric and/or useful devices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pic>
        <p:nvPicPr>
          <p:cNvPr id="1026" name="Picture 2" descr="C:\Users\sepul546\Desktop\Arduin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97" t="29553" r="24939" b="30772"/>
          <a:stretch/>
        </p:blipFill>
        <p:spPr bwMode="auto">
          <a:xfrm>
            <a:off x="304800" y="4998402"/>
            <a:ext cx="2256775" cy="1304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6694" y="6303267"/>
            <a:ext cx="1072986" cy="276999"/>
          </a:xfrm>
          <a:prstGeom prst="rect">
            <a:avLst/>
          </a:prstGeom>
          <a:noFill/>
        </p:spPr>
        <p:txBody>
          <a:bodyPr wrap="none" rtlCol="0">
            <a:spAutoFit/>
          </a:bodyPr>
          <a:lstStyle/>
          <a:p>
            <a:r>
              <a:rPr lang="en-US" sz="1200" dirty="0" smtClean="0"/>
              <a:t>Arduino Uno</a:t>
            </a:r>
            <a:endParaRPr lang="en-US" sz="1200" dirty="0"/>
          </a:p>
        </p:txBody>
      </p:sp>
      <p:sp>
        <p:nvSpPr>
          <p:cNvPr id="13" name="TextBox 12"/>
          <p:cNvSpPr txBox="1"/>
          <p:nvPr/>
        </p:nvSpPr>
        <p:spPr>
          <a:xfrm>
            <a:off x="3388027" y="6303267"/>
            <a:ext cx="1845185" cy="276999"/>
          </a:xfrm>
          <a:prstGeom prst="rect">
            <a:avLst/>
          </a:prstGeom>
          <a:noFill/>
        </p:spPr>
        <p:txBody>
          <a:bodyPr wrap="none" rtlCol="0">
            <a:spAutoFit/>
          </a:bodyPr>
          <a:lstStyle/>
          <a:p>
            <a:r>
              <a:rPr lang="en-US" sz="1200" dirty="0" smtClean="0"/>
              <a:t>Raspberry Pi 3 Model B</a:t>
            </a:r>
            <a:endParaRPr lang="en-US" sz="1200" dirty="0"/>
          </a:p>
        </p:txBody>
      </p:sp>
      <p:sp>
        <p:nvSpPr>
          <p:cNvPr id="14" name="TextBox 13"/>
          <p:cNvSpPr txBox="1"/>
          <p:nvPr/>
        </p:nvSpPr>
        <p:spPr>
          <a:xfrm>
            <a:off x="6667923" y="6303266"/>
            <a:ext cx="1486817" cy="276999"/>
          </a:xfrm>
          <a:prstGeom prst="rect">
            <a:avLst/>
          </a:prstGeom>
          <a:noFill/>
        </p:spPr>
        <p:txBody>
          <a:bodyPr wrap="none" rtlCol="0">
            <a:spAutoFit/>
          </a:bodyPr>
          <a:lstStyle/>
          <a:p>
            <a:r>
              <a:rPr lang="en-US" sz="1200" dirty="0" smtClean="0"/>
              <a:t>NVIDIA </a:t>
            </a:r>
            <a:r>
              <a:rPr lang="en-US" sz="1200" dirty="0" err="1" smtClean="0"/>
              <a:t>Jetson</a:t>
            </a:r>
            <a:r>
              <a:rPr lang="en-US" sz="1200" dirty="0" smtClean="0"/>
              <a:t> TX1</a:t>
            </a:r>
            <a:endParaRPr lang="en-US" sz="1200" dirty="0"/>
          </a:p>
        </p:txBody>
      </p:sp>
    </p:spTree>
    <p:extLst>
      <p:ext uri="{BB962C8B-B14F-4D97-AF65-F5344CB8AC3E}">
        <p14:creationId xmlns:p14="http://schemas.microsoft.com/office/powerpoint/2010/main" val="40349445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l"/>
            <a:r>
              <a:rPr lang="en-US" sz="4800" dirty="0" smtClean="0">
                <a:latin typeface="Times New Roman" panose="02020603050405020304" pitchFamily="18" charset="0"/>
                <a:cs typeface="Times New Roman" panose="02020603050405020304" pitchFamily="18" charset="0"/>
              </a:rPr>
              <a:t>Raspberry Pi Enhanced REFTEK </a:t>
            </a:r>
            <a:r>
              <a:rPr lang="en-US" sz="3100" dirty="0" smtClean="0">
                <a:latin typeface="Times New Roman" panose="02020603050405020304" pitchFamily="18" charset="0"/>
                <a:cs typeface="Times New Roman" panose="02020603050405020304" pitchFamily="18" charset="0"/>
              </a:rPr>
              <a:t>RaPiER</a:t>
            </a:r>
            <a:endParaRPr lang="en-US" sz="3100" dirty="0"/>
          </a:p>
        </p:txBody>
      </p:sp>
      <p:pic>
        <p:nvPicPr>
          <p:cNvPr id="5" name="Picture 2" descr="D:\Dropbox\RaPiER\RaPiER_Tim\Photos\IMG_74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74" r="20000"/>
          <a:stretch/>
        </p:blipFill>
        <p:spPr bwMode="auto">
          <a:xfrm>
            <a:off x="6248400" y="4038600"/>
            <a:ext cx="2362200" cy="2687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600200"/>
            <a:ext cx="5257800" cy="5678479"/>
          </a:xfrm>
          <a:prstGeom prst="rect">
            <a:avLst/>
          </a:prstGeom>
        </p:spPr>
        <p:txBody>
          <a:bodyPr wrap="square">
            <a:spAutoFit/>
          </a:bodyPr>
          <a:lstStyle/>
          <a:p>
            <a:pPr marL="285750" indent="-285750">
              <a:buFont typeface="Arial" panose="020B0604020202020204" pitchFamily="34" charset="0"/>
              <a:buChar char="•"/>
            </a:pPr>
            <a:r>
              <a:rPr lang="en-US" sz="1600" dirty="0"/>
              <a:t>The integration of a Commercial Off The Shelf </a:t>
            </a:r>
            <a:r>
              <a:rPr lang="en-US" sz="1600" dirty="0" smtClean="0"/>
              <a:t>Data </a:t>
            </a:r>
            <a:r>
              <a:rPr lang="en-US" sz="1600" dirty="0"/>
              <a:t>Acquisition System (DAS) with an inexpensive and easy-to-use embedded </a:t>
            </a:r>
            <a:r>
              <a:rPr lang="en-US" sz="1600" dirty="0" smtClean="0"/>
              <a:t>computer. Integrated radios create mesh network and send copies of data to other nodes</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Using skills common to geoscientists, </a:t>
            </a:r>
            <a:r>
              <a:rPr lang="en-US" sz="1600" dirty="0" smtClean="0"/>
              <a:t>geoscientists can </a:t>
            </a:r>
            <a:r>
              <a:rPr lang="en-US" sz="1600" dirty="0"/>
              <a:t>build their own "no engineer </a:t>
            </a:r>
            <a:r>
              <a:rPr lang="en-US" sz="1600" dirty="0" smtClean="0"/>
              <a:t>needed” Internet </a:t>
            </a:r>
            <a:r>
              <a:rPr lang="en-US" sz="1600" dirty="0"/>
              <a:t>of Geophysical Things (IoGT) </a:t>
            </a:r>
            <a:r>
              <a:rPr lang="en-US" sz="1600" dirty="0" smtClean="0"/>
              <a:t>device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Geoscientists can </a:t>
            </a:r>
            <a:r>
              <a:rPr lang="en-US" sz="1600" dirty="0"/>
              <a:t>utilize the Raspberry Pi’s </a:t>
            </a:r>
            <a:r>
              <a:rPr lang="en-US" sz="1600" dirty="0" smtClean="0"/>
              <a:t>ecosystem </a:t>
            </a:r>
            <a:r>
              <a:rPr lang="en-US" sz="1600" dirty="0"/>
              <a:t>to bootstrap </a:t>
            </a:r>
            <a:r>
              <a:rPr lang="en-US" sz="1600" dirty="0" smtClean="0"/>
              <a:t>novel </a:t>
            </a:r>
            <a:r>
              <a:rPr lang="en-US" sz="1600" dirty="0"/>
              <a:t>sensor node/network </a:t>
            </a:r>
            <a:r>
              <a:rPr lang="en-US" sz="1600" dirty="0" smtClean="0"/>
              <a:t>enhancements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Educational/capacity-building solution to develop </a:t>
            </a:r>
            <a:r>
              <a:rPr lang="en-US" sz="1600" dirty="0"/>
              <a:t>“tinkering” skills while </a:t>
            </a:r>
            <a:r>
              <a:rPr lang="en-US" sz="1600" dirty="0" smtClean="0"/>
              <a:t>simultaneously performing automated processing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One example of automated processing via distributed computing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100" dirty="0"/>
          </a:p>
        </p:txBody>
      </p:sp>
      <p:pic>
        <p:nvPicPr>
          <p:cNvPr id="8" name="Picture 7" descr="IMG_396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67400" y="1295400"/>
            <a:ext cx="3048000" cy="2286000"/>
          </a:xfrm>
          <a:prstGeom prst="rect">
            <a:avLst/>
          </a:prstGeom>
        </p:spPr>
      </p:pic>
    </p:spTree>
    <p:extLst>
      <p:ext uri="{BB962C8B-B14F-4D97-AF65-F5344CB8AC3E}">
        <p14:creationId xmlns:p14="http://schemas.microsoft.com/office/powerpoint/2010/main" val="37693133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5664"/>
          </a:xfrm>
        </p:spPr>
        <p:txBody>
          <a:bodyPr>
            <a:normAutofit fontScale="90000"/>
          </a:bodyPr>
          <a:lstStyle/>
          <a:p>
            <a:r>
              <a:rPr lang="en-US" sz="3600" b="1" dirty="0" smtClean="0"/>
              <a:t>Examples of collaborative, capacity-building projects: Seismic hazards</a:t>
            </a:r>
            <a:endParaRPr lang="en-US" sz="3600" dirty="0"/>
          </a:p>
        </p:txBody>
      </p:sp>
      <p:sp>
        <p:nvSpPr>
          <p:cNvPr id="3" name="Content Placeholder 2"/>
          <p:cNvSpPr>
            <a:spLocks noGrp="1"/>
          </p:cNvSpPr>
          <p:nvPr>
            <p:ph idx="1"/>
          </p:nvPr>
        </p:nvSpPr>
        <p:spPr>
          <a:xfrm>
            <a:off x="457200" y="1524000"/>
            <a:ext cx="8229600" cy="5105400"/>
          </a:xfrm>
        </p:spPr>
        <p:txBody>
          <a:bodyPr>
            <a:normAutofit fontScale="92500" lnSpcReduction="10000"/>
          </a:bodyPr>
          <a:lstStyle/>
          <a:p>
            <a:r>
              <a:rPr lang="en-US" sz="2600" dirty="0" smtClean="0"/>
              <a:t>Develop realistic probabilistic forecast of ground shaking for future earthquakes and use that product to define earthquake safety standards.</a:t>
            </a:r>
          </a:p>
          <a:p>
            <a:endParaRPr lang="en-US" sz="2600" dirty="0" smtClean="0"/>
          </a:p>
          <a:p>
            <a:r>
              <a:rPr lang="en-US" sz="2600" dirty="0" smtClean="0"/>
              <a:t>Create probabilistic seismic hazard maps.</a:t>
            </a:r>
          </a:p>
          <a:p>
            <a:pPr lvl="1"/>
            <a:r>
              <a:rPr lang="en-US" sz="2000" dirty="0"/>
              <a:t>I</a:t>
            </a:r>
            <a:r>
              <a:rPr lang="en-US" sz="2000" dirty="0" smtClean="0"/>
              <a:t>ncludes using earthquake catalogs to determine the characteristics of potential earthquake sources, as well as determining appropriate attenuation relationships and site effects (from mapping soil depth and shear wave velocity in upper 30 meters).</a:t>
            </a:r>
          </a:p>
          <a:p>
            <a:pPr lvl="1"/>
            <a:endParaRPr lang="en-US" sz="2000" dirty="0" smtClean="0"/>
          </a:p>
          <a:p>
            <a:r>
              <a:rPr lang="en-US" sz="2600" dirty="0" smtClean="0"/>
              <a:t>Compute earthquake scenarios for fault segments that pose specific threats.</a:t>
            </a:r>
          </a:p>
          <a:p>
            <a:endParaRPr lang="en-US" sz="2600" dirty="0" smtClean="0"/>
          </a:p>
          <a:p>
            <a:r>
              <a:rPr lang="en-US" sz="2600" dirty="0" smtClean="0"/>
              <a:t>Perform seismic site characterization and </a:t>
            </a:r>
            <a:r>
              <a:rPr lang="en-US" sz="2600" dirty="0" err="1" smtClean="0"/>
              <a:t>microzonation</a:t>
            </a:r>
            <a:r>
              <a:rPr lang="en-US" sz="2600" dirty="0" smtClean="0"/>
              <a:t> studies of major cities.</a:t>
            </a:r>
          </a:p>
          <a:p>
            <a:endParaRPr lang="en-US" sz="2600" dirty="0" smtClean="0"/>
          </a:p>
          <a:p>
            <a:endParaRPr lang="en-US" dirty="0"/>
          </a:p>
        </p:txBody>
      </p:sp>
    </p:spTree>
    <p:extLst>
      <p:ext uri="{BB962C8B-B14F-4D97-AF65-F5344CB8AC3E}">
        <p14:creationId xmlns:p14="http://schemas.microsoft.com/office/powerpoint/2010/main" val="188580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a:xfrm>
            <a:off x="457200" y="1600200"/>
            <a:ext cx="8229600" cy="4831080"/>
          </a:xfrm>
        </p:spPr>
        <p:txBody>
          <a:bodyPr>
            <a:normAutofit fontScale="70000" lnSpcReduction="20000"/>
          </a:bodyPr>
          <a:lstStyle/>
          <a:p>
            <a:r>
              <a:rPr lang="en-US" sz="2400" dirty="0"/>
              <a:t>How do (geo)science-oriented capacity-building, education and outreach initiatives differ from nation to nation and region to region? How do we strengthen cross-border collaborations and capacity-building efforts?</a:t>
            </a:r>
          </a:p>
          <a:p>
            <a:endParaRPr lang="en-US" sz="2400" dirty="0"/>
          </a:p>
          <a:p>
            <a:r>
              <a:rPr lang="en-US" sz="2400" dirty="0"/>
              <a:t>What sorts of geoscience-related knowledge, skills and experience are valued locally? How can an SZO be leveraged to expand them?</a:t>
            </a:r>
          </a:p>
          <a:p>
            <a:endParaRPr lang="en-US" sz="2400" dirty="0"/>
          </a:p>
          <a:p>
            <a:r>
              <a:rPr lang="en-US" sz="2400" dirty="0"/>
              <a:t>What obstacles inhibit people, governments, international organizations and non-governmental organizations from realizing their geoscience-related professional goals? </a:t>
            </a:r>
          </a:p>
          <a:p>
            <a:endParaRPr lang="en-US" sz="2400" dirty="0"/>
          </a:p>
          <a:p>
            <a:r>
              <a:rPr lang="en-US" sz="2400" dirty="0"/>
              <a:t>Are you aware of national or regional capacity building, education and outreach initiatives in the past years?  Can you comment on positive experiences of these and how to improve on them</a:t>
            </a:r>
            <a:r>
              <a:rPr lang="en-US" sz="2400" dirty="0" smtClean="0"/>
              <a:t>?</a:t>
            </a:r>
          </a:p>
          <a:p>
            <a:endParaRPr lang="en-US" sz="2400" dirty="0"/>
          </a:p>
          <a:p>
            <a:r>
              <a:rPr lang="en-US" sz="2400" dirty="0"/>
              <a:t>Do you think that capacity building, education and outreach would be more effective if done regionally or as a whole throughout the SZO footprint? Are there any clear differences/necessities for each region</a:t>
            </a:r>
            <a:r>
              <a:rPr lang="en-US" sz="2400" dirty="0" smtClean="0"/>
              <a:t>?</a:t>
            </a:r>
          </a:p>
          <a:p>
            <a:endParaRPr lang="en-US" sz="2400" dirty="0"/>
          </a:p>
          <a:p>
            <a:r>
              <a:rPr lang="en-US" sz="2400" dirty="0"/>
              <a:t>How do we plan successful capacity-building efforts? i.e., How do we set identify mutual interests with local scientists/stakeholders and ensure that everyone’s interests are satisfied?</a:t>
            </a:r>
            <a:endParaRPr lang="en-US" sz="1600" dirty="0"/>
          </a:p>
        </p:txBody>
      </p:sp>
    </p:spTree>
    <p:extLst>
      <p:ext uri="{BB962C8B-B14F-4D97-AF65-F5344CB8AC3E}">
        <p14:creationId xmlns:p14="http://schemas.microsoft.com/office/powerpoint/2010/main" val="147584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S</a:t>
            </a:r>
            <a:r>
              <a:rPr lang="en-US" sz="3200" b="1" dirty="0" smtClean="0"/>
              <a:t>cientific </a:t>
            </a:r>
            <a:r>
              <a:rPr lang="en-US" sz="3200" b="1" dirty="0"/>
              <a:t>c</a:t>
            </a:r>
            <a:r>
              <a:rPr lang="en-US" sz="3200" b="1" dirty="0" smtClean="0"/>
              <a:t>apacity</a:t>
            </a:r>
            <a:r>
              <a:rPr lang="en-US" sz="3200" b="1" dirty="0"/>
              <a:t>-building = </a:t>
            </a:r>
            <a:r>
              <a:rPr lang="en-US" sz="3200" b="1" i="1" dirty="0"/>
              <a:t>Science Diplomacy</a:t>
            </a:r>
            <a:endParaRPr lang="en-US" sz="3200" dirty="0"/>
          </a:p>
        </p:txBody>
      </p:sp>
      <p:sp>
        <p:nvSpPr>
          <p:cNvPr id="3" name="Content Placeholder 2"/>
          <p:cNvSpPr>
            <a:spLocks noGrp="1"/>
          </p:cNvSpPr>
          <p:nvPr>
            <p:ph idx="1"/>
          </p:nvPr>
        </p:nvSpPr>
        <p:spPr/>
        <p:txBody>
          <a:bodyPr>
            <a:normAutofit fontScale="85000" lnSpcReduction="20000"/>
          </a:bodyPr>
          <a:lstStyle/>
          <a:p>
            <a:r>
              <a:rPr lang="en-US" sz="2400" dirty="0"/>
              <a:t>Application of scientific advances is an important part of how people everywhere improve their lives.</a:t>
            </a:r>
          </a:p>
          <a:p>
            <a:endParaRPr lang="en-US" sz="2400" dirty="0" smtClean="0"/>
          </a:p>
          <a:p>
            <a:r>
              <a:rPr lang="en-US" sz="2400" dirty="0" smtClean="0"/>
              <a:t>When </a:t>
            </a:r>
            <a:r>
              <a:rPr lang="en-US" sz="2400" dirty="0"/>
              <a:t>political relations between </a:t>
            </a:r>
            <a:r>
              <a:rPr lang="en-US" sz="2400" dirty="0" smtClean="0"/>
              <a:t>nations </a:t>
            </a:r>
            <a:r>
              <a:rPr lang="en-US" sz="2400" dirty="0"/>
              <a:t>are </a:t>
            </a:r>
            <a:r>
              <a:rPr lang="en-US" sz="2400" dirty="0" smtClean="0"/>
              <a:t>strained, </a:t>
            </a:r>
            <a:r>
              <a:rPr lang="en-US" sz="2400" dirty="0"/>
              <a:t>joint research efforts can give them a way to keep </a:t>
            </a:r>
            <a:r>
              <a:rPr lang="en-US" sz="2400" dirty="0" smtClean="0"/>
              <a:t>talking </a:t>
            </a:r>
            <a:r>
              <a:rPr lang="en-US" sz="2400" dirty="0"/>
              <a:t>and to build trust. </a:t>
            </a:r>
          </a:p>
          <a:p>
            <a:pPr marL="0" indent="0">
              <a:buNone/>
            </a:pPr>
            <a:endParaRPr lang="en-US" sz="2400" dirty="0" smtClean="0"/>
          </a:p>
          <a:p>
            <a:r>
              <a:rPr lang="en-US" sz="2400" dirty="0" smtClean="0"/>
              <a:t>Scientists have long history of putting aside ideological differences to focus on scientific problems and betterment of humanity</a:t>
            </a:r>
            <a:r>
              <a:rPr lang="en-US" sz="2400" dirty="0" smtClean="0"/>
              <a:t>.</a:t>
            </a:r>
          </a:p>
          <a:p>
            <a:endParaRPr lang="en-US" sz="2400" dirty="0"/>
          </a:p>
          <a:p>
            <a:r>
              <a:rPr lang="en-US" sz="2400" dirty="0"/>
              <a:t>Science diplomacy </a:t>
            </a:r>
            <a:r>
              <a:rPr lang="en-US" sz="2400" dirty="0" smtClean="0"/>
              <a:t>is </a:t>
            </a:r>
            <a:r>
              <a:rPr lang="en-US" sz="2400" dirty="0"/>
              <a:t>more important than ever in a globalized </a:t>
            </a:r>
            <a:r>
              <a:rPr lang="en-US" sz="2400" dirty="0" smtClean="0"/>
              <a:t>world.</a:t>
            </a:r>
            <a:endParaRPr lang="en-US" sz="2400" dirty="0" smtClean="0"/>
          </a:p>
          <a:p>
            <a:pPr marL="0" indent="0">
              <a:buNone/>
            </a:pPr>
            <a:endParaRPr lang="en-US" sz="2400" dirty="0" smtClean="0"/>
          </a:p>
          <a:p>
            <a:r>
              <a:rPr lang="en-US" sz="2400" dirty="0" smtClean="0"/>
              <a:t>Distinguished from </a:t>
            </a:r>
            <a:r>
              <a:rPr lang="en-US" sz="2400" dirty="0"/>
              <a:t>'parachute science', in which investigators from developed countries merely collect </a:t>
            </a:r>
            <a:r>
              <a:rPr lang="en-US" sz="2400" dirty="0" smtClean="0"/>
              <a:t>data, </a:t>
            </a:r>
            <a:r>
              <a:rPr lang="en-US" sz="2400" dirty="0"/>
              <a:t>return </a:t>
            </a:r>
            <a:r>
              <a:rPr lang="en-US" sz="2400" dirty="0" smtClean="0"/>
              <a:t>home, </a:t>
            </a:r>
            <a:r>
              <a:rPr lang="en-US" sz="2400" dirty="0"/>
              <a:t>and publish </a:t>
            </a:r>
            <a:r>
              <a:rPr lang="en-US" sz="2400" dirty="0" smtClean="0"/>
              <a:t>papers</a:t>
            </a:r>
            <a:r>
              <a:rPr lang="en-US" sz="2400" dirty="0"/>
              <a:t>.</a:t>
            </a:r>
            <a:endParaRPr lang="en-US" sz="2200" dirty="0" smtClean="0"/>
          </a:p>
        </p:txBody>
      </p:sp>
    </p:spTree>
    <p:extLst>
      <p:ext uri="{BB962C8B-B14F-4D97-AF65-F5344CB8AC3E}">
        <p14:creationId xmlns:p14="http://schemas.microsoft.com/office/powerpoint/2010/main" val="213106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Examples</a:t>
            </a:r>
            <a:endParaRPr lang="en-US" sz="3200" dirty="0"/>
          </a:p>
        </p:txBody>
      </p:sp>
      <p:sp>
        <p:nvSpPr>
          <p:cNvPr id="3" name="Content Placeholder 2"/>
          <p:cNvSpPr>
            <a:spLocks noGrp="1"/>
          </p:cNvSpPr>
          <p:nvPr>
            <p:ph idx="1"/>
          </p:nvPr>
        </p:nvSpPr>
        <p:spPr>
          <a:xfrm>
            <a:off x="457200" y="1646237"/>
            <a:ext cx="8229600" cy="3840163"/>
          </a:xfrm>
        </p:spPr>
        <p:txBody>
          <a:bodyPr>
            <a:normAutofit fontScale="92500" lnSpcReduction="10000"/>
          </a:bodyPr>
          <a:lstStyle/>
          <a:p>
            <a:endParaRPr lang="en-US" sz="2400" dirty="0" smtClean="0"/>
          </a:p>
          <a:p>
            <a:r>
              <a:rPr lang="en-US" sz="2400" dirty="0"/>
              <a:t>Agreement signed between AAAS and the Cuban Academy of Sciences in 2014 to advance scientific cooperation between Cuban and U.S. scientists </a:t>
            </a:r>
          </a:p>
          <a:p>
            <a:pPr lvl="1"/>
            <a:r>
              <a:rPr lang="en-US" sz="1800" dirty="0"/>
              <a:t>Topics include tropical infectious diseases, brain disorders, cancer, and antimicrobial drug resistance. </a:t>
            </a:r>
          </a:p>
          <a:p>
            <a:endParaRPr lang="en-US" sz="2400" dirty="0" smtClean="0"/>
          </a:p>
          <a:p>
            <a:r>
              <a:rPr lang="en-US" sz="2400" dirty="0" smtClean="0"/>
              <a:t>Collaboration between USGS and seismic networks in Chile, Cuba, Nicaragua</a:t>
            </a:r>
            <a:r>
              <a:rPr lang="is-IS" sz="2400" dirty="0" smtClean="0"/>
              <a:t>…and elsewhere</a:t>
            </a:r>
          </a:p>
          <a:p>
            <a:endParaRPr lang="is-IS" sz="2400" dirty="0"/>
          </a:p>
          <a:p>
            <a:r>
              <a:rPr lang="en-US" sz="2400" dirty="0" smtClean="0"/>
              <a:t>“</a:t>
            </a:r>
            <a:r>
              <a:rPr lang="en-US" sz="2400" dirty="0"/>
              <a:t>Joint research in almost any field can only work for the best aims and needs of both </a:t>
            </a:r>
            <a:r>
              <a:rPr lang="en-US" sz="2400" dirty="0" smtClean="0"/>
              <a:t>countries.”</a:t>
            </a:r>
            <a:r>
              <a:rPr lang="en-US" sz="2400" dirty="0" smtClean="0"/>
              <a:t>*</a:t>
            </a:r>
            <a:endParaRPr lang="en-US" sz="2400" dirty="0" smtClean="0"/>
          </a:p>
        </p:txBody>
      </p:sp>
      <p:sp>
        <p:nvSpPr>
          <p:cNvPr id="4" name="TextBox 3"/>
          <p:cNvSpPr txBox="1"/>
          <p:nvPr/>
        </p:nvSpPr>
        <p:spPr>
          <a:xfrm>
            <a:off x="2819400" y="5791200"/>
            <a:ext cx="5791200" cy="861774"/>
          </a:xfrm>
          <a:prstGeom prst="rect">
            <a:avLst/>
          </a:prstGeom>
          <a:noFill/>
        </p:spPr>
        <p:txBody>
          <a:bodyPr wrap="square" rtlCol="0">
            <a:spAutoFit/>
          </a:bodyPr>
          <a:lstStyle/>
          <a:p>
            <a:r>
              <a:rPr lang="en-US" sz="1600" dirty="0" smtClean="0"/>
              <a:t>*Sergio </a:t>
            </a:r>
            <a:r>
              <a:rPr lang="en-US" sz="1600" dirty="0"/>
              <a:t>Jorge </a:t>
            </a:r>
            <a:r>
              <a:rPr lang="en-US" sz="1600" dirty="0" err="1"/>
              <a:t>Pastrana</a:t>
            </a:r>
            <a:r>
              <a:rPr lang="en-US" sz="1600" dirty="0"/>
              <a:t> (2015), “Building a Lasting Cuba-U.S. Bridge through Science,” </a:t>
            </a:r>
            <a:r>
              <a:rPr lang="en-US" sz="1600" i="1" dirty="0"/>
              <a:t>Science &amp; Diplomacy, 4,</a:t>
            </a:r>
            <a:r>
              <a:rPr lang="en-US" sz="1600" dirty="0"/>
              <a:t> No. 1.</a:t>
            </a:r>
          </a:p>
          <a:p>
            <a:endParaRPr lang="en-US" dirty="0"/>
          </a:p>
        </p:txBody>
      </p:sp>
    </p:spTree>
    <p:extLst>
      <p:ext uri="{BB962C8B-B14F-4D97-AF65-F5344CB8AC3E}">
        <p14:creationId xmlns:p14="http://schemas.microsoft.com/office/powerpoint/2010/main" val="250341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Challenges</a:t>
            </a:r>
            <a:endParaRPr lang="en-US" dirty="0"/>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endParaRPr lang="en-US" sz="2400" dirty="0" smtClean="0"/>
          </a:p>
          <a:p>
            <a:pPr>
              <a:spcAft>
                <a:spcPts val="1200"/>
              </a:spcAft>
            </a:pPr>
            <a:r>
              <a:rPr lang="en-US" sz="2400" dirty="0" smtClean="0"/>
              <a:t>Wide </a:t>
            </a:r>
            <a:r>
              <a:rPr lang="en-US" sz="2400" dirty="0"/>
              <a:t>range of scientific progress in </a:t>
            </a:r>
            <a:r>
              <a:rPr lang="en-US" sz="2400" dirty="0" smtClean="0"/>
              <a:t>different countries</a:t>
            </a:r>
            <a:r>
              <a:rPr lang="en-US" sz="2400" dirty="0"/>
              <a:t>. </a:t>
            </a:r>
          </a:p>
          <a:p>
            <a:pPr>
              <a:spcAft>
                <a:spcPts val="1200"/>
              </a:spcAft>
            </a:pPr>
            <a:r>
              <a:rPr lang="en-US" sz="2400" dirty="0"/>
              <a:t>R</a:t>
            </a:r>
            <a:r>
              <a:rPr lang="en-US" sz="2400" dirty="0" smtClean="0"/>
              <a:t>esearch is sometimes considered </a:t>
            </a:r>
            <a:r>
              <a:rPr lang="en-US" sz="2400" dirty="0"/>
              <a:t>a </a:t>
            </a:r>
            <a:r>
              <a:rPr lang="en-US" sz="2400" dirty="0" smtClean="0"/>
              <a:t>luxury, </a:t>
            </a:r>
            <a:r>
              <a:rPr lang="en-US" sz="2400" dirty="0"/>
              <a:t>owing to economic constraints, and many scientists hold several other jobs.</a:t>
            </a:r>
          </a:p>
          <a:p>
            <a:pPr>
              <a:spcAft>
                <a:spcPts val="1200"/>
              </a:spcAft>
            </a:pPr>
            <a:r>
              <a:rPr lang="en-US" sz="2400" dirty="0"/>
              <a:t>Physical and communications infrastructure varies </a:t>
            </a:r>
            <a:r>
              <a:rPr lang="en-US" sz="2400" dirty="0" smtClean="0"/>
              <a:t>considerably.</a:t>
            </a:r>
            <a:endParaRPr lang="en-US" sz="2400" dirty="0"/>
          </a:p>
          <a:p>
            <a:pPr>
              <a:spcAft>
                <a:spcPts val="1200"/>
              </a:spcAft>
            </a:pPr>
            <a:r>
              <a:rPr lang="en-US" sz="2400" dirty="0"/>
              <a:t>Lack of scientific tradition, institutional support and collaboration within the local scientific </a:t>
            </a:r>
            <a:r>
              <a:rPr lang="en-US" sz="2400" dirty="0" smtClean="0"/>
              <a:t>community. </a:t>
            </a:r>
            <a:endParaRPr lang="en-US" sz="2400" dirty="0"/>
          </a:p>
          <a:p>
            <a:pPr>
              <a:spcAft>
                <a:spcPts val="1200"/>
              </a:spcAft>
            </a:pPr>
            <a:r>
              <a:rPr lang="en-US" sz="2400" dirty="0"/>
              <a:t>Available training is often operational rather than research oriented.</a:t>
            </a:r>
            <a:endParaRPr lang="en-US" sz="2200" dirty="0" smtClean="0"/>
          </a:p>
        </p:txBody>
      </p:sp>
    </p:spTree>
    <p:extLst>
      <p:ext uri="{BB962C8B-B14F-4D97-AF65-F5344CB8AC3E}">
        <p14:creationId xmlns:p14="http://schemas.microsoft.com/office/powerpoint/2010/main" val="292898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 </a:t>
            </a:r>
            <a:r>
              <a:rPr lang="en-US" sz="2800" b="1" dirty="0"/>
              <a:t>IRIS’s International Development Seismology </a:t>
            </a:r>
            <a:r>
              <a:rPr lang="en-US" sz="2800" b="1" dirty="0" smtClean="0"/>
              <a:t>Committee</a:t>
            </a:r>
            <a:endParaRPr lang="en-US" sz="2800" b="1" dirty="0"/>
          </a:p>
        </p:txBody>
      </p:sp>
      <p:sp>
        <p:nvSpPr>
          <p:cNvPr id="3" name="Content Placeholder 2"/>
          <p:cNvSpPr>
            <a:spLocks noGrp="1"/>
          </p:cNvSpPr>
          <p:nvPr>
            <p:ph idx="1"/>
          </p:nvPr>
        </p:nvSpPr>
        <p:spPr>
          <a:xfrm>
            <a:off x="457200" y="1524000"/>
            <a:ext cx="8229600" cy="5105400"/>
          </a:xfrm>
        </p:spPr>
        <p:txBody>
          <a:bodyPr>
            <a:noAutofit/>
          </a:bodyPr>
          <a:lstStyle/>
          <a:p>
            <a:pPr>
              <a:spcAft>
                <a:spcPts val="600"/>
              </a:spcAft>
            </a:pPr>
            <a:r>
              <a:rPr lang="en-US" sz="1600" dirty="0" smtClean="0"/>
              <a:t>2015 </a:t>
            </a:r>
            <a:r>
              <a:rPr lang="en-US" sz="1600" dirty="0"/>
              <a:t>September 16-17: Advanced Studies Institute on Seismological </a:t>
            </a:r>
            <a:r>
              <a:rPr lang="en-US" sz="1600" dirty="0" smtClean="0"/>
              <a:t>Research, </a:t>
            </a:r>
            <a:r>
              <a:rPr lang="en-US" sz="1600" dirty="0"/>
              <a:t>Hanoi, </a:t>
            </a:r>
            <a:r>
              <a:rPr lang="en-US" sz="1600" dirty="0" smtClean="0"/>
              <a:t>Vietnam</a:t>
            </a:r>
            <a:endParaRPr lang="en-US" sz="1600" dirty="0"/>
          </a:p>
          <a:p>
            <a:pPr>
              <a:spcAft>
                <a:spcPts val="600"/>
              </a:spcAft>
            </a:pPr>
            <a:r>
              <a:rPr lang="en-US" sz="1600" dirty="0"/>
              <a:t>2014 August 1–2: Advanced Studies Institute on Earthquake-Related Data Products in Bogotá, </a:t>
            </a:r>
            <a:r>
              <a:rPr lang="en-US" sz="1600" dirty="0" smtClean="0"/>
              <a:t>Colombia</a:t>
            </a:r>
            <a:endParaRPr lang="en-US" sz="1600" dirty="0"/>
          </a:p>
          <a:p>
            <a:pPr>
              <a:spcAft>
                <a:spcPts val="600"/>
              </a:spcAft>
            </a:pPr>
            <a:r>
              <a:rPr lang="en-US" sz="1600" dirty="0"/>
              <a:t>2013 July 26–27: Alliance for Middle America Seismology (ALMAS), Santo Domingo, Dominican Republic </a:t>
            </a:r>
          </a:p>
          <a:p>
            <a:pPr>
              <a:spcAft>
                <a:spcPts val="600"/>
              </a:spcAft>
            </a:pPr>
            <a:r>
              <a:rPr lang="en-US" sz="1600" dirty="0"/>
              <a:t>2013 July 15–25: Advanced Studies Institute on Site Response, Santo Domingo, Dominican Republic </a:t>
            </a:r>
          </a:p>
          <a:p>
            <a:pPr>
              <a:spcAft>
                <a:spcPts val="600"/>
              </a:spcAft>
            </a:pPr>
            <a:r>
              <a:rPr lang="en-US" sz="1600" dirty="0"/>
              <a:t>2013 January 19–22: Advanced Studies Institute on Lithospheric Structure, Kuwait City, </a:t>
            </a:r>
            <a:r>
              <a:rPr lang="en-US" sz="1600" dirty="0" smtClean="0"/>
              <a:t>Kuwait</a:t>
            </a:r>
            <a:endParaRPr lang="en-US" sz="1600" dirty="0"/>
          </a:p>
          <a:p>
            <a:pPr>
              <a:spcAft>
                <a:spcPts val="600"/>
              </a:spcAft>
            </a:pPr>
            <a:r>
              <a:rPr lang="en-US" sz="1600" dirty="0"/>
              <a:t>2012 January 14–17: Advanced Studies Institute on Earthquake Location, Bangkok, </a:t>
            </a:r>
            <a:r>
              <a:rPr lang="en-US" sz="1600" dirty="0" smtClean="0"/>
              <a:t>Thailand</a:t>
            </a:r>
            <a:endParaRPr lang="en-US" sz="1600" dirty="0"/>
          </a:p>
          <a:p>
            <a:pPr>
              <a:spcAft>
                <a:spcPts val="600"/>
              </a:spcAft>
            </a:pPr>
            <a:r>
              <a:rPr lang="en-US" sz="1600" dirty="0"/>
              <a:t>2011 July 10–24: Advanced Studies Institute on Sustainable Networks, Quito, </a:t>
            </a:r>
            <a:r>
              <a:rPr lang="en-US" sz="1600" dirty="0" smtClean="0"/>
              <a:t>Ecuador</a:t>
            </a:r>
            <a:endParaRPr lang="en-US" sz="1600" dirty="0"/>
          </a:p>
          <a:p>
            <a:pPr>
              <a:spcAft>
                <a:spcPts val="600"/>
              </a:spcAft>
            </a:pPr>
            <a:r>
              <a:rPr lang="en-US" sz="1600" dirty="0"/>
              <a:t>2010 October 24–27: Strategic Planning for Middle America: Geophysical Hazards and Plate Boundary Processes in Central America, Mexico and the Caribbean, Heredia, Costa </a:t>
            </a:r>
            <a:r>
              <a:rPr lang="en-US" sz="1600" dirty="0" smtClean="0"/>
              <a:t>Rica</a:t>
            </a:r>
            <a:endParaRPr lang="en-US" sz="1600" dirty="0" smtClean="0"/>
          </a:p>
        </p:txBody>
      </p:sp>
    </p:spTree>
    <p:extLst>
      <p:ext uri="{BB962C8B-B14F-4D97-AF65-F5344CB8AC3E}">
        <p14:creationId xmlns:p14="http://schemas.microsoft.com/office/powerpoint/2010/main" val="299427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 </a:t>
            </a:r>
            <a:r>
              <a:rPr lang="en-US" sz="2800" b="1" dirty="0"/>
              <a:t>IRIS’s International Development Seismology </a:t>
            </a:r>
            <a:r>
              <a:rPr lang="en-US" sz="2800" b="1" dirty="0" smtClean="0"/>
              <a:t>Committee</a:t>
            </a:r>
            <a:endParaRPr lang="en-US" sz="2800" b="1" dirty="0"/>
          </a:p>
        </p:txBody>
      </p:sp>
      <p:sp>
        <p:nvSpPr>
          <p:cNvPr id="3" name="Content Placeholder 2"/>
          <p:cNvSpPr>
            <a:spLocks noGrp="1"/>
          </p:cNvSpPr>
          <p:nvPr>
            <p:ph idx="1"/>
          </p:nvPr>
        </p:nvSpPr>
        <p:spPr>
          <a:xfrm>
            <a:off x="457200" y="1524000"/>
            <a:ext cx="8229600" cy="5105400"/>
          </a:xfrm>
        </p:spPr>
        <p:txBody>
          <a:bodyPr>
            <a:noAutofit/>
          </a:bodyPr>
          <a:lstStyle/>
          <a:p>
            <a:pPr>
              <a:spcAft>
                <a:spcPts val="600"/>
              </a:spcAft>
            </a:pPr>
            <a:r>
              <a:rPr lang="en-US" sz="1600" dirty="0" smtClean="0"/>
              <a:t>2015 </a:t>
            </a:r>
            <a:r>
              <a:rPr lang="en-US" sz="1600" dirty="0"/>
              <a:t>September 16-17: Advanced Studies Institute on Seismological </a:t>
            </a:r>
            <a:r>
              <a:rPr lang="en-US" sz="1600" dirty="0" smtClean="0"/>
              <a:t>Research, </a:t>
            </a:r>
            <a:r>
              <a:rPr lang="en-US" sz="1600" dirty="0"/>
              <a:t>Hanoi, </a:t>
            </a:r>
            <a:r>
              <a:rPr lang="en-US" sz="1600" dirty="0" smtClean="0"/>
              <a:t>Vietnam</a:t>
            </a:r>
            <a:endParaRPr lang="en-US" sz="1600" dirty="0"/>
          </a:p>
          <a:p>
            <a:pPr>
              <a:spcAft>
                <a:spcPts val="600"/>
              </a:spcAft>
            </a:pPr>
            <a:r>
              <a:rPr lang="en-US" sz="1600" dirty="0"/>
              <a:t>2014 August 1–2: Advanced Studies Institute on Earthquake-Related Data Products in Bogotá, </a:t>
            </a:r>
            <a:r>
              <a:rPr lang="en-US" sz="1600" dirty="0" smtClean="0"/>
              <a:t>Colombia</a:t>
            </a:r>
            <a:endParaRPr lang="en-US" sz="1600" dirty="0"/>
          </a:p>
          <a:p>
            <a:pPr>
              <a:spcAft>
                <a:spcPts val="600"/>
              </a:spcAft>
            </a:pPr>
            <a:r>
              <a:rPr lang="en-US" sz="1600" dirty="0"/>
              <a:t>2013 July 26–27: Alliance for Middle America Seismology (ALMAS), Santo Domingo, Dominican Republic </a:t>
            </a:r>
          </a:p>
          <a:p>
            <a:pPr>
              <a:spcAft>
                <a:spcPts val="600"/>
              </a:spcAft>
            </a:pPr>
            <a:r>
              <a:rPr lang="en-US" sz="1600" b="1" dirty="0"/>
              <a:t>2013 July 15–25: Advanced Studies Institute on Site Response, Santo Domingo, Dominican Republic </a:t>
            </a:r>
          </a:p>
          <a:p>
            <a:pPr>
              <a:spcAft>
                <a:spcPts val="600"/>
              </a:spcAft>
            </a:pPr>
            <a:r>
              <a:rPr lang="en-US" sz="1600" dirty="0"/>
              <a:t>2013 January 19–22: Advanced Studies Institute on Lithospheric Structure, Kuwait City, </a:t>
            </a:r>
            <a:r>
              <a:rPr lang="en-US" sz="1600" dirty="0" smtClean="0"/>
              <a:t>Kuwait</a:t>
            </a:r>
            <a:endParaRPr lang="en-US" sz="1600" dirty="0"/>
          </a:p>
          <a:p>
            <a:pPr>
              <a:spcAft>
                <a:spcPts val="600"/>
              </a:spcAft>
            </a:pPr>
            <a:r>
              <a:rPr lang="en-US" sz="1600" dirty="0"/>
              <a:t>2012 January 14–17: Advanced Studies Institute on Earthquake Location, Bangkok, </a:t>
            </a:r>
            <a:r>
              <a:rPr lang="en-US" sz="1600" dirty="0" smtClean="0"/>
              <a:t>Thailand</a:t>
            </a:r>
            <a:endParaRPr lang="en-US" sz="1600" dirty="0"/>
          </a:p>
          <a:p>
            <a:pPr>
              <a:spcAft>
                <a:spcPts val="600"/>
              </a:spcAft>
            </a:pPr>
            <a:r>
              <a:rPr lang="en-US" sz="1600" dirty="0"/>
              <a:t>2011 July 10–24: Advanced Studies Institute on Sustainable Networks, Quito, </a:t>
            </a:r>
            <a:r>
              <a:rPr lang="en-US" sz="1600" dirty="0" smtClean="0"/>
              <a:t>Ecuador</a:t>
            </a:r>
            <a:endParaRPr lang="en-US" sz="1600" dirty="0"/>
          </a:p>
          <a:p>
            <a:pPr>
              <a:spcAft>
                <a:spcPts val="600"/>
              </a:spcAft>
            </a:pPr>
            <a:r>
              <a:rPr lang="en-US" sz="1600" b="1" dirty="0"/>
              <a:t>2010 October 24–27: Strategic Planning for Middle America: Geophysical Hazards and Plate Boundary Processes in Central America, Mexico and the Caribbean, Heredia, Costa </a:t>
            </a:r>
            <a:r>
              <a:rPr lang="en-US" sz="1600" b="1" dirty="0" smtClean="0"/>
              <a:t>Rica</a:t>
            </a:r>
            <a:endParaRPr lang="en-US" sz="1600" b="1" dirty="0" smtClean="0"/>
          </a:p>
        </p:txBody>
      </p:sp>
    </p:spTree>
    <p:extLst>
      <p:ext uri="{BB962C8B-B14F-4D97-AF65-F5344CB8AC3E}">
        <p14:creationId xmlns:p14="http://schemas.microsoft.com/office/powerpoint/2010/main" val="130221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Geophysical Hazards and Plate Boundary Processes in Central America, Mexico and the Caribbean">
            <a:hlinkClick r:id="rId2"/>
          </p:cNvPr>
          <p:cNvPicPr>
            <a:picLocks noChangeAspect="1" noChangeArrowheads="1"/>
          </p:cNvPicPr>
          <p:nvPr/>
        </p:nvPicPr>
        <p:blipFill>
          <a:blip r:embed="rId3" cstate="print"/>
          <a:srcRect/>
          <a:stretch>
            <a:fillRect/>
          </a:stretch>
        </p:blipFill>
        <p:spPr bwMode="auto">
          <a:xfrm>
            <a:off x="1066800" y="762000"/>
            <a:ext cx="6848475" cy="1122267"/>
          </a:xfrm>
          <a:prstGeom prst="rect">
            <a:avLst/>
          </a:prstGeom>
          <a:noFill/>
        </p:spPr>
      </p:pic>
      <p:sp>
        <p:nvSpPr>
          <p:cNvPr id="6" name="Content Placeholder 2"/>
          <p:cNvSpPr txBox="1">
            <a:spLocks/>
          </p:cNvSpPr>
          <p:nvPr/>
        </p:nvSpPr>
        <p:spPr bwMode="auto">
          <a:xfrm>
            <a:off x="152400" y="304800"/>
            <a:ext cx="914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24-27 October, 2010, Heredia, Costa Rica</a:t>
            </a:r>
          </a:p>
          <a:p>
            <a:pPr marL="342900" marR="0" lvl="0" indent="-342900" algn="ctr"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 name="TextBox 6"/>
          <p:cNvSpPr txBox="1"/>
          <p:nvPr/>
        </p:nvSpPr>
        <p:spPr>
          <a:xfrm>
            <a:off x="457200" y="2057400"/>
            <a:ext cx="8382000" cy="4185761"/>
          </a:xfrm>
          <a:prstGeom prst="rect">
            <a:avLst/>
          </a:prstGeom>
          <a:noFill/>
        </p:spPr>
        <p:txBody>
          <a:bodyPr wrap="square" rtlCol="0">
            <a:spAutoFit/>
          </a:bodyPr>
          <a:lstStyle/>
          <a:p>
            <a:r>
              <a:rPr lang="es-ES" sz="1400" b="1" cap="small" dirty="0" smtClean="0"/>
              <a:t>Colombia 	</a:t>
            </a:r>
            <a:r>
              <a:rPr lang="es-ES" sz="1400" dirty="0" smtClean="0"/>
              <a:t>Red Sismológica Nacional de Colombia (INGEOMINAS) </a:t>
            </a:r>
            <a:endParaRPr lang="en-US" sz="1400" dirty="0" smtClean="0"/>
          </a:p>
          <a:p>
            <a:r>
              <a:rPr lang="es-ES" sz="1400" b="1" cap="small" dirty="0" smtClean="0"/>
              <a:t>Costa Rica	</a:t>
            </a:r>
            <a:r>
              <a:rPr lang="es-ES" sz="1400" dirty="0" smtClean="0"/>
              <a:t>Observatorio Vulcanológico y Sismológico de Costa Rica (OVSICORI)</a:t>
            </a:r>
            <a:br>
              <a:rPr lang="es-ES" sz="1400" dirty="0" smtClean="0"/>
            </a:br>
            <a:r>
              <a:rPr lang="es-ES" sz="1400" dirty="0" smtClean="0"/>
              <a:t>		Central </a:t>
            </a:r>
            <a:r>
              <a:rPr lang="es-ES" sz="1400" dirty="0" err="1" smtClean="0"/>
              <a:t>America</a:t>
            </a:r>
            <a:r>
              <a:rPr lang="es-ES" sz="1400" dirty="0" smtClean="0"/>
              <a:t> </a:t>
            </a:r>
            <a:r>
              <a:rPr lang="es-ES" sz="1400" dirty="0" err="1" smtClean="0"/>
              <a:t>Seismic</a:t>
            </a:r>
            <a:r>
              <a:rPr lang="es-ES" sz="1400" dirty="0" smtClean="0"/>
              <a:t> Center (CASC)</a:t>
            </a:r>
            <a:r>
              <a:rPr lang="en-US" sz="1400" dirty="0" smtClean="0"/>
              <a:t> </a:t>
            </a:r>
            <a:br>
              <a:rPr lang="en-US" sz="1400" dirty="0" smtClean="0"/>
            </a:br>
            <a:r>
              <a:rPr lang="en-US" sz="1400" dirty="0" smtClean="0"/>
              <a:t>		</a:t>
            </a:r>
            <a:r>
              <a:rPr lang="en-US" sz="1400" dirty="0" err="1" smtClean="0"/>
              <a:t>Instituto</a:t>
            </a:r>
            <a:r>
              <a:rPr lang="en-US" sz="1400" dirty="0" smtClean="0"/>
              <a:t> </a:t>
            </a:r>
            <a:r>
              <a:rPr lang="en-US" sz="1400" dirty="0" err="1" smtClean="0"/>
              <a:t>Costarricense</a:t>
            </a:r>
            <a:r>
              <a:rPr lang="en-US" sz="1400" dirty="0" smtClean="0"/>
              <a:t> de </a:t>
            </a:r>
            <a:r>
              <a:rPr lang="en-US" sz="1400" dirty="0" err="1" smtClean="0"/>
              <a:t>Electricidad</a:t>
            </a:r>
            <a:r>
              <a:rPr lang="en-US" sz="1400" dirty="0" smtClean="0"/>
              <a:t>, Costa Rica</a:t>
            </a:r>
            <a:br>
              <a:rPr lang="en-US" sz="1400" dirty="0" smtClean="0"/>
            </a:br>
            <a:r>
              <a:rPr lang="en-US" sz="1400" dirty="0" smtClean="0"/>
              <a:t>		Universidad Nacional de Costa Rica</a:t>
            </a:r>
          </a:p>
          <a:p>
            <a:r>
              <a:rPr lang="es-ES" sz="1400" b="1" cap="small" dirty="0" err="1" smtClean="0"/>
              <a:t>Dominican</a:t>
            </a:r>
            <a:r>
              <a:rPr lang="es-ES" sz="1400" b="1" cap="small" dirty="0" smtClean="0"/>
              <a:t> </a:t>
            </a:r>
            <a:r>
              <a:rPr lang="es-ES" sz="1400" b="1" cap="small" dirty="0" err="1" smtClean="0"/>
              <a:t>Republic</a:t>
            </a:r>
            <a:r>
              <a:rPr lang="es-ES" sz="1400" dirty="0" smtClean="0"/>
              <a:t>		Instituto </a:t>
            </a:r>
            <a:r>
              <a:rPr lang="es-ES" sz="1400" dirty="0" err="1" smtClean="0"/>
              <a:t>Sismólogico</a:t>
            </a:r>
            <a:r>
              <a:rPr lang="es-ES" sz="1400" dirty="0" smtClean="0"/>
              <a:t> Universitario  (UASD)	</a:t>
            </a:r>
          </a:p>
          <a:p>
            <a:r>
              <a:rPr lang="es-ES" sz="1400" b="1" cap="small" dirty="0" smtClean="0"/>
              <a:t>El Salvador</a:t>
            </a:r>
            <a:r>
              <a:rPr lang="es-ES" sz="1400" dirty="0" smtClean="0"/>
              <a:t>	Instituto </a:t>
            </a:r>
            <a:r>
              <a:rPr lang="es-ES" sz="1400" dirty="0" err="1" smtClean="0"/>
              <a:t>Salvadoreno</a:t>
            </a:r>
            <a:r>
              <a:rPr lang="es-ES" sz="1400" dirty="0" smtClean="0"/>
              <a:t> de Estudios Territoriales</a:t>
            </a:r>
            <a:r>
              <a:rPr lang="en-US" sz="1400" dirty="0" smtClean="0"/>
              <a:t> </a:t>
            </a:r>
          </a:p>
          <a:p>
            <a:r>
              <a:rPr lang="fr-FR" sz="1400" b="1" cap="small" dirty="0" smtClean="0"/>
              <a:t>Guadeloupe 	</a:t>
            </a:r>
            <a:r>
              <a:rPr lang="fr-FR" sz="1400" dirty="0" smtClean="0"/>
              <a:t>Observatoire Volcanologique de la </a:t>
            </a:r>
            <a:r>
              <a:rPr lang="fr-FR" sz="1400" dirty="0" err="1" smtClean="0"/>
              <a:t>Soufriere</a:t>
            </a:r>
            <a:r>
              <a:rPr lang="fr-FR" sz="1400" dirty="0" smtClean="0"/>
              <a:t> (OVS)</a:t>
            </a:r>
            <a:endParaRPr lang="en-US" sz="1400" dirty="0" smtClean="0"/>
          </a:p>
          <a:p>
            <a:r>
              <a:rPr lang="es-ES" sz="1400" b="1" cap="small" dirty="0" smtClean="0"/>
              <a:t>Guatemala	</a:t>
            </a:r>
            <a:r>
              <a:rPr lang="es-ES" sz="1400" dirty="0" smtClean="0"/>
              <a:t>Instituto Nacional de Sismología, Vulcanología, Meteorología e Hidrología </a:t>
            </a:r>
            <a:endParaRPr lang="en-US" sz="1400" dirty="0" smtClean="0"/>
          </a:p>
          <a:p>
            <a:r>
              <a:rPr lang="es-ES" sz="1400" b="1" cap="small" dirty="0" smtClean="0"/>
              <a:t>Honduras 		</a:t>
            </a:r>
            <a:r>
              <a:rPr lang="es-ES" sz="1400" dirty="0" smtClean="0"/>
              <a:t>Universidad Nacional Autónoma de Honduras, Departamento de Física</a:t>
            </a:r>
            <a:endParaRPr lang="en-US" sz="1400" dirty="0" smtClean="0"/>
          </a:p>
          <a:p>
            <a:r>
              <a:rPr lang="en-US" sz="1400" b="1" cap="small" dirty="0" smtClean="0"/>
              <a:t>Jamaica		</a:t>
            </a:r>
            <a:r>
              <a:rPr lang="en-US" sz="1400" dirty="0" smtClean="0"/>
              <a:t>University of the West Indies-Mona (UWI-Mona) </a:t>
            </a:r>
          </a:p>
          <a:p>
            <a:r>
              <a:rPr lang="fr-FR" sz="1400" b="1" cap="small" dirty="0" smtClean="0"/>
              <a:t>Martinique	</a:t>
            </a:r>
            <a:r>
              <a:rPr lang="fr-FR" sz="1400" dirty="0" smtClean="0"/>
              <a:t>Observatoire Volcanologique de la Montagne </a:t>
            </a:r>
            <a:r>
              <a:rPr lang="fr-FR" sz="1400" dirty="0" err="1" smtClean="0"/>
              <a:t>Pelee</a:t>
            </a:r>
            <a:r>
              <a:rPr lang="fr-FR" sz="1400" dirty="0" smtClean="0"/>
              <a:t> (OVMP)</a:t>
            </a:r>
            <a:endParaRPr lang="en-US" sz="1400" dirty="0" smtClean="0"/>
          </a:p>
          <a:p>
            <a:r>
              <a:rPr lang="es-ES" sz="1400" b="1" cap="small" dirty="0" err="1" smtClean="0"/>
              <a:t>Mexico</a:t>
            </a:r>
            <a:r>
              <a:rPr lang="es-ES" sz="1400" b="1" cap="small" dirty="0" smtClean="0"/>
              <a:t>		</a:t>
            </a:r>
            <a:r>
              <a:rPr lang="es-ES" sz="1400" dirty="0" smtClean="0"/>
              <a:t>Universidad Nacional Autónoma de México (UNAM)</a:t>
            </a:r>
            <a:endParaRPr lang="en-US" sz="1400" dirty="0" smtClean="0"/>
          </a:p>
          <a:p>
            <a:r>
              <a:rPr lang="es-ES" sz="1400" dirty="0" smtClean="0"/>
              <a:t>		</a:t>
            </a:r>
            <a:r>
              <a:rPr lang="en-US" sz="1300" dirty="0" smtClean="0"/>
              <a:t>Centro de </a:t>
            </a:r>
            <a:r>
              <a:rPr lang="en-US" sz="1300" dirty="0" err="1" smtClean="0"/>
              <a:t>Investigación</a:t>
            </a:r>
            <a:r>
              <a:rPr lang="en-US" sz="1300" dirty="0" smtClean="0"/>
              <a:t> </a:t>
            </a:r>
            <a:r>
              <a:rPr lang="en-US" sz="1300" dirty="0" err="1" smtClean="0"/>
              <a:t>Científica</a:t>
            </a:r>
            <a:r>
              <a:rPr lang="en-US" sz="1300" dirty="0" smtClean="0"/>
              <a:t> y de </a:t>
            </a:r>
            <a:r>
              <a:rPr lang="en-US" sz="1300" dirty="0" err="1" smtClean="0"/>
              <a:t>Educación</a:t>
            </a:r>
            <a:r>
              <a:rPr lang="en-US" sz="1300" dirty="0" smtClean="0"/>
              <a:t> Superior de Ensenada (CICESE)</a:t>
            </a:r>
          </a:p>
          <a:p>
            <a:r>
              <a:rPr lang="es-ES" sz="1400" b="1" cap="small" dirty="0" smtClean="0"/>
              <a:t>Nicaragua	</a:t>
            </a:r>
            <a:r>
              <a:rPr lang="es-ES" sz="1400" dirty="0" smtClean="0"/>
              <a:t>Instituto Nicaragüense de Estudios Territoriales (INETER)</a:t>
            </a:r>
            <a:endParaRPr lang="en-US" sz="1400" dirty="0" smtClean="0"/>
          </a:p>
          <a:p>
            <a:r>
              <a:rPr lang="es-ES" sz="1400" b="1" cap="small" dirty="0" err="1" smtClean="0"/>
              <a:t>Panama</a:t>
            </a:r>
            <a:r>
              <a:rPr lang="es-ES" sz="1400" b="1" cap="small" dirty="0" smtClean="0"/>
              <a:t>		</a:t>
            </a:r>
            <a:r>
              <a:rPr lang="es-ES" sz="1400" dirty="0" smtClean="0"/>
              <a:t>Instituto de </a:t>
            </a:r>
            <a:r>
              <a:rPr lang="es-ES" sz="1400" dirty="0" err="1" smtClean="0"/>
              <a:t>Geociencias</a:t>
            </a:r>
            <a:r>
              <a:rPr lang="es-ES" sz="1400" dirty="0" smtClean="0"/>
              <a:t>, Universidad de Panamá (UPAN)</a:t>
            </a:r>
            <a:endParaRPr lang="en-US" sz="1400" dirty="0" smtClean="0"/>
          </a:p>
          <a:p>
            <a:r>
              <a:rPr lang="en-US" sz="1400" b="1" cap="small" dirty="0" smtClean="0"/>
              <a:t>Puerto Rico	</a:t>
            </a:r>
            <a:r>
              <a:rPr lang="en-US" sz="1400" dirty="0" smtClean="0"/>
              <a:t>Puerto Rico Seismic Network (PRSN),</a:t>
            </a:r>
            <a:r>
              <a:rPr lang="en-US" sz="1400" cap="small" dirty="0" smtClean="0"/>
              <a:t> </a:t>
            </a:r>
            <a:r>
              <a:rPr lang="en-US" sz="1400" dirty="0" smtClean="0"/>
              <a:t>University of Puerto Rico, </a:t>
            </a:r>
            <a:r>
              <a:rPr lang="en-US" sz="1400" dirty="0" err="1" smtClean="0"/>
              <a:t>Mayagüez</a:t>
            </a:r>
            <a:endParaRPr lang="en-US" sz="1400" dirty="0" smtClean="0"/>
          </a:p>
          <a:p>
            <a:r>
              <a:rPr lang="en-US" sz="1400" b="1" cap="small" dirty="0" smtClean="0"/>
              <a:t>Trinidad and Tobago	      </a:t>
            </a:r>
            <a:r>
              <a:rPr lang="en-US" sz="1400" dirty="0" smtClean="0"/>
              <a:t>University of the West Indies-Trinidad, Seismic Research Centre</a:t>
            </a:r>
          </a:p>
          <a:p>
            <a:r>
              <a:rPr lang="es-ES" sz="1400" b="1" cap="small" dirty="0" smtClean="0"/>
              <a:t>Venezuela </a:t>
            </a:r>
            <a:r>
              <a:rPr lang="es-ES" sz="1400" dirty="0" smtClean="0"/>
              <a:t>	Fundación Venezolana de Investigaciones Sismológicas (FUNVISIS) </a:t>
            </a:r>
            <a:endParaRPr lang="en-US" sz="1400" dirty="0"/>
          </a:p>
        </p:txBody>
      </p:sp>
    </p:spTree>
    <p:extLst>
      <p:ext uri="{BB962C8B-B14F-4D97-AF65-F5344CB8AC3E}">
        <p14:creationId xmlns:p14="http://schemas.microsoft.com/office/powerpoint/2010/main" val="49639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Pan-American Advanced Studies Institute in Santo Domingo, Dominican </a:t>
            </a:r>
            <a:r>
              <a:rPr lang="en-US" sz="2400" b="1" dirty="0" smtClean="0"/>
              <a:t>Republic, July 2013</a:t>
            </a:r>
            <a:endParaRPr lang="en-US" sz="2400" dirty="0"/>
          </a:p>
        </p:txBody>
      </p:sp>
      <p:sp>
        <p:nvSpPr>
          <p:cNvPr id="3" name="Content Placeholder 2"/>
          <p:cNvSpPr>
            <a:spLocks noGrp="1"/>
          </p:cNvSpPr>
          <p:nvPr>
            <p:ph idx="1"/>
          </p:nvPr>
        </p:nvSpPr>
        <p:spPr>
          <a:xfrm>
            <a:off x="4196080" y="4232609"/>
            <a:ext cx="4565016" cy="2247416"/>
          </a:xfrm>
        </p:spPr>
        <p:txBody>
          <a:bodyPr/>
          <a:lstStyle/>
          <a:p>
            <a:r>
              <a:rPr lang="en-US" sz="1900" dirty="0"/>
              <a:t>In the PASI we acquired and processed data from around the city of Santo Domingo using broadband and multi-channel instrumentation for three passive (“ambient noise”) techniques: </a:t>
            </a:r>
            <a:r>
              <a:rPr lang="en-US" sz="1900" dirty="0" err="1"/>
              <a:t>ReMi</a:t>
            </a:r>
            <a:r>
              <a:rPr lang="en-US" sz="1900" dirty="0"/>
              <a:t>, SPAC, and H/V Spectral Ratios.</a:t>
            </a:r>
          </a:p>
        </p:txBody>
      </p:sp>
      <p:sp>
        <p:nvSpPr>
          <p:cNvPr id="4" name="Slide Number Placeholder 3"/>
          <p:cNvSpPr>
            <a:spLocks noGrp="1"/>
          </p:cNvSpPr>
          <p:nvPr>
            <p:ph type="sldNum" sz="quarter" idx="12"/>
          </p:nvPr>
        </p:nvSpPr>
        <p:spPr/>
        <p:txBody>
          <a:bodyPr/>
          <a:lstStyle/>
          <a:p>
            <a:fld id="{4A41F393-480C-384F-994A-8F5A9622C6B2}" type="slidenum">
              <a:rPr lang="en-US" smtClean="0"/>
              <a:t>8</a:t>
            </a:fld>
            <a:endParaRPr lang="en-US"/>
          </a:p>
        </p:txBody>
      </p:sp>
      <p:pic>
        <p:nvPicPr>
          <p:cNvPr id="5" name="Picture 4" descr="8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080" y="1770004"/>
            <a:ext cx="4646568" cy="2344796"/>
          </a:xfrm>
          <a:prstGeom prst="rect">
            <a:avLst/>
          </a:prstGeom>
        </p:spPr>
      </p:pic>
      <p:pic>
        <p:nvPicPr>
          <p:cNvPr id="6" name="Picture 5" descr="IMG_00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2590" y="3902710"/>
            <a:ext cx="3180080" cy="2385060"/>
          </a:xfrm>
          <a:prstGeom prst="rect">
            <a:avLst/>
          </a:prstGeom>
        </p:spPr>
      </p:pic>
      <p:sp>
        <p:nvSpPr>
          <p:cNvPr id="7" name="Content Placeholder 2"/>
          <p:cNvSpPr txBox="1">
            <a:spLocks/>
          </p:cNvSpPr>
          <p:nvPr/>
        </p:nvSpPr>
        <p:spPr>
          <a:xfrm>
            <a:off x="436880" y="2003684"/>
            <a:ext cx="3355976" cy="13206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Helvetica"/>
                <a:ea typeface="+mn-ea"/>
                <a:cs typeface="Helvetica"/>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Helvetica"/>
                <a:ea typeface="+mn-ea"/>
                <a:cs typeface="Helvetica"/>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Helvetica"/>
                <a:ea typeface="+mn-ea"/>
                <a:cs typeface="Helvetica"/>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Helvetica"/>
                <a:ea typeface="+mn-ea"/>
                <a:cs typeface="Helvetica"/>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Helvetica"/>
                <a:ea typeface="+mn-ea"/>
                <a:cs typeface="Helvetica"/>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1900" dirty="0" smtClean="0"/>
              <a:t>There were 40 participants and 7 lecturers from across the Americas.</a:t>
            </a:r>
          </a:p>
          <a:p>
            <a:pPr marL="0" indent="0">
              <a:buFont typeface="Wingdings 2" pitchFamily="18" charset="2"/>
              <a:buNone/>
            </a:pPr>
            <a:endParaRPr lang="en-US" dirty="0"/>
          </a:p>
        </p:txBody>
      </p:sp>
    </p:spTree>
    <p:extLst>
      <p:ext uri="{BB962C8B-B14F-4D97-AF65-F5344CB8AC3E}">
        <p14:creationId xmlns:p14="http://schemas.microsoft.com/office/powerpoint/2010/main" val="362766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65664"/>
          </a:xfrm>
        </p:spPr>
        <p:txBody>
          <a:bodyPr>
            <a:noAutofit/>
          </a:bodyPr>
          <a:lstStyle/>
          <a:p>
            <a:pPr algn="ctr"/>
            <a:r>
              <a:rPr lang="en-US" sz="3600" b="1" dirty="0" smtClean="0"/>
              <a:t>Characteristics of successful “capacity</a:t>
            </a:r>
            <a:r>
              <a:rPr lang="en-US" sz="3600" b="1" dirty="0"/>
              <a:t>-building”</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2600" dirty="0" smtClean="0"/>
              <a:t>Satisfies mutual interests</a:t>
            </a:r>
          </a:p>
          <a:p>
            <a:pPr lvl="1"/>
            <a:r>
              <a:rPr lang="en-US" sz="1800" dirty="0"/>
              <a:t>M</a:t>
            </a:r>
            <a:r>
              <a:rPr lang="en-US" sz="1800" dirty="0" smtClean="0"/>
              <a:t>any (current) local collaborators have mandates to monitor/assess hazards</a:t>
            </a:r>
          </a:p>
          <a:p>
            <a:pPr lvl="1"/>
            <a:r>
              <a:rPr lang="en-US" sz="1800" dirty="0"/>
              <a:t>being responsive to actual needs increases the likelihood that the methods will be used, as does integration into national networks and infrastructures</a:t>
            </a:r>
            <a:endParaRPr lang="en-US" sz="2000" dirty="0" smtClean="0"/>
          </a:p>
          <a:p>
            <a:pPr lvl="1"/>
            <a:endParaRPr lang="en-US" sz="2000" dirty="0"/>
          </a:p>
          <a:p>
            <a:r>
              <a:rPr lang="en-US" sz="2600" dirty="0" smtClean="0"/>
              <a:t>Continuity</a:t>
            </a:r>
          </a:p>
          <a:p>
            <a:pPr lvl="1"/>
            <a:r>
              <a:rPr lang="en-US" sz="1800" dirty="0"/>
              <a:t>Visibility of future projects over the </a:t>
            </a:r>
            <a:r>
              <a:rPr lang="en-US" sz="1800" dirty="0" smtClean="0"/>
              <a:t>horizon allows </a:t>
            </a:r>
            <a:r>
              <a:rPr lang="en-US" sz="1800" dirty="0"/>
              <a:t>us to advertise far in advance, be inclusive, find additional funding, etc.</a:t>
            </a:r>
          </a:p>
          <a:p>
            <a:pPr lvl="1"/>
            <a:r>
              <a:rPr lang="en-US" sz="1800" dirty="0" smtClean="0"/>
              <a:t>Allows </a:t>
            </a:r>
            <a:r>
              <a:rPr lang="en-US" sz="1800" dirty="0" smtClean="0"/>
              <a:t>us to leverage other activities</a:t>
            </a:r>
          </a:p>
          <a:p>
            <a:pPr lvl="1"/>
            <a:r>
              <a:rPr lang="en-US" sz="1800" dirty="0" smtClean="0"/>
              <a:t>Ensures </a:t>
            </a:r>
            <a:r>
              <a:rPr lang="en-US" sz="1800" dirty="0"/>
              <a:t>that events will </a:t>
            </a:r>
            <a:r>
              <a:rPr lang="en-US" sz="1800" dirty="0" smtClean="0"/>
              <a:t>happen </a:t>
            </a:r>
          </a:p>
          <a:p>
            <a:pPr lvl="1"/>
            <a:endParaRPr lang="en-US" sz="2000" dirty="0" smtClean="0"/>
          </a:p>
          <a:p>
            <a:r>
              <a:rPr lang="en-US" sz="2600" dirty="0" smtClean="0"/>
              <a:t>Fosters local &amp; regional collaborations</a:t>
            </a:r>
          </a:p>
          <a:p>
            <a:endParaRPr lang="en-US" sz="2600" dirty="0"/>
          </a:p>
          <a:p>
            <a:r>
              <a:rPr lang="en-US" sz="2600" dirty="0" smtClean="0"/>
              <a:t>Broad geographic participation</a:t>
            </a:r>
          </a:p>
          <a:p>
            <a:endParaRPr lang="en-US" sz="2600" dirty="0" smtClean="0"/>
          </a:p>
          <a:p>
            <a:r>
              <a:rPr lang="en-US" sz="2600" dirty="0" smtClean="0"/>
              <a:t>Opportunities for face-to-face </a:t>
            </a:r>
            <a:r>
              <a:rPr lang="en-US" sz="2600" dirty="0" smtClean="0"/>
              <a:t>meet</a:t>
            </a:r>
            <a:r>
              <a:rPr lang="en-US" sz="2600" dirty="0" smtClean="0"/>
              <a:t>ings</a:t>
            </a:r>
            <a:endParaRPr lang="en-US" sz="2600" dirty="0" smtClean="0"/>
          </a:p>
          <a:p>
            <a:pPr lvl="1"/>
            <a:r>
              <a:rPr lang="en-US" sz="1800" dirty="0" smtClean="0"/>
              <a:t>Enables networking</a:t>
            </a:r>
          </a:p>
          <a:p>
            <a:pPr lvl="1"/>
            <a:r>
              <a:rPr lang="en-US" sz="1800" dirty="0" smtClean="0"/>
              <a:t>Promotes collaborations</a:t>
            </a:r>
          </a:p>
          <a:p>
            <a:pPr lvl="1"/>
            <a:r>
              <a:rPr lang="en-US" sz="1800" dirty="0" smtClean="0"/>
              <a:t>Allows groups to identify region’s expertise, infrastructure, needs</a:t>
            </a:r>
          </a:p>
          <a:p>
            <a:pPr lvl="1"/>
            <a:endParaRPr lang="en-US" sz="2000" dirty="0" smtClean="0"/>
          </a:p>
          <a:p>
            <a:pPr marL="411480" lvl="1" indent="0">
              <a:buNone/>
            </a:pPr>
            <a:endParaRPr lang="en-US" sz="2000" dirty="0" smtClean="0"/>
          </a:p>
          <a:p>
            <a:endParaRPr lang="en-US" sz="2200" dirty="0"/>
          </a:p>
        </p:txBody>
      </p:sp>
    </p:spTree>
    <p:extLst>
      <p:ext uri="{BB962C8B-B14F-4D97-AF65-F5344CB8AC3E}">
        <p14:creationId xmlns:p14="http://schemas.microsoft.com/office/powerpoint/2010/main" val="526316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6180</TotalTime>
  <Words>1864</Words>
  <Application>Microsoft Macintosh PowerPoint</Application>
  <PresentationFormat>On-screen Show (4:3)</PresentationFormat>
  <Paragraphs>190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Sustainability and international capacity-building* in the context of a Subduction Zone Observatory </vt:lpstr>
      <vt:lpstr>Scientific capacity-building = Science Diplomacy</vt:lpstr>
      <vt:lpstr>Examples</vt:lpstr>
      <vt:lpstr>Challenges</vt:lpstr>
      <vt:lpstr>Type IRIS’s International Development Seismology Committee</vt:lpstr>
      <vt:lpstr>Type IRIS’s International Development Seismology Committee</vt:lpstr>
      <vt:lpstr>PowerPoint Presentation</vt:lpstr>
      <vt:lpstr>Pan-American Advanced Studies Institute in Santo Domingo, Dominican Republic, July 2013</vt:lpstr>
      <vt:lpstr>Characteristics of successful “capacity-building”</vt:lpstr>
      <vt:lpstr>PowerPoint Presentation</vt:lpstr>
      <vt:lpstr>PowerPoint Presentation</vt:lpstr>
      <vt:lpstr>Roadmap</vt:lpstr>
      <vt:lpstr>Roadmap</vt:lpstr>
      <vt:lpstr>  Science Across Virtual Institutes (SAVI): An NSF-wide Activity to Accelerate Advances in Science and Engineering Research and Education through International Collaborations </vt:lpstr>
      <vt:lpstr>David vs. Goliath small (devices) slay big (data)</vt:lpstr>
      <vt:lpstr>Raspberry Pi Enhanced REFTEK RaPiER</vt:lpstr>
      <vt:lpstr>Examples of collaborative, capacity-building projects: Seismic hazards</vt:lpstr>
      <vt:lpstr>Guiding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frank.sepulveda</dc:creator>
  <cp:lastModifiedBy>Jay Pulliam</cp:lastModifiedBy>
  <cp:revision>365</cp:revision>
  <cp:lastPrinted>2015-09-29T22:18:15Z</cp:lastPrinted>
  <dcterms:created xsi:type="dcterms:W3CDTF">2015-09-14T00:59:40Z</dcterms:created>
  <dcterms:modified xsi:type="dcterms:W3CDTF">2016-09-30T12:32:37Z</dcterms:modified>
</cp:coreProperties>
</file>