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9" r:id="rId2"/>
    <p:sldId id="256" r:id="rId3"/>
    <p:sldId id="257" r:id="rId4"/>
    <p:sldId id="274" r:id="rId5"/>
    <p:sldId id="275" r:id="rId6"/>
    <p:sldId id="276" r:id="rId7"/>
    <p:sldId id="270" r:id="rId8"/>
    <p:sldId id="277" r:id="rId9"/>
    <p:sldId id="278" r:id="rId10"/>
    <p:sldId id="267" r:id="rId11"/>
    <p:sldId id="271" r:id="rId12"/>
    <p:sldId id="262" r:id="rId13"/>
    <p:sldId id="273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9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3FDD6-6A05-A748-96B3-B38F39CA088F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7FAA2-F75A-3D4E-A44F-41DE2EB08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BAE8112-014B-4243-AC17-9349D8F349C5}" type="slidenum">
              <a:rPr lang="en-US"/>
              <a:pPr/>
              <a:t>4</a:t>
            </a:fld>
            <a:endParaRPr lang="en-US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b">
            <a:prstTxWarp prst="textNoShape">
              <a:avLst/>
            </a:prstTxWarp>
          </a:bodyPr>
          <a:lstStyle/>
          <a:p>
            <a:pPr hangingPunct="1">
              <a:lnSpc>
                <a:spcPct val="112000"/>
              </a:lnSpc>
            </a:pPr>
            <a:fld id="{9AF55B6D-3A91-4649-B304-48F0E5A3D97E}" type="slidenum">
              <a:rPr lang="en-US">
                <a:solidFill>
                  <a:srgbClr val="000000"/>
                </a:solidFill>
                <a:latin typeface="Calibri" charset="0"/>
              </a:rPr>
              <a:pPr hangingPunct="1">
                <a:lnSpc>
                  <a:spcPct val="112000"/>
                </a:lnSpc>
              </a:pPr>
              <a:t>4</a:t>
            </a:fld>
            <a:fld id="{E53CCD1A-B5BD-5240-81CA-CC7EBCAF7F7D}" type="slidenum">
              <a:rPr lang="en-US">
                <a:solidFill>
                  <a:srgbClr val="000000"/>
                </a:solidFill>
                <a:latin typeface="Calibri" charset="0"/>
              </a:rPr>
              <a:pPr hangingPunct="1">
                <a:lnSpc>
                  <a:spcPct val="112000"/>
                </a:lnSpc>
              </a:pPr>
              <a:t>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072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95388" y="704850"/>
            <a:ext cx="4505325" cy="33797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30275" y="4367213"/>
            <a:ext cx="5037138" cy="408463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tIns="17640" anchor="ctr"/>
          <a:lstStyle/>
          <a:p>
            <a:pPr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US" sz="2000" baseline="0" dirty="0" smtClean="0">
              <a:latin typeface="Arial" charset="0"/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1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Bathymetry of the Indonesian margin underlain by satellite altimetry (Smith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Sandwell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1997). See text for details on data information. Major tectonic features on the incoming plate are annotated, off Sumatra mainly N-S trending fracture zones, off Java elevated plateaus and seamounts. Plate motion direction and velocity (indicated by annotated black arrows; after Simons et al., 2007) vary along the entire margin relative to the upper plate. Centroid Moment Tensors (CMT) of recent (starting from 1976) Mw ≥ 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subduction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fault related earthquakes are shown across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 (size of “beach balls” correlates with earthquake magnitude, from 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www.globalcmt.org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Further details are discussed in text. WFR – Wharton fossil ridge.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Sketches of typical trench-perpendicular cross sections implemented in sections of bathymetrical charts for Sumatra (top) and Java and the Lesser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islands (bottom) to highlight differences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subduction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setting affecting the earthquake hazard across the Indonesian margin. Cross sections are modified after wide-angle refraction models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(2009) for Sumatra and after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(2010) for Java and the Lesser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islands. SZ are thick solid grey lines along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subduction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fault, terms characterizing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forearc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after Wang and Hu (2006). Thrust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backthrust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connecting the SZ with the seafloor are indicated by dashed lines. Off Sumatra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backthrust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indicated only to a depth, where Singh et al. (2006) also observe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backthrust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Off Sumatra the upper plate mantle is indicated by two dashed lines, one interpretation off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Simeulue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(after Singh, et al., 2006;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2009), where the SZ reaches down into the mantle at 140 km from the trench and the deeper mantle intersecting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subduction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fault at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downdip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 of the SZ. Note that cross sections were originally located in the middle of these bathymetric maps.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Bathymetry of the Indonesian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margin-relating morphological features of the upper plate slopes to the location</a:t>
            </a:r>
            <a:b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extent of the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seismogenic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zone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Krabbenhoeft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W. Weinrebe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 Kopp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R. Flueh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Ladage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Papenberg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L. Planert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Y. Djajadihardja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Earth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10, 1899–1911, 2010 </a:t>
            </a:r>
            <a:endParaRPr lang="nb-NO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F9639-B508-BC45-B3ED-D58614C5C4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0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*** Make it clear these are the number of earthquakes recorded by the </a:t>
            </a:r>
            <a:r>
              <a:rPr lang="en-US" dirty="0" err="1" smtClean="0"/>
              <a:t>SuGAr</a:t>
            </a:r>
            <a:r>
              <a:rPr lang="en-US" dirty="0" smtClean="0"/>
              <a:t>. Or get numbers from seismological records.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SuGAr</a:t>
            </a:r>
            <a:r>
              <a:rPr lang="en-US" dirty="0" smtClean="0"/>
              <a:t> has recorded many earthquakes over the last decade</a:t>
            </a:r>
          </a:p>
          <a:p>
            <a:endParaRPr lang="en-US" dirty="0" smtClean="0"/>
          </a:p>
          <a:p>
            <a:r>
              <a:rPr lang="en-US" dirty="0" smtClean="0"/>
              <a:t>There</a:t>
            </a:r>
            <a:r>
              <a:rPr lang="en-US" baseline="0" dirty="0" smtClean="0"/>
              <a:t> have been XX M&gt;6 earthquakes in Sumatra since 2004. 30 were recorded by the </a:t>
            </a:r>
            <a:r>
              <a:rPr lang="en-US" baseline="0" dirty="0" err="1" smtClean="0"/>
              <a:t>SuGAr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put statistic of all Mw 6 since 2004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Say “ all the red starts are earthquake with magnitude larger than 7, most of the </a:t>
            </a:r>
            <a:r>
              <a:rPr lang="en-US" baseline="0" dirty="0" err="1" smtClean="0"/>
              <a:t>coseismic</a:t>
            </a:r>
            <a:r>
              <a:rPr lang="en-US" baseline="0" dirty="0" smtClean="0"/>
              <a:t> offset estimated by </a:t>
            </a:r>
            <a:r>
              <a:rPr lang="en-US" baseline="0" dirty="0" err="1" smtClean="0"/>
              <a:t>SuGAR</a:t>
            </a:r>
            <a:r>
              <a:rPr lang="en-US" baseline="0" dirty="0" smtClean="0"/>
              <a:t> network are in </a:t>
            </a:r>
            <a:r>
              <a:rPr lang="en-US" baseline="0" dirty="0" err="1" smtClean="0"/>
              <a:t>Lujia’s</a:t>
            </a:r>
            <a:r>
              <a:rPr lang="en-US" baseline="0" dirty="0" smtClean="0"/>
              <a:t>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DEAF2-C371-324E-93D1-73CD1070D6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4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general overview of the 1st</a:t>
            </a:r>
            <a:r>
              <a:rPr lang="en-US" baseline="0" dirty="0" smtClean="0"/>
              <a:t>-order plate motion along the western boundary of </a:t>
            </a:r>
            <a:r>
              <a:rPr lang="en-US" baseline="0" dirty="0" err="1" smtClean="0"/>
              <a:t>Sunda</a:t>
            </a:r>
            <a:r>
              <a:rPr lang="en-US" baseline="0" dirty="0" smtClean="0"/>
              <a:t> Plate, showing the nature of slip partition system from Sumatra to Myanmar.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B05A1-D074-42D5-9A5F-84B3B3668725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08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ACD71-1FEC-46A4-88CA-6C9295931918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6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6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A9FA45-D6D1-FC4E-94B7-3B6A13CFF07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40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6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1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2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7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81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6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83E74-DFA8-C440-935F-61546B3D49BC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F0E9C-F645-504C-ACB9-B02EA29B7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6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doBurma-Sunda.png"/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b="5467"/>
          <a:stretch/>
        </p:blipFill>
        <p:spPr>
          <a:xfrm>
            <a:off x="259184" y="6854"/>
            <a:ext cx="8558135" cy="6851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8376947" cy="610357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Java-Sumatra-Andaman-</a:t>
            </a:r>
            <a:r>
              <a:rPr lang="en-US" sz="4000" b="1" dirty="0" err="1" smtClean="0"/>
              <a:t>IndoBurma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Subduction</a:t>
            </a:r>
            <a:r>
              <a:rPr lang="en-US" sz="4000" b="1" dirty="0" smtClean="0"/>
              <a:t> Zone:</a:t>
            </a:r>
            <a:br>
              <a:rPr lang="en-US" sz="4000" b="1" dirty="0" smtClean="0"/>
            </a:br>
            <a:r>
              <a:rPr lang="en-US" sz="4000" b="1" dirty="0" smtClean="0"/>
              <a:t>Summary and Highlights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Michael Steckler  </a:t>
            </a:r>
            <a:br>
              <a:rPr lang="en-US" sz="3600" dirty="0" smtClean="0"/>
            </a:br>
            <a:r>
              <a:rPr lang="en-US" sz="2000" dirty="0"/>
              <a:t>Lamont-Doherty Earth </a:t>
            </a:r>
            <a:r>
              <a:rPr lang="en-US" sz="2000" dirty="0" smtClean="0"/>
              <a:t>Observatory</a:t>
            </a:r>
            <a:br>
              <a:rPr lang="en-US" sz="2000" dirty="0" smtClean="0"/>
            </a:br>
            <a:r>
              <a:rPr lang="en-US" sz="3600" dirty="0" smtClean="0"/>
              <a:t>Fidel Costa</a:t>
            </a:r>
            <a:br>
              <a:rPr lang="en-US" sz="3600" dirty="0" smtClean="0"/>
            </a:br>
            <a:r>
              <a:rPr lang="en-US" sz="3600" dirty="0" err="1" smtClean="0"/>
              <a:t>Rino</a:t>
            </a:r>
            <a:r>
              <a:rPr lang="en-US" sz="3600" dirty="0"/>
              <a:t> Salman</a:t>
            </a:r>
            <a:br>
              <a:rPr lang="en-US" sz="3600" dirty="0"/>
            </a:br>
            <a:r>
              <a:rPr lang="en-US" sz="3600" dirty="0"/>
              <a:t>Wang </a:t>
            </a:r>
            <a:r>
              <a:rPr lang="en-US" sz="3600" dirty="0" smtClean="0"/>
              <a:t>Yu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Earth Observatory of Singapore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3600" dirty="0" smtClean="0"/>
              <a:t>For full presentation, watch the webinar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285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6" descr="PIREdrain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30"/>
            <a:ext cx="4484553" cy="215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semap+shel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1" y="7206"/>
            <a:ext cx="4610099" cy="5062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6608" y="2240259"/>
            <a:ext cx="496380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Erosion from Himalaya has </a:t>
            </a:r>
            <a:r>
              <a:rPr lang="en-US" sz="2400" dirty="0" err="1" smtClean="0"/>
              <a:t>prograded</a:t>
            </a:r>
            <a:r>
              <a:rPr lang="en-US" sz="2400" dirty="0" smtClean="0"/>
              <a:t> the margin by 300-400 km since Eocene. SZ entirely </a:t>
            </a:r>
            <a:r>
              <a:rPr lang="en-US" sz="2400" dirty="0" err="1" smtClean="0"/>
              <a:t>subaerial</a:t>
            </a:r>
            <a:r>
              <a:rPr lang="en-US" sz="2400" smtClean="0"/>
              <a:t>.</a:t>
            </a:r>
            <a:endParaRPr lang="en-US" sz="2400" dirty="0"/>
          </a:p>
        </p:txBody>
      </p:sp>
      <p:pic>
        <p:nvPicPr>
          <p:cNvPr id="8" name="Picture 7" descr="sP-RFmapSinghMoh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46" r="22434" b="18383"/>
          <a:stretch/>
        </p:blipFill>
        <p:spPr>
          <a:xfrm>
            <a:off x="0" y="3462140"/>
            <a:ext cx="3995817" cy="2942211"/>
          </a:xfrm>
          <a:prstGeom prst="rect">
            <a:avLst/>
          </a:prstGeom>
        </p:spPr>
      </p:pic>
      <p:pic>
        <p:nvPicPr>
          <p:cNvPr id="7" name="Picture 6" descr="RFcrustalSec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94" y="4903699"/>
            <a:ext cx="5576306" cy="1626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130" y="6374516"/>
            <a:ext cx="7873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 km of sediments over a 16-18 km oceanic(?) crust</a:t>
            </a:r>
            <a:endParaRPr lang="en-US" sz="2800" dirty="0"/>
          </a:p>
        </p:txBody>
      </p:sp>
      <p:sp>
        <p:nvSpPr>
          <p:cNvPr id="10" name="Freeform 9"/>
          <p:cNvSpPr/>
          <p:nvPr/>
        </p:nvSpPr>
        <p:spPr>
          <a:xfrm>
            <a:off x="6527800" y="3670300"/>
            <a:ext cx="984250" cy="158750"/>
          </a:xfrm>
          <a:custGeom>
            <a:avLst/>
            <a:gdLst>
              <a:gd name="connsiteX0" fmla="*/ 0 w 984250"/>
              <a:gd name="connsiteY0" fmla="*/ 0 h 158750"/>
              <a:gd name="connsiteX1" fmla="*/ 82550 w 984250"/>
              <a:gd name="connsiteY1" fmla="*/ 44450 h 158750"/>
              <a:gd name="connsiteX2" fmla="*/ 190500 w 984250"/>
              <a:gd name="connsiteY2" fmla="*/ 57150 h 158750"/>
              <a:gd name="connsiteX3" fmla="*/ 292100 w 984250"/>
              <a:gd name="connsiteY3" fmla="*/ 88900 h 158750"/>
              <a:gd name="connsiteX4" fmla="*/ 457200 w 984250"/>
              <a:gd name="connsiteY4" fmla="*/ 127000 h 158750"/>
              <a:gd name="connsiteX5" fmla="*/ 609600 w 984250"/>
              <a:gd name="connsiteY5" fmla="*/ 146050 h 158750"/>
              <a:gd name="connsiteX6" fmla="*/ 736600 w 984250"/>
              <a:gd name="connsiteY6" fmla="*/ 158750 h 158750"/>
              <a:gd name="connsiteX7" fmla="*/ 876300 w 984250"/>
              <a:gd name="connsiteY7" fmla="*/ 146050 h 158750"/>
              <a:gd name="connsiteX8" fmla="*/ 984250 w 984250"/>
              <a:gd name="connsiteY8" fmla="*/ 76200 h 158750"/>
              <a:gd name="connsiteX9" fmla="*/ 984250 w 984250"/>
              <a:gd name="connsiteY9" fmla="*/ 7620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4250" h="158750">
                <a:moveTo>
                  <a:pt x="0" y="0"/>
                </a:moveTo>
                <a:lnTo>
                  <a:pt x="82550" y="44450"/>
                </a:lnTo>
                <a:lnTo>
                  <a:pt x="190500" y="57150"/>
                </a:lnTo>
                <a:lnTo>
                  <a:pt x="292100" y="88900"/>
                </a:lnTo>
                <a:lnTo>
                  <a:pt x="457200" y="127000"/>
                </a:lnTo>
                <a:lnTo>
                  <a:pt x="609600" y="146050"/>
                </a:lnTo>
                <a:lnTo>
                  <a:pt x="736600" y="158750"/>
                </a:lnTo>
                <a:lnTo>
                  <a:pt x="876300" y="146050"/>
                </a:lnTo>
                <a:lnTo>
                  <a:pt x="984250" y="76200"/>
                </a:lnTo>
                <a:lnTo>
                  <a:pt x="984250" y="76200"/>
                </a:lnTo>
              </a:path>
            </a:pathLst>
          </a:custGeom>
          <a:ln w="76200" cmpd="sng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50235" y="3670300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Delta front </a:t>
            </a:r>
          </a:p>
          <a:p>
            <a:r>
              <a:rPr lang="en-US" dirty="0" err="1" smtClean="0"/>
              <a:t>Prograding</a:t>
            </a:r>
            <a:r>
              <a:rPr lang="en-US" dirty="0" smtClean="0"/>
              <a:t> 12-15 m/y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397013" y="3829050"/>
            <a:ext cx="337911" cy="1672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4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ZOSectionComparis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36704"/>
          <a:stretch/>
        </p:blipFill>
        <p:spPr>
          <a:xfrm>
            <a:off x="-13142" y="2654019"/>
            <a:ext cx="9157142" cy="4203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142" y="89141"/>
            <a:ext cx="9157142" cy="242218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IndoBurma</a:t>
            </a:r>
            <a:r>
              <a:rPr lang="en-US" dirty="0"/>
              <a:t> </a:t>
            </a:r>
            <a:r>
              <a:rPr lang="en-US" dirty="0" err="1"/>
              <a:t>accretionary</a:t>
            </a:r>
            <a:r>
              <a:rPr lang="en-US" dirty="0"/>
              <a:t> prism </a:t>
            </a:r>
            <a:r>
              <a:rPr lang="en-US" dirty="0" smtClean="0"/>
              <a:t>dwarfs most </a:t>
            </a:r>
            <a:r>
              <a:rPr lang="en-US" dirty="0" err="1" smtClean="0"/>
              <a:t>subduction</a:t>
            </a:r>
            <a:r>
              <a:rPr lang="en-US" dirty="0" smtClean="0"/>
              <a:t> zone </a:t>
            </a:r>
            <a:r>
              <a:rPr lang="en-US" dirty="0" err="1" smtClean="0"/>
              <a:t>accretionary</a:t>
            </a:r>
            <a:r>
              <a:rPr lang="en-US" dirty="0" smtClean="0"/>
              <a:t> prisms and continental fold-and-thrust belts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Active prism &gt;200 km wide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ckler_Fig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89907" cy="6763207"/>
          </a:xfrm>
          <a:prstGeom prst="rect">
            <a:avLst/>
          </a:prstGeom>
        </p:spPr>
      </p:pic>
      <p:pic>
        <p:nvPicPr>
          <p:cNvPr id="5" name="Picture 4" descr="VelocityTriangle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07" y="57271"/>
            <a:ext cx="2071164" cy="40504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682653" y="2278737"/>
            <a:ext cx="1718294" cy="2490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715331" y="2082478"/>
            <a:ext cx="2119722" cy="2490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668" y="4023023"/>
            <a:ext cx="4262332" cy="28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1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31" t="54212"/>
          <a:stretch/>
        </p:blipFill>
        <p:spPr>
          <a:xfrm>
            <a:off x="0" y="2065247"/>
            <a:ext cx="9659606" cy="4455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14" t="70740" r="73260" b="10360"/>
          <a:stretch/>
        </p:blipFill>
        <p:spPr>
          <a:xfrm>
            <a:off x="-54154" y="5153545"/>
            <a:ext cx="2547707" cy="1739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61" y="897506"/>
            <a:ext cx="3018367" cy="2269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58" y="35341"/>
            <a:ext cx="411963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Java:            4 volcanoes per 100 km length</a:t>
            </a:r>
          </a:p>
          <a:p>
            <a:r>
              <a:rPr lang="en-US" dirty="0">
                <a:solidFill>
                  <a:srgbClr val="000000"/>
                </a:solidFill>
              </a:rPr>
              <a:t>Sumatra</a:t>
            </a:r>
            <a:r>
              <a:rPr lang="en-US" dirty="0" smtClean="0">
                <a:solidFill>
                  <a:srgbClr val="000000"/>
                </a:solidFill>
              </a:rPr>
              <a:t>:    </a:t>
            </a:r>
            <a:r>
              <a:rPr lang="en-US" dirty="0">
                <a:solidFill>
                  <a:srgbClr val="000000"/>
                </a:solidFill>
              </a:rPr>
              <a:t>2 volcanoes per 100 km </a:t>
            </a:r>
            <a:r>
              <a:rPr lang="en-US" dirty="0" smtClean="0">
                <a:solidFill>
                  <a:srgbClr val="000000"/>
                </a:solidFill>
              </a:rPr>
              <a:t>length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IndoBurma</a:t>
            </a:r>
            <a:r>
              <a:rPr lang="en-US" dirty="0" smtClean="0">
                <a:solidFill>
                  <a:srgbClr val="000000"/>
                </a:solidFill>
              </a:rPr>
              <a:t>: &lt;1 volcano per 100 km length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VolcanosMyanma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7" b="21854"/>
          <a:stretch/>
        </p:blipFill>
        <p:spPr>
          <a:xfrm>
            <a:off x="4141456" y="-1"/>
            <a:ext cx="5122200" cy="40545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14938" y="2539892"/>
            <a:ext cx="559302" cy="1281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052855" y="2679703"/>
            <a:ext cx="22138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39284" y="1818478"/>
            <a:ext cx="85697" cy="91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96085" y="1697554"/>
            <a:ext cx="838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IndoBurma</a:t>
            </a:r>
            <a:endParaRPr lang="en-US" sz="1100" b="1" dirty="0"/>
          </a:p>
        </p:txBody>
      </p:sp>
      <p:sp>
        <p:nvSpPr>
          <p:cNvPr id="14" name="Freeform 13"/>
          <p:cNvSpPr/>
          <p:nvPr/>
        </p:nvSpPr>
        <p:spPr>
          <a:xfrm>
            <a:off x="4707456" y="0"/>
            <a:ext cx="2342076" cy="4019554"/>
          </a:xfrm>
          <a:custGeom>
            <a:avLst/>
            <a:gdLst>
              <a:gd name="connsiteX0" fmla="*/ 594258 w 2342076"/>
              <a:gd name="connsiteY0" fmla="*/ 4019554 h 4019554"/>
              <a:gd name="connsiteX1" fmla="*/ 302955 w 2342076"/>
              <a:gd name="connsiteY1" fmla="*/ 3506915 h 4019554"/>
              <a:gd name="connsiteX2" fmla="*/ 116521 w 2342076"/>
              <a:gd name="connsiteY2" fmla="*/ 2970975 h 4019554"/>
              <a:gd name="connsiteX3" fmla="*/ 0 w 2342076"/>
              <a:gd name="connsiteY3" fmla="*/ 2423383 h 4019554"/>
              <a:gd name="connsiteX4" fmla="*/ 34956 w 2342076"/>
              <a:gd name="connsiteY4" fmla="*/ 1957348 h 4019554"/>
              <a:gd name="connsiteX5" fmla="*/ 186434 w 2342076"/>
              <a:gd name="connsiteY5" fmla="*/ 1456360 h 4019554"/>
              <a:gd name="connsiteX6" fmla="*/ 396172 w 2342076"/>
              <a:gd name="connsiteY6" fmla="*/ 1165088 h 4019554"/>
              <a:gd name="connsiteX7" fmla="*/ 640866 w 2342076"/>
              <a:gd name="connsiteY7" fmla="*/ 932071 h 4019554"/>
              <a:gd name="connsiteX8" fmla="*/ 908865 w 2342076"/>
              <a:gd name="connsiteY8" fmla="*/ 792260 h 4019554"/>
              <a:gd name="connsiteX9" fmla="*/ 1293385 w 2342076"/>
              <a:gd name="connsiteY9" fmla="*/ 803911 h 4019554"/>
              <a:gd name="connsiteX10" fmla="*/ 1573036 w 2342076"/>
              <a:gd name="connsiteY10" fmla="*/ 792260 h 4019554"/>
              <a:gd name="connsiteX11" fmla="*/ 1806078 w 2342076"/>
              <a:gd name="connsiteY11" fmla="*/ 664100 h 4019554"/>
              <a:gd name="connsiteX12" fmla="*/ 2027468 w 2342076"/>
              <a:gd name="connsiteY12" fmla="*/ 384479 h 4019554"/>
              <a:gd name="connsiteX13" fmla="*/ 2248859 w 2342076"/>
              <a:gd name="connsiteY13" fmla="*/ 186414 h 4019554"/>
              <a:gd name="connsiteX14" fmla="*/ 2342076 w 2342076"/>
              <a:gd name="connsiteY14" fmla="*/ 0 h 401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2076" h="4019554">
                <a:moveTo>
                  <a:pt x="594258" y="4019554"/>
                </a:moveTo>
                <a:lnTo>
                  <a:pt x="302955" y="3506915"/>
                </a:lnTo>
                <a:lnTo>
                  <a:pt x="116521" y="2970975"/>
                </a:lnTo>
                <a:lnTo>
                  <a:pt x="0" y="2423383"/>
                </a:lnTo>
                <a:lnTo>
                  <a:pt x="34956" y="1957348"/>
                </a:lnTo>
                <a:lnTo>
                  <a:pt x="186434" y="1456360"/>
                </a:lnTo>
                <a:lnTo>
                  <a:pt x="396172" y="1165088"/>
                </a:lnTo>
                <a:lnTo>
                  <a:pt x="640866" y="932071"/>
                </a:lnTo>
                <a:lnTo>
                  <a:pt x="908865" y="792260"/>
                </a:lnTo>
                <a:lnTo>
                  <a:pt x="1293385" y="803911"/>
                </a:lnTo>
                <a:lnTo>
                  <a:pt x="1573036" y="792260"/>
                </a:lnTo>
                <a:lnTo>
                  <a:pt x="1806078" y="664100"/>
                </a:lnTo>
                <a:lnTo>
                  <a:pt x="2027468" y="384479"/>
                </a:lnTo>
                <a:lnTo>
                  <a:pt x="2248859" y="186414"/>
                </a:lnTo>
                <a:lnTo>
                  <a:pt x="2342076" y="0"/>
                </a:ln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5072800" y="1149297"/>
            <a:ext cx="143952" cy="1439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flipV="1">
            <a:off x="5062072" y="3550340"/>
            <a:ext cx="143952" cy="1439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4759120" y="2035710"/>
            <a:ext cx="143952" cy="1439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6670048" y="392919"/>
            <a:ext cx="143952" cy="14394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3694281"/>
            <a:ext cx="1060343" cy="15058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913427" y="2981708"/>
            <a:ext cx="2766872" cy="1134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2885" y="258802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500 km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6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doBurma-Sunda.png"/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b="5467"/>
          <a:stretch/>
        </p:blipFill>
        <p:spPr>
          <a:xfrm>
            <a:off x="259184" y="6854"/>
            <a:ext cx="8558135" cy="6851145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773204" y="326225"/>
            <a:ext cx="4439457" cy="6291476"/>
          </a:xfrm>
          <a:custGeom>
            <a:avLst/>
            <a:gdLst>
              <a:gd name="connsiteX0" fmla="*/ 4439457 w 4439457"/>
              <a:gd name="connsiteY0" fmla="*/ 6291476 h 6291476"/>
              <a:gd name="connsiteX1" fmla="*/ 3938416 w 4439457"/>
              <a:gd name="connsiteY1" fmla="*/ 6244872 h 6291476"/>
              <a:gd name="connsiteX2" fmla="*/ 3553896 w 4439457"/>
              <a:gd name="connsiteY2" fmla="*/ 6186618 h 6291476"/>
              <a:gd name="connsiteX3" fmla="*/ 3309202 w 4439457"/>
              <a:gd name="connsiteY3" fmla="*/ 6140014 h 6291476"/>
              <a:gd name="connsiteX4" fmla="*/ 3017899 w 4439457"/>
              <a:gd name="connsiteY4" fmla="*/ 6128363 h 6291476"/>
              <a:gd name="connsiteX5" fmla="*/ 2773204 w 4439457"/>
              <a:gd name="connsiteY5" fmla="*/ 6000204 h 6291476"/>
              <a:gd name="connsiteX6" fmla="*/ 2400337 w 4439457"/>
              <a:gd name="connsiteY6" fmla="*/ 5872044 h 6291476"/>
              <a:gd name="connsiteX7" fmla="*/ 2178946 w 4439457"/>
              <a:gd name="connsiteY7" fmla="*/ 5697281 h 6291476"/>
              <a:gd name="connsiteX8" fmla="*/ 1910948 w 4439457"/>
              <a:gd name="connsiteY8" fmla="*/ 5534168 h 6291476"/>
              <a:gd name="connsiteX9" fmla="*/ 1677905 w 4439457"/>
              <a:gd name="connsiteY9" fmla="*/ 5301151 h 6291476"/>
              <a:gd name="connsiteX10" fmla="*/ 1444863 w 4439457"/>
              <a:gd name="connsiteY10" fmla="*/ 4986577 h 6291476"/>
              <a:gd name="connsiteX11" fmla="*/ 1270081 w 4439457"/>
              <a:gd name="connsiteY11" fmla="*/ 4718607 h 6291476"/>
              <a:gd name="connsiteX12" fmla="*/ 1095299 w 4439457"/>
              <a:gd name="connsiteY12" fmla="*/ 4369080 h 6291476"/>
              <a:gd name="connsiteX13" fmla="*/ 932170 w 4439457"/>
              <a:gd name="connsiteY13" fmla="*/ 4229270 h 6291476"/>
              <a:gd name="connsiteX14" fmla="*/ 815649 w 4439457"/>
              <a:gd name="connsiteY14" fmla="*/ 4124412 h 6291476"/>
              <a:gd name="connsiteX15" fmla="*/ 640867 w 4439457"/>
              <a:gd name="connsiteY15" fmla="*/ 4054506 h 6291476"/>
              <a:gd name="connsiteX16" fmla="*/ 489389 w 4439457"/>
              <a:gd name="connsiteY16" fmla="*/ 3821489 h 6291476"/>
              <a:gd name="connsiteX17" fmla="*/ 419476 w 4439457"/>
              <a:gd name="connsiteY17" fmla="*/ 3611773 h 6291476"/>
              <a:gd name="connsiteX18" fmla="*/ 407824 w 4439457"/>
              <a:gd name="connsiteY18" fmla="*/ 3413708 h 6291476"/>
              <a:gd name="connsiteX19" fmla="*/ 372868 w 4439457"/>
              <a:gd name="connsiteY19" fmla="*/ 3273897 h 6291476"/>
              <a:gd name="connsiteX20" fmla="*/ 267999 w 4439457"/>
              <a:gd name="connsiteY20" fmla="*/ 3087483 h 6291476"/>
              <a:gd name="connsiteX21" fmla="*/ 209738 w 4439457"/>
              <a:gd name="connsiteY21" fmla="*/ 2877767 h 6291476"/>
              <a:gd name="connsiteX22" fmla="*/ 267999 w 4439457"/>
              <a:gd name="connsiteY22" fmla="*/ 2644750 h 6291476"/>
              <a:gd name="connsiteX23" fmla="*/ 302955 w 4439457"/>
              <a:gd name="connsiteY23" fmla="*/ 2446685 h 6291476"/>
              <a:gd name="connsiteX24" fmla="*/ 349564 w 4439457"/>
              <a:gd name="connsiteY24" fmla="*/ 2330176 h 6291476"/>
              <a:gd name="connsiteX25" fmla="*/ 431129 w 4439457"/>
              <a:gd name="connsiteY25" fmla="*/ 2225318 h 6291476"/>
              <a:gd name="connsiteX26" fmla="*/ 501041 w 4439457"/>
              <a:gd name="connsiteY26" fmla="*/ 2132111 h 6291476"/>
              <a:gd name="connsiteX27" fmla="*/ 559302 w 4439457"/>
              <a:gd name="connsiteY27" fmla="*/ 2038904 h 6291476"/>
              <a:gd name="connsiteX28" fmla="*/ 559302 w 4439457"/>
              <a:gd name="connsiteY28" fmla="*/ 1829188 h 6291476"/>
              <a:gd name="connsiteX29" fmla="*/ 617562 w 4439457"/>
              <a:gd name="connsiteY29" fmla="*/ 1747632 h 6291476"/>
              <a:gd name="connsiteX30" fmla="*/ 594258 w 4439457"/>
              <a:gd name="connsiteY30" fmla="*/ 1642774 h 6291476"/>
              <a:gd name="connsiteX31" fmla="*/ 466085 w 4439457"/>
              <a:gd name="connsiteY31" fmla="*/ 1479662 h 6291476"/>
              <a:gd name="connsiteX32" fmla="*/ 384520 w 4439457"/>
              <a:gd name="connsiteY32" fmla="*/ 1374804 h 6291476"/>
              <a:gd name="connsiteX33" fmla="*/ 279651 w 4439457"/>
              <a:gd name="connsiteY33" fmla="*/ 1328200 h 6291476"/>
              <a:gd name="connsiteX34" fmla="*/ 163130 w 4439457"/>
              <a:gd name="connsiteY34" fmla="*/ 1188390 h 6291476"/>
              <a:gd name="connsiteX35" fmla="*/ 116521 w 4439457"/>
              <a:gd name="connsiteY35" fmla="*/ 1013626 h 6291476"/>
              <a:gd name="connsiteX36" fmla="*/ 0 w 4439457"/>
              <a:gd name="connsiteY36" fmla="*/ 827212 h 6291476"/>
              <a:gd name="connsiteX37" fmla="*/ 0 w 4439457"/>
              <a:gd name="connsiteY37" fmla="*/ 629147 h 6291476"/>
              <a:gd name="connsiteX38" fmla="*/ 69913 w 4439457"/>
              <a:gd name="connsiteY38" fmla="*/ 535940 h 6291476"/>
              <a:gd name="connsiteX39" fmla="*/ 198086 w 4439457"/>
              <a:gd name="connsiteY39" fmla="*/ 466035 h 6291476"/>
              <a:gd name="connsiteX40" fmla="*/ 349564 w 4439457"/>
              <a:gd name="connsiteY40" fmla="*/ 489337 h 6291476"/>
              <a:gd name="connsiteX41" fmla="*/ 501041 w 4439457"/>
              <a:gd name="connsiteY41" fmla="*/ 489337 h 6291476"/>
              <a:gd name="connsiteX42" fmla="*/ 582606 w 4439457"/>
              <a:gd name="connsiteY42" fmla="*/ 337875 h 6291476"/>
              <a:gd name="connsiteX43" fmla="*/ 699127 w 4439457"/>
              <a:gd name="connsiteY43" fmla="*/ 221366 h 6291476"/>
              <a:gd name="connsiteX44" fmla="*/ 838953 w 4439457"/>
              <a:gd name="connsiteY44" fmla="*/ 93207 h 6291476"/>
              <a:gd name="connsiteX45" fmla="*/ 1013735 w 4439457"/>
              <a:gd name="connsiteY45" fmla="*/ 0 h 6291476"/>
              <a:gd name="connsiteX46" fmla="*/ 1013735 w 4439457"/>
              <a:gd name="connsiteY46" fmla="*/ 0 h 629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439457" h="6291476">
                <a:moveTo>
                  <a:pt x="4439457" y="6291476"/>
                </a:moveTo>
                <a:lnTo>
                  <a:pt x="3938416" y="6244872"/>
                </a:lnTo>
                <a:lnTo>
                  <a:pt x="3553896" y="6186618"/>
                </a:lnTo>
                <a:lnTo>
                  <a:pt x="3309202" y="6140014"/>
                </a:lnTo>
                <a:lnTo>
                  <a:pt x="3017899" y="6128363"/>
                </a:lnTo>
                <a:lnTo>
                  <a:pt x="2773204" y="6000204"/>
                </a:lnTo>
                <a:lnTo>
                  <a:pt x="2400337" y="5872044"/>
                </a:lnTo>
                <a:lnTo>
                  <a:pt x="2178946" y="5697281"/>
                </a:lnTo>
                <a:lnTo>
                  <a:pt x="1910948" y="5534168"/>
                </a:lnTo>
                <a:lnTo>
                  <a:pt x="1677905" y="5301151"/>
                </a:lnTo>
                <a:lnTo>
                  <a:pt x="1444863" y="4986577"/>
                </a:lnTo>
                <a:lnTo>
                  <a:pt x="1270081" y="4718607"/>
                </a:lnTo>
                <a:lnTo>
                  <a:pt x="1095299" y="4369080"/>
                </a:lnTo>
                <a:lnTo>
                  <a:pt x="932170" y="4229270"/>
                </a:lnTo>
                <a:lnTo>
                  <a:pt x="815649" y="4124412"/>
                </a:lnTo>
                <a:lnTo>
                  <a:pt x="640867" y="4054506"/>
                </a:lnTo>
                <a:lnTo>
                  <a:pt x="489389" y="3821489"/>
                </a:lnTo>
                <a:lnTo>
                  <a:pt x="419476" y="3611773"/>
                </a:lnTo>
                <a:lnTo>
                  <a:pt x="407824" y="3413708"/>
                </a:lnTo>
                <a:lnTo>
                  <a:pt x="372868" y="3273897"/>
                </a:lnTo>
                <a:lnTo>
                  <a:pt x="267999" y="3087483"/>
                </a:lnTo>
                <a:lnTo>
                  <a:pt x="209738" y="2877767"/>
                </a:lnTo>
                <a:lnTo>
                  <a:pt x="267999" y="2644750"/>
                </a:lnTo>
                <a:lnTo>
                  <a:pt x="302955" y="2446685"/>
                </a:lnTo>
                <a:lnTo>
                  <a:pt x="349564" y="2330176"/>
                </a:lnTo>
                <a:lnTo>
                  <a:pt x="431129" y="2225318"/>
                </a:lnTo>
                <a:lnTo>
                  <a:pt x="501041" y="2132111"/>
                </a:lnTo>
                <a:lnTo>
                  <a:pt x="559302" y="2038904"/>
                </a:lnTo>
                <a:lnTo>
                  <a:pt x="559302" y="1829188"/>
                </a:lnTo>
                <a:lnTo>
                  <a:pt x="617562" y="1747632"/>
                </a:lnTo>
                <a:lnTo>
                  <a:pt x="594258" y="1642774"/>
                </a:lnTo>
                <a:lnTo>
                  <a:pt x="466085" y="1479662"/>
                </a:lnTo>
                <a:lnTo>
                  <a:pt x="384520" y="1374804"/>
                </a:lnTo>
                <a:lnTo>
                  <a:pt x="279651" y="1328200"/>
                </a:lnTo>
                <a:lnTo>
                  <a:pt x="163130" y="1188390"/>
                </a:lnTo>
                <a:lnTo>
                  <a:pt x="116521" y="1013626"/>
                </a:lnTo>
                <a:lnTo>
                  <a:pt x="0" y="827212"/>
                </a:lnTo>
                <a:lnTo>
                  <a:pt x="0" y="629147"/>
                </a:lnTo>
                <a:lnTo>
                  <a:pt x="69913" y="535940"/>
                </a:lnTo>
                <a:lnTo>
                  <a:pt x="198086" y="466035"/>
                </a:lnTo>
                <a:lnTo>
                  <a:pt x="349564" y="489337"/>
                </a:lnTo>
                <a:lnTo>
                  <a:pt x="501041" y="489337"/>
                </a:lnTo>
                <a:lnTo>
                  <a:pt x="582606" y="337875"/>
                </a:lnTo>
                <a:lnTo>
                  <a:pt x="699127" y="221366"/>
                </a:lnTo>
                <a:lnTo>
                  <a:pt x="838953" y="93207"/>
                </a:lnTo>
                <a:lnTo>
                  <a:pt x="1013735" y="0"/>
                </a:lnTo>
                <a:lnTo>
                  <a:pt x="1013735" y="0"/>
                </a:ln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07" y="41618"/>
            <a:ext cx="8376947" cy="6103570"/>
          </a:xfrm>
        </p:spPr>
        <p:txBody>
          <a:bodyPr>
            <a:normAutofit/>
          </a:bodyPr>
          <a:lstStyle/>
          <a:p>
            <a:r>
              <a:rPr lang="en-US" sz="3600" b="1" dirty="0"/>
              <a:t>Java-Sumatra-Andaman-</a:t>
            </a:r>
            <a:r>
              <a:rPr lang="en-US" sz="3600" b="1" dirty="0" err="1"/>
              <a:t>IndoBurma</a:t>
            </a:r>
            <a:r>
              <a:rPr lang="en-US" sz="3600" b="1" dirty="0"/>
              <a:t> </a:t>
            </a:r>
            <a:r>
              <a:rPr lang="en-US" sz="3600" b="1" dirty="0" err="1"/>
              <a:t>Subduction</a:t>
            </a:r>
            <a:r>
              <a:rPr lang="en-US" sz="3600" b="1" dirty="0"/>
              <a:t> </a:t>
            </a:r>
            <a:r>
              <a:rPr lang="en-US" sz="3600" b="1" dirty="0" smtClean="0"/>
              <a:t>Zone</a:t>
            </a:r>
            <a:br>
              <a:rPr lang="en-US" sz="3600" b="1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Notable along-strike variations in:</a:t>
            </a:r>
            <a:br>
              <a:rPr lang="en-US" sz="3600" dirty="0" smtClean="0"/>
            </a:b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3600" dirty="0" smtClean="0"/>
              <a:t>Convergence </a:t>
            </a:r>
            <a:r>
              <a:rPr lang="en-US" sz="3600" dirty="0"/>
              <a:t>velocity</a:t>
            </a:r>
            <a:br>
              <a:rPr lang="en-US" sz="3600" dirty="0"/>
            </a:br>
            <a:r>
              <a:rPr lang="en-US" sz="3600" dirty="0"/>
              <a:t>Age of Ocean Crust</a:t>
            </a:r>
            <a:br>
              <a:rPr lang="en-US" sz="3600" dirty="0"/>
            </a:br>
            <a:r>
              <a:rPr lang="en-US" sz="3600" dirty="0"/>
              <a:t>Slab </a:t>
            </a:r>
            <a:r>
              <a:rPr lang="en-US" sz="3600" dirty="0" smtClean="0"/>
              <a:t>Dip</a:t>
            </a:r>
            <a:br>
              <a:rPr lang="en-US" sz="3600" dirty="0" smtClean="0"/>
            </a:br>
            <a:r>
              <a:rPr lang="en-US" sz="3600" dirty="0" smtClean="0"/>
              <a:t>Obliquity and partitioning</a:t>
            </a:r>
            <a:br>
              <a:rPr lang="en-US" sz="3600" dirty="0" smtClean="0"/>
            </a:br>
            <a:r>
              <a:rPr lang="en-US" sz="3600" dirty="0" smtClean="0"/>
              <a:t>Sediment entering </a:t>
            </a:r>
            <a:r>
              <a:rPr lang="en-US" sz="3600" dirty="0" err="1" smtClean="0"/>
              <a:t>subduction</a:t>
            </a:r>
            <a:r>
              <a:rPr lang="en-US" sz="3600" dirty="0" smtClean="0"/>
              <a:t> zone</a:t>
            </a:r>
            <a:br>
              <a:rPr lang="en-US" sz="3600" dirty="0" smtClean="0"/>
            </a:br>
            <a:r>
              <a:rPr lang="en-US" sz="3600" dirty="0" smtClean="0"/>
              <a:t>Volcanism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628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1249" y="0"/>
            <a:ext cx="4897430" cy="685799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Java-Sumatra-Andaman-</a:t>
            </a:r>
            <a:r>
              <a:rPr lang="en-US" sz="3200" b="1" dirty="0" err="1" smtClean="0"/>
              <a:t>IndoBurma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Subduction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Zone</a:t>
            </a:r>
            <a:br>
              <a:rPr lang="en-US" sz="3200" b="1" dirty="0" smtClean="0"/>
            </a:br>
            <a:r>
              <a:rPr lang="en-US" sz="1400" b="1" dirty="0" smtClean="0"/>
              <a:t>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/>
              <a:t>Notable along-strike variations in:</a:t>
            </a:r>
            <a:br>
              <a:rPr lang="en-US" sz="3200" dirty="0"/>
            </a:br>
            <a:r>
              <a:rPr lang="en-US" sz="1100" dirty="0"/>
              <a:t> </a:t>
            </a:r>
            <a:br>
              <a:rPr lang="en-US" sz="1100" dirty="0"/>
            </a:br>
            <a:r>
              <a:rPr lang="en-US" sz="3200" dirty="0"/>
              <a:t>Convergence velocity</a:t>
            </a:r>
            <a:br>
              <a:rPr lang="en-US" sz="3200" dirty="0"/>
            </a:br>
            <a:r>
              <a:rPr lang="en-US" sz="3200" dirty="0"/>
              <a:t>Age of Ocean Crust</a:t>
            </a:r>
            <a:br>
              <a:rPr lang="en-US" sz="3200" dirty="0"/>
            </a:br>
            <a:r>
              <a:rPr lang="en-US" sz="3200" dirty="0"/>
              <a:t>Slab Dip</a:t>
            </a:r>
            <a:r>
              <a:rPr lang="en-US" sz="2700" b="1" dirty="0"/>
              <a:t/>
            </a:r>
            <a:br>
              <a:rPr lang="en-US" sz="2700" b="1" dirty="0"/>
            </a:br>
            <a:r>
              <a:rPr lang="en-US" sz="3200" dirty="0" smtClean="0"/>
              <a:t>Obliquity </a:t>
            </a:r>
            <a:r>
              <a:rPr lang="en-US" sz="3200" dirty="0"/>
              <a:t>and partitioning</a:t>
            </a:r>
            <a:br>
              <a:rPr lang="en-US" sz="3200" dirty="0"/>
            </a:br>
            <a:r>
              <a:rPr lang="en-US" sz="3200" dirty="0"/>
              <a:t>Sediment entering </a:t>
            </a:r>
            <a:r>
              <a:rPr lang="en-US" sz="3200" dirty="0" err="1"/>
              <a:t>subduction</a:t>
            </a:r>
            <a:r>
              <a:rPr lang="en-US" sz="3200" dirty="0"/>
              <a:t> zone</a:t>
            </a:r>
            <a:br>
              <a:rPr lang="en-US" sz="3200" dirty="0"/>
            </a:br>
            <a:r>
              <a:rPr lang="en-US" sz="3200" dirty="0" smtClean="0"/>
              <a:t>Volcanism</a:t>
            </a:r>
            <a:br>
              <a:rPr lang="en-US" sz="3200" dirty="0" smtClean="0"/>
            </a:br>
            <a:endParaRPr lang="en-US" sz="2700" b="1" dirty="0"/>
          </a:p>
        </p:txBody>
      </p:sp>
      <p:pic>
        <p:nvPicPr>
          <p:cNvPr id="4" name="Picture 2" descr="population&amp;quakes_n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80" y="88900"/>
            <a:ext cx="4571420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5013325" y="565150"/>
            <a:ext cx="279400" cy="82550"/>
          </a:xfrm>
          <a:custGeom>
            <a:avLst/>
            <a:gdLst>
              <a:gd name="connsiteX0" fmla="*/ 279400 w 279400"/>
              <a:gd name="connsiteY0" fmla="*/ 82550 h 82550"/>
              <a:gd name="connsiteX1" fmla="*/ 158750 w 279400"/>
              <a:gd name="connsiteY1" fmla="*/ 47625 h 82550"/>
              <a:gd name="connsiteX2" fmla="*/ 0 w 279400"/>
              <a:gd name="connsiteY2" fmla="*/ 0 h 82550"/>
              <a:gd name="connsiteX3" fmla="*/ 0 w 279400"/>
              <a:gd name="connsiteY3" fmla="*/ 0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400" h="82550">
                <a:moveTo>
                  <a:pt x="279400" y="82550"/>
                </a:moveTo>
                <a:lnTo>
                  <a:pt x="158750" y="47625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969801">
            <a:off x="4864399" y="271219"/>
            <a:ext cx="5746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2015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276685">
            <a:off x="7023100" y="687668"/>
            <a:ext cx="6637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0000FF"/>
                </a:solidFill>
              </a:rPr>
              <a:t>1548?</a:t>
            </a:r>
            <a:endParaRPr lang="en-US" sz="15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3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006" t="79710"/>
          <a:stretch/>
        </p:blipFill>
        <p:spPr>
          <a:xfrm>
            <a:off x="0" y="5120027"/>
            <a:ext cx="3207784" cy="2091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467" t="79710"/>
          <a:stretch/>
        </p:blipFill>
        <p:spPr>
          <a:xfrm>
            <a:off x="0" y="3155614"/>
            <a:ext cx="7181226" cy="20919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0291"/>
          <a:stretch/>
        </p:blipFill>
        <p:spPr>
          <a:xfrm>
            <a:off x="2415573" y="-1"/>
            <a:ext cx="6697940" cy="6862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806"/>
            <a:ext cx="25830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India collided with underbelly of Asia at ~50 Ma, ramming into </a:t>
            </a:r>
            <a:r>
              <a:rPr lang="en-US" sz="2400" dirty="0" err="1" smtClean="0"/>
              <a:t>subduction</a:t>
            </a:r>
            <a:r>
              <a:rPr lang="en-US" sz="2400" dirty="0" smtClean="0"/>
              <a:t> zone and wrapping Indochina around collision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562225" y="6549543"/>
            <a:ext cx="138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Curray</a:t>
            </a:r>
            <a:r>
              <a:rPr lang="en-US" dirty="0" smtClean="0"/>
              <a:t>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92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100"/>
            <a:ext cx="9144000" cy="574363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430867" y="1727200"/>
            <a:ext cx="897467" cy="8297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548" y="0"/>
            <a:ext cx="190153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67000" y="3200400"/>
            <a:ext cx="897467" cy="82973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32199" y="4275667"/>
            <a:ext cx="897467" cy="82973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997" y="1490133"/>
            <a:ext cx="1721302" cy="1718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400" y="2651581"/>
            <a:ext cx="1642533" cy="1603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0832" y="3708400"/>
            <a:ext cx="1631880" cy="159173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6925733" y="5181600"/>
            <a:ext cx="440267" cy="104140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359400" y="4961467"/>
            <a:ext cx="440267" cy="104140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6388" y="3708400"/>
            <a:ext cx="1613671" cy="15578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" y="6273224"/>
            <a:ext cx="9414933" cy="5847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100" b="1" dirty="0" smtClean="0"/>
              <a:t>Angle of </a:t>
            </a:r>
            <a:r>
              <a:rPr lang="en-US" sz="2100" b="1" dirty="0" err="1" smtClean="0"/>
              <a:t>subduction</a:t>
            </a:r>
            <a:r>
              <a:rPr lang="en-US" sz="2100" b="1" dirty="0" smtClean="0"/>
              <a:t> decreases from about </a:t>
            </a:r>
            <a:r>
              <a:rPr lang="en-US" sz="2100" b="1" dirty="0"/>
              <a:t>70</a:t>
            </a:r>
            <a:r>
              <a:rPr lang="en-US" sz="2100" b="1" baseline="30000" dirty="0"/>
              <a:t>o</a:t>
            </a:r>
            <a:r>
              <a:rPr lang="en-US" sz="2100" b="1" dirty="0"/>
              <a:t> in </a:t>
            </a:r>
            <a:r>
              <a:rPr lang="en-US" sz="2100" b="1" dirty="0" smtClean="0"/>
              <a:t>Java 45</a:t>
            </a:r>
            <a:r>
              <a:rPr lang="en-US" sz="2100" b="1" baseline="30000" dirty="0" smtClean="0"/>
              <a:t>o </a:t>
            </a:r>
            <a:r>
              <a:rPr lang="en-US" sz="2100" b="1" dirty="0" smtClean="0"/>
              <a:t>to </a:t>
            </a:r>
            <a:r>
              <a:rPr lang="en-US" sz="2100" b="1" dirty="0"/>
              <a:t>about </a:t>
            </a:r>
            <a:r>
              <a:rPr lang="en-US" sz="2100" b="1" dirty="0" smtClean="0"/>
              <a:t>in N Sumatra.</a:t>
            </a:r>
            <a:endParaRPr lang="en-US" sz="2100" b="1" dirty="0"/>
          </a:p>
        </p:txBody>
      </p:sp>
      <p:sp>
        <p:nvSpPr>
          <p:cNvPr id="2" name="Rectangle 1"/>
          <p:cNvSpPr/>
          <p:nvPr/>
        </p:nvSpPr>
        <p:spPr>
          <a:xfrm>
            <a:off x="5359400" y="0"/>
            <a:ext cx="3784600" cy="25569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400" y="-98444"/>
            <a:ext cx="3981190" cy="290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6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11061" cy="5965251"/>
          </a:xfrm>
          <a:prstGeom prst="rect">
            <a:avLst/>
          </a:prstGeom>
        </p:spPr>
      </p:pic>
      <p:pic>
        <p:nvPicPr>
          <p:cNvPr id="5" name="Picture 4" descr="sumatr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9" r="17593"/>
          <a:stretch/>
        </p:blipFill>
        <p:spPr>
          <a:xfrm>
            <a:off x="6466926" y="349528"/>
            <a:ext cx="2677074" cy="2209678"/>
          </a:xfrm>
          <a:prstGeom prst="rect">
            <a:avLst/>
          </a:prstGeom>
        </p:spPr>
      </p:pic>
      <p:pic>
        <p:nvPicPr>
          <p:cNvPr id="6" name="Picture 5" descr="java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17685"/>
          <a:stretch/>
        </p:blipFill>
        <p:spPr>
          <a:xfrm>
            <a:off x="6466926" y="2964934"/>
            <a:ext cx="2677074" cy="21977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965251"/>
            <a:ext cx="9144000" cy="89274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100" dirty="0" smtClean="0"/>
              <a:t>With lower dip, the </a:t>
            </a:r>
            <a:r>
              <a:rPr lang="en-US" sz="2100" dirty="0" err="1" smtClean="0"/>
              <a:t>seismogenic</a:t>
            </a:r>
            <a:r>
              <a:rPr lang="en-US" sz="2100" dirty="0" smtClean="0"/>
              <a:t> zone is larger in Sumatra.  As a result, there are</a:t>
            </a:r>
          </a:p>
          <a:p>
            <a:pPr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100" dirty="0"/>
              <a:t>m</a:t>
            </a:r>
            <a:r>
              <a:rPr lang="en-US" sz="2100" dirty="0" smtClean="0"/>
              <a:t>any more earthquakes (x 4) and of larger magnitudes in Sumatra </a:t>
            </a:r>
            <a:r>
              <a:rPr lang="en-US" sz="2100" dirty="0" err="1" smtClean="0"/>
              <a:t>vs</a:t>
            </a:r>
            <a:r>
              <a:rPr lang="en-US" sz="2100" dirty="0" smtClean="0"/>
              <a:t> Java</a:t>
            </a:r>
            <a:endParaRPr lang="en-US" sz="2100" dirty="0"/>
          </a:p>
        </p:txBody>
      </p:sp>
      <p:sp>
        <p:nvSpPr>
          <p:cNvPr id="3" name="TextBox 2"/>
          <p:cNvSpPr txBox="1"/>
          <p:nvPr/>
        </p:nvSpPr>
        <p:spPr>
          <a:xfrm>
            <a:off x="7900137" y="453219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64925" y="3845728"/>
            <a:ext cx="38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89409" y="196993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27941" y="1283473"/>
            <a:ext cx="1305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7      8      9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22"/>
            <a:ext cx="3437375" cy="1695061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Much of the </a:t>
            </a:r>
            <a:r>
              <a:rPr lang="en-US" sz="2400" dirty="0" err="1" smtClean="0">
                <a:solidFill>
                  <a:srgbClr val="000000"/>
                </a:solidFill>
              </a:rPr>
              <a:t>Sunda</a:t>
            </a:r>
            <a:r>
              <a:rPr lang="en-US" sz="2400" dirty="0" smtClean="0">
                <a:solidFill>
                  <a:srgbClr val="000000"/>
                </a:solidFill>
              </a:rPr>
              <a:t> megathrust has ruptured in the last decade,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but the Mentawai patch remains a seismic gap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42994" y="6601219"/>
            <a:ext cx="1768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Lujia</a:t>
            </a:r>
            <a:r>
              <a:rPr lang="en-US" sz="1400" dirty="0" smtClean="0">
                <a:solidFill>
                  <a:schemeClr val="bg1"/>
                </a:solidFill>
              </a:rPr>
              <a:t> Feng et al., 2015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19301" y="-104000"/>
            <a:ext cx="6175513" cy="5222907"/>
            <a:chOff x="1298712" y="835657"/>
            <a:chExt cx="6175513" cy="52229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712" y="835657"/>
              <a:ext cx="6175513" cy="522290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710193" y="4908499"/>
              <a:ext cx="11240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• 1 Mw </a:t>
              </a:r>
              <a:r>
                <a:rPr lang="en-US" sz="1600" dirty="0" smtClean="0"/>
                <a:t>9.2</a:t>
              </a:r>
            </a:p>
            <a:p>
              <a:r>
                <a:rPr lang="en-US" sz="1600" dirty="0" smtClean="0"/>
                <a:t>• </a:t>
              </a:r>
              <a:r>
                <a:rPr lang="en-US" sz="1600" dirty="0"/>
                <a:t>3 </a:t>
              </a:r>
              <a:r>
                <a:rPr lang="en-US" sz="1600" dirty="0" smtClean="0"/>
                <a:t>M~8</a:t>
              </a:r>
              <a:endParaRPr lang="en-US" sz="1600" dirty="0"/>
            </a:p>
            <a:p>
              <a:r>
                <a:rPr lang="en-US" sz="1600" dirty="0"/>
                <a:t>• </a:t>
              </a:r>
              <a:r>
                <a:rPr lang="en-US" sz="1600" dirty="0" smtClean="0"/>
                <a:t>15 M~7</a:t>
              </a:r>
              <a:endParaRPr lang="en-US" sz="1600" dirty="0"/>
            </a:p>
          </p:txBody>
        </p:sp>
      </p:grpSp>
      <p:sp>
        <p:nvSpPr>
          <p:cNvPr id="10" name="Rectangle 9"/>
          <p:cNvSpPr/>
          <p:nvPr/>
        </p:nvSpPr>
        <p:spPr>
          <a:xfrm rot="3097694">
            <a:off x="5436300" y="2837144"/>
            <a:ext cx="2436126" cy="6158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 rot="19328328">
            <a:off x="1827550" y="3772996"/>
            <a:ext cx="4868880" cy="2313228"/>
            <a:chOff x="1055612" y="648366"/>
            <a:chExt cx="7065014" cy="5353544"/>
          </a:xfrm>
        </p:grpSpPr>
        <p:sp>
          <p:nvSpPr>
            <p:cNvPr id="15" name="Rectangle 14"/>
            <p:cNvSpPr/>
            <p:nvPr/>
          </p:nvSpPr>
          <p:spPr>
            <a:xfrm>
              <a:off x="1337996" y="1082890"/>
              <a:ext cx="6782630" cy="47274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6" b="4618"/>
            <a:stretch/>
          </p:blipFill>
          <p:spPr>
            <a:xfrm>
              <a:off x="1055612" y="648366"/>
              <a:ext cx="7031386" cy="535354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530627" y="5223766"/>
            <a:ext cx="3832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		Coral </a:t>
            </a:r>
            <a:r>
              <a:rPr lang="en-US" sz="2400" dirty="0" err="1">
                <a:solidFill>
                  <a:srgbClr val="000000"/>
                </a:solidFill>
              </a:rPr>
              <a:t>microatolls</a:t>
            </a:r>
            <a:r>
              <a:rPr lang="en-US" sz="2400" dirty="0">
                <a:solidFill>
                  <a:srgbClr val="000000"/>
                </a:solidFill>
              </a:rPr>
              <a:t> show </a:t>
            </a:r>
            <a:r>
              <a:rPr lang="en-US" sz="2400" dirty="0" smtClean="0">
                <a:solidFill>
                  <a:srgbClr val="000000"/>
                </a:solidFill>
              </a:rPr>
              <a:t>	evidence </a:t>
            </a:r>
            <a:r>
              <a:rPr lang="en-US" sz="2400" dirty="0">
                <a:solidFill>
                  <a:srgbClr val="000000"/>
                </a:solidFill>
              </a:rPr>
              <a:t>for earthquake </a:t>
            </a:r>
            <a:r>
              <a:rPr lang="en-US" sz="2400" dirty="0" err="1">
                <a:solidFill>
                  <a:srgbClr val="000000"/>
                </a:solidFill>
              </a:rPr>
              <a:t>supercycles</a:t>
            </a:r>
            <a:r>
              <a:rPr lang="en-US" sz="2400" dirty="0">
                <a:solidFill>
                  <a:srgbClr val="000000"/>
                </a:solidFill>
              </a:rPr>
              <a:t> on the </a:t>
            </a:r>
            <a:r>
              <a:rPr lang="en-US" sz="2400" dirty="0" err="1">
                <a:solidFill>
                  <a:srgbClr val="000000"/>
                </a:solidFill>
              </a:rPr>
              <a:t>Mentawai</a:t>
            </a:r>
            <a:r>
              <a:rPr lang="en-US" sz="2400" dirty="0">
                <a:solidFill>
                  <a:srgbClr val="000000"/>
                </a:solidFill>
              </a:rPr>
              <a:t> patch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3039" y="5130558"/>
            <a:ext cx="51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14c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34652" y="4430507"/>
            <a:ext cx="820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16-17c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46581" y="3784176"/>
            <a:ext cx="820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18-19c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286257" y="3025799"/>
            <a:ext cx="51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74605" y="3522566"/>
            <a:ext cx="351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" y="3238796"/>
            <a:ext cx="2342076" cy="3619204"/>
            <a:chOff x="40540" y="591281"/>
            <a:chExt cx="4498449" cy="5937099"/>
          </a:xfrm>
        </p:grpSpPr>
        <p:grpSp>
          <p:nvGrpSpPr>
            <p:cNvPr id="21" name="Group 20"/>
            <p:cNvGrpSpPr/>
            <p:nvPr/>
          </p:nvGrpSpPr>
          <p:grpSpPr>
            <a:xfrm>
              <a:off x="40540" y="591281"/>
              <a:ext cx="4498449" cy="5937099"/>
              <a:chOff x="-67036" y="779539"/>
              <a:chExt cx="4498449" cy="593709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-67036" y="812764"/>
                <a:ext cx="4498449" cy="590387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7035" y="779539"/>
                <a:ext cx="4496612" cy="589922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 rot="19357773">
              <a:off x="2178606" y="3025017"/>
              <a:ext cx="891365" cy="1317124"/>
            </a:xfrm>
            <a:prstGeom prst="rect">
              <a:avLst/>
            </a:prstGeom>
            <a:noFill/>
            <a:ln w="3175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9357773">
              <a:off x="2581162" y="2937946"/>
              <a:ext cx="891364" cy="2403615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4870" y="2038468"/>
            <a:ext cx="273478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Variable coupling and </a:t>
            </a:r>
            <a:r>
              <a:rPr lang="en-US" sz="2400" dirty="0" err="1" smtClean="0"/>
              <a:t>persistant</a:t>
            </a:r>
            <a:r>
              <a:rPr lang="en-US" sz="2400" dirty="0" smtClean="0"/>
              <a:t> seismic gaps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01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2713" b="5708"/>
          <a:stretch/>
        </p:blipFill>
        <p:spPr>
          <a:xfrm>
            <a:off x="0" y="-82270"/>
            <a:ext cx="4532915" cy="3455767"/>
          </a:xfrm>
          <a:prstGeom prst="rect">
            <a:avLst/>
          </a:prstGeom>
        </p:spPr>
      </p:pic>
      <p:pic>
        <p:nvPicPr>
          <p:cNvPr id="6" name="Picture 5" descr="fmtopo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5" r="34026"/>
          <a:stretch/>
        </p:blipFill>
        <p:spPr>
          <a:xfrm>
            <a:off x="5188177" y="0"/>
            <a:ext cx="4054684" cy="5707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53500"/>
          <a:stretch/>
        </p:blipFill>
        <p:spPr>
          <a:xfrm>
            <a:off x="3753214" y="5215669"/>
            <a:ext cx="5277107" cy="1642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288" y="71177"/>
            <a:ext cx="2074077" cy="384230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dirty="0" err="1" smtClean="0"/>
              <a:t>Wadati-Benioff</a:t>
            </a:r>
            <a:r>
              <a:rPr lang="en-US" sz="2800" dirty="0" smtClean="0"/>
              <a:t> Zone earthquakes to  ~160 km, 50° dip </a:t>
            </a:r>
            <a:r>
              <a:rPr lang="en-US" sz="2800" dirty="0" err="1" smtClean="0"/>
              <a:t>Downdip</a:t>
            </a:r>
            <a:r>
              <a:rPr lang="en-US" sz="2800" dirty="0" smtClean="0"/>
              <a:t> T-axes, but most P-axes N-S</a:t>
            </a:r>
            <a:br>
              <a:rPr lang="en-US" sz="2800" dirty="0" smtClean="0"/>
            </a:b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5909733" y="1329267"/>
            <a:ext cx="2709334" cy="1329266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909733" y="2658533"/>
            <a:ext cx="2709334" cy="1422400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-113803" y="3373497"/>
            <a:ext cx="3516222" cy="3784471"/>
            <a:chOff x="4207719" y="838200"/>
            <a:chExt cx="4802931" cy="6137685"/>
          </a:xfrm>
        </p:grpSpPr>
        <p:pic>
          <p:nvPicPr>
            <p:cNvPr id="10" name="Picture 2" descr="Figure 02 Burma_Domains_ver4_1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1485"/>
            <a:stretch>
              <a:fillRect/>
            </a:stretch>
          </p:blipFill>
          <p:spPr bwMode="auto">
            <a:xfrm>
              <a:off x="4500563" y="838200"/>
              <a:ext cx="4510087" cy="564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11"/>
            <p:cNvSpPr/>
            <p:nvPr/>
          </p:nvSpPr>
          <p:spPr bwMode="auto">
            <a:xfrm>
              <a:off x="5364163" y="5197475"/>
              <a:ext cx="485775" cy="1100137"/>
            </a:xfrm>
            <a:custGeom>
              <a:avLst/>
              <a:gdLst>
                <a:gd name="connsiteX0" fmla="*/ 0 w 439200"/>
                <a:gd name="connsiteY0" fmla="*/ 970803 h 999603"/>
                <a:gd name="connsiteX1" fmla="*/ 0 w 439200"/>
                <a:gd name="connsiteY1" fmla="*/ 970803 h 999603"/>
                <a:gd name="connsiteX2" fmla="*/ 14400 w 439200"/>
                <a:gd name="connsiteY2" fmla="*/ 906003 h 999603"/>
                <a:gd name="connsiteX3" fmla="*/ 21600 w 439200"/>
                <a:gd name="connsiteY3" fmla="*/ 884403 h 999603"/>
                <a:gd name="connsiteX4" fmla="*/ 28800 w 439200"/>
                <a:gd name="connsiteY4" fmla="*/ 826803 h 999603"/>
                <a:gd name="connsiteX5" fmla="*/ 36000 w 439200"/>
                <a:gd name="connsiteY5" fmla="*/ 805203 h 999603"/>
                <a:gd name="connsiteX6" fmla="*/ 43200 w 439200"/>
                <a:gd name="connsiteY6" fmla="*/ 776403 h 999603"/>
                <a:gd name="connsiteX7" fmla="*/ 50400 w 439200"/>
                <a:gd name="connsiteY7" fmla="*/ 690003 h 999603"/>
                <a:gd name="connsiteX8" fmla="*/ 57600 w 439200"/>
                <a:gd name="connsiteY8" fmla="*/ 668403 h 999603"/>
                <a:gd name="connsiteX9" fmla="*/ 64800 w 439200"/>
                <a:gd name="connsiteY9" fmla="*/ 596403 h 999603"/>
                <a:gd name="connsiteX10" fmla="*/ 72000 w 439200"/>
                <a:gd name="connsiteY10" fmla="*/ 574803 h 999603"/>
                <a:gd name="connsiteX11" fmla="*/ 79200 w 439200"/>
                <a:gd name="connsiteY11" fmla="*/ 546003 h 999603"/>
                <a:gd name="connsiteX12" fmla="*/ 93600 w 439200"/>
                <a:gd name="connsiteY12" fmla="*/ 474003 h 999603"/>
                <a:gd name="connsiteX13" fmla="*/ 100800 w 439200"/>
                <a:gd name="connsiteY13" fmla="*/ 322803 h 999603"/>
                <a:gd name="connsiteX14" fmla="*/ 108000 w 439200"/>
                <a:gd name="connsiteY14" fmla="*/ 286803 h 999603"/>
                <a:gd name="connsiteX15" fmla="*/ 115200 w 439200"/>
                <a:gd name="connsiteY15" fmla="*/ 229203 h 999603"/>
                <a:gd name="connsiteX16" fmla="*/ 136800 w 439200"/>
                <a:gd name="connsiteY16" fmla="*/ 164403 h 999603"/>
                <a:gd name="connsiteX17" fmla="*/ 144000 w 439200"/>
                <a:gd name="connsiteY17" fmla="*/ 142803 h 999603"/>
                <a:gd name="connsiteX18" fmla="*/ 151200 w 439200"/>
                <a:gd name="connsiteY18" fmla="*/ 121203 h 999603"/>
                <a:gd name="connsiteX19" fmla="*/ 180000 w 439200"/>
                <a:gd name="connsiteY19" fmla="*/ 78003 h 999603"/>
                <a:gd name="connsiteX20" fmla="*/ 216000 w 439200"/>
                <a:gd name="connsiteY20" fmla="*/ 34803 h 999603"/>
                <a:gd name="connsiteX21" fmla="*/ 237600 w 439200"/>
                <a:gd name="connsiteY21" fmla="*/ 27603 h 999603"/>
                <a:gd name="connsiteX22" fmla="*/ 280800 w 439200"/>
                <a:gd name="connsiteY22" fmla="*/ 6003 h 999603"/>
                <a:gd name="connsiteX23" fmla="*/ 432000 w 439200"/>
                <a:gd name="connsiteY23" fmla="*/ 34803 h 999603"/>
                <a:gd name="connsiteX24" fmla="*/ 439200 w 439200"/>
                <a:gd name="connsiteY24" fmla="*/ 56403 h 999603"/>
                <a:gd name="connsiteX25" fmla="*/ 417600 w 439200"/>
                <a:gd name="connsiteY25" fmla="*/ 171603 h 999603"/>
                <a:gd name="connsiteX26" fmla="*/ 410400 w 439200"/>
                <a:gd name="connsiteY26" fmla="*/ 193203 h 999603"/>
                <a:gd name="connsiteX27" fmla="*/ 403200 w 439200"/>
                <a:gd name="connsiteY27" fmla="*/ 214803 h 999603"/>
                <a:gd name="connsiteX28" fmla="*/ 374400 w 439200"/>
                <a:gd name="connsiteY28" fmla="*/ 279603 h 999603"/>
                <a:gd name="connsiteX29" fmla="*/ 367200 w 439200"/>
                <a:gd name="connsiteY29" fmla="*/ 301203 h 999603"/>
                <a:gd name="connsiteX30" fmla="*/ 360000 w 439200"/>
                <a:gd name="connsiteY30" fmla="*/ 351603 h 999603"/>
                <a:gd name="connsiteX31" fmla="*/ 352800 w 439200"/>
                <a:gd name="connsiteY31" fmla="*/ 438003 h 999603"/>
                <a:gd name="connsiteX32" fmla="*/ 338400 w 439200"/>
                <a:gd name="connsiteY32" fmla="*/ 481203 h 999603"/>
                <a:gd name="connsiteX33" fmla="*/ 331200 w 439200"/>
                <a:gd name="connsiteY33" fmla="*/ 510003 h 999603"/>
                <a:gd name="connsiteX34" fmla="*/ 324000 w 439200"/>
                <a:gd name="connsiteY34" fmla="*/ 711603 h 999603"/>
                <a:gd name="connsiteX35" fmla="*/ 309600 w 439200"/>
                <a:gd name="connsiteY35" fmla="*/ 754803 h 999603"/>
                <a:gd name="connsiteX36" fmla="*/ 316800 w 439200"/>
                <a:gd name="connsiteY36" fmla="*/ 999603 h 999603"/>
                <a:gd name="connsiteX37" fmla="*/ 0 w 439200"/>
                <a:gd name="connsiteY37" fmla="*/ 970803 h 999603"/>
                <a:gd name="connsiteX0" fmla="*/ 0 w 439200"/>
                <a:gd name="connsiteY0" fmla="*/ 970803 h 994840"/>
                <a:gd name="connsiteX1" fmla="*/ 0 w 439200"/>
                <a:gd name="connsiteY1" fmla="*/ 970803 h 994840"/>
                <a:gd name="connsiteX2" fmla="*/ 14400 w 439200"/>
                <a:gd name="connsiteY2" fmla="*/ 906003 h 994840"/>
                <a:gd name="connsiteX3" fmla="*/ 21600 w 439200"/>
                <a:gd name="connsiteY3" fmla="*/ 884403 h 994840"/>
                <a:gd name="connsiteX4" fmla="*/ 28800 w 439200"/>
                <a:gd name="connsiteY4" fmla="*/ 826803 h 994840"/>
                <a:gd name="connsiteX5" fmla="*/ 36000 w 439200"/>
                <a:gd name="connsiteY5" fmla="*/ 805203 h 994840"/>
                <a:gd name="connsiteX6" fmla="*/ 43200 w 439200"/>
                <a:gd name="connsiteY6" fmla="*/ 776403 h 994840"/>
                <a:gd name="connsiteX7" fmla="*/ 50400 w 439200"/>
                <a:gd name="connsiteY7" fmla="*/ 690003 h 994840"/>
                <a:gd name="connsiteX8" fmla="*/ 57600 w 439200"/>
                <a:gd name="connsiteY8" fmla="*/ 668403 h 994840"/>
                <a:gd name="connsiteX9" fmla="*/ 64800 w 439200"/>
                <a:gd name="connsiteY9" fmla="*/ 596403 h 994840"/>
                <a:gd name="connsiteX10" fmla="*/ 72000 w 439200"/>
                <a:gd name="connsiteY10" fmla="*/ 574803 h 994840"/>
                <a:gd name="connsiteX11" fmla="*/ 79200 w 439200"/>
                <a:gd name="connsiteY11" fmla="*/ 546003 h 994840"/>
                <a:gd name="connsiteX12" fmla="*/ 93600 w 439200"/>
                <a:gd name="connsiteY12" fmla="*/ 474003 h 994840"/>
                <a:gd name="connsiteX13" fmla="*/ 100800 w 439200"/>
                <a:gd name="connsiteY13" fmla="*/ 322803 h 994840"/>
                <a:gd name="connsiteX14" fmla="*/ 108000 w 439200"/>
                <a:gd name="connsiteY14" fmla="*/ 286803 h 994840"/>
                <a:gd name="connsiteX15" fmla="*/ 115200 w 439200"/>
                <a:gd name="connsiteY15" fmla="*/ 229203 h 994840"/>
                <a:gd name="connsiteX16" fmla="*/ 136800 w 439200"/>
                <a:gd name="connsiteY16" fmla="*/ 164403 h 994840"/>
                <a:gd name="connsiteX17" fmla="*/ 144000 w 439200"/>
                <a:gd name="connsiteY17" fmla="*/ 142803 h 994840"/>
                <a:gd name="connsiteX18" fmla="*/ 151200 w 439200"/>
                <a:gd name="connsiteY18" fmla="*/ 121203 h 994840"/>
                <a:gd name="connsiteX19" fmla="*/ 180000 w 439200"/>
                <a:gd name="connsiteY19" fmla="*/ 78003 h 994840"/>
                <a:gd name="connsiteX20" fmla="*/ 216000 w 439200"/>
                <a:gd name="connsiteY20" fmla="*/ 34803 h 994840"/>
                <a:gd name="connsiteX21" fmla="*/ 237600 w 439200"/>
                <a:gd name="connsiteY21" fmla="*/ 27603 h 994840"/>
                <a:gd name="connsiteX22" fmla="*/ 280800 w 439200"/>
                <a:gd name="connsiteY22" fmla="*/ 6003 h 994840"/>
                <a:gd name="connsiteX23" fmla="*/ 432000 w 439200"/>
                <a:gd name="connsiteY23" fmla="*/ 34803 h 994840"/>
                <a:gd name="connsiteX24" fmla="*/ 439200 w 439200"/>
                <a:gd name="connsiteY24" fmla="*/ 56403 h 994840"/>
                <a:gd name="connsiteX25" fmla="*/ 417600 w 439200"/>
                <a:gd name="connsiteY25" fmla="*/ 171603 h 994840"/>
                <a:gd name="connsiteX26" fmla="*/ 410400 w 439200"/>
                <a:gd name="connsiteY26" fmla="*/ 193203 h 994840"/>
                <a:gd name="connsiteX27" fmla="*/ 403200 w 439200"/>
                <a:gd name="connsiteY27" fmla="*/ 214803 h 994840"/>
                <a:gd name="connsiteX28" fmla="*/ 374400 w 439200"/>
                <a:gd name="connsiteY28" fmla="*/ 279603 h 994840"/>
                <a:gd name="connsiteX29" fmla="*/ 367200 w 439200"/>
                <a:gd name="connsiteY29" fmla="*/ 301203 h 994840"/>
                <a:gd name="connsiteX30" fmla="*/ 360000 w 439200"/>
                <a:gd name="connsiteY30" fmla="*/ 351603 h 994840"/>
                <a:gd name="connsiteX31" fmla="*/ 352800 w 439200"/>
                <a:gd name="connsiteY31" fmla="*/ 438003 h 994840"/>
                <a:gd name="connsiteX32" fmla="*/ 338400 w 439200"/>
                <a:gd name="connsiteY32" fmla="*/ 481203 h 994840"/>
                <a:gd name="connsiteX33" fmla="*/ 331200 w 439200"/>
                <a:gd name="connsiteY33" fmla="*/ 510003 h 994840"/>
                <a:gd name="connsiteX34" fmla="*/ 324000 w 439200"/>
                <a:gd name="connsiteY34" fmla="*/ 711603 h 994840"/>
                <a:gd name="connsiteX35" fmla="*/ 309600 w 439200"/>
                <a:gd name="connsiteY35" fmla="*/ 754803 h 994840"/>
                <a:gd name="connsiteX36" fmla="*/ 312037 w 439200"/>
                <a:gd name="connsiteY36" fmla="*/ 994840 h 994840"/>
                <a:gd name="connsiteX37" fmla="*/ 0 w 439200"/>
                <a:gd name="connsiteY37" fmla="*/ 970803 h 994840"/>
                <a:gd name="connsiteX0" fmla="*/ 5087 w 439525"/>
                <a:gd name="connsiteY0" fmla="*/ 989853 h 994840"/>
                <a:gd name="connsiteX1" fmla="*/ 325 w 439525"/>
                <a:gd name="connsiteY1" fmla="*/ 970803 h 994840"/>
                <a:gd name="connsiteX2" fmla="*/ 14725 w 439525"/>
                <a:gd name="connsiteY2" fmla="*/ 906003 h 994840"/>
                <a:gd name="connsiteX3" fmla="*/ 21925 w 439525"/>
                <a:gd name="connsiteY3" fmla="*/ 884403 h 994840"/>
                <a:gd name="connsiteX4" fmla="*/ 29125 w 439525"/>
                <a:gd name="connsiteY4" fmla="*/ 826803 h 994840"/>
                <a:gd name="connsiteX5" fmla="*/ 36325 w 439525"/>
                <a:gd name="connsiteY5" fmla="*/ 805203 h 994840"/>
                <a:gd name="connsiteX6" fmla="*/ 43525 w 439525"/>
                <a:gd name="connsiteY6" fmla="*/ 776403 h 994840"/>
                <a:gd name="connsiteX7" fmla="*/ 50725 w 439525"/>
                <a:gd name="connsiteY7" fmla="*/ 690003 h 994840"/>
                <a:gd name="connsiteX8" fmla="*/ 57925 w 439525"/>
                <a:gd name="connsiteY8" fmla="*/ 668403 h 994840"/>
                <a:gd name="connsiteX9" fmla="*/ 65125 w 439525"/>
                <a:gd name="connsiteY9" fmla="*/ 596403 h 994840"/>
                <a:gd name="connsiteX10" fmla="*/ 72325 w 439525"/>
                <a:gd name="connsiteY10" fmla="*/ 574803 h 994840"/>
                <a:gd name="connsiteX11" fmla="*/ 79525 w 439525"/>
                <a:gd name="connsiteY11" fmla="*/ 546003 h 994840"/>
                <a:gd name="connsiteX12" fmla="*/ 93925 w 439525"/>
                <a:gd name="connsiteY12" fmla="*/ 474003 h 994840"/>
                <a:gd name="connsiteX13" fmla="*/ 101125 w 439525"/>
                <a:gd name="connsiteY13" fmla="*/ 322803 h 994840"/>
                <a:gd name="connsiteX14" fmla="*/ 108325 w 439525"/>
                <a:gd name="connsiteY14" fmla="*/ 286803 h 994840"/>
                <a:gd name="connsiteX15" fmla="*/ 115525 w 439525"/>
                <a:gd name="connsiteY15" fmla="*/ 229203 h 994840"/>
                <a:gd name="connsiteX16" fmla="*/ 137125 w 439525"/>
                <a:gd name="connsiteY16" fmla="*/ 164403 h 994840"/>
                <a:gd name="connsiteX17" fmla="*/ 144325 w 439525"/>
                <a:gd name="connsiteY17" fmla="*/ 142803 h 994840"/>
                <a:gd name="connsiteX18" fmla="*/ 151525 w 439525"/>
                <a:gd name="connsiteY18" fmla="*/ 121203 h 994840"/>
                <a:gd name="connsiteX19" fmla="*/ 180325 w 439525"/>
                <a:gd name="connsiteY19" fmla="*/ 78003 h 994840"/>
                <a:gd name="connsiteX20" fmla="*/ 216325 w 439525"/>
                <a:gd name="connsiteY20" fmla="*/ 34803 h 994840"/>
                <a:gd name="connsiteX21" fmla="*/ 237925 w 439525"/>
                <a:gd name="connsiteY21" fmla="*/ 27603 h 994840"/>
                <a:gd name="connsiteX22" fmla="*/ 281125 w 439525"/>
                <a:gd name="connsiteY22" fmla="*/ 6003 h 994840"/>
                <a:gd name="connsiteX23" fmla="*/ 432325 w 439525"/>
                <a:gd name="connsiteY23" fmla="*/ 34803 h 994840"/>
                <a:gd name="connsiteX24" fmla="*/ 439525 w 439525"/>
                <a:gd name="connsiteY24" fmla="*/ 56403 h 994840"/>
                <a:gd name="connsiteX25" fmla="*/ 417925 w 439525"/>
                <a:gd name="connsiteY25" fmla="*/ 171603 h 994840"/>
                <a:gd name="connsiteX26" fmla="*/ 410725 w 439525"/>
                <a:gd name="connsiteY26" fmla="*/ 193203 h 994840"/>
                <a:gd name="connsiteX27" fmla="*/ 403525 w 439525"/>
                <a:gd name="connsiteY27" fmla="*/ 214803 h 994840"/>
                <a:gd name="connsiteX28" fmla="*/ 374725 w 439525"/>
                <a:gd name="connsiteY28" fmla="*/ 279603 h 994840"/>
                <a:gd name="connsiteX29" fmla="*/ 367525 w 439525"/>
                <a:gd name="connsiteY29" fmla="*/ 301203 h 994840"/>
                <a:gd name="connsiteX30" fmla="*/ 360325 w 439525"/>
                <a:gd name="connsiteY30" fmla="*/ 351603 h 994840"/>
                <a:gd name="connsiteX31" fmla="*/ 353125 w 439525"/>
                <a:gd name="connsiteY31" fmla="*/ 438003 h 994840"/>
                <a:gd name="connsiteX32" fmla="*/ 338725 w 439525"/>
                <a:gd name="connsiteY32" fmla="*/ 481203 h 994840"/>
                <a:gd name="connsiteX33" fmla="*/ 331525 w 439525"/>
                <a:gd name="connsiteY33" fmla="*/ 510003 h 994840"/>
                <a:gd name="connsiteX34" fmla="*/ 324325 w 439525"/>
                <a:gd name="connsiteY34" fmla="*/ 711603 h 994840"/>
                <a:gd name="connsiteX35" fmla="*/ 309925 w 439525"/>
                <a:gd name="connsiteY35" fmla="*/ 754803 h 994840"/>
                <a:gd name="connsiteX36" fmla="*/ 312362 w 439525"/>
                <a:gd name="connsiteY36" fmla="*/ 994840 h 994840"/>
                <a:gd name="connsiteX37" fmla="*/ 5087 w 439525"/>
                <a:gd name="connsiteY37" fmla="*/ 989853 h 994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9525" h="994840">
                  <a:moveTo>
                    <a:pt x="5087" y="989853"/>
                  </a:moveTo>
                  <a:cubicBezTo>
                    <a:pt x="3500" y="983503"/>
                    <a:pt x="-1281" y="984778"/>
                    <a:pt x="325" y="970803"/>
                  </a:cubicBezTo>
                  <a:cubicBezTo>
                    <a:pt x="1931" y="956828"/>
                    <a:pt x="9358" y="927469"/>
                    <a:pt x="14725" y="906003"/>
                  </a:cubicBezTo>
                  <a:cubicBezTo>
                    <a:pt x="16566" y="898640"/>
                    <a:pt x="20567" y="891870"/>
                    <a:pt x="21925" y="884403"/>
                  </a:cubicBezTo>
                  <a:cubicBezTo>
                    <a:pt x="25386" y="865366"/>
                    <a:pt x="25664" y="845840"/>
                    <a:pt x="29125" y="826803"/>
                  </a:cubicBezTo>
                  <a:cubicBezTo>
                    <a:pt x="30483" y="819336"/>
                    <a:pt x="34240" y="812500"/>
                    <a:pt x="36325" y="805203"/>
                  </a:cubicBezTo>
                  <a:cubicBezTo>
                    <a:pt x="39043" y="795688"/>
                    <a:pt x="41125" y="786003"/>
                    <a:pt x="43525" y="776403"/>
                  </a:cubicBezTo>
                  <a:cubicBezTo>
                    <a:pt x="45925" y="747603"/>
                    <a:pt x="46905" y="718649"/>
                    <a:pt x="50725" y="690003"/>
                  </a:cubicBezTo>
                  <a:cubicBezTo>
                    <a:pt x="51728" y="682480"/>
                    <a:pt x="56771" y="675904"/>
                    <a:pt x="57925" y="668403"/>
                  </a:cubicBezTo>
                  <a:cubicBezTo>
                    <a:pt x="61593" y="644564"/>
                    <a:pt x="61457" y="620242"/>
                    <a:pt x="65125" y="596403"/>
                  </a:cubicBezTo>
                  <a:cubicBezTo>
                    <a:pt x="66279" y="588902"/>
                    <a:pt x="70240" y="582100"/>
                    <a:pt x="72325" y="574803"/>
                  </a:cubicBezTo>
                  <a:cubicBezTo>
                    <a:pt x="75043" y="565288"/>
                    <a:pt x="77755" y="555739"/>
                    <a:pt x="79525" y="546003"/>
                  </a:cubicBezTo>
                  <a:cubicBezTo>
                    <a:pt x="92762" y="473198"/>
                    <a:pt x="79138" y="518363"/>
                    <a:pt x="93925" y="474003"/>
                  </a:cubicBezTo>
                  <a:cubicBezTo>
                    <a:pt x="96325" y="423603"/>
                    <a:pt x="97255" y="373111"/>
                    <a:pt x="101125" y="322803"/>
                  </a:cubicBezTo>
                  <a:cubicBezTo>
                    <a:pt x="102064" y="310601"/>
                    <a:pt x="106464" y="298898"/>
                    <a:pt x="108325" y="286803"/>
                  </a:cubicBezTo>
                  <a:cubicBezTo>
                    <a:pt x="111267" y="267679"/>
                    <a:pt x="111471" y="248123"/>
                    <a:pt x="115525" y="229203"/>
                  </a:cubicBezTo>
                  <a:lnTo>
                    <a:pt x="137125" y="164403"/>
                  </a:lnTo>
                  <a:lnTo>
                    <a:pt x="144325" y="142803"/>
                  </a:lnTo>
                  <a:cubicBezTo>
                    <a:pt x="146725" y="135603"/>
                    <a:pt x="147315" y="127518"/>
                    <a:pt x="151525" y="121203"/>
                  </a:cubicBezTo>
                  <a:lnTo>
                    <a:pt x="180325" y="78003"/>
                  </a:lnTo>
                  <a:cubicBezTo>
                    <a:pt x="190951" y="62065"/>
                    <a:pt x="199694" y="45891"/>
                    <a:pt x="216325" y="34803"/>
                  </a:cubicBezTo>
                  <a:cubicBezTo>
                    <a:pt x="222640" y="30593"/>
                    <a:pt x="231137" y="30997"/>
                    <a:pt x="237925" y="27603"/>
                  </a:cubicBezTo>
                  <a:cubicBezTo>
                    <a:pt x="293755" y="-312"/>
                    <a:pt x="226833" y="24100"/>
                    <a:pt x="281125" y="6003"/>
                  </a:cubicBezTo>
                  <a:cubicBezTo>
                    <a:pt x="372737" y="10825"/>
                    <a:pt x="402796" y="-24254"/>
                    <a:pt x="432325" y="34803"/>
                  </a:cubicBezTo>
                  <a:cubicBezTo>
                    <a:pt x="435719" y="41591"/>
                    <a:pt x="437125" y="49203"/>
                    <a:pt x="439525" y="56403"/>
                  </a:cubicBezTo>
                  <a:cubicBezTo>
                    <a:pt x="430815" y="143507"/>
                    <a:pt x="439952" y="105521"/>
                    <a:pt x="417925" y="171603"/>
                  </a:cubicBezTo>
                  <a:lnTo>
                    <a:pt x="410725" y="193203"/>
                  </a:lnTo>
                  <a:cubicBezTo>
                    <a:pt x="408325" y="200403"/>
                    <a:pt x="407735" y="208488"/>
                    <a:pt x="403525" y="214803"/>
                  </a:cubicBezTo>
                  <a:cubicBezTo>
                    <a:pt x="380705" y="249033"/>
                    <a:pt x="391861" y="228194"/>
                    <a:pt x="374725" y="279603"/>
                  </a:cubicBezTo>
                  <a:lnTo>
                    <a:pt x="367525" y="301203"/>
                  </a:lnTo>
                  <a:cubicBezTo>
                    <a:pt x="365125" y="318003"/>
                    <a:pt x="362102" y="334726"/>
                    <a:pt x="360325" y="351603"/>
                  </a:cubicBezTo>
                  <a:cubicBezTo>
                    <a:pt x="357300" y="380344"/>
                    <a:pt x="357876" y="409496"/>
                    <a:pt x="353125" y="438003"/>
                  </a:cubicBezTo>
                  <a:cubicBezTo>
                    <a:pt x="350630" y="452975"/>
                    <a:pt x="342406" y="466477"/>
                    <a:pt x="338725" y="481203"/>
                  </a:cubicBezTo>
                  <a:lnTo>
                    <a:pt x="331525" y="510003"/>
                  </a:lnTo>
                  <a:cubicBezTo>
                    <a:pt x="329125" y="577203"/>
                    <a:pt x="330235" y="644620"/>
                    <a:pt x="324325" y="711603"/>
                  </a:cubicBezTo>
                  <a:cubicBezTo>
                    <a:pt x="322991" y="726723"/>
                    <a:pt x="309925" y="754803"/>
                    <a:pt x="309925" y="754803"/>
                  </a:cubicBezTo>
                  <a:cubicBezTo>
                    <a:pt x="317357" y="985199"/>
                    <a:pt x="312362" y="898801"/>
                    <a:pt x="312362" y="994840"/>
                  </a:cubicBezTo>
                  <a:lnTo>
                    <a:pt x="5087" y="98985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5000"/>
              </a:schemeClr>
            </a:solidFill>
            <a:ln w="127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SG"/>
            </a:p>
          </p:txBody>
        </p:sp>
        <p:sp>
          <p:nvSpPr>
            <p:cNvPr id="13" name="Freeform 3"/>
            <p:cNvSpPr>
              <a:spLocks/>
            </p:cNvSpPr>
            <p:nvPr/>
          </p:nvSpPr>
          <p:spPr bwMode="auto">
            <a:xfrm>
              <a:off x="5257800" y="2897187"/>
              <a:ext cx="898525" cy="1181100"/>
            </a:xfrm>
            <a:custGeom>
              <a:avLst/>
              <a:gdLst>
                <a:gd name="T0" fmla="*/ 471287 w 812927"/>
                <a:gd name="T1" fmla="*/ 461691 h 1068222"/>
                <a:gd name="T2" fmla="*/ 442196 w 812927"/>
                <a:gd name="T3" fmla="*/ 391825 h 1068222"/>
                <a:gd name="T4" fmla="*/ 320012 w 812927"/>
                <a:gd name="T5" fmla="*/ 234626 h 1068222"/>
                <a:gd name="T6" fmla="*/ 226921 w 812927"/>
                <a:gd name="T7" fmla="*/ 42494 h 1068222"/>
                <a:gd name="T8" fmla="*/ 75646 w 812927"/>
                <a:gd name="T9" fmla="*/ 1738 h 1068222"/>
                <a:gd name="T10" fmla="*/ 11645 w 812927"/>
                <a:gd name="T11" fmla="*/ 65783 h 1068222"/>
                <a:gd name="T12" fmla="*/ 5827 w 812927"/>
                <a:gd name="T13" fmla="*/ 188048 h 1068222"/>
                <a:gd name="T14" fmla="*/ 29100 w 812927"/>
                <a:gd name="T15" fmla="*/ 240449 h 1068222"/>
                <a:gd name="T16" fmla="*/ 46555 w 812927"/>
                <a:gd name="T17" fmla="*/ 292848 h 1068222"/>
                <a:gd name="T18" fmla="*/ 69827 w 812927"/>
                <a:gd name="T19" fmla="*/ 368536 h 1068222"/>
                <a:gd name="T20" fmla="*/ 104737 w 812927"/>
                <a:gd name="T21" fmla="*/ 420935 h 1068222"/>
                <a:gd name="T22" fmla="*/ 145466 w 812927"/>
                <a:gd name="T23" fmla="*/ 484980 h 1068222"/>
                <a:gd name="T24" fmla="*/ 180374 w 812927"/>
                <a:gd name="T25" fmla="*/ 537378 h 1068222"/>
                <a:gd name="T26" fmla="*/ 221102 w 812927"/>
                <a:gd name="T27" fmla="*/ 583956 h 1068222"/>
                <a:gd name="T28" fmla="*/ 250194 w 812927"/>
                <a:gd name="T29" fmla="*/ 613067 h 1068222"/>
                <a:gd name="T30" fmla="*/ 290921 w 812927"/>
                <a:gd name="T31" fmla="*/ 659644 h 1068222"/>
                <a:gd name="T32" fmla="*/ 343286 w 812927"/>
                <a:gd name="T33" fmla="*/ 706222 h 1068222"/>
                <a:gd name="T34" fmla="*/ 372376 w 812927"/>
                <a:gd name="T35" fmla="*/ 735333 h 1068222"/>
                <a:gd name="T36" fmla="*/ 418923 w 812927"/>
                <a:gd name="T37" fmla="*/ 787733 h 1068222"/>
                <a:gd name="T38" fmla="*/ 500377 w 812927"/>
                <a:gd name="T39" fmla="*/ 851776 h 1068222"/>
                <a:gd name="T40" fmla="*/ 552743 w 812927"/>
                <a:gd name="T41" fmla="*/ 892531 h 1068222"/>
                <a:gd name="T42" fmla="*/ 581833 w 812927"/>
                <a:gd name="T43" fmla="*/ 921643 h 1068222"/>
                <a:gd name="T44" fmla="*/ 605106 w 812927"/>
                <a:gd name="T45" fmla="*/ 950754 h 1068222"/>
                <a:gd name="T46" fmla="*/ 663289 w 812927"/>
                <a:gd name="T47" fmla="*/ 1008975 h 1068222"/>
                <a:gd name="T48" fmla="*/ 680744 w 812927"/>
                <a:gd name="T49" fmla="*/ 1049730 h 1068222"/>
                <a:gd name="T50" fmla="*/ 733107 w 812927"/>
                <a:gd name="T51" fmla="*/ 1125419 h 1068222"/>
                <a:gd name="T52" fmla="*/ 756381 w 812927"/>
                <a:gd name="T53" fmla="*/ 1177818 h 1068222"/>
                <a:gd name="T54" fmla="*/ 820382 w 812927"/>
                <a:gd name="T55" fmla="*/ 1247684 h 1068222"/>
                <a:gd name="T56" fmla="*/ 884383 w 812927"/>
                <a:gd name="T57" fmla="*/ 1305906 h 1068222"/>
                <a:gd name="T58" fmla="*/ 948384 w 812927"/>
                <a:gd name="T59" fmla="*/ 1282617 h 1068222"/>
                <a:gd name="T60" fmla="*/ 971657 w 812927"/>
                <a:gd name="T61" fmla="*/ 1253507 h 1068222"/>
                <a:gd name="T62" fmla="*/ 989111 w 812927"/>
                <a:gd name="T63" fmla="*/ 1166173 h 1068222"/>
                <a:gd name="T64" fmla="*/ 837837 w 812927"/>
                <a:gd name="T65" fmla="*/ 875065 h 1068222"/>
                <a:gd name="T66" fmla="*/ 733107 w 812927"/>
                <a:gd name="T67" fmla="*/ 770265 h 1068222"/>
                <a:gd name="T68" fmla="*/ 616743 w 812927"/>
                <a:gd name="T69" fmla="*/ 648001 h 10682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12927" h="1068222">
                  <a:moveTo>
                    <a:pt x="461969" y="458622"/>
                  </a:moveTo>
                  <a:cubicBezTo>
                    <a:pt x="442125" y="433222"/>
                    <a:pt x="401645" y="398297"/>
                    <a:pt x="385770" y="377660"/>
                  </a:cubicBezTo>
                  <a:cubicBezTo>
                    <a:pt x="369895" y="357023"/>
                    <a:pt x="370689" y="344322"/>
                    <a:pt x="366720" y="334797"/>
                  </a:cubicBezTo>
                  <a:cubicBezTo>
                    <a:pt x="362751" y="325272"/>
                    <a:pt x="370688" y="330829"/>
                    <a:pt x="361957" y="320510"/>
                  </a:cubicBezTo>
                  <a:cubicBezTo>
                    <a:pt x="353226" y="310191"/>
                    <a:pt x="331001" y="288760"/>
                    <a:pt x="314332" y="272885"/>
                  </a:cubicBezTo>
                  <a:cubicBezTo>
                    <a:pt x="295282" y="252248"/>
                    <a:pt x="280200" y="221292"/>
                    <a:pt x="261944" y="191923"/>
                  </a:cubicBezTo>
                  <a:cubicBezTo>
                    <a:pt x="243688" y="162554"/>
                    <a:pt x="217495" y="122866"/>
                    <a:pt x="204795" y="96672"/>
                  </a:cubicBezTo>
                  <a:cubicBezTo>
                    <a:pt x="192095" y="70478"/>
                    <a:pt x="194476" y="49841"/>
                    <a:pt x="185745" y="34760"/>
                  </a:cubicBezTo>
                  <a:cubicBezTo>
                    <a:pt x="177014" y="19679"/>
                    <a:pt x="159551" y="13329"/>
                    <a:pt x="152407" y="6185"/>
                  </a:cubicBezTo>
                  <a:cubicBezTo>
                    <a:pt x="131770" y="629"/>
                    <a:pt x="81764" y="-1753"/>
                    <a:pt x="61920" y="1422"/>
                  </a:cubicBezTo>
                  <a:cubicBezTo>
                    <a:pt x="20186" y="43156"/>
                    <a:pt x="73120" y="-7910"/>
                    <a:pt x="33345" y="25235"/>
                  </a:cubicBezTo>
                  <a:cubicBezTo>
                    <a:pt x="19591" y="36696"/>
                    <a:pt x="18899" y="39759"/>
                    <a:pt x="9532" y="53810"/>
                  </a:cubicBezTo>
                  <a:cubicBezTo>
                    <a:pt x="7945" y="58572"/>
                    <a:pt x="5533" y="63135"/>
                    <a:pt x="4770" y="68097"/>
                  </a:cubicBezTo>
                  <a:cubicBezTo>
                    <a:pt x="-650" y="103327"/>
                    <a:pt x="-2467" y="120051"/>
                    <a:pt x="4770" y="153822"/>
                  </a:cubicBezTo>
                  <a:cubicBezTo>
                    <a:pt x="6874" y="163639"/>
                    <a:pt x="8726" y="174043"/>
                    <a:pt x="14295" y="182397"/>
                  </a:cubicBezTo>
                  <a:lnTo>
                    <a:pt x="23820" y="196685"/>
                  </a:lnTo>
                  <a:lnTo>
                    <a:pt x="33345" y="225260"/>
                  </a:lnTo>
                  <a:lnTo>
                    <a:pt x="38107" y="239547"/>
                  </a:lnTo>
                  <a:cubicBezTo>
                    <a:pt x="39862" y="251829"/>
                    <a:pt x="40983" y="273874"/>
                    <a:pt x="47632" y="287172"/>
                  </a:cubicBezTo>
                  <a:cubicBezTo>
                    <a:pt x="50192" y="292292"/>
                    <a:pt x="53493" y="297063"/>
                    <a:pt x="57157" y="301460"/>
                  </a:cubicBezTo>
                  <a:cubicBezTo>
                    <a:pt x="61469" y="306634"/>
                    <a:pt x="66682" y="310985"/>
                    <a:pt x="71445" y="315747"/>
                  </a:cubicBezTo>
                  <a:cubicBezTo>
                    <a:pt x="83412" y="351654"/>
                    <a:pt x="67271" y="307400"/>
                    <a:pt x="85732" y="344322"/>
                  </a:cubicBezTo>
                  <a:cubicBezTo>
                    <a:pt x="105450" y="383756"/>
                    <a:pt x="72724" y="331954"/>
                    <a:pt x="100020" y="372897"/>
                  </a:cubicBezTo>
                  <a:cubicBezTo>
                    <a:pt x="110743" y="405072"/>
                    <a:pt x="95871" y="370198"/>
                    <a:pt x="119070" y="396710"/>
                  </a:cubicBezTo>
                  <a:cubicBezTo>
                    <a:pt x="126608" y="405325"/>
                    <a:pt x="131770" y="415760"/>
                    <a:pt x="138120" y="425285"/>
                  </a:cubicBezTo>
                  <a:cubicBezTo>
                    <a:pt x="141295" y="430047"/>
                    <a:pt x="142883" y="436397"/>
                    <a:pt x="147645" y="439572"/>
                  </a:cubicBezTo>
                  <a:lnTo>
                    <a:pt x="161932" y="449097"/>
                  </a:lnTo>
                  <a:lnTo>
                    <a:pt x="180982" y="477672"/>
                  </a:lnTo>
                  <a:cubicBezTo>
                    <a:pt x="184157" y="482435"/>
                    <a:pt x="185744" y="488785"/>
                    <a:pt x="190507" y="491960"/>
                  </a:cubicBezTo>
                  <a:lnTo>
                    <a:pt x="204795" y="501485"/>
                  </a:lnTo>
                  <a:cubicBezTo>
                    <a:pt x="230198" y="539588"/>
                    <a:pt x="196855" y="493544"/>
                    <a:pt x="228607" y="525297"/>
                  </a:cubicBezTo>
                  <a:cubicBezTo>
                    <a:pt x="232654" y="529345"/>
                    <a:pt x="233824" y="535816"/>
                    <a:pt x="238132" y="539585"/>
                  </a:cubicBezTo>
                  <a:cubicBezTo>
                    <a:pt x="246747" y="547123"/>
                    <a:pt x="259838" y="549477"/>
                    <a:pt x="266707" y="558635"/>
                  </a:cubicBezTo>
                  <a:cubicBezTo>
                    <a:pt x="271470" y="564985"/>
                    <a:pt x="276381" y="571226"/>
                    <a:pt x="280995" y="577685"/>
                  </a:cubicBezTo>
                  <a:cubicBezTo>
                    <a:pt x="284322" y="582342"/>
                    <a:pt x="286473" y="587925"/>
                    <a:pt x="290520" y="591972"/>
                  </a:cubicBezTo>
                  <a:cubicBezTo>
                    <a:pt x="294567" y="596019"/>
                    <a:pt x="300529" y="597694"/>
                    <a:pt x="304807" y="601497"/>
                  </a:cubicBezTo>
                  <a:cubicBezTo>
                    <a:pt x="314875" y="610446"/>
                    <a:pt x="325910" y="618864"/>
                    <a:pt x="333382" y="630072"/>
                  </a:cubicBezTo>
                  <a:cubicBezTo>
                    <a:pt x="336557" y="634835"/>
                    <a:pt x="338599" y="640591"/>
                    <a:pt x="342907" y="644360"/>
                  </a:cubicBezTo>
                  <a:cubicBezTo>
                    <a:pt x="351522" y="651898"/>
                    <a:pt x="371482" y="663410"/>
                    <a:pt x="371482" y="663410"/>
                  </a:cubicBezTo>
                  <a:cubicBezTo>
                    <a:pt x="398471" y="703891"/>
                    <a:pt x="354017" y="641182"/>
                    <a:pt x="409582" y="696747"/>
                  </a:cubicBezTo>
                  <a:cubicBezTo>
                    <a:pt x="414345" y="701510"/>
                    <a:pt x="418553" y="706900"/>
                    <a:pt x="423870" y="711035"/>
                  </a:cubicBezTo>
                  <a:cubicBezTo>
                    <a:pt x="432906" y="718063"/>
                    <a:pt x="442920" y="723735"/>
                    <a:pt x="452445" y="730085"/>
                  </a:cubicBezTo>
                  <a:lnTo>
                    <a:pt x="466732" y="739610"/>
                  </a:lnTo>
                  <a:cubicBezTo>
                    <a:pt x="469907" y="744372"/>
                    <a:pt x="472210" y="749850"/>
                    <a:pt x="476257" y="753897"/>
                  </a:cubicBezTo>
                  <a:cubicBezTo>
                    <a:pt x="480305" y="757944"/>
                    <a:pt x="486969" y="758952"/>
                    <a:pt x="490545" y="763422"/>
                  </a:cubicBezTo>
                  <a:cubicBezTo>
                    <a:pt x="493681" y="767342"/>
                    <a:pt x="491757" y="774160"/>
                    <a:pt x="495307" y="777710"/>
                  </a:cubicBezTo>
                  <a:cubicBezTo>
                    <a:pt x="503402" y="785805"/>
                    <a:pt x="523882" y="796760"/>
                    <a:pt x="523882" y="796760"/>
                  </a:cubicBezTo>
                  <a:lnTo>
                    <a:pt x="542932" y="825335"/>
                  </a:lnTo>
                  <a:lnTo>
                    <a:pt x="552457" y="839622"/>
                  </a:lnTo>
                  <a:lnTo>
                    <a:pt x="557220" y="858672"/>
                  </a:lnTo>
                  <a:cubicBezTo>
                    <a:pt x="557246" y="858723"/>
                    <a:pt x="577095" y="902360"/>
                    <a:pt x="585795" y="911060"/>
                  </a:cubicBezTo>
                  <a:cubicBezTo>
                    <a:pt x="589842" y="915107"/>
                    <a:pt x="595320" y="917410"/>
                    <a:pt x="600082" y="920585"/>
                  </a:cubicBezTo>
                  <a:cubicBezTo>
                    <a:pt x="612056" y="956502"/>
                    <a:pt x="595902" y="912224"/>
                    <a:pt x="614370" y="949160"/>
                  </a:cubicBezTo>
                  <a:cubicBezTo>
                    <a:pt x="616615" y="953650"/>
                    <a:pt x="616887" y="958957"/>
                    <a:pt x="619132" y="963447"/>
                  </a:cubicBezTo>
                  <a:cubicBezTo>
                    <a:pt x="628002" y="981187"/>
                    <a:pt x="629777" y="976220"/>
                    <a:pt x="642945" y="992022"/>
                  </a:cubicBezTo>
                  <a:cubicBezTo>
                    <a:pt x="666160" y="1019880"/>
                    <a:pt x="635012" y="993217"/>
                    <a:pt x="671520" y="1020597"/>
                  </a:cubicBezTo>
                  <a:cubicBezTo>
                    <a:pt x="679401" y="1044240"/>
                    <a:pt x="674660" y="1049509"/>
                    <a:pt x="695332" y="1058697"/>
                  </a:cubicBezTo>
                  <a:cubicBezTo>
                    <a:pt x="704507" y="1062775"/>
                    <a:pt x="723907" y="1068222"/>
                    <a:pt x="723907" y="1068222"/>
                  </a:cubicBezTo>
                  <a:cubicBezTo>
                    <a:pt x="738195" y="1066635"/>
                    <a:pt x="753260" y="1068373"/>
                    <a:pt x="766770" y="1063460"/>
                  </a:cubicBezTo>
                  <a:cubicBezTo>
                    <a:pt x="772149" y="1061504"/>
                    <a:pt x="772248" y="1053220"/>
                    <a:pt x="776295" y="1049172"/>
                  </a:cubicBezTo>
                  <a:cubicBezTo>
                    <a:pt x="780342" y="1045125"/>
                    <a:pt x="785820" y="1042822"/>
                    <a:pt x="790582" y="1039647"/>
                  </a:cubicBezTo>
                  <a:cubicBezTo>
                    <a:pt x="792170" y="1034885"/>
                    <a:pt x="793100" y="1029850"/>
                    <a:pt x="795345" y="1025360"/>
                  </a:cubicBezTo>
                  <a:cubicBezTo>
                    <a:pt x="797905" y="1020240"/>
                    <a:pt x="802489" y="1022978"/>
                    <a:pt x="804870" y="1011072"/>
                  </a:cubicBezTo>
                  <a:cubicBezTo>
                    <a:pt x="807251" y="999166"/>
                    <a:pt x="818363" y="986466"/>
                    <a:pt x="809632" y="953922"/>
                  </a:cubicBezTo>
                  <a:cubicBezTo>
                    <a:pt x="800901" y="921378"/>
                    <a:pt x="773120" y="855498"/>
                    <a:pt x="752482" y="815810"/>
                  </a:cubicBezTo>
                  <a:cubicBezTo>
                    <a:pt x="731845" y="776123"/>
                    <a:pt x="707238" y="741991"/>
                    <a:pt x="685807" y="715797"/>
                  </a:cubicBezTo>
                  <a:cubicBezTo>
                    <a:pt x="664376" y="689603"/>
                    <a:pt x="659808" y="670620"/>
                    <a:pt x="623895" y="658647"/>
                  </a:cubicBezTo>
                  <a:cubicBezTo>
                    <a:pt x="616867" y="648105"/>
                    <a:pt x="610401" y="642772"/>
                    <a:pt x="600082" y="630072"/>
                  </a:cubicBezTo>
                  <a:cubicBezTo>
                    <a:pt x="589763" y="617372"/>
                    <a:pt x="577857" y="599116"/>
                    <a:pt x="561982" y="582447"/>
                  </a:cubicBezTo>
                  <a:cubicBezTo>
                    <a:pt x="546107" y="565778"/>
                    <a:pt x="521501" y="550698"/>
                    <a:pt x="504832" y="530060"/>
                  </a:cubicBezTo>
                  <a:cubicBezTo>
                    <a:pt x="488163" y="509422"/>
                    <a:pt x="481813" y="484022"/>
                    <a:pt x="461969" y="458622"/>
                  </a:cubicBezTo>
                  <a:close/>
                </a:path>
              </a:pathLst>
            </a:custGeom>
            <a:solidFill>
              <a:srgbClr val="33CC33">
                <a:alpha val="65097"/>
              </a:srgbClr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4207719" y="5624398"/>
              <a:ext cx="1408111" cy="87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Calibri" pitchFamily="34" charset="0"/>
                </a:rPr>
                <a:t>2004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latin typeface="Calibri" pitchFamily="34" charset="0"/>
                </a:rPr>
                <a:t>(Mw 9.1)</a:t>
              </a:r>
              <a:endParaRPr lang="en-SG" altLang="en-US" sz="1100" b="1" dirty="0">
                <a:latin typeface="Calibri" pitchFamily="34" charset="0"/>
              </a:endParaRPr>
            </a:p>
          </p:txBody>
        </p:sp>
        <p:sp>
          <p:nvSpPr>
            <p:cNvPr id="15" name="TextBox 23"/>
            <p:cNvSpPr txBox="1">
              <a:spLocks noChangeArrowheads="1"/>
            </p:cNvSpPr>
            <p:nvPr/>
          </p:nvSpPr>
          <p:spPr bwMode="auto">
            <a:xfrm>
              <a:off x="4748812" y="3646487"/>
              <a:ext cx="1263051" cy="870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Calibri" pitchFamily="34" charset="0"/>
                </a:rPr>
                <a:t>1762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latin typeface="Calibri" pitchFamily="34" charset="0"/>
                </a:rPr>
                <a:t>(M ≥ 8.5 )</a:t>
              </a:r>
              <a:endParaRPr lang="en-SG" altLang="en-US" sz="1100" b="1" dirty="0">
                <a:latin typeface="Calibr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15201" y="6477000"/>
              <a:ext cx="245876" cy="498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SG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00588" y="3455054"/>
            <a:ext cx="33018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</a:rPr>
              <a:t>1762 </a:t>
            </a:r>
            <a:r>
              <a:rPr lang="en-US" altLang="en-US" sz="1800" b="1" dirty="0" err="1">
                <a:solidFill>
                  <a:srgbClr val="000000"/>
                </a:solidFill>
              </a:rPr>
              <a:t>Arakan</a:t>
            </a:r>
            <a:r>
              <a:rPr lang="en-US" altLang="en-US" sz="1800" b="1" dirty="0">
                <a:solidFill>
                  <a:srgbClr val="000000"/>
                </a:solidFill>
              </a:rPr>
              <a:t> 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earthquake (M~8.5 to ~8.8)</a:t>
            </a:r>
            <a:endParaRPr lang="en-SG" altLang="en-US" sz="18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2769" y="4707507"/>
            <a:ext cx="1957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Coral record of uplift and subsidence in Myanmar and Bangladesh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164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415" y="0"/>
            <a:ext cx="5602585" cy="68331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regional+str 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619672" y="5296365"/>
            <a:ext cx="4122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="1" baseline="-25000" dirty="0" smtClean="0">
                <a:solidFill>
                  <a:srgbClr val="FFFF00"/>
                </a:solidFill>
                <a:effectLst>
                  <a:outerShdw blurRad="279400" dist="50800" dir="438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54</a:t>
            </a:r>
            <a:endParaRPr kumimoji="0" lang="en-US" altLang="zh-TW" sz="2400" b="1" baseline="-25000" dirty="0">
              <a:solidFill>
                <a:srgbClr val="FFFF00"/>
              </a:solidFill>
              <a:effectLst>
                <a:outerShdw blurRad="279400" dist="50800" dir="438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31840" y="6512675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kumimoji="0" sz="2400" b="1" baseline="-25000">
                <a:solidFill>
                  <a:srgbClr val="FFFF00"/>
                </a:solidFill>
                <a:effectLst>
                  <a:outerShdw blurRad="279400" dist="50800" dir="438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TW" dirty="0"/>
              <a:t>60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75332" y="1578278"/>
            <a:ext cx="4122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="1" baseline="-25000" dirty="0" smtClean="0">
                <a:solidFill>
                  <a:srgbClr val="FFFF00"/>
                </a:solidFill>
                <a:effectLst>
                  <a:outerShdw blurRad="279400" dist="50800" dir="438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42</a:t>
            </a:r>
            <a:endParaRPr kumimoji="0" lang="en-US" altLang="zh-TW" sz="2400" b="1" baseline="-25000" dirty="0">
              <a:solidFill>
                <a:srgbClr val="FFFF00"/>
              </a:solidFill>
              <a:effectLst>
                <a:outerShdw blurRad="279400" dist="50800" dir="438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60124" y="3429000"/>
            <a:ext cx="4122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="1" baseline="-25000" dirty="0" smtClean="0">
                <a:solidFill>
                  <a:srgbClr val="FFFF00"/>
                </a:solidFill>
                <a:effectLst>
                  <a:outerShdw blurRad="279400" dist="50800" dir="438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43</a:t>
            </a:r>
            <a:endParaRPr kumimoji="0" lang="en-US" altLang="zh-TW" sz="2400" b="1" baseline="-25000" dirty="0">
              <a:solidFill>
                <a:srgbClr val="FFFF00"/>
              </a:solidFill>
              <a:effectLst>
                <a:outerShdw blurRad="279400" dist="50800" dir="438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252592" y="1073299"/>
            <a:ext cx="2397125" cy="5380037"/>
            <a:chOff x="816" y="384"/>
            <a:chExt cx="1776" cy="3984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16" y="480"/>
              <a:ext cx="1776" cy="3888"/>
            </a:xfrm>
            <a:custGeom>
              <a:avLst/>
              <a:gdLst>
                <a:gd name="T0" fmla="*/ 0 w 1776"/>
                <a:gd name="T1" fmla="*/ 0 h 3888"/>
                <a:gd name="T2" fmla="*/ 48 w 1776"/>
                <a:gd name="T3" fmla="*/ 192 h 3888"/>
                <a:gd name="T4" fmla="*/ 144 w 1776"/>
                <a:gd name="T5" fmla="*/ 528 h 3888"/>
                <a:gd name="T6" fmla="*/ 240 w 1776"/>
                <a:gd name="T7" fmla="*/ 768 h 3888"/>
                <a:gd name="T8" fmla="*/ 288 w 1776"/>
                <a:gd name="T9" fmla="*/ 960 h 3888"/>
                <a:gd name="T10" fmla="*/ 192 w 1776"/>
                <a:gd name="T11" fmla="*/ 1200 h 3888"/>
                <a:gd name="T12" fmla="*/ 96 w 1776"/>
                <a:gd name="T13" fmla="*/ 1344 h 3888"/>
                <a:gd name="T14" fmla="*/ 48 w 1776"/>
                <a:gd name="T15" fmla="*/ 1680 h 3888"/>
                <a:gd name="T16" fmla="*/ 144 w 1776"/>
                <a:gd name="T17" fmla="*/ 1968 h 3888"/>
                <a:gd name="T18" fmla="*/ 192 w 1776"/>
                <a:gd name="T19" fmla="*/ 2256 h 3888"/>
                <a:gd name="T20" fmla="*/ 336 w 1776"/>
                <a:gd name="T21" fmla="*/ 2544 h 3888"/>
                <a:gd name="T22" fmla="*/ 528 w 1776"/>
                <a:gd name="T23" fmla="*/ 2640 h 3888"/>
                <a:gd name="T24" fmla="*/ 768 w 1776"/>
                <a:gd name="T25" fmla="*/ 2976 h 3888"/>
                <a:gd name="T26" fmla="*/ 1008 w 1776"/>
                <a:gd name="T27" fmla="*/ 3312 h 3888"/>
                <a:gd name="T28" fmla="*/ 1296 w 1776"/>
                <a:gd name="T29" fmla="*/ 3600 h 3888"/>
                <a:gd name="T30" fmla="*/ 1584 w 1776"/>
                <a:gd name="T31" fmla="*/ 3744 h 3888"/>
                <a:gd name="T32" fmla="*/ 1776 w 1776"/>
                <a:gd name="T33" fmla="*/ 3888 h 3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6" h="3888">
                  <a:moveTo>
                    <a:pt x="0" y="0"/>
                  </a:moveTo>
                  <a:cubicBezTo>
                    <a:pt x="12" y="52"/>
                    <a:pt x="24" y="104"/>
                    <a:pt x="48" y="192"/>
                  </a:cubicBezTo>
                  <a:cubicBezTo>
                    <a:pt x="72" y="280"/>
                    <a:pt x="112" y="432"/>
                    <a:pt x="144" y="528"/>
                  </a:cubicBezTo>
                  <a:cubicBezTo>
                    <a:pt x="176" y="624"/>
                    <a:pt x="216" y="696"/>
                    <a:pt x="240" y="768"/>
                  </a:cubicBezTo>
                  <a:cubicBezTo>
                    <a:pt x="264" y="840"/>
                    <a:pt x="296" y="888"/>
                    <a:pt x="288" y="960"/>
                  </a:cubicBezTo>
                  <a:cubicBezTo>
                    <a:pt x="280" y="1032"/>
                    <a:pt x="224" y="1136"/>
                    <a:pt x="192" y="1200"/>
                  </a:cubicBezTo>
                  <a:cubicBezTo>
                    <a:pt x="160" y="1264"/>
                    <a:pt x="120" y="1264"/>
                    <a:pt x="96" y="1344"/>
                  </a:cubicBezTo>
                  <a:cubicBezTo>
                    <a:pt x="72" y="1424"/>
                    <a:pt x="40" y="1576"/>
                    <a:pt x="48" y="1680"/>
                  </a:cubicBezTo>
                  <a:cubicBezTo>
                    <a:pt x="56" y="1784"/>
                    <a:pt x="120" y="1872"/>
                    <a:pt x="144" y="1968"/>
                  </a:cubicBezTo>
                  <a:cubicBezTo>
                    <a:pt x="168" y="2064"/>
                    <a:pt x="160" y="2160"/>
                    <a:pt x="192" y="2256"/>
                  </a:cubicBezTo>
                  <a:cubicBezTo>
                    <a:pt x="224" y="2352"/>
                    <a:pt x="280" y="2480"/>
                    <a:pt x="336" y="2544"/>
                  </a:cubicBezTo>
                  <a:cubicBezTo>
                    <a:pt x="392" y="2608"/>
                    <a:pt x="456" y="2568"/>
                    <a:pt x="528" y="2640"/>
                  </a:cubicBezTo>
                  <a:cubicBezTo>
                    <a:pt x="600" y="2712"/>
                    <a:pt x="688" y="2864"/>
                    <a:pt x="768" y="2976"/>
                  </a:cubicBezTo>
                  <a:cubicBezTo>
                    <a:pt x="848" y="3088"/>
                    <a:pt x="920" y="3208"/>
                    <a:pt x="1008" y="3312"/>
                  </a:cubicBezTo>
                  <a:cubicBezTo>
                    <a:pt x="1096" y="3416"/>
                    <a:pt x="1200" y="3528"/>
                    <a:pt x="1296" y="3600"/>
                  </a:cubicBezTo>
                  <a:cubicBezTo>
                    <a:pt x="1392" y="3672"/>
                    <a:pt x="1504" y="3696"/>
                    <a:pt x="1584" y="3744"/>
                  </a:cubicBezTo>
                  <a:cubicBezTo>
                    <a:pt x="1664" y="3792"/>
                    <a:pt x="1720" y="3840"/>
                    <a:pt x="1776" y="3888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296" y="384"/>
              <a:ext cx="152" cy="1824"/>
            </a:xfrm>
            <a:custGeom>
              <a:avLst/>
              <a:gdLst>
                <a:gd name="T0" fmla="*/ 96 w 152"/>
                <a:gd name="T1" fmla="*/ 0 h 1824"/>
                <a:gd name="T2" fmla="*/ 48 w 152"/>
                <a:gd name="T3" fmla="*/ 288 h 1824"/>
                <a:gd name="T4" fmla="*/ 96 w 152"/>
                <a:gd name="T5" fmla="*/ 624 h 1824"/>
                <a:gd name="T6" fmla="*/ 144 w 152"/>
                <a:gd name="T7" fmla="*/ 1104 h 1824"/>
                <a:gd name="T8" fmla="*/ 48 w 152"/>
                <a:gd name="T9" fmla="*/ 1440 h 1824"/>
                <a:gd name="T10" fmla="*/ 0 w 152"/>
                <a:gd name="T11" fmla="*/ 1584 h 1824"/>
                <a:gd name="T12" fmla="*/ 48 w 152"/>
                <a:gd name="T13" fmla="*/ 1824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824">
                  <a:moveTo>
                    <a:pt x="96" y="0"/>
                  </a:moveTo>
                  <a:cubicBezTo>
                    <a:pt x="72" y="92"/>
                    <a:pt x="48" y="184"/>
                    <a:pt x="48" y="288"/>
                  </a:cubicBezTo>
                  <a:cubicBezTo>
                    <a:pt x="48" y="392"/>
                    <a:pt x="80" y="488"/>
                    <a:pt x="96" y="624"/>
                  </a:cubicBezTo>
                  <a:cubicBezTo>
                    <a:pt x="112" y="760"/>
                    <a:pt x="152" y="968"/>
                    <a:pt x="144" y="1104"/>
                  </a:cubicBezTo>
                  <a:cubicBezTo>
                    <a:pt x="136" y="1240"/>
                    <a:pt x="72" y="1360"/>
                    <a:pt x="48" y="1440"/>
                  </a:cubicBezTo>
                  <a:cubicBezTo>
                    <a:pt x="24" y="1520"/>
                    <a:pt x="0" y="1520"/>
                    <a:pt x="0" y="1584"/>
                  </a:cubicBezTo>
                  <a:cubicBezTo>
                    <a:pt x="0" y="1648"/>
                    <a:pt x="24" y="1736"/>
                    <a:pt x="48" y="1824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>
                <a:solidFill>
                  <a:schemeClr val="bg1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080" y="2016"/>
              <a:ext cx="1320" cy="2016"/>
            </a:xfrm>
            <a:custGeom>
              <a:avLst/>
              <a:gdLst>
                <a:gd name="T0" fmla="*/ 24 w 1320"/>
                <a:gd name="T1" fmla="*/ 0 h 2016"/>
                <a:gd name="T2" fmla="*/ 72 w 1320"/>
                <a:gd name="T3" fmla="*/ 432 h 2016"/>
                <a:gd name="T4" fmla="*/ 456 w 1320"/>
                <a:gd name="T5" fmla="*/ 864 h 2016"/>
                <a:gd name="T6" fmla="*/ 792 w 1320"/>
                <a:gd name="T7" fmla="*/ 1344 h 2016"/>
                <a:gd name="T8" fmla="*/ 1080 w 1320"/>
                <a:gd name="T9" fmla="*/ 1728 h 2016"/>
                <a:gd name="T10" fmla="*/ 1320 w 1320"/>
                <a:gd name="T11" fmla="*/ 2016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0" h="2016">
                  <a:moveTo>
                    <a:pt x="24" y="0"/>
                  </a:moveTo>
                  <a:cubicBezTo>
                    <a:pt x="12" y="144"/>
                    <a:pt x="0" y="288"/>
                    <a:pt x="72" y="432"/>
                  </a:cubicBezTo>
                  <a:cubicBezTo>
                    <a:pt x="144" y="576"/>
                    <a:pt x="336" y="712"/>
                    <a:pt x="456" y="864"/>
                  </a:cubicBezTo>
                  <a:cubicBezTo>
                    <a:pt x="576" y="1016"/>
                    <a:pt x="688" y="1200"/>
                    <a:pt x="792" y="1344"/>
                  </a:cubicBezTo>
                  <a:cubicBezTo>
                    <a:pt x="896" y="1488"/>
                    <a:pt x="992" y="1616"/>
                    <a:pt x="1080" y="1728"/>
                  </a:cubicBezTo>
                  <a:cubicBezTo>
                    <a:pt x="1168" y="1840"/>
                    <a:pt x="1244" y="1928"/>
                    <a:pt x="1320" y="2016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>
                <a:solidFill>
                  <a:schemeClr val="bg1"/>
                </a:solidFill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1104" y="2064"/>
              <a:ext cx="192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728592" y="2114373"/>
            <a:ext cx="14620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800" baseline="-25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Indian Plate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390705" y="3626523"/>
            <a:ext cx="15017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800" baseline="-25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Sunda Plate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 rot="3258596">
            <a:off x="6785745" y="4910872"/>
            <a:ext cx="1495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Sumatra sliver</a:t>
            </a:r>
            <a:endParaRPr kumimoji="0" lang="en-US" altLang="zh-TW" sz="2400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252592" y="1271736"/>
            <a:ext cx="7826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en-US" altLang="zh-TW" sz="2400" baseline="-25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Burma</a:t>
            </a:r>
            <a:br>
              <a:rPr kumimoji="0" lang="en-US" altLang="zh-TW" sz="2400" baseline="-25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kumimoji="0" lang="en-US" altLang="zh-TW" sz="2400" baseline="-25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Plate</a:t>
            </a: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>
            <a:off x="7095555" y="1916261"/>
            <a:ext cx="28575" cy="258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 flipV="1">
            <a:off x="6966967" y="1916261"/>
            <a:ext cx="14288" cy="258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 rot="-2200621">
            <a:off x="7994080" y="5481786"/>
            <a:ext cx="157162" cy="258763"/>
            <a:chOff x="4560" y="1056"/>
            <a:chExt cx="117" cy="192"/>
          </a:xfrm>
        </p:grpSpPr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4656" y="1056"/>
              <a:ext cx="21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>
                <a:solidFill>
                  <a:schemeClr val="bg1"/>
                </a:solidFill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 flipV="1">
              <a:off x="4560" y="1056"/>
              <a:ext cx="11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>
                <a:solidFill>
                  <a:schemeClr val="bg1"/>
                </a:solidFill>
              </a:endParaRPr>
            </a:p>
          </p:txBody>
        </p:sp>
      </p:grp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725667" y="3165624"/>
            <a:ext cx="130175" cy="452437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5004048" y="4680520"/>
            <a:ext cx="184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Sunda</a:t>
            </a:r>
            <a:r>
              <a:rPr kumimoji="0" lang="en-US" altLang="zh-TW" sz="2400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megathrust</a:t>
            </a:r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7533617" y="4373910"/>
            <a:ext cx="15065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aseline="-25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Sumatran fault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5184576" y="152400"/>
            <a:ext cx="37799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0" lang="en-US" altLang="zh-TW" sz="20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slip partitioning system</a:t>
            </a:r>
            <a:endParaRPr kumimoji="0" lang="en-US" altLang="zh-TW" sz="20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4716016" y="743570"/>
            <a:ext cx="190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aseline="-25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Arakan</a:t>
            </a:r>
            <a:r>
              <a:rPr kumimoji="0" lang="en-US" altLang="zh-TW" sz="2400" baseline="-25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megathrust</a:t>
            </a: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7092280" y="1433661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 baseline="-250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Sagaing fault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88518" y="6525344"/>
            <a:ext cx="2503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smtClean="0">
                <a:solidFill>
                  <a:schemeClr val="bg1"/>
                </a:solidFill>
              </a:rPr>
              <a:t>IN-SU &amp; AU-SU; MORVEL 2010)</a:t>
            </a:r>
            <a:endParaRPr lang="en-SG" sz="1400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780000" flipV="1">
            <a:off x="1214496" y="1397783"/>
            <a:ext cx="0" cy="462036"/>
          </a:xfrm>
          <a:prstGeom prst="straightConnector1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101600" dist="38100" dir="36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/>
          <p:nvPr/>
        </p:nvCxnSpPr>
        <p:spPr>
          <a:xfrm rot="780000" flipV="1">
            <a:off x="1105739" y="3194479"/>
            <a:ext cx="0" cy="462036"/>
          </a:xfrm>
          <a:prstGeom prst="straightConnector1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101600" dist="38100" dir="36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37"/>
          <p:cNvCxnSpPr/>
          <p:nvPr/>
        </p:nvCxnSpPr>
        <p:spPr>
          <a:xfrm rot="660000" flipV="1">
            <a:off x="2057399" y="5065347"/>
            <a:ext cx="0" cy="462036"/>
          </a:xfrm>
          <a:prstGeom prst="straightConnector1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101600" dist="38100" dir="36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Arrow Connector 38"/>
          <p:cNvCxnSpPr/>
          <p:nvPr/>
        </p:nvCxnSpPr>
        <p:spPr>
          <a:xfrm rot="1020000" flipV="1">
            <a:off x="3087760" y="6334899"/>
            <a:ext cx="0" cy="462036"/>
          </a:xfrm>
          <a:prstGeom prst="straightConnector1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>
            <a:outerShdw blurRad="101600" dist="38100" dir="36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5724128" y="5544616"/>
            <a:ext cx="1859805" cy="3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80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Australian Plate</a:t>
            </a:r>
            <a:endParaRPr kumimoji="0" lang="en-US" altLang="zh-TW" sz="2800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164288" y="1852761"/>
            <a:ext cx="61369" cy="3794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705098" y="4846136"/>
            <a:ext cx="179270" cy="3015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020272" y="3093500"/>
            <a:ext cx="1422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Spreading center</a:t>
            </a:r>
            <a:endParaRPr lang="en-SG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9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988"/>
            <a:ext cx="5670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5724128" y="158750"/>
            <a:ext cx="33967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2800" i="1" u="sng" dirty="0" smtClean="0">
                <a:solidFill>
                  <a:srgbClr val="FFFF00"/>
                </a:solidFill>
              </a:rPr>
              <a:t>The role of sediment ?</a:t>
            </a:r>
            <a:endParaRPr lang="en-US" altLang="zh-TW" sz="2800" i="1" u="sng" dirty="0">
              <a:solidFill>
                <a:srgbClr val="FFFF00"/>
              </a:solidFill>
            </a:endParaRP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5791200" y="6165304"/>
            <a:ext cx="28984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rgbClr val="000000"/>
                </a:solidFill>
              </a:rPr>
              <a:t>CRUST 2.0 + </a:t>
            </a:r>
            <a:r>
              <a:rPr lang="en-US" altLang="zh-TW" sz="1600" dirty="0" err="1">
                <a:solidFill>
                  <a:srgbClr val="000000"/>
                </a:solidFill>
              </a:rPr>
              <a:t>Curray</a:t>
            </a:r>
            <a:r>
              <a:rPr lang="en-US" altLang="zh-TW" sz="1600" dirty="0">
                <a:solidFill>
                  <a:srgbClr val="000000"/>
                </a:solidFill>
              </a:rPr>
              <a:t>, </a:t>
            </a:r>
            <a:r>
              <a:rPr lang="en-US" altLang="zh-TW" sz="1600" dirty="0" smtClean="0">
                <a:solidFill>
                  <a:srgbClr val="000000"/>
                </a:solidFill>
              </a:rPr>
              <a:t>1991</a:t>
            </a:r>
          </a:p>
          <a:p>
            <a:r>
              <a:rPr lang="en-US" altLang="zh-TW" sz="1600" dirty="0" smtClean="0">
                <a:solidFill>
                  <a:srgbClr val="000000"/>
                </a:solidFill>
              </a:rPr>
              <a:t>Blue vector: IN-SU plate motion</a:t>
            </a:r>
            <a:endParaRPr lang="en-US" altLang="zh-TW" sz="1600" dirty="0">
              <a:solidFill>
                <a:srgbClr val="000000"/>
              </a:solidFill>
            </a:endParaRPr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 flipH="1">
            <a:off x="2916238" y="2060575"/>
            <a:ext cx="31686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6135688" y="1503075"/>
            <a:ext cx="28288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 smtClean="0">
                <a:solidFill>
                  <a:srgbClr val="000000"/>
                </a:solidFill>
              </a:rPr>
              <a:t>&gt;15 </a:t>
            </a:r>
            <a:r>
              <a:rPr lang="en-US" altLang="zh-TW" sz="2100" dirty="0">
                <a:solidFill>
                  <a:srgbClr val="000000"/>
                </a:solidFill>
              </a:rPr>
              <a:t>km of sediment are now </a:t>
            </a:r>
            <a:r>
              <a:rPr lang="en-US" altLang="zh-TW" sz="2100" dirty="0" err="1">
                <a:solidFill>
                  <a:srgbClr val="000000"/>
                </a:solidFill>
              </a:rPr>
              <a:t>underthrusting</a:t>
            </a:r>
            <a:r>
              <a:rPr lang="en-US" altLang="zh-TW" sz="2100" dirty="0">
                <a:solidFill>
                  <a:srgbClr val="000000"/>
                </a:solidFill>
              </a:rPr>
              <a:t> to the Burma plate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3068638" y="4994612"/>
            <a:ext cx="3168650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35688" y="4625280"/>
            <a:ext cx="2828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TW" sz="2100" dirty="0" smtClean="0">
                <a:solidFill>
                  <a:srgbClr val="000000"/>
                </a:solidFill>
              </a:rPr>
              <a:t>~2 km </a:t>
            </a:r>
            <a:r>
              <a:rPr lang="en-US" altLang="zh-TW" sz="2100" dirty="0">
                <a:solidFill>
                  <a:srgbClr val="000000"/>
                </a:solidFill>
              </a:rPr>
              <a:t>of </a:t>
            </a:r>
            <a:r>
              <a:rPr lang="en-US" altLang="zh-TW" sz="2100" dirty="0" smtClean="0">
                <a:solidFill>
                  <a:srgbClr val="000000"/>
                </a:solidFill>
              </a:rPr>
              <a:t>sediment to the subduction zone</a:t>
            </a:r>
            <a:endParaRPr lang="en-US" altLang="zh-TW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6651</TotalTime>
  <Words>892</Words>
  <Application>Microsoft Macintosh PowerPoint</Application>
  <PresentationFormat>On-screen Show (4:3)</PresentationFormat>
  <Paragraphs>87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Java-Sumatra-Andaman-IndoBurma Subduction Zone: Summary and Highlights   Michael Steckler   Lamont-Doherty Earth Observatory Fidel Costa Rino Salman Wang Yu Earth Observatory of Singapore   For full presentation, watch the webinar</vt:lpstr>
      <vt:lpstr>Java-Sumatra-Andaman-IndoBurma Subduction  Zone   Notable along-strike variations in:   Convergence velocity Age of Ocean Crust Slab Dip Obliquity and partitioning Sediment entering subduction zone Volcanism </vt:lpstr>
      <vt:lpstr>PowerPoint Presentation</vt:lpstr>
      <vt:lpstr>PowerPoint Presentation</vt:lpstr>
      <vt:lpstr>PowerPoint Presentation</vt:lpstr>
      <vt:lpstr>Much of the Sunda megathrust has ruptured in the last decade,  but the Mentawai patch remains a seismic gap</vt:lpstr>
      <vt:lpstr>Wadati-Benioff Zone earthquakes to  ~160 km, 50° dip Downdip T-axes, but most P-axes N-S </vt:lpstr>
      <vt:lpstr>PowerPoint Presentation</vt:lpstr>
      <vt:lpstr>PowerPoint Presentation</vt:lpstr>
      <vt:lpstr>PowerPoint Presentation</vt:lpstr>
      <vt:lpstr>IndoBurma accretionary prism dwarfs most subduction zone accretionary prisms and continental fold-and-thrust belts Active prism &gt;200 km wide</vt:lpstr>
      <vt:lpstr>PowerPoint Presentation</vt:lpstr>
      <vt:lpstr>PowerPoint Presentation</vt:lpstr>
      <vt:lpstr>Java-Sumatra-Andaman-IndoBurma Subduction Zone  Notable along-strike variations in:   Convergence velocity Age of Ocean Crust Slab Dip Obliquity and partitioning Sediment entering subduction zone Volcanism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Steckler User</dc:creator>
  <cp:lastModifiedBy>Michael Steckler User</cp:lastModifiedBy>
  <cp:revision>56</cp:revision>
  <dcterms:created xsi:type="dcterms:W3CDTF">2016-09-06T14:06:48Z</dcterms:created>
  <dcterms:modified xsi:type="dcterms:W3CDTF">2016-09-29T22:46:41Z</dcterms:modified>
</cp:coreProperties>
</file>