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7" r:id="rId4"/>
    <p:sldId id="269" r:id="rId5"/>
    <p:sldId id="258" r:id="rId6"/>
    <p:sldId id="272" r:id="rId7"/>
    <p:sldId id="262" r:id="rId8"/>
    <p:sldId id="264" r:id="rId9"/>
    <p:sldId id="274" r:id="rId10"/>
    <p:sldId id="273" r:id="rId11"/>
    <p:sldId id="26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C93F1E-F813-5743-8A31-E4775BCB312E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B8B36-72E6-3242-A7CD-940DBAE6D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5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 dirty="0" smtClean="0">
                <a:latin typeface="Arial" charset="0"/>
                <a:cs typeface="msgothic" charset="0"/>
              </a:rPr>
              <a:t>NOT</a:t>
            </a:r>
            <a:r>
              <a:rPr lang="en-GB" baseline="0" dirty="0" smtClean="0">
                <a:latin typeface="Arial" charset="0"/>
                <a:cs typeface="msgothic" charset="0"/>
              </a:rPr>
              <a:t> EVERYTHING &amp; THE CONVERSE IS NOT TRUE </a:t>
            </a:r>
            <a:r>
              <a:rPr lang="en-GB" dirty="0" smtClean="0">
                <a:latin typeface="Arial" charset="0"/>
                <a:cs typeface="msgothic" charset="0"/>
              </a:rPr>
              <a:t>Foreshocks </a:t>
            </a:r>
            <a:r>
              <a:rPr lang="en-GB" dirty="0">
                <a:latin typeface="Arial" charset="0"/>
                <a:cs typeface="msgothic" charset="0"/>
              </a:rPr>
              <a:t>and the mainshock rupture. Map of the foreshock region of the 2011 Tohoku-Oki earthquake, including the </a:t>
            </a:r>
            <a:r>
              <a:rPr lang="en-GB" dirty="0" err="1">
                <a:latin typeface="Arial" charset="0"/>
                <a:cs typeface="msgothic" charset="0"/>
              </a:rPr>
              <a:t>epicenters</a:t>
            </a:r>
            <a:r>
              <a:rPr lang="en-GB" dirty="0">
                <a:latin typeface="Arial" charset="0"/>
                <a:cs typeface="msgothic" charset="0"/>
              </a:rPr>
              <a:t> of the 11 March </a:t>
            </a:r>
            <a:r>
              <a:rPr lang="en-GB" i="1" dirty="0">
                <a:latin typeface="Arial" charset="0"/>
                <a:cs typeface="msgothic" charset="0"/>
              </a:rPr>
              <a:t>M</a:t>
            </a:r>
            <a:r>
              <a:rPr lang="en-GB" baseline="-33000" dirty="0">
                <a:latin typeface="Arial" charset="0"/>
                <a:cs typeface="msgothic" charset="0"/>
              </a:rPr>
              <a:t>w</a:t>
            </a:r>
            <a:r>
              <a:rPr lang="en-GB" dirty="0">
                <a:latin typeface="Arial" charset="0"/>
                <a:cs typeface="msgothic" charset="0"/>
              </a:rPr>
              <a:t> 9.0 mainshock (black star), the 9 March </a:t>
            </a:r>
            <a:r>
              <a:rPr lang="en-GB" i="1" dirty="0">
                <a:latin typeface="Arial" charset="0"/>
                <a:cs typeface="msgothic" charset="0"/>
              </a:rPr>
              <a:t>M</a:t>
            </a:r>
            <a:r>
              <a:rPr lang="en-GB" baseline="-33000" dirty="0">
                <a:latin typeface="Arial" charset="0"/>
                <a:cs typeface="msgothic" charset="0"/>
              </a:rPr>
              <a:t>w</a:t>
            </a:r>
            <a:r>
              <a:rPr lang="en-GB" dirty="0">
                <a:latin typeface="Arial" charset="0"/>
                <a:cs typeface="msgothic" charset="0"/>
              </a:rPr>
              <a:t> 7.3 largest foreshock (yellow star), and all 333 events in the JMA </a:t>
            </a:r>
            <a:r>
              <a:rPr lang="en-GB" dirty="0" err="1">
                <a:latin typeface="Arial" charset="0"/>
                <a:cs typeface="msgothic" charset="0"/>
              </a:rPr>
              <a:t>catalog</a:t>
            </a:r>
            <a:r>
              <a:rPr lang="en-GB" dirty="0">
                <a:latin typeface="Arial" charset="0"/>
                <a:cs typeface="msgothic" charset="0"/>
              </a:rPr>
              <a:t> between 13 February and 11 March 2011 (white and yellow circles scaled to magnitude). Blue triangles, seismic stations; dashed lines, </a:t>
            </a:r>
            <a:r>
              <a:rPr lang="en-GB" dirty="0" err="1">
                <a:latin typeface="Arial" charset="0"/>
                <a:cs typeface="msgothic" charset="0"/>
              </a:rPr>
              <a:t>iso</a:t>
            </a:r>
            <a:r>
              <a:rPr lang="en-GB" dirty="0">
                <a:latin typeface="Arial" charset="0"/>
                <a:cs typeface="msgothic" charset="0"/>
              </a:rPr>
              <a:t>-depth contours of the plate boundary at 20-km intervals (</a:t>
            </a:r>
            <a:r>
              <a:rPr lang="en-GB" i="1" dirty="0">
                <a:latin typeface="Arial" charset="0"/>
                <a:cs typeface="msgothic" charset="0"/>
              </a:rPr>
              <a:t>34</a:t>
            </a:r>
            <a:r>
              <a:rPr lang="en-GB" dirty="0">
                <a:latin typeface="Arial" charset="0"/>
                <a:cs typeface="msgothic" charset="0"/>
              </a:rPr>
              <a:t>); red stars, </a:t>
            </a:r>
            <a:r>
              <a:rPr lang="en-GB" dirty="0" err="1">
                <a:latin typeface="Arial" charset="0"/>
                <a:cs typeface="msgothic" charset="0"/>
              </a:rPr>
              <a:t>epicenters</a:t>
            </a:r>
            <a:r>
              <a:rPr lang="en-GB" dirty="0">
                <a:latin typeface="Arial" charset="0"/>
                <a:cs typeface="msgothic" charset="0"/>
              </a:rPr>
              <a:t> of small repeating earthquakes in the JMA </a:t>
            </a:r>
            <a:r>
              <a:rPr lang="en-GB" dirty="0" err="1">
                <a:latin typeface="Arial" charset="0"/>
                <a:cs typeface="msgothic" charset="0"/>
              </a:rPr>
              <a:t>catalog</a:t>
            </a:r>
            <a:r>
              <a:rPr lang="en-GB" dirty="0">
                <a:latin typeface="Arial" charset="0"/>
                <a:cs typeface="msgothic" charset="0"/>
              </a:rPr>
              <a:t>, identified as such based on a previous study (</a:t>
            </a:r>
            <a:r>
              <a:rPr lang="en-GB" i="1" dirty="0">
                <a:latin typeface="Arial" charset="0"/>
                <a:cs typeface="msgothic" charset="0"/>
              </a:rPr>
              <a:t>23</a:t>
            </a:r>
            <a:r>
              <a:rPr lang="en-GB" dirty="0">
                <a:latin typeface="Arial" charset="0"/>
                <a:cs typeface="msgothic" charset="0"/>
              </a:rPr>
              <a:t>). (</a:t>
            </a:r>
            <a:r>
              <a:rPr lang="en-GB" sz="1300" b="1" dirty="0">
                <a:latin typeface="Arial" charset="0"/>
                <a:cs typeface="msgothic" charset="0"/>
              </a:rPr>
              <a:t>Inset</a:t>
            </a:r>
            <a:r>
              <a:rPr lang="en-GB" dirty="0">
                <a:latin typeface="Arial" charset="0"/>
                <a:cs typeface="msgothic" charset="0"/>
              </a:rPr>
              <a:t>) Distribution of the total mainshock slip, imaged by a finite-source </a:t>
            </a:r>
            <a:r>
              <a:rPr lang="en-GB" dirty="0" err="1">
                <a:latin typeface="Arial" charset="0"/>
                <a:cs typeface="msgothic" charset="0"/>
              </a:rPr>
              <a:t>modeling</a:t>
            </a:r>
            <a:r>
              <a:rPr lang="en-GB" dirty="0">
                <a:latin typeface="Arial" charset="0"/>
                <a:cs typeface="msgothic" charset="0"/>
              </a:rPr>
              <a:t> using global broadband seismograms (</a:t>
            </a:r>
            <a:r>
              <a:rPr lang="en-GB" i="1" dirty="0">
                <a:latin typeface="Arial" charset="0"/>
                <a:cs typeface="msgothic" charset="0"/>
              </a:rPr>
              <a:t>13</a:t>
            </a:r>
            <a:r>
              <a:rPr lang="en-GB" dirty="0">
                <a:latin typeface="Arial" charset="0"/>
                <a:cs typeface="msgothic" charset="0"/>
              </a:rPr>
              <a:t>). Yellow/white and black/white spheres denote focal mechanisms of the largest foreshock and the mainshock, respectively.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>
                <a:latin typeface="Arial" charset="0"/>
                <a:cs typeface="msgothic" charset="0"/>
              </a:rPr>
              <a:t>Precursors or not?Plate boundary thrust sequences for the 2011 </a:t>
            </a:r>
            <a:r>
              <a:rPr lang="en-GB" i="1">
                <a:latin typeface="Arial" charset="0"/>
                <a:cs typeface="msgothic" charset="0"/>
              </a:rPr>
              <a:t>M</a:t>
            </a:r>
            <a:r>
              <a:rPr lang="en-GB" baseline="-33000">
                <a:latin typeface="Arial" charset="0"/>
                <a:cs typeface="msgothic" charset="0"/>
              </a:rPr>
              <a:t>w</a:t>
            </a:r>
            <a:r>
              <a:rPr lang="en-GB">
                <a:latin typeface="Arial" charset="0"/>
                <a:cs typeface="msgothic" charset="0"/>
              </a:rPr>
              <a:t> 9.0 earthquake in Tohoku, Japan (</a:t>
            </a:r>
            <a:r>
              <a:rPr lang="en-GB" sz="1300" b="1">
                <a:latin typeface="Arial" charset="0"/>
                <a:cs typeface="msgothic" charset="0"/>
              </a:rPr>
              <a:t>A</a:t>
            </a:r>
            <a:r>
              <a:rPr lang="en-GB">
                <a:latin typeface="Arial" charset="0"/>
                <a:cs typeface="msgothic" charset="0"/>
              </a:rPr>
              <a:t>), the 1 April 2014 </a:t>
            </a:r>
            <a:r>
              <a:rPr lang="en-GB" i="1">
                <a:latin typeface="Arial" charset="0"/>
                <a:cs typeface="msgothic" charset="0"/>
              </a:rPr>
              <a:t>M</a:t>
            </a:r>
            <a:r>
              <a:rPr lang="en-GB" baseline="-33000">
                <a:latin typeface="Arial" charset="0"/>
                <a:cs typeface="msgothic" charset="0"/>
              </a:rPr>
              <a:t>w</a:t>
            </a:r>
            <a:r>
              <a:rPr lang="en-GB">
                <a:latin typeface="Arial" charset="0"/>
                <a:cs typeface="msgothic" charset="0"/>
              </a:rPr>
              <a:t> 8.1 earthquake in north Chile (</a:t>
            </a:r>
            <a:r>
              <a:rPr lang="en-GB" sz="1300" b="1">
                <a:latin typeface="Arial" charset="0"/>
                <a:cs typeface="msgothic" charset="0"/>
              </a:rPr>
              <a:t>B</a:t>
            </a:r>
            <a:r>
              <a:rPr lang="en-GB">
                <a:latin typeface="Arial" charset="0"/>
                <a:cs typeface="msgothic" charset="0"/>
              </a:rPr>
              <a:t>), and the 1997 central Chile sequence (</a:t>
            </a:r>
            <a:r>
              <a:rPr lang="en-GB" sz="1300" b="1">
                <a:latin typeface="Arial" charset="0"/>
                <a:cs typeface="msgothic" charset="0"/>
              </a:rPr>
              <a:t>C</a:t>
            </a:r>
            <a:r>
              <a:rPr lang="en-GB">
                <a:latin typeface="Arial" charset="0"/>
                <a:cs typeface="msgothic" charset="0"/>
              </a:rPr>
              <a:t>). Red dots indicate great earthquake epicenters. The fault geometries of large foreshocks are indicated by orange focal mechanisms (the 1997 sequence was not followed by a great event). Arrows indicate migration direction. In the maps on the right of each panel, color denotes depth of foreshocks (red, 5 to 15 km; brown, 15 to 25 km; green, 25 to 35 km).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physics behind magnitude predictability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B8B36-72E6-3242-A7CD-940DBAE6D5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42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>
                <a:latin typeface="Arial" charset="0"/>
                <a:cs typeface="msgothic" charset="0"/>
              </a:rPr>
              <a:t>Motion of coastal GPS stations preceding the Iquique earthquake.(</a:t>
            </a:r>
            <a:r>
              <a:rPr lang="en-GB" sz="1300" b="1">
                <a:latin typeface="Arial" charset="0"/>
                <a:cs typeface="msgothic" charset="0"/>
              </a:rPr>
              <a:t>A</a:t>
            </a:r>
            <a:r>
              <a:rPr lang="en-GB">
                <a:latin typeface="Arial" charset="0"/>
                <a:cs typeface="msgothic" charset="0"/>
              </a:rPr>
              <a:t>) North and (</a:t>
            </a:r>
            <a:r>
              <a:rPr lang="en-GB" sz="1300" b="1">
                <a:latin typeface="Arial" charset="0"/>
                <a:cs typeface="msgothic" charset="0"/>
              </a:rPr>
              <a:t>B</a:t>
            </a:r>
            <a:r>
              <a:rPr lang="en-GB">
                <a:latin typeface="Arial" charset="0"/>
                <a:cs typeface="msgothic" charset="0"/>
              </a:rPr>
              <a:t>) east components relative to a linear evolution model with seasonal variations estimated since 2012 (</a:t>
            </a:r>
            <a:r>
              <a:rPr lang="en-GB" i="1">
                <a:latin typeface="Arial" charset="0"/>
                <a:cs typeface="msgothic" charset="0"/>
              </a:rPr>
              <a:t>14</a:t>
            </a:r>
            <a:r>
              <a:rPr lang="en-GB">
                <a:latin typeface="Arial" charset="0"/>
                <a:cs typeface="msgothic" charset="0"/>
              </a:rPr>
              <a:t>). The thick red line denotes the origin time of the mainshock, whereas the black dotted lines show the occurrence times of the </a:t>
            </a:r>
            <a:r>
              <a:rPr lang="en-GB" i="1">
                <a:latin typeface="Arial" charset="0"/>
                <a:cs typeface="msgothic" charset="0"/>
              </a:rPr>
              <a:t>M</a:t>
            </a:r>
            <a:r>
              <a:rPr lang="en-GB" baseline="-33000">
                <a:latin typeface="Arial" charset="0"/>
                <a:cs typeface="msgothic" charset="0"/>
              </a:rPr>
              <a:t>w</a:t>
            </a:r>
            <a:r>
              <a:rPr lang="en-GB">
                <a:latin typeface="Arial" charset="0"/>
                <a:cs typeface="msgothic" charset="0"/>
              </a:rPr>
              <a:t> &gt; 6 foreshocks. Error bars indicate 1σ formal uncertainty.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= 3-4 seismometers + </a:t>
            </a:r>
          </a:p>
          <a:p>
            <a:r>
              <a:rPr lang="en-US" dirty="0" smtClean="0"/>
              <a:t>6 seismometers within 20 km of vent</a:t>
            </a:r>
          </a:p>
          <a:p>
            <a:r>
              <a:rPr lang="en-US" dirty="0" smtClean="0"/>
              <a:t>Or 6 continuous GPS </a:t>
            </a:r>
          </a:p>
          <a:p>
            <a:r>
              <a:rPr lang="en-US" dirty="0" smtClean="0"/>
              <a:t>or gas monitoring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B8B36-72E6-3242-A7CD-940DBAE6D5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53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= 3-4 seismometers + </a:t>
            </a:r>
          </a:p>
          <a:p>
            <a:r>
              <a:rPr lang="en-US" dirty="0" smtClean="0"/>
              <a:t>6 seismometers within 20 km of vent</a:t>
            </a:r>
          </a:p>
          <a:p>
            <a:r>
              <a:rPr lang="en-US" dirty="0" smtClean="0"/>
              <a:t>Or 6 continuous GPS </a:t>
            </a:r>
          </a:p>
          <a:p>
            <a:r>
              <a:rPr lang="en-US" dirty="0" smtClean="0"/>
              <a:t>or gas monitoring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9B8B36-72E6-3242-A7CD-940DBAE6D5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53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2A00-ABD9-684F-96E7-E05B219E788A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9A3E-FA5B-864E-9380-A279DC25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93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2A00-ABD9-684F-96E7-E05B219E788A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9A3E-FA5B-864E-9380-A279DC25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43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2A00-ABD9-684F-96E7-E05B219E788A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9A3E-FA5B-864E-9380-A279DC25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5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2A00-ABD9-684F-96E7-E05B219E788A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9A3E-FA5B-864E-9380-A279DC25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27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2A00-ABD9-684F-96E7-E05B219E788A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9A3E-FA5B-864E-9380-A279DC25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7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2A00-ABD9-684F-96E7-E05B219E788A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9A3E-FA5B-864E-9380-A279DC25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1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2A00-ABD9-684F-96E7-E05B219E788A}" type="datetimeFigureOut">
              <a:rPr lang="en-US" smtClean="0"/>
              <a:t>9/29/16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9A3E-FA5B-864E-9380-A279DC25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03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2A00-ABD9-684F-96E7-E05B219E788A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9A3E-FA5B-864E-9380-A279DC25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49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2A00-ABD9-684F-96E7-E05B219E788A}" type="datetimeFigureOut">
              <a:rPr lang="en-US" smtClean="0"/>
              <a:t>9/29/16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9A3E-FA5B-864E-9380-A279DC25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8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2A00-ABD9-684F-96E7-E05B219E788A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9A3E-FA5B-864E-9380-A279DC25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38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22A00-ABD9-684F-96E7-E05B219E788A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79A3E-FA5B-864E-9380-A279DC25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02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22A00-ABD9-684F-96E7-E05B219E788A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79A3E-FA5B-864E-9380-A279DC25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1050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Observational strategies to address predictability </a:t>
            </a:r>
            <a:br>
              <a:rPr lang="en-US" dirty="0" smtClean="0"/>
            </a:br>
            <a:r>
              <a:rPr lang="en-US" dirty="0" smtClean="0"/>
              <a:t>of earthquakes and volcanic eruptions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296" y="3981376"/>
            <a:ext cx="6400800" cy="1752600"/>
          </a:xfrm>
        </p:spPr>
        <p:txBody>
          <a:bodyPr/>
          <a:lstStyle/>
          <a:p>
            <a:r>
              <a:rPr lang="en-US" dirty="0" smtClean="0"/>
              <a:t>Emily E. Brodsky</a:t>
            </a:r>
          </a:p>
          <a:p>
            <a:r>
              <a:rPr lang="en-US" dirty="0" smtClean="0"/>
              <a:t>University of California, Santa Cruz</a:t>
            </a:r>
            <a:endParaRPr lang="en-US" dirty="0"/>
          </a:p>
        </p:txBody>
      </p:sp>
      <p:pic>
        <p:nvPicPr>
          <p:cNvPr id="4" name="Picture 12" descr="slug"/>
          <p:cNvPicPr>
            <a:picLocks noChangeAspect="1" noChangeArrowheads="1"/>
          </p:cNvPicPr>
          <p:nvPr/>
        </p:nvPicPr>
        <p:blipFill>
          <a:blip r:embed="rId2"/>
          <a:srcRect b="14433"/>
          <a:stretch>
            <a:fillRect/>
          </a:stretch>
        </p:blipFill>
        <p:spPr bwMode="auto">
          <a:xfrm>
            <a:off x="6461896" y="3785554"/>
            <a:ext cx="2358060" cy="194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625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6-09-28 at 11.38.5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2" r="-8352"/>
          <a:stretch>
            <a:fillRect/>
          </a:stretch>
        </p:blipFill>
        <p:spPr>
          <a:xfrm>
            <a:off x="274392" y="1311543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5811365" y="6388933"/>
            <a:ext cx="2975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Van der </a:t>
            </a:r>
            <a:r>
              <a:rPr lang="en-US" dirty="0" err="1" smtClean="0"/>
              <a:t>Elst</a:t>
            </a:r>
            <a:r>
              <a:rPr lang="en-US" dirty="0" smtClean="0"/>
              <a:t> et al., </a:t>
            </a:r>
            <a:r>
              <a:rPr lang="en-US" i="1" dirty="0" smtClean="0"/>
              <a:t>BSSA</a:t>
            </a:r>
            <a:r>
              <a:rPr lang="en-US" dirty="0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6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18" y="2486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Under what physical conditions are volcanoes predictable?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Passarelli</a:t>
            </a:r>
            <a:r>
              <a:rPr lang="en-US" dirty="0" smtClean="0"/>
              <a:t> figure</a:t>
            </a:r>
            <a:endParaRPr lang="en-US" dirty="0"/>
          </a:p>
        </p:txBody>
      </p:sp>
      <p:pic>
        <p:nvPicPr>
          <p:cNvPr id="12" name="Picture 11" descr="Screen Shot 2016-09-26 at 10.58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8081"/>
            <a:ext cx="9144000" cy="508460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12977" y="6425969"/>
            <a:ext cx="323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Passarelli</a:t>
            </a:r>
            <a:r>
              <a:rPr lang="en-US" dirty="0" smtClean="0"/>
              <a:t> and Brodsky, </a:t>
            </a:r>
            <a:r>
              <a:rPr lang="en-US" i="1" dirty="0" smtClean="0"/>
              <a:t>GJI</a:t>
            </a:r>
            <a:r>
              <a:rPr lang="en-US" dirty="0" smtClean="0"/>
              <a:t>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76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5782"/>
            <a:ext cx="8229600" cy="1143000"/>
          </a:xfrm>
        </p:spPr>
        <p:txBody>
          <a:bodyPr/>
          <a:lstStyle/>
          <a:p>
            <a:r>
              <a:rPr lang="en-US" dirty="0" smtClean="0"/>
              <a:t>Are earthquakes predictable?</a:t>
            </a:r>
            <a:endParaRPr lang="en-US" dirty="0"/>
          </a:p>
        </p:txBody>
      </p:sp>
      <p:pic>
        <p:nvPicPr>
          <p:cNvPr id="4" name="Picture 3" descr="world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08" y="750664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0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61" y="1270410"/>
            <a:ext cx="538848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288403" y="6355504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800" b="1" dirty="0" smtClean="0">
                <a:latin typeface="Arial" charset="0"/>
              </a:rPr>
              <a:t>Kato </a:t>
            </a:r>
            <a:r>
              <a:rPr lang="en-GB" sz="1800" b="1" dirty="0">
                <a:latin typeface="Arial" charset="0"/>
              </a:rPr>
              <a:t>et al. </a:t>
            </a:r>
            <a:r>
              <a:rPr lang="en-GB" sz="1800" b="1" i="1" dirty="0">
                <a:latin typeface="Arial" charset="0"/>
              </a:rPr>
              <a:t>Science</a:t>
            </a:r>
            <a:r>
              <a:rPr lang="en-GB" sz="1800" b="1" dirty="0">
                <a:latin typeface="Arial" charset="0"/>
              </a:rPr>
              <a:t> </a:t>
            </a:r>
            <a:r>
              <a:rPr lang="en-GB" sz="1800" b="1" dirty="0" smtClean="0">
                <a:latin typeface="Arial" charset="0"/>
              </a:rPr>
              <a:t>2012.</a:t>
            </a:r>
            <a:endParaRPr lang="en-GB" sz="1800" b="1" dirty="0">
              <a:latin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2741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Foreshocks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2842" y="876005"/>
            <a:ext cx="403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Example: 2011 M9.0 Tohoku earthquake</a:t>
            </a:r>
            <a:endParaRPr lang="en-US" i="1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982163" y="3738180"/>
            <a:ext cx="4728770" cy="385540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~20-50% of </a:t>
            </a:r>
          </a:p>
          <a:p>
            <a:pPr marL="0" indent="0">
              <a:buNone/>
            </a:pPr>
            <a:r>
              <a:rPr lang="en-US" dirty="0" err="1" smtClean="0"/>
              <a:t>mainshocks</a:t>
            </a:r>
            <a:r>
              <a:rPr lang="en-US" dirty="0" smtClean="0"/>
              <a:t> have </a:t>
            </a:r>
            <a:r>
              <a:rPr lang="en-US" dirty="0" smtClean="0">
                <a:solidFill>
                  <a:srgbClr val="FF0000"/>
                </a:solidFill>
              </a:rPr>
              <a:t>observable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 smtClean="0"/>
              <a:t>foreshocks</a:t>
            </a:r>
          </a:p>
        </p:txBody>
      </p:sp>
    </p:spTree>
    <p:extLst>
      <p:ext uri="{BB962C8B-B14F-4D97-AF65-F5344CB8AC3E}">
        <p14:creationId xmlns:p14="http://schemas.microsoft.com/office/powerpoint/2010/main" val="16970932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01" y="979303"/>
            <a:ext cx="703008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4079" y="5979044"/>
            <a:ext cx="3918240" cy="30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600" b="1" dirty="0" smtClean="0">
                <a:latin typeface="Arial" charset="0"/>
              </a:rPr>
              <a:t>Brodsky and Lay, </a:t>
            </a:r>
            <a:r>
              <a:rPr lang="en-GB" sz="1600" b="1" i="1" dirty="0">
                <a:latin typeface="Arial" charset="0"/>
              </a:rPr>
              <a:t>Science</a:t>
            </a:r>
            <a:r>
              <a:rPr lang="en-GB" sz="1600" b="1" dirty="0">
                <a:latin typeface="Arial" charset="0"/>
              </a:rPr>
              <a:t> </a:t>
            </a:r>
            <a:r>
              <a:rPr lang="en-GB" sz="1600" b="1" dirty="0" smtClean="0">
                <a:latin typeface="Arial" charset="0"/>
              </a:rPr>
              <a:t>2014</a:t>
            </a:r>
            <a:endParaRPr lang="en-GB" sz="1600" b="1" dirty="0">
              <a:latin typeface="Arial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900">
                <a:latin typeface="Arial" charset="0"/>
              </a:rPr>
              <a:t>Published by AAAS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3635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 Word of Warning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658143"/>
            <a:ext cx="7470539" cy="1200329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Observational Need: </a:t>
            </a:r>
          </a:p>
          <a:p>
            <a:r>
              <a:rPr lang="en-US" sz="3600" dirty="0" smtClean="0"/>
              <a:t>Measuring Small Offshore Earthquakes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029618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972"/>
            <a:ext cx="8229600" cy="1143000"/>
          </a:xfrm>
        </p:spPr>
        <p:txBody>
          <a:bodyPr/>
          <a:lstStyle/>
          <a:p>
            <a:r>
              <a:rPr lang="en-US" dirty="0" smtClean="0"/>
              <a:t>What makes foreshocks?</a:t>
            </a:r>
            <a:endParaRPr lang="en-US" dirty="0"/>
          </a:p>
        </p:txBody>
      </p:sp>
      <p:grpSp>
        <p:nvGrpSpPr>
          <p:cNvPr id="6" name="Group 430"/>
          <p:cNvGrpSpPr/>
          <p:nvPr/>
        </p:nvGrpSpPr>
        <p:grpSpPr>
          <a:xfrm>
            <a:off x="191919" y="2117912"/>
            <a:ext cx="3589317" cy="3966882"/>
            <a:chOff x="3410744" y="3352800"/>
            <a:chExt cx="4724400" cy="4495800"/>
          </a:xfrm>
          <a:solidFill>
            <a:srgbClr val="FF0000"/>
          </a:solidFill>
        </p:grpSpPr>
        <p:grpSp>
          <p:nvGrpSpPr>
            <p:cNvPr id="7" name="Group 427"/>
            <p:cNvGrpSpPr/>
            <p:nvPr/>
          </p:nvGrpSpPr>
          <p:grpSpPr>
            <a:xfrm>
              <a:off x="3410744" y="3352800"/>
              <a:ext cx="4724400" cy="4343400"/>
              <a:chOff x="3410744" y="3352800"/>
              <a:chExt cx="4724400" cy="4343400"/>
            </a:xfrm>
            <a:grpFill/>
          </p:grpSpPr>
          <p:cxnSp>
            <p:nvCxnSpPr>
              <p:cNvPr id="9" name="Straight Connector 8"/>
              <p:cNvCxnSpPr>
                <a:endCxn id="11" idx="7"/>
              </p:cNvCxnSpPr>
              <p:nvPr/>
            </p:nvCxnSpPr>
            <p:spPr>
              <a:xfrm flipV="1">
                <a:off x="6306344" y="3575985"/>
                <a:ext cx="1616775" cy="1300816"/>
              </a:xfrm>
              <a:prstGeom prst="line">
                <a:avLst/>
              </a:prstGeom>
              <a:grpFill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425"/>
              <p:cNvGrpSpPr/>
              <p:nvPr/>
            </p:nvGrpSpPr>
            <p:grpSpPr>
              <a:xfrm>
                <a:off x="3410744" y="3352800"/>
                <a:ext cx="4724400" cy="4343400"/>
                <a:chOff x="3410744" y="3352800"/>
                <a:chExt cx="4724400" cy="4343400"/>
              </a:xfrm>
              <a:grpFill/>
            </p:grpSpPr>
            <p:sp>
              <p:nvSpPr>
                <p:cNvPr id="11" name="Oval 10"/>
                <p:cNvSpPr/>
                <p:nvPr/>
              </p:nvSpPr>
              <p:spPr>
                <a:xfrm>
                  <a:off x="6687344" y="3352800"/>
                  <a:ext cx="1447800" cy="1524000"/>
                </a:xfrm>
                <a:prstGeom prst="ellipse">
                  <a:avLst/>
                </a:prstGeom>
                <a:grp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2" name="Group 424"/>
                <p:cNvGrpSpPr/>
                <p:nvPr/>
              </p:nvGrpSpPr>
              <p:grpSpPr>
                <a:xfrm>
                  <a:off x="3410744" y="4648200"/>
                  <a:ext cx="3657600" cy="3048000"/>
                  <a:chOff x="3410744" y="4648200"/>
                  <a:chExt cx="3657600" cy="3048000"/>
                </a:xfrm>
                <a:grpFill/>
              </p:grpSpPr>
              <p:cxnSp>
                <p:nvCxnSpPr>
                  <p:cNvPr id="13" name="Straight Connector 12"/>
                  <p:cNvCxnSpPr/>
                  <p:nvPr/>
                </p:nvCxnSpPr>
                <p:spPr>
                  <a:xfrm flipV="1">
                    <a:off x="5468144" y="6400800"/>
                    <a:ext cx="578037" cy="109678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Oval 13"/>
                  <p:cNvSpPr/>
                  <p:nvPr/>
                </p:nvSpPr>
                <p:spPr>
                  <a:xfrm>
                    <a:off x="6001544" y="4724400"/>
                    <a:ext cx="381000" cy="3810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Oval 14"/>
                  <p:cNvSpPr/>
                  <p:nvPr/>
                </p:nvSpPr>
                <p:spPr>
                  <a:xfrm>
                    <a:off x="4553744" y="6705600"/>
                    <a:ext cx="304800" cy="2286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Oval 15"/>
                  <p:cNvSpPr/>
                  <p:nvPr/>
                </p:nvSpPr>
                <p:spPr>
                  <a:xfrm>
                    <a:off x="6001544" y="6248400"/>
                    <a:ext cx="304800" cy="2286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>
                  <a:xfrm>
                    <a:off x="4553744" y="7391400"/>
                    <a:ext cx="304800" cy="2286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Oval 17"/>
                  <p:cNvSpPr/>
                  <p:nvPr/>
                </p:nvSpPr>
                <p:spPr>
                  <a:xfrm>
                    <a:off x="5239544" y="5181600"/>
                    <a:ext cx="304800" cy="2286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Oval 18"/>
                  <p:cNvSpPr/>
                  <p:nvPr/>
                </p:nvSpPr>
                <p:spPr>
                  <a:xfrm>
                    <a:off x="4553744" y="5486400"/>
                    <a:ext cx="304800" cy="2286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4553744" y="6324600"/>
                    <a:ext cx="304800" cy="2286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Oval 20"/>
                  <p:cNvSpPr/>
                  <p:nvPr/>
                </p:nvSpPr>
                <p:spPr>
                  <a:xfrm>
                    <a:off x="4553744" y="7010400"/>
                    <a:ext cx="304800" cy="2286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>
                    <a:off x="5315744" y="5791200"/>
                    <a:ext cx="304800" cy="2286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Oval 22"/>
                  <p:cNvSpPr/>
                  <p:nvPr/>
                </p:nvSpPr>
                <p:spPr>
                  <a:xfrm>
                    <a:off x="6001544" y="7010400"/>
                    <a:ext cx="304800" cy="2286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Oval 23"/>
                  <p:cNvSpPr/>
                  <p:nvPr/>
                </p:nvSpPr>
                <p:spPr>
                  <a:xfrm>
                    <a:off x="6001544" y="6629400"/>
                    <a:ext cx="304800" cy="2286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Oval 24"/>
                  <p:cNvSpPr/>
                  <p:nvPr/>
                </p:nvSpPr>
                <p:spPr>
                  <a:xfrm>
                    <a:off x="6534944" y="7391400"/>
                    <a:ext cx="304800" cy="2286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 25"/>
                  <p:cNvSpPr/>
                  <p:nvPr/>
                </p:nvSpPr>
                <p:spPr>
                  <a:xfrm>
                    <a:off x="6763544" y="5105400"/>
                    <a:ext cx="304800" cy="2286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7" name="Straight Connector 26"/>
                  <p:cNvCxnSpPr/>
                  <p:nvPr/>
                </p:nvCxnSpPr>
                <p:spPr>
                  <a:xfrm rot="5400000">
                    <a:off x="3029744" y="5486400"/>
                    <a:ext cx="1981200" cy="121920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/>
                  <p:cNvCxnSpPr>
                    <a:endCxn id="17" idx="2"/>
                  </p:cNvCxnSpPr>
                  <p:nvPr/>
                </p:nvCxnSpPr>
                <p:spPr>
                  <a:xfrm>
                    <a:off x="3563143" y="7086609"/>
                    <a:ext cx="990601" cy="419091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>
                    <a:endCxn id="21" idx="3"/>
                  </p:cNvCxnSpPr>
                  <p:nvPr/>
                </p:nvCxnSpPr>
                <p:spPr>
                  <a:xfrm>
                    <a:off x="3410744" y="7086600"/>
                    <a:ext cx="1187637" cy="118922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>
                    <a:endCxn id="15" idx="2"/>
                  </p:cNvCxnSpPr>
                  <p:nvPr/>
                </p:nvCxnSpPr>
                <p:spPr>
                  <a:xfrm flipV="1">
                    <a:off x="3486944" y="6819900"/>
                    <a:ext cx="1066800" cy="19050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>
                    <a:endCxn id="20" idx="3"/>
                  </p:cNvCxnSpPr>
                  <p:nvPr/>
                </p:nvCxnSpPr>
                <p:spPr>
                  <a:xfrm flipV="1">
                    <a:off x="3410744" y="6519722"/>
                    <a:ext cx="1187637" cy="452578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>
                    <a:endCxn id="47" idx="2"/>
                  </p:cNvCxnSpPr>
                  <p:nvPr/>
                </p:nvCxnSpPr>
                <p:spPr>
                  <a:xfrm flipV="1">
                    <a:off x="3410744" y="6057900"/>
                    <a:ext cx="1066800" cy="102870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>
                    <a:endCxn id="19" idx="2"/>
                  </p:cNvCxnSpPr>
                  <p:nvPr/>
                </p:nvCxnSpPr>
                <p:spPr>
                  <a:xfrm rot="5400000" flipH="1" flipV="1">
                    <a:off x="3220244" y="5791200"/>
                    <a:ext cx="1524000" cy="114300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/>
                  <p:cNvCxnSpPr>
                    <a:endCxn id="46" idx="3"/>
                  </p:cNvCxnSpPr>
                  <p:nvPr/>
                </p:nvCxnSpPr>
                <p:spPr>
                  <a:xfrm flipV="1">
                    <a:off x="4782344" y="4973404"/>
                    <a:ext cx="512996" cy="55796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/>
                  <p:cNvCxnSpPr>
                    <a:endCxn id="18" idx="1"/>
                  </p:cNvCxnSpPr>
                  <p:nvPr/>
                </p:nvCxnSpPr>
                <p:spPr>
                  <a:xfrm>
                    <a:off x="4782344" y="5029200"/>
                    <a:ext cx="501837" cy="185878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47" idx="6"/>
                    <a:endCxn id="22" idx="2"/>
                  </p:cNvCxnSpPr>
                  <p:nvPr/>
                </p:nvCxnSpPr>
                <p:spPr>
                  <a:xfrm flipV="1">
                    <a:off x="4858544" y="5905500"/>
                    <a:ext cx="457200" cy="15240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>
                    <a:endCxn id="14" idx="2"/>
                  </p:cNvCxnSpPr>
                  <p:nvPr/>
                </p:nvCxnSpPr>
                <p:spPr>
                  <a:xfrm>
                    <a:off x="5468144" y="4876800"/>
                    <a:ext cx="533400" cy="3810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>
                    <a:endCxn id="26" idx="1"/>
                  </p:cNvCxnSpPr>
                  <p:nvPr/>
                </p:nvCxnSpPr>
                <p:spPr>
                  <a:xfrm>
                    <a:off x="6382544" y="4953000"/>
                    <a:ext cx="425637" cy="185878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>
                    <a:endCxn id="45" idx="1"/>
                  </p:cNvCxnSpPr>
                  <p:nvPr/>
                </p:nvCxnSpPr>
                <p:spPr>
                  <a:xfrm>
                    <a:off x="4706144" y="6096000"/>
                    <a:ext cx="611515" cy="230515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/>
                  <p:cNvCxnSpPr/>
                  <p:nvPr/>
                </p:nvCxnSpPr>
                <p:spPr>
                  <a:xfrm>
                    <a:off x="5544344" y="6553200"/>
                    <a:ext cx="609600" cy="22860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40"/>
                  <p:cNvCxnSpPr>
                    <a:endCxn id="8" idx="1"/>
                  </p:cNvCxnSpPr>
                  <p:nvPr/>
                </p:nvCxnSpPr>
                <p:spPr>
                  <a:xfrm rot="16200000" flipH="1">
                    <a:off x="5277644" y="6743700"/>
                    <a:ext cx="1046396" cy="512996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>
                    <a:endCxn id="23" idx="1"/>
                  </p:cNvCxnSpPr>
                  <p:nvPr/>
                </p:nvCxnSpPr>
                <p:spPr>
                  <a:xfrm>
                    <a:off x="5544344" y="6553200"/>
                    <a:ext cx="501837" cy="490678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>
                    <a:endCxn id="25" idx="2"/>
                  </p:cNvCxnSpPr>
                  <p:nvPr/>
                </p:nvCxnSpPr>
                <p:spPr>
                  <a:xfrm flipV="1">
                    <a:off x="6306344" y="7505700"/>
                    <a:ext cx="228600" cy="190500"/>
                  </a:xfrm>
                  <a:prstGeom prst="line">
                    <a:avLst/>
                  </a:prstGeom>
                  <a:grpFill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Oval 43"/>
                  <p:cNvSpPr/>
                  <p:nvPr/>
                </p:nvSpPr>
                <p:spPr>
                  <a:xfrm>
                    <a:off x="4477544" y="4876800"/>
                    <a:ext cx="457200" cy="4572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/>
                  <p:cNvSpPr/>
                  <p:nvPr/>
                </p:nvSpPr>
                <p:spPr>
                  <a:xfrm>
                    <a:off x="5239544" y="6248400"/>
                    <a:ext cx="533400" cy="5334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5239544" y="4648200"/>
                    <a:ext cx="381000" cy="3810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4477544" y="5867400"/>
                    <a:ext cx="381000" cy="381000"/>
                  </a:xfrm>
                  <a:prstGeom prst="ellipse">
                    <a:avLst/>
                  </a:prstGeom>
                  <a:grp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8" name="Oval 7"/>
            <p:cNvSpPr/>
            <p:nvPr/>
          </p:nvSpPr>
          <p:spPr>
            <a:xfrm>
              <a:off x="6001544" y="7467600"/>
              <a:ext cx="381000" cy="381000"/>
            </a:xfrm>
            <a:prstGeom prst="ellipse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261444" y="1232972"/>
            <a:ext cx="8882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Cascades 					vs.				Slow Slip		</a:t>
            </a:r>
            <a:endParaRPr lang="en-US" sz="3600" b="1" dirty="0"/>
          </a:p>
        </p:txBody>
      </p:sp>
      <p:sp>
        <p:nvSpPr>
          <p:cNvPr id="49" name="Oval 48"/>
          <p:cNvSpPr/>
          <p:nvPr/>
        </p:nvSpPr>
        <p:spPr>
          <a:xfrm>
            <a:off x="36778" y="5129904"/>
            <a:ext cx="405245" cy="47064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43743" y="6298088"/>
            <a:ext cx="1596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Ogata, 1988 ++</a:t>
            </a:r>
            <a:endParaRPr lang="en-US" dirty="0"/>
          </a:p>
        </p:txBody>
      </p:sp>
      <p:pic>
        <p:nvPicPr>
          <p:cNvPr id="51" name="Picture 50" descr="Screen Shot 2016-09-27 at 11.15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173" y="1936398"/>
            <a:ext cx="3961384" cy="417889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618081" y="6115296"/>
            <a:ext cx="3068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Ito et al., </a:t>
            </a:r>
            <a:r>
              <a:rPr lang="en-US" i="1" dirty="0" err="1" smtClean="0"/>
              <a:t>Tectonophysics</a:t>
            </a:r>
            <a:r>
              <a:rPr lang="en-US" dirty="0" smtClean="0"/>
              <a:t>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746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59" y="1377364"/>
            <a:ext cx="4641120" cy="48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523635" y="6368805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800" b="1" dirty="0" smtClean="0">
                <a:latin typeface="Arial" charset="0"/>
              </a:rPr>
              <a:t>Ruiz </a:t>
            </a:r>
            <a:r>
              <a:rPr lang="en-GB" sz="1800" b="1" dirty="0">
                <a:latin typeface="Arial" charset="0"/>
              </a:rPr>
              <a:t>et al. </a:t>
            </a:r>
            <a:r>
              <a:rPr lang="en-GB" sz="1800" b="1" i="1" dirty="0">
                <a:latin typeface="Arial" charset="0"/>
              </a:rPr>
              <a:t>Science</a:t>
            </a:r>
            <a:r>
              <a:rPr lang="en-GB" sz="1800" b="1" dirty="0">
                <a:latin typeface="Arial" charset="0"/>
              </a:rPr>
              <a:t> </a:t>
            </a:r>
            <a:r>
              <a:rPr lang="en-GB" sz="1800" b="1" dirty="0" smtClean="0">
                <a:latin typeface="Arial" charset="0"/>
              </a:rPr>
              <a:t>2014</a:t>
            </a:r>
            <a:endParaRPr lang="en-GB" sz="1800" b="1" dirty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225" y="4602299"/>
            <a:ext cx="5715853" cy="1200329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Observational Need: </a:t>
            </a:r>
          </a:p>
          <a:p>
            <a:r>
              <a:rPr lang="en-US" sz="3600" dirty="0" smtClean="0"/>
              <a:t>Continuous Seafloor Geodesy</a:t>
            </a:r>
            <a:endParaRPr lang="en-US" sz="3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6734" y="-15054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Interpreting pre-earthquake deformation from land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78542" y="2228237"/>
            <a:ext cx="3126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Example: </a:t>
            </a:r>
          </a:p>
          <a:p>
            <a:r>
              <a:rPr lang="en-US" i="1" dirty="0" smtClean="0"/>
              <a:t>2014 M8.2 Iquique earthquake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207450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58283" y="861719"/>
            <a:ext cx="8561264" cy="14100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volcanic </a:t>
            </a:r>
            <a:br>
              <a:rPr lang="en-US" dirty="0" smtClean="0"/>
            </a:br>
            <a:r>
              <a:rPr lang="en-US" dirty="0" smtClean="0"/>
              <a:t>eruptions </a:t>
            </a:r>
            <a:br>
              <a:rPr lang="en-US" dirty="0" smtClean="0"/>
            </a:br>
            <a:r>
              <a:rPr lang="en-US" dirty="0" smtClean="0"/>
              <a:t>predictable?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Screen Shot 2016-09-26 at 10.28.19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r="5061" b="22850"/>
          <a:stretch/>
        </p:blipFill>
        <p:spPr>
          <a:xfrm>
            <a:off x="4400294" y="2975195"/>
            <a:ext cx="4369889" cy="3297192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52"/>
          <a:stretch/>
        </p:blipFill>
        <p:spPr>
          <a:xfrm>
            <a:off x="0" y="344561"/>
            <a:ext cx="5300961" cy="2504375"/>
          </a:xfrm>
        </p:spPr>
      </p:pic>
      <p:sp>
        <p:nvSpPr>
          <p:cNvPr id="6" name="TextBox 5"/>
          <p:cNvSpPr txBox="1"/>
          <p:nvPr/>
        </p:nvSpPr>
        <p:spPr>
          <a:xfrm>
            <a:off x="5300961" y="6318553"/>
            <a:ext cx="3288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Winson</a:t>
            </a:r>
            <a:r>
              <a:rPr lang="en-US" dirty="0" smtClean="0"/>
              <a:t> et al., </a:t>
            </a:r>
            <a:r>
              <a:rPr lang="en-US" i="1" dirty="0" smtClean="0"/>
              <a:t>J. Appl. </a:t>
            </a:r>
            <a:r>
              <a:rPr lang="en-US" i="1" dirty="0" err="1" smtClean="0"/>
              <a:t>Volc</a:t>
            </a:r>
            <a:r>
              <a:rPr lang="en-US" i="1" dirty="0" smtClean="0"/>
              <a:t>.</a:t>
            </a:r>
            <a:r>
              <a:rPr lang="en-US" dirty="0" smtClean="0"/>
              <a:t>, 2014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29475" y="5949221"/>
            <a:ext cx="65022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Monitoring : 	None      Limited  Basic   Good   Research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279509" y="4333876"/>
            <a:ext cx="25723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Percentage of</a:t>
            </a:r>
          </a:p>
          <a:p>
            <a:r>
              <a:rPr lang="en-US" dirty="0" smtClean="0"/>
              <a:t> Volcanic Alerts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7747" y="3144704"/>
            <a:ext cx="187743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Unrest </a:t>
            </a:r>
          </a:p>
          <a:p>
            <a:r>
              <a:rPr lang="en-US" dirty="0" smtClean="0"/>
              <a:t>without eruptions</a:t>
            </a:r>
            <a:endParaRPr lang="en-US" dirty="0"/>
          </a:p>
        </p:txBody>
      </p:sp>
      <p:pic>
        <p:nvPicPr>
          <p:cNvPr id="11" name="Content Placeholder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4" r="-14708"/>
          <a:stretch/>
        </p:blipFill>
        <p:spPr>
          <a:xfrm>
            <a:off x="284100" y="2848936"/>
            <a:ext cx="4390483" cy="39355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1034" y="344561"/>
            <a:ext cx="8389149" cy="6439959"/>
            <a:chOff x="381034" y="344561"/>
            <a:chExt cx="8389149" cy="6439959"/>
          </a:xfrm>
        </p:grpSpPr>
        <p:sp>
          <p:nvSpPr>
            <p:cNvPr id="2" name="Rectangle 1"/>
            <p:cNvSpPr/>
            <p:nvPr/>
          </p:nvSpPr>
          <p:spPr>
            <a:xfrm>
              <a:off x="2840997" y="344561"/>
              <a:ext cx="2459963" cy="23862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1034" y="5424380"/>
              <a:ext cx="2459963" cy="13601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312763" y="2919971"/>
              <a:ext cx="5457420" cy="8158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92216" y="4138562"/>
            <a:ext cx="5165822" cy="1200329"/>
          </a:xfrm>
          <a:prstGeom prst="rect">
            <a:avLst/>
          </a:prstGeom>
          <a:solidFill>
            <a:schemeClr val="bg1"/>
          </a:solidFill>
          <a:ln w="571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Observational Need: </a:t>
            </a:r>
          </a:p>
          <a:p>
            <a:r>
              <a:rPr lang="en-US" sz="3600" dirty="0" smtClean="0"/>
              <a:t>Good (or better) Networks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43774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229" y="5011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Conclusions: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Observational Requirements to Assess the Conditions (if any) for Predictability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6379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For earthquakes:</a:t>
            </a:r>
          </a:p>
          <a:p>
            <a:pPr lvl="1"/>
            <a:r>
              <a:rPr lang="en-US" dirty="0" smtClean="0"/>
              <a:t>S</a:t>
            </a:r>
            <a:r>
              <a:rPr lang="en-US" dirty="0" smtClean="0"/>
              <a:t>eismometers </a:t>
            </a:r>
            <a:r>
              <a:rPr lang="en-US" dirty="0" smtClean="0"/>
              <a:t>to measure small offshore </a:t>
            </a:r>
            <a:r>
              <a:rPr lang="en-US" dirty="0" smtClean="0"/>
              <a:t>earthquakes </a:t>
            </a:r>
            <a:endParaRPr lang="en-US" dirty="0" smtClean="0"/>
          </a:p>
          <a:p>
            <a:pPr lvl="2"/>
            <a:r>
              <a:rPr lang="en-US" dirty="0" smtClean="0"/>
              <a:t>Preferably complete to M~2</a:t>
            </a:r>
          </a:p>
          <a:p>
            <a:pPr lvl="1"/>
            <a:r>
              <a:rPr lang="en-US" dirty="0" smtClean="0"/>
              <a:t>Long-term continuous seafloor geodetic monitoring</a:t>
            </a:r>
          </a:p>
          <a:p>
            <a:r>
              <a:rPr lang="en-US" dirty="0" smtClean="0"/>
              <a:t>For volcanic eruptions:</a:t>
            </a:r>
          </a:p>
          <a:p>
            <a:pPr lvl="1"/>
            <a:r>
              <a:rPr lang="en-US" dirty="0" smtClean="0"/>
              <a:t>Good (as defined above) </a:t>
            </a:r>
            <a:r>
              <a:rPr lang="en-US" dirty="0" smtClean="0"/>
              <a:t>volcano </a:t>
            </a:r>
            <a:r>
              <a:rPr lang="en-US" dirty="0" smtClean="0"/>
              <a:t>networks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3900" b="1" dirty="0" smtClean="0"/>
              <a:t>All on a suite of sites </a:t>
            </a:r>
            <a:endParaRPr lang="en-US" sz="3900" b="1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41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58283" y="861719"/>
            <a:ext cx="8561264" cy="141008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 volcanic </a:t>
            </a:r>
            <a:br>
              <a:rPr lang="en-US" dirty="0" smtClean="0"/>
            </a:br>
            <a:r>
              <a:rPr lang="en-US" dirty="0" smtClean="0"/>
              <a:t>eruptions </a:t>
            </a:r>
            <a:br>
              <a:rPr lang="en-US" dirty="0" smtClean="0"/>
            </a:br>
            <a:r>
              <a:rPr lang="en-US" dirty="0" smtClean="0"/>
              <a:t>predictable?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Screen Shot 2016-09-26 at 10.28.19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r="5061" b="22850"/>
          <a:stretch/>
        </p:blipFill>
        <p:spPr>
          <a:xfrm>
            <a:off x="4400294" y="2975195"/>
            <a:ext cx="4369889" cy="3297192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52"/>
          <a:stretch/>
        </p:blipFill>
        <p:spPr>
          <a:xfrm>
            <a:off x="0" y="344561"/>
            <a:ext cx="5300961" cy="2504375"/>
          </a:xfrm>
        </p:spPr>
      </p:pic>
      <p:sp>
        <p:nvSpPr>
          <p:cNvPr id="6" name="TextBox 5"/>
          <p:cNvSpPr txBox="1"/>
          <p:nvPr/>
        </p:nvSpPr>
        <p:spPr>
          <a:xfrm>
            <a:off x="5300961" y="6318553"/>
            <a:ext cx="3288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Winson</a:t>
            </a:r>
            <a:r>
              <a:rPr lang="en-US" dirty="0" smtClean="0"/>
              <a:t> et al., </a:t>
            </a:r>
            <a:r>
              <a:rPr lang="en-US" i="1" dirty="0" smtClean="0"/>
              <a:t>J. Appl. </a:t>
            </a:r>
            <a:r>
              <a:rPr lang="en-US" i="1" dirty="0" err="1" smtClean="0"/>
              <a:t>Volc</a:t>
            </a:r>
            <a:r>
              <a:rPr lang="en-US" i="1" dirty="0" smtClean="0"/>
              <a:t>.</a:t>
            </a:r>
            <a:r>
              <a:rPr lang="en-US" dirty="0" smtClean="0"/>
              <a:t>, 2014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29475" y="5949221"/>
            <a:ext cx="65022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Monitoring : 	None      Limited  Basic   Good   Research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3279509" y="4333876"/>
            <a:ext cx="25723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Percentage of</a:t>
            </a:r>
          </a:p>
          <a:p>
            <a:r>
              <a:rPr lang="en-US" dirty="0" smtClean="0"/>
              <a:t> Volcanic Alerts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37747" y="3144704"/>
            <a:ext cx="187743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Unrest </a:t>
            </a:r>
          </a:p>
          <a:p>
            <a:r>
              <a:rPr lang="en-US" dirty="0" smtClean="0"/>
              <a:t>without eruptions</a:t>
            </a:r>
            <a:endParaRPr lang="en-US" dirty="0"/>
          </a:p>
        </p:txBody>
      </p:sp>
      <p:pic>
        <p:nvPicPr>
          <p:cNvPr id="11" name="Content Placeholder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4" r="-14708"/>
          <a:stretch/>
        </p:blipFill>
        <p:spPr>
          <a:xfrm>
            <a:off x="284100" y="2848936"/>
            <a:ext cx="4390483" cy="393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5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5828</TotalTime>
  <Words>654</Words>
  <Application>Microsoft Macintosh PowerPoint</Application>
  <PresentationFormat>On-screen Show (4:3)</PresentationFormat>
  <Paragraphs>69</Paragraphs>
  <Slides>11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Observational strategies to address predictability  of earthquakes and volcanic eruptions</vt:lpstr>
      <vt:lpstr>Are earthquakes predictable?</vt:lpstr>
      <vt:lpstr>PowerPoint Presentation</vt:lpstr>
      <vt:lpstr>PowerPoint Presentation</vt:lpstr>
      <vt:lpstr>What makes foreshocks?</vt:lpstr>
      <vt:lpstr>PowerPoint Presentation</vt:lpstr>
      <vt:lpstr>Are volcanic  eruptions  predictable? </vt:lpstr>
      <vt:lpstr>Conclusions: Observational Requirements to Assess the Conditions (if any) for Predictability </vt:lpstr>
      <vt:lpstr>Are volcanic  eruptions  predictable? </vt:lpstr>
      <vt:lpstr>PowerPoint Presentation</vt:lpstr>
      <vt:lpstr>Under what physical conditions are volcanoes predictable? </vt:lpstr>
    </vt:vector>
  </TitlesOfParts>
  <Company>Univ. California, Santa Cruz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Observational strategies to address predictability</dc:title>
  <dc:creator>Emily Brodsky</dc:creator>
  <cp:lastModifiedBy>Emily Brodsky</cp:lastModifiedBy>
  <cp:revision>33</cp:revision>
  <dcterms:created xsi:type="dcterms:W3CDTF">2016-09-21T18:59:53Z</dcterms:created>
  <dcterms:modified xsi:type="dcterms:W3CDTF">2016-09-30T05:59:54Z</dcterms:modified>
</cp:coreProperties>
</file>