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4" r:id="rId2"/>
    <p:sldId id="331" r:id="rId3"/>
    <p:sldId id="289" r:id="rId4"/>
    <p:sldId id="334" r:id="rId5"/>
    <p:sldId id="317" r:id="rId6"/>
    <p:sldId id="299" r:id="rId7"/>
    <p:sldId id="298" r:id="rId8"/>
    <p:sldId id="277" r:id="rId9"/>
    <p:sldId id="301" r:id="rId10"/>
    <p:sldId id="285" r:id="rId11"/>
    <p:sldId id="319" r:id="rId12"/>
    <p:sldId id="318" r:id="rId13"/>
    <p:sldId id="306" r:id="rId14"/>
    <p:sldId id="320" r:id="rId15"/>
    <p:sldId id="327" r:id="rId16"/>
    <p:sldId id="337" r:id="rId17"/>
    <p:sldId id="336" r:id="rId18"/>
    <p:sldId id="321" r:id="rId19"/>
    <p:sldId id="324" r:id="rId20"/>
    <p:sldId id="326" r:id="rId21"/>
    <p:sldId id="329" r:id="rId22"/>
    <p:sldId id="330" r:id="rId23"/>
    <p:sldId id="328" r:id="rId24"/>
    <p:sldId id="303" r:id="rId25"/>
    <p:sldId id="30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815"/>
    <p:restoredTop sz="89107" autoAdjust="0"/>
  </p:normalViewPr>
  <p:slideViewPr>
    <p:cSldViewPr snapToGrid="0" snapToObjects="1">
      <p:cViewPr>
        <p:scale>
          <a:sx n="101" d="100"/>
          <a:sy n="101" d="100"/>
        </p:scale>
        <p:origin x="-1896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5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3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5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9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8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0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2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46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7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7209D-BC67-A841-BBBD-6080720223FB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0F561-DD2A-0B44-8BFA-C14961B05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8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0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61" y="4536787"/>
            <a:ext cx="9235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Jeffrey Johnson (Dept. of Geosciences, Boise State University)</a:t>
            </a:r>
          </a:p>
          <a:p>
            <a:endParaRPr lang="en-US" sz="2400" dirty="0" smtClean="0"/>
          </a:p>
          <a:p>
            <a:r>
              <a:rPr lang="en-US" sz="2400" dirty="0" smtClean="0"/>
              <a:t>Fifteen individuals contributed to white paper “</a:t>
            </a:r>
            <a:r>
              <a:rPr lang="en-US" sz="2400" b="1" dirty="0"/>
              <a:t>A vision for community-scale volcano science activities under the auspices of a </a:t>
            </a:r>
            <a:r>
              <a:rPr lang="en-US" sz="2400" b="1" dirty="0" err="1"/>
              <a:t>Subduction</a:t>
            </a:r>
            <a:r>
              <a:rPr lang="en-US" sz="2400" b="1" dirty="0"/>
              <a:t> Zone </a:t>
            </a:r>
            <a:r>
              <a:rPr lang="en-US" sz="2400" b="1" dirty="0" smtClean="0"/>
              <a:t>Observatory” </a:t>
            </a:r>
            <a:r>
              <a:rPr lang="en-US" sz="2400" dirty="0" smtClean="0"/>
              <a:t>(D. Roman lead)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492" y="4536787"/>
            <a:ext cx="807665" cy="67028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11240" y="25523"/>
            <a:ext cx="768206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Vision for a </a:t>
            </a:r>
            <a:r>
              <a:rPr lang="en-US" sz="2800" b="1" dirty="0" err="1" smtClean="0"/>
              <a:t>Subduction</a:t>
            </a:r>
            <a:r>
              <a:rPr lang="en-US" sz="2800" b="1" dirty="0" smtClean="0"/>
              <a:t> Zone </a:t>
            </a:r>
            <a:r>
              <a:rPr lang="en-US" sz="2800" b="1" dirty="0"/>
              <a:t>V</a:t>
            </a:r>
            <a:r>
              <a:rPr lang="en-US" sz="2800" b="1" dirty="0" smtClean="0"/>
              <a:t>olcano Observatory</a:t>
            </a:r>
            <a:endParaRPr lang="en-US" sz="2800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0" y="228189"/>
            <a:ext cx="9144000" cy="560866"/>
            <a:chOff x="0" y="228189"/>
            <a:chExt cx="9144000" cy="560866"/>
          </a:xfrm>
        </p:grpSpPr>
        <p:sp>
          <p:nvSpPr>
            <p:cNvPr id="36" name="Isosceles Triangle 35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Isosceles Triangle 43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Isosceles Triangle 44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Isosceles Triangle 45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Isosceles Triangle 46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Isosceles Triangle 53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Isosceles Triangle 56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Isosceles Triangle 57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Isosceles Triangle 58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Cloud 59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1564"/>
            <a:ext cx="9144000" cy="304475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151199" y="1331530"/>
            <a:ext cx="2512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Volcano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6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474" y="8109"/>
            <a:ext cx="888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Grand Goal 3: </a:t>
            </a:r>
            <a:r>
              <a:rPr lang="en-US" sz="2400" dirty="0" smtClean="0"/>
              <a:t>Image the internal volcanic systems in as great detail as possible in four dimensions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34" name="Isosceles Triangle 33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Isosceles Triangle 43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Isosceles Triangle 44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Isosceles Triangle 45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Isosceles Triangle 46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Isosceles Triangle 53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Isosceles Triangle 56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Cloud 57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10" y="2460237"/>
            <a:ext cx="5536027" cy="11651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39" y="3618358"/>
            <a:ext cx="8868098" cy="296891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152770" y="3119234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G3 2010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69890" y="1356189"/>
            <a:ext cx="8529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Time lapse </a:t>
            </a:r>
            <a:r>
              <a:rPr lang="en-US" sz="2000" dirty="0" smtClean="0">
                <a:solidFill>
                  <a:srgbClr val="000000"/>
                </a:solidFill>
              </a:rPr>
              <a:t>satellite deformation reveals cycles of inflation and deflation at volcanoes.  Seismic tomography, including </a:t>
            </a:r>
            <a:r>
              <a:rPr lang="en-US" sz="2000" dirty="0" smtClean="0"/>
              <a:t>ambient noise, has promise for detecting temporal changes.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2269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74" y="8109"/>
            <a:ext cx="888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Grand Goal 3: </a:t>
            </a:r>
            <a:r>
              <a:rPr lang="en-US" sz="2400" dirty="0" smtClean="0"/>
              <a:t>Image the internal volcanic systems in as great detail as possible in four dimensions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t="46915" b="16541"/>
          <a:stretch/>
        </p:blipFill>
        <p:spPr>
          <a:xfrm>
            <a:off x="202631" y="5870288"/>
            <a:ext cx="4605630" cy="7892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260" y="1343859"/>
            <a:ext cx="4202237" cy="531565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3610254" y="6186435"/>
            <a:ext cx="253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JVGR 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2111" y="2441140"/>
            <a:ext cx="2940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Diffuse soil CO2 degassing shows time variations that reflect temporally varying structures in the </a:t>
            </a:r>
            <a:r>
              <a:rPr lang="en-US" sz="2400" dirty="0" smtClean="0"/>
              <a:t>sub-surface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4477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74" y="8109"/>
            <a:ext cx="888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Grand Goal 4: </a:t>
            </a:r>
            <a:r>
              <a:rPr lang="en-US" sz="2400" dirty="0" smtClean="0"/>
              <a:t>Understand the dynamics of, and quantify, eruptions and other surface volcanic processes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26" y="3260040"/>
            <a:ext cx="5893588" cy="34340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26" y="1982291"/>
            <a:ext cx="8680096" cy="12777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214" y="4310059"/>
            <a:ext cx="2873979" cy="189142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1258095"/>
            <a:ext cx="8887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nfrasound is permitting </a:t>
            </a:r>
            <a:r>
              <a:rPr lang="en-US" sz="2000" dirty="0" smtClean="0"/>
              <a:t>the remote detection and quantification of eruptive events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206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89" y="3932062"/>
            <a:ext cx="8766404" cy="26170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88" y="2980669"/>
            <a:ext cx="8766404" cy="95139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00402" y="3439788"/>
            <a:ext cx="118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JVGR 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5345" y="1669872"/>
            <a:ext cx="7834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Similarly, satellite remote </a:t>
            </a:r>
            <a:r>
              <a:rPr lang="en-US" sz="2000" dirty="0" smtClean="0">
                <a:solidFill>
                  <a:srgbClr val="000000"/>
                </a:solidFill>
              </a:rPr>
              <a:t>sensing, including UV and IR monitoring (SO2 and thermal anomaly quantification), provide us with </a:t>
            </a:r>
            <a:r>
              <a:rPr lang="en-US" sz="2000" dirty="0" smtClean="0"/>
              <a:t>a means to track and quantify volatile and mass flux.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-474" y="8109"/>
            <a:ext cx="888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Grand Goal 4: </a:t>
            </a:r>
            <a:r>
              <a:rPr lang="en-US" sz="2400" dirty="0" smtClean="0"/>
              <a:t>Understand the dynamics of, and quantify, eruptions and other surface volcanic processes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181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74" y="8109"/>
            <a:ext cx="888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Grand Goal 4: </a:t>
            </a:r>
            <a:r>
              <a:rPr lang="en-US" sz="2400" dirty="0" smtClean="0"/>
              <a:t>Understand the dynamics of, and quantify, eruptions and other surface volcanic processes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7" y="2084004"/>
            <a:ext cx="3858595" cy="5727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650" y="2079661"/>
            <a:ext cx="4962350" cy="450316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7" y="2636044"/>
            <a:ext cx="3118735" cy="43064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227220" y="2746408"/>
            <a:ext cx="120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Eos 2012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8923" y="3612394"/>
            <a:ext cx="3176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Application of new </a:t>
            </a:r>
            <a:r>
              <a:rPr lang="en-US" sz="2000" dirty="0" smtClean="0">
                <a:solidFill>
                  <a:srgbClr val="000000"/>
                </a:solidFill>
              </a:rPr>
              <a:t>technologies, such as volcano lightning detection, are advancing our capabilities for quantifying </a:t>
            </a:r>
            <a:r>
              <a:rPr lang="en-US" sz="2000" dirty="0" smtClean="0"/>
              <a:t>eruption dynamics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8017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74" y="8109"/>
            <a:ext cx="91444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Grand Research Goals Driven By Multi-disciplinary Observations: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54666" y="2811008"/>
            <a:ext cx="8612152" cy="532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Tools mentioned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Seismic 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Infrasound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/>
              <a:t>InSAR</a:t>
            </a:r>
            <a:r>
              <a:rPr lang="en-US" sz="2000" dirty="0" smtClean="0"/>
              <a:t> and GPS 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/>
              <a:t>Magnetotelluric</a:t>
            </a:r>
            <a:r>
              <a:rPr lang="en-US" sz="20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Cosmic ray tomography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UV and IR spectroscopy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Databases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Lightning detection/mapping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smtClean="0"/>
              <a:t>		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871219" y="1212797"/>
            <a:ext cx="5450155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Not </a:t>
            </a:r>
            <a:r>
              <a:rPr lang="en-US" sz="2400" b="1" dirty="0" err="1" smtClean="0">
                <a:solidFill>
                  <a:srgbClr val="FF0000"/>
                </a:solidFill>
              </a:rPr>
              <a:t>explicity</a:t>
            </a:r>
            <a:r>
              <a:rPr lang="en-US" sz="2400" b="1" dirty="0" smtClean="0">
                <a:solidFill>
                  <a:srgbClr val="FF0000"/>
                </a:solidFill>
              </a:rPr>
              <a:t> mentioned: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Ground-based UV imagery (SO2)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Fourier Transform Infrared (gas ratios)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Thermal remote sensing (heat flow)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Doppler radars (eruption velocities)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Ground-SARs (deformation)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Structure From Motion (DEM and mass flux)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Electrical methods (other than MT)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LiDAR</a:t>
            </a:r>
            <a:r>
              <a:rPr lang="en-US" sz="2000" dirty="0" smtClean="0">
                <a:solidFill>
                  <a:srgbClr val="FF0000"/>
                </a:solidFill>
              </a:rPr>
              <a:t> (surface mapping)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Photgrammetry</a:t>
            </a:r>
            <a:r>
              <a:rPr lang="en-US" sz="2000" dirty="0" smtClean="0">
                <a:solidFill>
                  <a:srgbClr val="FF0000"/>
                </a:solidFill>
              </a:rPr>
              <a:t> (surface mapping)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Cosmic ray detection (tomography)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Borehole strain (stress fields)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Petrologic Analysis (thermometry/barometry)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Geologic Mapping (‘</a:t>
            </a:r>
            <a:r>
              <a:rPr lang="en-US" sz="2000" dirty="0" err="1" smtClean="0">
                <a:solidFill>
                  <a:srgbClr val="FF0000"/>
                </a:solidFill>
              </a:rPr>
              <a:t>paleovolcanology</a:t>
            </a:r>
            <a:r>
              <a:rPr lang="en-US" sz="2000" dirty="0" smtClean="0">
                <a:solidFill>
                  <a:srgbClr val="FF0000"/>
                </a:solidFill>
              </a:rPr>
              <a:t>’)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Direct sampling (including boreholes/drilling)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Quantitative petrology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Direct gas sampling (flux, geochemistry, gas ratios)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Gravity (internal mass flow)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666" y="1393444"/>
            <a:ext cx="456499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huge challenge is how to integrate and prioritize these diverse tools!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70925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74" y="8109"/>
            <a:ext cx="8888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Technological Advances: Sensors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66" y="2583355"/>
            <a:ext cx="6294601" cy="3925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5729768" y="1812378"/>
            <a:ext cx="13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Nature 2016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191481" y="1296241"/>
            <a:ext cx="6305186" cy="5212399"/>
            <a:chOff x="1191481" y="692641"/>
            <a:chExt cx="6305186" cy="521239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2066" y="1979755"/>
              <a:ext cx="6294601" cy="39252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481" y="692641"/>
              <a:ext cx="6305186" cy="13424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5729768" y="1208778"/>
              <a:ext cx="1358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Nature 2016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7200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74" y="8109"/>
            <a:ext cx="8888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Technological Advances: Sensor Platforms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0" y="1295208"/>
            <a:ext cx="3278458" cy="18288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153" y="1295208"/>
            <a:ext cx="3273998" cy="18288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21" y="3150680"/>
            <a:ext cx="3269538" cy="1828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55" y="3150680"/>
            <a:ext cx="3269538" cy="18288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76" y="5020952"/>
            <a:ext cx="3276600" cy="18288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9789" y="5020952"/>
            <a:ext cx="3264118" cy="18288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217128" y="1584429"/>
            <a:ext cx="1738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</a:t>
            </a:r>
          </a:p>
          <a:p>
            <a:r>
              <a:rPr lang="en-US" dirty="0" smtClean="0"/>
              <a:t>Felix Von </a:t>
            </a:r>
            <a:r>
              <a:rPr lang="en-US" dirty="0" err="1" smtClean="0"/>
              <a:t>Auloch</a:t>
            </a:r>
            <a:endParaRPr lang="en-US" dirty="0" smtClean="0"/>
          </a:p>
          <a:p>
            <a:r>
              <a:rPr lang="en-US" dirty="0" smtClean="0"/>
              <a:t>(U. Liverpool)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00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5" y="1320433"/>
            <a:ext cx="3742298" cy="28067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227" y="1257558"/>
            <a:ext cx="1498600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071" y="1244599"/>
            <a:ext cx="2131156" cy="2819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535" y="4064282"/>
            <a:ext cx="1879600" cy="1422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831" y="4064282"/>
            <a:ext cx="1697703" cy="1422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1693" y="5486682"/>
            <a:ext cx="1552442" cy="13205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3599" y="5600726"/>
            <a:ext cx="2028094" cy="11463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6833" y="1257558"/>
            <a:ext cx="1193871" cy="14867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8573" y="2632158"/>
            <a:ext cx="1422400" cy="187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7157" y="4395748"/>
            <a:ext cx="53238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Example of short-term deployment</a:t>
            </a:r>
          </a:p>
          <a:p>
            <a:r>
              <a:rPr lang="en-US" sz="2000" b="1" dirty="0"/>
              <a:t>(</a:t>
            </a:r>
            <a:r>
              <a:rPr lang="en-US" sz="2000" b="1" dirty="0" err="1" smtClean="0"/>
              <a:t>Santiaguito</a:t>
            </a:r>
            <a:r>
              <a:rPr lang="en-US" sz="2000" b="1" dirty="0" smtClean="0"/>
              <a:t>, Guatemala; Jan. 2016)</a:t>
            </a:r>
          </a:p>
          <a:p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Short-duration campaign brings together diverse talents and instrumentation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Clockwise (infrasound, UV imagery, thermal imagery, Doppler radar, drone SFM, FTIR, tilt, broadband seismology)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6250" y="42779"/>
            <a:ext cx="8931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Integrated Technologies and Joint Studies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98017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310696" y="205879"/>
            <a:ext cx="7883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Current State of a </a:t>
            </a:r>
            <a:r>
              <a:rPr lang="en-US" sz="2800" b="1" dirty="0" err="1" smtClean="0"/>
              <a:t>Subduction</a:t>
            </a:r>
            <a:r>
              <a:rPr lang="en-US" sz="2800" b="1" dirty="0" smtClean="0"/>
              <a:t> Zone Sensor Network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469"/>
          <a:stretch/>
        </p:blipFill>
        <p:spPr>
          <a:xfrm>
            <a:off x="155756" y="1294544"/>
            <a:ext cx="4540905" cy="544929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Isosceles Triangle 2"/>
          <p:cNvSpPr/>
          <p:nvPr/>
        </p:nvSpPr>
        <p:spPr>
          <a:xfrm>
            <a:off x="1460989" y="2639691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1588729" y="3087987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1072604" y="3045698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1933969" y="3001684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061709" y="344998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1545584" y="3407691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2382289" y="3536283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2510029" y="398457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1993904" y="394229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>
            <a:off x="2497699" y="3318813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2625439" y="376710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2109314" y="372482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1380109" y="3483542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>
            <a:off x="1507849" y="3931838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/>
          <p:cNvSpPr/>
          <p:nvPr/>
        </p:nvSpPr>
        <p:spPr>
          <a:xfrm>
            <a:off x="991724" y="388954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1667149" y="184721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/>
          <p:nvPr/>
        </p:nvSpPr>
        <p:spPr>
          <a:xfrm>
            <a:off x="1794889" y="2295506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/>
          <p:cNvSpPr/>
          <p:nvPr/>
        </p:nvSpPr>
        <p:spPr>
          <a:xfrm>
            <a:off x="2115469" y="238180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/>
          <p:cNvSpPr/>
          <p:nvPr/>
        </p:nvSpPr>
        <p:spPr>
          <a:xfrm>
            <a:off x="2243209" y="2830105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/>
          <p:cNvSpPr/>
          <p:nvPr/>
        </p:nvSpPr>
        <p:spPr>
          <a:xfrm>
            <a:off x="1727084" y="2787816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/>
          <p:cNvSpPr/>
          <p:nvPr/>
        </p:nvSpPr>
        <p:spPr>
          <a:xfrm>
            <a:off x="2230879" y="216433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/>
          <p:cNvSpPr/>
          <p:nvPr/>
        </p:nvSpPr>
        <p:spPr>
          <a:xfrm>
            <a:off x="2358619" y="2612635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1842494" y="2570346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5112054" y="1436062"/>
            <a:ext cx="362242" cy="312278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57"/>
          <p:cNvSpPr/>
          <p:nvPr/>
        </p:nvSpPr>
        <p:spPr>
          <a:xfrm>
            <a:off x="2242842" y="3648309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57"/>
          <p:cNvSpPr/>
          <p:nvPr/>
        </p:nvSpPr>
        <p:spPr>
          <a:xfrm>
            <a:off x="2050696" y="2711673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57"/>
          <p:cNvSpPr/>
          <p:nvPr/>
        </p:nvSpPr>
        <p:spPr>
          <a:xfrm>
            <a:off x="1633022" y="2506216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57"/>
          <p:cNvSpPr/>
          <p:nvPr/>
        </p:nvSpPr>
        <p:spPr>
          <a:xfrm>
            <a:off x="1833694" y="3190553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09966" y="1334526"/>
            <a:ext cx="3447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Backbone regional geophysical network include: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Seismic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Geodetic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Infrasound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Strong motion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6" name="Isosceles Triangle 57"/>
          <p:cNvSpPr/>
          <p:nvPr/>
        </p:nvSpPr>
        <p:spPr>
          <a:xfrm>
            <a:off x="5210219" y="4097668"/>
            <a:ext cx="362242" cy="312278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609965" y="4055379"/>
            <a:ext cx="3447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Volcano-centric networks include: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Seismic network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Infrasound network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Tilt/GPS/EDM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UV spectroscopy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Webcams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8260" y="6373569"/>
            <a:ext cx="448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(station map is schematic</a:t>
            </a:r>
            <a:r>
              <a:rPr lang="is-IS" dirty="0" smtClean="0"/>
              <a:t>… </a:t>
            </a:r>
            <a:r>
              <a:rPr lang="en-US" dirty="0" smtClean="0"/>
              <a:t>try to</a:t>
            </a:r>
            <a:r>
              <a:rPr lang="is-IS" dirty="0" smtClean="0"/>
              <a:t> guess arc!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70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288512"/>
            <a:ext cx="9144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Research goals:</a:t>
            </a:r>
          </a:p>
          <a:p>
            <a:r>
              <a:rPr lang="en-US" sz="1600" dirty="0"/>
              <a:t>1) Increasing understanding of the relationship between volcanic systems and their tectonic/geological context (e.g., presence of faults or </a:t>
            </a:r>
            <a:r>
              <a:rPr lang="en-US" sz="1600" dirty="0" err="1"/>
              <a:t>lithologic</a:t>
            </a:r>
            <a:r>
              <a:rPr lang="en-US" sz="1600" dirty="0"/>
              <a:t> barriers, state of crustal stress)</a:t>
            </a:r>
            <a:br>
              <a:rPr lang="en-US" sz="1600" dirty="0"/>
            </a:br>
            <a:r>
              <a:rPr lang="en-US" sz="1600" dirty="0"/>
              <a:t>2) Increasing understanding of the relationship between key subduction zone parameters (</a:t>
            </a:r>
            <a:r>
              <a:rPr lang="en-US" sz="1600" dirty="0" err="1"/>
              <a:t>e.g</a:t>
            </a:r>
            <a:r>
              <a:rPr lang="en-US" sz="1600" dirty="0"/>
              <a:t>, age, depth, subduction rate, and composition of the slab) and eruption sizes, frequencies and styles </a:t>
            </a:r>
          </a:p>
          <a:p>
            <a:r>
              <a:rPr lang="en-US" sz="1600" dirty="0"/>
              <a:t>3) Increasing insight into the effects of external processes (e.g., tectonic earthquakes; activity at nearby volcanoes; crustal deformation including aseismic slip events; atmospheric, glacial, or hydrological processes) on a volcanic system</a:t>
            </a:r>
            <a:br>
              <a:rPr lang="en-US" sz="1600" dirty="0"/>
            </a:br>
            <a:r>
              <a:rPr lang="en-US" sz="1600" dirty="0"/>
              <a:t>4) Increasing understanding of the rates and potential cycles of magma fluxes from mantle to surface and how they translate to intrusive vs eruptive magma emplacement on an arc-wide scale </a:t>
            </a:r>
          </a:p>
          <a:p>
            <a:r>
              <a:rPr lang="en-US" sz="1600" dirty="0"/>
              <a:t>5) Investigating dynamic internal volcanic processes through 4-D imaging of sub-surface activity</a:t>
            </a:r>
            <a:br>
              <a:rPr lang="en-US" sz="1600" dirty="0"/>
            </a:br>
            <a:r>
              <a:rPr lang="en-US" sz="1600" dirty="0"/>
              <a:t>6) Improving quantification of long-term patterns of volcanic unrest at both individual volcanoes and on an arc-scale through detailed mapping, evaluation of eruptive products, and contributions to open- access community databases (e.g., Smithsonian GVP, </a:t>
            </a:r>
            <a:r>
              <a:rPr lang="en-US" sz="1600" dirty="0" err="1"/>
              <a:t>WOVOdat</a:t>
            </a:r>
            <a:r>
              <a:rPr lang="en-US" sz="1600" dirty="0"/>
              <a:t>) that document eruptive activity and other volcanic events (deformation episodes, earthquake swarms, infrasonic signals, and/or gas emissions; fatalities; evacuations, forecasts)</a:t>
            </a:r>
            <a:br>
              <a:rPr lang="en-US" sz="1600" dirty="0"/>
            </a:br>
            <a:r>
              <a:rPr lang="en-US" sz="1600" dirty="0"/>
              <a:t>7) Improved understanding of the relationships between magma chemistry, volcano morphology, and volcano dynamics, including seismicity and deformation.</a:t>
            </a:r>
            <a:br>
              <a:rPr lang="en-US" sz="1600" dirty="0"/>
            </a:br>
            <a:r>
              <a:rPr lang="en-US" sz="1600" dirty="0"/>
              <a:t>8) Increasing understanding of what starts and stops volcanic activity and how a volcano transitions into new regimes of behavior</a:t>
            </a:r>
            <a:br>
              <a:rPr lang="en-US" sz="1600" dirty="0"/>
            </a:br>
            <a:r>
              <a:rPr lang="en-US" sz="1600" dirty="0"/>
              <a:t>9) Translation of basic research outcomes into applicable procedures and products for mitigation of volcanic hazards and risk (e.g. hazards maps, early warning systems) </a:t>
            </a:r>
          </a:p>
          <a:p>
            <a:endParaRPr lang="en-US" sz="2400" b="1" dirty="0" smtClean="0"/>
          </a:p>
          <a:p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-10027" y="121193"/>
            <a:ext cx="889273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White </a:t>
            </a:r>
            <a:r>
              <a:rPr lang="en-US" sz="2800" b="1" dirty="0"/>
              <a:t>Paper: </a:t>
            </a:r>
            <a:r>
              <a:rPr lang="en-US" sz="2400" b="1" dirty="0"/>
              <a:t>A vision for community-scale volcano science activities under the auspices of a Subduction Zone Observatory</a:t>
            </a:r>
            <a:endParaRPr lang="en-US" sz="2400" dirty="0"/>
          </a:p>
          <a:p>
            <a:endParaRPr lang="en-US" sz="28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0" y="707161"/>
            <a:ext cx="9144000" cy="560866"/>
            <a:chOff x="0" y="228189"/>
            <a:chExt cx="9144000" cy="560866"/>
          </a:xfrm>
        </p:grpSpPr>
        <p:sp>
          <p:nvSpPr>
            <p:cNvPr id="34" name="Isosceles Triangle 33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Isosceles Triangle 43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Isosceles Triangle 44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Isosceles Triangle 45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Isosceles Triangle 46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Isosceles Triangle 53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Isosceles Triangle 56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Cloud 57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 rot="19443575">
            <a:off x="1227366" y="3084440"/>
            <a:ext cx="58825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Do not even try to </a:t>
            </a:r>
          </a:p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read this now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1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950" y="1406144"/>
            <a:ext cx="88880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Current state of network: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Regional network includes geodetic </a:t>
            </a:r>
            <a:r>
              <a:rPr lang="en-US" sz="2000" dirty="0"/>
              <a:t>(65 GPS), seismic (100/135 broadband), and strong-motion sensors (98) </a:t>
            </a:r>
            <a:r>
              <a:rPr lang="en-US" sz="2000" dirty="0" smtClean="0"/>
              <a:t>that are </a:t>
            </a:r>
            <a:r>
              <a:rPr lang="en-US" sz="2000" dirty="0"/>
              <a:t>in place and </a:t>
            </a:r>
            <a:r>
              <a:rPr lang="en-US" sz="2000" dirty="0" smtClean="0"/>
              <a:t>telemetered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14 volcanoes outfitted with telemetered instrumentation </a:t>
            </a:r>
            <a:r>
              <a:rPr lang="en-US" sz="2000" dirty="0" smtClean="0"/>
              <a:t>(seismometers, </a:t>
            </a:r>
            <a:r>
              <a:rPr lang="en-US" sz="2000" dirty="0" err="1" smtClean="0"/>
              <a:t>tiltmeters</a:t>
            </a:r>
            <a:r>
              <a:rPr lang="en-US" sz="2000" dirty="0"/>
              <a:t>, infrasound, GPS, mini-DOAS, EDM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b="1" dirty="0" smtClean="0"/>
              <a:t>The challenges: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Focus is on hazard forecasting and communicating risks to </a:t>
            </a:r>
            <a:r>
              <a:rPr lang="en-US" sz="2000" dirty="0" smtClean="0"/>
              <a:t>authorities.  Exploratory science is not the primary priority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Despite expert operational scientists and research staff little discretionary time available for </a:t>
            </a:r>
            <a:r>
              <a:rPr lang="en-US" sz="2000" dirty="0" smtClean="0"/>
              <a:t>novel scientific discovery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Emerging technologies require dedicated engineering and expertise and dedication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Maintenance of hardware requires huge commitments in cost and technical staff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15939" y="151271"/>
            <a:ext cx="91777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Example: </a:t>
            </a:r>
            <a:r>
              <a:rPr lang="en-US" sz="2800" b="1" dirty="0"/>
              <a:t>Northern Andes (Ecuador)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01087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231585" y="235710"/>
            <a:ext cx="4229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An SZVO Regional Network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469"/>
          <a:stretch/>
        </p:blipFill>
        <p:spPr>
          <a:xfrm>
            <a:off x="155756" y="1294544"/>
            <a:ext cx="4540905" cy="544929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Isosceles Triangle 2"/>
          <p:cNvSpPr/>
          <p:nvPr/>
        </p:nvSpPr>
        <p:spPr>
          <a:xfrm>
            <a:off x="1460989" y="2639691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1588729" y="3087987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1072604" y="3045698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1933969" y="3001684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061709" y="344998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1545584" y="3407691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2382289" y="3536283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2510029" y="398457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1993904" y="394229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>
            <a:off x="2497699" y="3318813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2625439" y="376710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2109314" y="372482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1380109" y="3483542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>
            <a:off x="1507849" y="3931838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/>
          <p:cNvSpPr/>
          <p:nvPr/>
        </p:nvSpPr>
        <p:spPr>
          <a:xfrm>
            <a:off x="991724" y="388954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1667149" y="184721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/>
          <p:nvPr/>
        </p:nvSpPr>
        <p:spPr>
          <a:xfrm>
            <a:off x="1794889" y="2295506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/>
          <p:cNvSpPr/>
          <p:nvPr/>
        </p:nvSpPr>
        <p:spPr>
          <a:xfrm>
            <a:off x="2115469" y="238180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/>
          <p:cNvSpPr/>
          <p:nvPr/>
        </p:nvSpPr>
        <p:spPr>
          <a:xfrm>
            <a:off x="2243209" y="2830105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/>
          <p:cNvSpPr/>
          <p:nvPr/>
        </p:nvSpPr>
        <p:spPr>
          <a:xfrm>
            <a:off x="1727084" y="2787816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/>
          <p:cNvSpPr/>
          <p:nvPr/>
        </p:nvSpPr>
        <p:spPr>
          <a:xfrm>
            <a:off x="2230879" y="216433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/>
          <p:cNvSpPr/>
          <p:nvPr/>
        </p:nvSpPr>
        <p:spPr>
          <a:xfrm>
            <a:off x="2358619" y="2612635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1842494" y="2570346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5112054" y="1294544"/>
            <a:ext cx="362242" cy="312278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57"/>
          <p:cNvSpPr/>
          <p:nvPr/>
        </p:nvSpPr>
        <p:spPr>
          <a:xfrm>
            <a:off x="2242842" y="3648309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57"/>
          <p:cNvSpPr/>
          <p:nvPr/>
        </p:nvSpPr>
        <p:spPr>
          <a:xfrm>
            <a:off x="2050696" y="2711673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57"/>
          <p:cNvSpPr/>
          <p:nvPr/>
        </p:nvSpPr>
        <p:spPr>
          <a:xfrm>
            <a:off x="1633022" y="2506216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57"/>
          <p:cNvSpPr/>
          <p:nvPr/>
        </p:nvSpPr>
        <p:spPr>
          <a:xfrm>
            <a:off x="1833694" y="3190553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09966" y="1334526"/>
            <a:ext cx="34475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</a:t>
            </a:r>
            <a:r>
              <a:rPr lang="en-US" b="1" dirty="0" smtClean="0"/>
              <a:t>egional geophysical/geochemical network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Seismic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Geodetic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Infrasound (</a:t>
            </a:r>
            <a:r>
              <a:rPr lang="en-US" dirty="0" smtClean="0">
                <a:solidFill>
                  <a:srgbClr val="FF0000"/>
                </a:solidFill>
              </a:rPr>
              <a:t>arrays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FF0000"/>
                </a:solidFill>
              </a:rPr>
              <a:t>Magnetotelluric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Diffuse degassing measurements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Met station data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Lightning mapping network, other?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98830" y="4989510"/>
            <a:ext cx="422274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Comments: </a:t>
            </a:r>
            <a:r>
              <a:rPr lang="en-US" dirty="0" smtClean="0"/>
              <a:t>Modularity of the backbone network is essential.  Not all sensors are appropriate in all sites.  Logging, communication, and power infrastructure is key.  Sensor incorporation can be driven by individual </a:t>
            </a:r>
            <a:r>
              <a:rPr lang="en-US" dirty="0" err="1" smtClean="0"/>
              <a:t>Pis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57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310696" y="205879"/>
            <a:ext cx="7707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Vision of Local Volcano Observatory as Part of SZO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469"/>
          <a:stretch/>
        </p:blipFill>
        <p:spPr>
          <a:xfrm>
            <a:off x="155756" y="1294544"/>
            <a:ext cx="4540905" cy="544929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Isosceles Triangle 2"/>
          <p:cNvSpPr/>
          <p:nvPr/>
        </p:nvSpPr>
        <p:spPr>
          <a:xfrm>
            <a:off x="1460989" y="2639691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1588729" y="3087987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1072604" y="3045698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1933969" y="3001684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061709" y="344998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1545584" y="3407691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2382289" y="3536283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2510029" y="398457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1993904" y="394229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>
            <a:off x="2497699" y="3318813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2625439" y="376710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2109314" y="372482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1380109" y="3483542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>
            <a:off x="1507849" y="3931838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/>
          <p:cNvSpPr/>
          <p:nvPr/>
        </p:nvSpPr>
        <p:spPr>
          <a:xfrm>
            <a:off x="991724" y="388954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1667149" y="1847210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/>
          <p:nvPr/>
        </p:nvSpPr>
        <p:spPr>
          <a:xfrm>
            <a:off x="1794889" y="2295506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/>
          <p:cNvSpPr/>
          <p:nvPr/>
        </p:nvSpPr>
        <p:spPr>
          <a:xfrm>
            <a:off x="2115469" y="238180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/>
          <p:cNvSpPr/>
          <p:nvPr/>
        </p:nvSpPr>
        <p:spPr>
          <a:xfrm>
            <a:off x="2243209" y="2830105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/>
          <p:cNvSpPr/>
          <p:nvPr/>
        </p:nvSpPr>
        <p:spPr>
          <a:xfrm>
            <a:off x="1727084" y="2787816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/>
          <p:cNvSpPr/>
          <p:nvPr/>
        </p:nvSpPr>
        <p:spPr>
          <a:xfrm>
            <a:off x="2230879" y="2164339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/>
          <p:cNvSpPr/>
          <p:nvPr/>
        </p:nvSpPr>
        <p:spPr>
          <a:xfrm>
            <a:off x="2358619" y="2612635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1842494" y="2570346"/>
            <a:ext cx="131183" cy="11308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7"/>
          <p:cNvSpPr/>
          <p:nvPr/>
        </p:nvSpPr>
        <p:spPr>
          <a:xfrm>
            <a:off x="5068763" y="1808971"/>
            <a:ext cx="362242" cy="312278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57"/>
          <p:cNvSpPr/>
          <p:nvPr/>
        </p:nvSpPr>
        <p:spPr>
          <a:xfrm>
            <a:off x="2242842" y="3648309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57"/>
          <p:cNvSpPr/>
          <p:nvPr/>
        </p:nvSpPr>
        <p:spPr>
          <a:xfrm>
            <a:off x="2050696" y="2711673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57"/>
          <p:cNvSpPr/>
          <p:nvPr/>
        </p:nvSpPr>
        <p:spPr>
          <a:xfrm>
            <a:off x="1633022" y="2506216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57"/>
          <p:cNvSpPr/>
          <p:nvPr/>
        </p:nvSpPr>
        <p:spPr>
          <a:xfrm>
            <a:off x="1833694" y="3190553"/>
            <a:ext cx="148781" cy="12826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468509" y="1766682"/>
            <a:ext cx="344753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Densely instrumented open-vent volcano networks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All of the standard tools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High resolution/speed video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Thermal imagery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Ground-based gas remote sensing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FTIR/radar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Ash collection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Electrical methods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other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223296" y="5295772"/>
            <a:ext cx="3632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Comments: </a:t>
            </a:r>
            <a:r>
              <a:rPr lang="en-US" dirty="0" smtClean="0"/>
              <a:t>An SZVO local volcano observatory should permit modular addition of sensor types and facilitate power, communications, and security.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92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310696" y="205879"/>
            <a:ext cx="7432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What About Rapid Response to Volcanic Unrest?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8591" y="1412176"/>
            <a:ext cx="4968194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</a:t>
            </a:r>
            <a:r>
              <a:rPr lang="is-IS" sz="2400" dirty="0" smtClean="0"/>
              <a:t>arge eruptions can not be forecast with reliability.  RAMP-style funding mechanisms </a:t>
            </a:r>
            <a:r>
              <a:rPr lang="en-US" sz="2400" dirty="0" smtClean="0"/>
              <a:t>are essential to study these critical, and relatively events when they next occur.</a:t>
            </a:r>
          </a:p>
          <a:p>
            <a:endParaRPr lang="en-US" sz="2400" dirty="0"/>
          </a:p>
          <a:p>
            <a:r>
              <a:rPr lang="en-US" sz="2400" dirty="0" smtClean="0"/>
              <a:t>A concerted academic-focused response should be prepared for the next VEI5+ eruption</a:t>
            </a:r>
          </a:p>
          <a:p>
            <a:endParaRPr lang="en-US" sz="2400" dirty="0" smtClean="0"/>
          </a:p>
          <a:p>
            <a:r>
              <a:rPr lang="en-US" sz="2400" dirty="0" smtClean="0"/>
              <a:t>Infrastructure and MOUs must be in coordinated with candidate nations and hazard response organizations (e.g., local observatories)</a:t>
            </a: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156" y="1308033"/>
            <a:ext cx="4254819" cy="3931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38381"/>
          <a:stretch/>
        </p:blipFill>
        <p:spPr>
          <a:xfrm>
            <a:off x="4786488" y="5396240"/>
            <a:ext cx="4138702" cy="128099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980" y="3508379"/>
            <a:ext cx="1350235" cy="14899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62104" y="1349301"/>
            <a:ext cx="2278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Global Volcanism Program, Smithsonian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3967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3957" y="1499188"/>
            <a:ext cx="86121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1) </a:t>
            </a:r>
            <a:r>
              <a:rPr lang="en-US" sz="2400" dirty="0"/>
              <a:t>Provide a long-term backbone geophysical/geochemical network targeting all volcanoes in that same </a:t>
            </a:r>
            <a:r>
              <a:rPr lang="en-US" sz="2400" dirty="0" smtClean="0"/>
              <a:t>arc.  </a:t>
            </a:r>
            <a:r>
              <a:rPr lang="en-US" sz="2400" dirty="0"/>
              <a:t>B</a:t>
            </a:r>
            <a:r>
              <a:rPr lang="en-US" sz="2400" dirty="0" smtClean="0"/>
              <a:t>roadly </a:t>
            </a:r>
            <a:r>
              <a:rPr lang="en-US" sz="2400" dirty="0"/>
              <a:t>this </a:t>
            </a:r>
            <a:r>
              <a:rPr lang="en-US" sz="2400" dirty="0" smtClean="0"/>
              <a:t>should complement </a:t>
            </a:r>
            <a:r>
              <a:rPr lang="en-US" sz="2400" dirty="0"/>
              <a:t>existing </a:t>
            </a:r>
            <a:r>
              <a:rPr lang="en-US" sz="2400" dirty="0" smtClean="0"/>
              <a:t>networks</a:t>
            </a:r>
            <a:r>
              <a:rPr lang="en-US" sz="2400" dirty="0"/>
              <a:t> </a:t>
            </a:r>
            <a:r>
              <a:rPr lang="en-US" sz="2400" dirty="0" smtClean="0"/>
              <a:t>and incorporate </a:t>
            </a:r>
            <a:r>
              <a:rPr lang="en-US" sz="2400" dirty="0"/>
              <a:t>sensor </a:t>
            </a:r>
            <a:r>
              <a:rPr lang="en-US" sz="2400" dirty="0" smtClean="0"/>
              <a:t>diversity.  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2</a:t>
            </a:r>
            <a:r>
              <a:rPr lang="en-US" sz="2400" dirty="0" smtClean="0"/>
              <a:t>) Infrastructure focus should be on densely instrumented open-vent (‘laboratory’) volcanoes in an arc.  Modularity of sensor types and long term investment is infrastructure is essential.</a:t>
            </a:r>
          </a:p>
          <a:p>
            <a:endParaRPr lang="en-US" sz="2400" dirty="0" smtClean="0"/>
          </a:p>
          <a:p>
            <a:r>
              <a:rPr lang="en-US" sz="2400" dirty="0"/>
              <a:t>3</a:t>
            </a:r>
            <a:r>
              <a:rPr lang="en-US" sz="2400" dirty="0" smtClean="0"/>
              <a:t>) </a:t>
            </a:r>
            <a:r>
              <a:rPr lang="en-US" sz="2400" dirty="0"/>
              <a:t>D</a:t>
            </a:r>
            <a:r>
              <a:rPr lang="en-US" sz="2400" dirty="0" smtClean="0"/>
              <a:t>evelop flexibility and capability, including an instrument pool, to ‘respond’ to volcano exhibiting sudden unrest.  This response would include both ground-based and satellite assets.  </a:t>
            </a:r>
            <a:r>
              <a:rPr lang="en-US" sz="2400" i="1" dirty="0" smtClean="0">
                <a:solidFill>
                  <a:srgbClr val="FF0000"/>
                </a:solidFill>
              </a:rPr>
              <a:t>Question is does this fall within the purview of an SZO.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9" name="Isosceles Triangle 8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loud 32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511240" y="25523"/>
            <a:ext cx="768206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Vision for a </a:t>
            </a:r>
            <a:r>
              <a:rPr lang="en-US" sz="2800" b="1" dirty="0" err="1" smtClean="0"/>
              <a:t>Subduction</a:t>
            </a:r>
            <a:r>
              <a:rPr lang="en-US" sz="2800" b="1" dirty="0" smtClean="0"/>
              <a:t> Zone </a:t>
            </a:r>
            <a:r>
              <a:rPr lang="en-US" sz="2800" b="1" dirty="0"/>
              <a:t>V</a:t>
            </a:r>
            <a:r>
              <a:rPr lang="en-US" sz="2800" b="1" dirty="0" smtClean="0"/>
              <a:t>olcano Observatory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06579" y="6362866"/>
            <a:ext cx="370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(Themes extracted from white paper)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394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367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946" y="1121938"/>
            <a:ext cx="86121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Distilled from white paper: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r>
              <a:rPr lang="en-US" sz="2400" dirty="0" smtClean="0"/>
              <a:t>1) Map mid-crustal (and deeper) structures inherent to subduction zone magmatic processes</a:t>
            </a:r>
          </a:p>
          <a:p>
            <a:pPr marL="457200" indent="-457200">
              <a:buAutoNum type="arabicParenR"/>
            </a:pPr>
            <a:endParaRPr lang="en-US" sz="2400" dirty="0" smtClean="0"/>
          </a:p>
          <a:p>
            <a:r>
              <a:rPr lang="en-US" sz="2400" dirty="0" smtClean="0"/>
              <a:t>2) Elucidate the relationship between </a:t>
            </a:r>
            <a:r>
              <a:rPr lang="en-US" sz="2400" dirty="0" err="1" smtClean="0"/>
              <a:t>tectonism</a:t>
            </a:r>
            <a:r>
              <a:rPr lang="en-US" sz="2400" dirty="0" smtClean="0"/>
              <a:t> and </a:t>
            </a:r>
            <a:r>
              <a:rPr lang="en-US" sz="2400" dirty="0" err="1" smtClean="0"/>
              <a:t>magmatism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/>
              <a:t>3</a:t>
            </a:r>
            <a:r>
              <a:rPr lang="en-US" sz="2400" dirty="0" smtClean="0"/>
              <a:t>) Image the volcanic systems in as great detail as possible in four dimensions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r>
              <a:rPr lang="en-US" sz="2400" dirty="0"/>
              <a:t>4</a:t>
            </a:r>
            <a:r>
              <a:rPr lang="en-US" sz="2400" dirty="0" smtClean="0"/>
              <a:t>) Understand the dynamics of, and quantify, eruptions and other surface volcanic processes</a:t>
            </a:r>
            <a:endParaRPr lang="en-US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2844551" y="25523"/>
            <a:ext cx="345138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Grand Research Goals</a:t>
            </a:r>
            <a:endParaRPr lang="en-US" sz="28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0" y="228189"/>
            <a:ext cx="9144000" cy="560866"/>
            <a:chOff x="0" y="228189"/>
            <a:chExt cx="9144000" cy="560866"/>
          </a:xfrm>
        </p:grpSpPr>
        <p:sp>
          <p:nvSpPr>
            <p:cNvPr id="34" name="Isosceles Triangle 33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Isosceles Triangle 43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Isosceles Triangle 44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Isosceles Triangle 45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Isosceles Triangle 46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Isosceles Triangle 53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Isosceles Triangle 56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Cloud 57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000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474" y="8109"/>
            <a:ext cx="888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Grand Goal 1: </a:t>
            </a:r>
            <a:r>
              <a:rPr lang="en-US" sz="2400" dirty="0" smtClean="0"/>
              <a:t>Map mid-crustal (and deeper) structures inherent to </a:t>
            </a:r>
            <a:r>
              <a:rPr lang="en-US" sz="2400" dirty="0" err="1" smtClean="0"/>
              <a:t>subduction</a:t>
            </a:r>
            <a:r>
              <a:rPr lang="en-US" sz="2400" dirty="0" smtClean="0"/>
              <a:t> zones magmatic processes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13" name="Isosceles Triangle 12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Cloud 36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3" y="2328306"/>
            <a:ext cx="5196850" cy="4389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13" y="1319202"/>
            <a:ext cx="5180179" cy="1067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48665" y="1726570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Geology 2016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94555" y="2016994"/>
            <a:ext cx="3093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eismic tomography is the go-to technology for imaging magma chambers </a:t>
            </a:r>
            <a:r>
              <a:rPr lang="en-US" dirty="0" smtClean="0"/>
              <a:t>or mush.  Large-n deployments are increasingly common.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098" y="4075443"/>
            <a:ext cx="3548742" cy="26428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645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474" y="8109"/>
            <a:ext cx="888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Grand Goal 1: </a:t>
            </a:r>
            <a:r>
              <a:rPr lang="en-US" sz="2400" dirty="0" smtClean="0"/>
              <a:t>Map mid-crustal (and deeper) structures inherent to </a:t>
            </a:r>
            <a:r>
              <a:rPr lang="en-US" sz="2400" dirty="0" err="1" smtClean="0"/>
              <a:t>subduction</a:t>
            </a:r>
            <a:r>
              <a:rPr lang="en-US" sz="2400" dirty="0" smtClean="0"/>
              <a:t> zones magmatic processes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13" name="Isosceles Triangle 12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Cloud 36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t="18387" b="39715"/>
          <a:stretch/>
        </p:blipFill>
        <p:spPr>
          <a:xfrm>
            <a:off x="3578925" y="2105710"/>
            <a:ext cx="5289173" cy="95993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925" y="3068727"/>
            <a:ext cx="5289173" cy="29466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4" name="TextBox 43"/>
          <p:cNvSpPr txBox="1"/>
          <p:nvPr/>
        </p:nvSpPr>
        <p:spPr>
          <a:xfrm>
            <a:off x="6295936" y="2447473"/>
            <a:ext cx="178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Nat. </a:t>
            </a:r>
            <a:r>
              <a:rPr lang="en-US" dirty="0" err="1" smtClean="0"/>
              <a:t>Geosc</a:t>
            </a:r>
            <a:r>
              <a:rPr lang="en-US" dirty="0" smtClean="0"/>
              <a:t>. 2011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22422" y="2108794"/>
            <a:ext cx="28454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Magnetotelluric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US" sz="2000" dirty="0" smtClean="0">
                <a:solidFill>
                  <a:srgbClr val="000000"/>
                </a:solidFill>
              </a:rPr>
              <a:t>tudies are capable of identifying presence of fluids and relationship to volcanic ‘plumbing systems</a:t>
            </a:r>
            <a:r>
              <a:rPr lang="en-US" sz="2000" dirty="0" smtClean="0"/>
              <a:t>’ and potentially temporal changes to the sub-surface structure.</a:t>
            </a:r>
          </a:p>
          <a:p>
            <a:endParaRPr lang="en-US" sz="2000" dirty="0"/>
          </a:p>
          <a:p>
            <a:r>
              <a:rPr lang="en-US" sz="2000" dirty="0" smtClean="0"/>
              <a:t>Networks of MT could be integrated into a distributed network infrastructure.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539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869" y="3131563"/>
            <a:ext cx="6011216" cy="339047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54310"/>
          <a:stretch/>
        </p:blipFill>
        <p:spPr>
          <a:xfrm>
            <a:off x="2963303" y="1763046"/>
            <a:ext cx="6013782" cy="136851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1999" y="2859131"/>
            <a:ext cx="23179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Jointly inverted seismic, MT, and geodetic data hint at the presence of mid-crustal melt bodies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21630" y="237131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 EPSL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-474" y="8109"/>
            <a:ext cx="888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Grand Goal 1: </a:t>
            </a:r>
            <a:r>
              <a:rPr lang="en-US" sz="2400" dirty="0" smtClean="0"/>
              <a:t>Map mid-crustal (and deeper) structures inherent to </a:t>
            </a:r>
            <a:r>
              <a:rPr lang="en-US" sz="2400" dirty="0" err="1" smtClean="0"/>
              <a:t>subduction</a:t>
            </a:r>
            <a:r>
              <a:rPr lang="en-US" sz="2400" dirty="0" smtClean="0"/>
              <a:t> zones magmatic processes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17" name="Isosceles Triangle 16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Cloud 40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83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852" y="2039785"/>
            <a:ext cx="27023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Earthquakes occur deep (~30 km) beneath volcanoes and may be ubiquitous, but they are poorly studied.  </a:t>
            </a:r>
          </a:p>
          <a:p>
            <a:endParaRPr lang="en-US" sz="2000" dirty="0"/>
          </a:p>
          <a:p>
            <a:r>
              <a:rPr lang="en-US" sz="2000" dirty="0" smtClean="0"/>
              <a:t>As with </a:t>
            </a:r>
            <a:r>
              <a:rPr lang="en-US" sz="2000" dirty="0" err="1" smtClean="0"/>
              <a:t>subduction</a:t>
            </a:r>
            <a:r>
              <a:rPr lang="en-US" sz="2000" dirty="0" smtClean="0"/>
              <a:t> slow slip earthquakes, large N networks and arrays will be needed to advance the detection and study of deep volcanic earthquakes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61649" b="16690"/>
          <a:stretch/>
        </p:blipFill>
        <p:spPr>
          <a:xfrm>
            <a:off x="2635078" y="1311788"/>
            <a:ext cx="6374336" cy="53884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7" y="1850636"/>
            <a:ext cx="2802603" cy="427220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010110" y="1481304"/>
            <a:ext cx="12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JVGR 2011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474" y="8109"/>
            <a:ext cx="888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Grand Goal 1: </a:t>
            </a:r>
            <a:r>
              <a:rPr lang="en-US" sz="2400" dirty="0" smtClean="0"/>
              <a:t>Map mid-crustal (and deeper) structures inherent to </a:t>
            </a:r>
            <a:r>
              <a:rPr lang="en-US" sz="2400" dirty="0" err="1" smtClean="0"/>
              <a:t>subduction</a:t>
            </a:r>
            <a:r>
              <a:rPr lang="en-US" sz="2400" dirty="0" smtClean="0"/>
              <a:t> zones magmatic processes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13" name="Isosceles Triangle 12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Cloud 36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623" y="2034283"/>
            <a:ext cx="2596009" cy="47127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t="50829"/>
          <a:stretch/>
        </p:blipFill>
        <p:spPr>
          <a:xfrm>
            <a:off x="5324186" y="6213810"/>
            <a:ext cx="3722218" cy="53322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7584616" y="6418693"/>
            <a:ext cx="142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GRL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51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973" y="1396854"/>
            <a:ext cx="3264101" cy="10395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973" y="2452520"/>
            <a:ext cx="3264101" cy="428219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947985" y="6078192"/>
            <a:ext cx="387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Ann. Rev. of Earth and Planet. Sci. 2006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04" y="4614451"/>
            <a:ext cx="3982005" cy="146374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914586" y="1771226"/>
            <a:ext cx="116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Nature 1998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-474" y="8109"/>
            <a:ext cx="888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Grand Goal 2: </a:t>
            </a:r>
            <a:r>
              <a:rPr lang="en-US" sz="2400" dirty="0" smtClean="0"/>
              <a:t>Elucidate the relationship between </a:t>
            </a:r>
            <a:r>
              <a:rPr lang="en-US" sz="2400" dirty="0" err="1" smtClean="0"/>
              <a:t>tectonism</a:t>
            </a:r>
            <a:r>
              <a:rPr lang="en-US" sz="2400" dirty="0" smtClean="0"/>
              <a:t> and </a:t>
            </a:r>
            <a:r>
              <a:rPr lang="en-US" sz="2400" dirty="0" err="1" smtClean="0"/>
              <a:t>magmatism</a:t>
            </a:r>
            <a:endParaRPr lang="en-US" sz="2400" dirty="0" smtClean="0"/>
          </a:p>
        </p:txBody>
      </p:sp>
      <p:grpSp>
        <p:nvGrpSpPr>
          <p:cNvPr id="39" name="Group 38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40" name="Isosceles Triangle 39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Isosceles Triangle 43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Isosceles Triangle 44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Isosceles Triangle 45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Isosceles Triangle 46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Isosceles Triangle 53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Isosceles Triangle 56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Isosceles Triangle 57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Isosceles Triangle 58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Isosceles Triangle 59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Isosceles Triangle 60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Isosceles Triangle 61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Isosceles Triangle 62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Cloud 63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>
            <a:off x="727451" y="1787703"/>
            <a:ext cx="44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observed correlation between large </a:t>
            </a:r>
            <a:r>
              <a:rPr lang="en-US" dirty="0" smtClean="0">
                <a:solidFill>
                  <a:srgbClr val="000000"/>
                </a:solidFill>
              </a:rPr>
              <a:t>earthquakes and (large) eruptions (databases) and also </a:t>
            </a:r>
            <a:r>
              <a:rPr lang="en-US" dirty="0" smtClean="0"/>
              <a:t>between regionally-situated volcanoes</a:t>
            </a:r>
          </a:p>
          <a:p>
            <a:endParaRPr lang="en-US" dirty="0"/>
          </a:p>
          <a:p>
            <a:r>
              <a:rPr lang="en-US" dirty="0" smtClean="0"/>
              <a:t>Relationship between regional stresses and subtle changes in the volcanic system is less well constrained.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50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750" y="4845724"/>
            <a:ext cx="4205263" cy="262346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4775"/>
          <a:stretch/>
        </p:blipFill>
        <p:spPr>
          <a:xfrm>
            <a:off x="178062" y="1306873"/>
            <a:ext cx="3719689" cy="545146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4177419" y="1348395"/>
            <a:ext cx="47219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Distant volcano-tectonic </a:t>
            </a:r>
            <a:r>
              <a:rPr lang="en-US" sz="2400" dirty="0" smtClean="0">
                <a:solidFill>
                  <a:srgbClr val="000000"/>
                </a:solidFill>
              </a:rPr>
              <a:t>earthquakes (indirect measures of stress) commonly precede eruptions.</a:t>
            </a:r>
          </a:p>
          <a:p>
            <a:endParaRPr lang="en-US" sz="2400" dirty="0"/>
          </a:p>
          <a:p>
            <a:r>
              <a:rPr lang="en-US" sz="2400" dirty="0" smtClean="0"/>
              <a:t>Causal relationship must be investigated and models developed.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-474" y="8109"/>
            <a:ext cx="888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Grand Goal 2: </a:t>
            </a:r>
            <a:r>
              <a:rPr lang="en-US" sz="2400" dirty="0" smtClean="0"/>
              <a:t>Elucidate the relationship between </a:t>
            </a:r>
            <a:r>
              <a:rPr lang="en-US" sz="2400" dirty="0" err="1" smtClean="0"/>
              <a:t>tectonism</a:t>
            </a:r>
            <a:r>
              <a:rPr lang="en-US" sz="2400" dirty="0" smtClean="0"/>
              <a:t> and </a:t>
            </a:r>
            <a:r>
              <a:rPr lang="en-US" sz="2400" dirty="0" err="1" smtClean="0"/>
              <a:t>magmatism</a:t>
            </a:r>
            <a:endParaRPr lang="en-US" sz="24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0" y="548743"/>
            <a:ext cx="9144000" cy="560866"/>
            <a:chOff x="0" y="228189"/>
            <a:chExt cx="9144000" cy="560866"/>
          </a:xfrm>
        </p:grpSpPr>
        <p:sp>
          <p:nvSpPr>
            <p:cNvPr id="12" name="Isosceles Triangle 11"/>
            <p:cNvSpPr/>
            <p:nvPr/>
          </p:nvSpPr>
          <p:spPr>
            <a:xfrm>
              <a:off x="8630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45822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83014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120206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57398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194590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231782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268974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306166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343358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380549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417741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45493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4921256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5293175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5665094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6037013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6408932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6780851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7152770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7524689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7896608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826852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8640437" y="579462"/>
              <a:ext cx="258923" cy="2095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Cloud 37"/>
            <p:cNvSpPr/>
            <p:nvPr/>
          </p:nvSpPr>
          <p:spPr>
            <a:xfrm>
              <a:off x="8268527" y="228189"/>
              <a:ext cx="273756" cy="320554"/>
            </a:xfrm>
            <a:prstGeom prst="cloud">
              <a:avLst/>
            </a:prstGeom>
            <a:solidFill>
              <a:srgbClr val="C6D9F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0" y="789055"/>
              <a:ext cx="9144000" cy="0"/>
            </a:xfrm>
            <a:prstGeom prst="line">
              <a:avLst/>
            </a:prstGeom>
            <a:ln w="762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0800" r="20019" b="17612"/>
          <a:stretch/>
        </p:blipFill>
        <p:spPr>
          <a:xfrm>
            <a:off x="3897750" y="5985621"/>
            <a:ext cx="5108223" cy="77435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721864" y="6320441"/>
            <a:ext cx="118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JVGR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2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10137</TotalTime>
  <Words>1442</Words>
  <Application>Microsoft Macintosh PowerPoint</Application>
  <PresentationFormat>On-screen Show (4:3)</PresentationFormat>
  <Paragraphs>177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Johnson</dc:creator>
  <cp:lastModifiedBy>Jeffrey Johnson</cp:lastModifiedBy>
  <cp:revision>179</cp:revision>
  <dcterms:created xsi:type="dcterms:W3CDTF">2016-09-23T04:22:02Z</dcterms:created>
  <dcterms:modified xsi:type="dcterms:W3CDTF">2016-09-30T13:27:04Z</dcterms:modified>
</cp:coreProperties>
</file>