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61" r:id="rId3"/>
    <p:sldId id="260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798" autoAdjust="0"/>
  </p:normalViewPr>
  <p:slideViewPr>
    <p:cSldViewPr snapToGrid="0" snapToObjects="1">
      <p:cViewPr varScale="1">
        <p:scale>
          <a:sx n="76" d="100"/>
          <a:sy n="76" d="100"/>
        </p:scale>
        <p:origin x="-17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EDDE1-1722-EB46-9A43-90E2E81CB720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33538-425D-8048-8FE5-00813DC9A5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413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Sentence about</a:t>
            </a:r>
            <a:r>
              <a:rPr lang="en-US" baseline="0" dirty="0" smtClean="0"/>
              <a:t> metamorphic petrology and need to link observations from exhumed rocks to observables at active SZs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33538-425D-8048-8FE5-00813DC9A50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88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0" dirty="0" smtClean="0">
                <a:solidFill>
                  <a:srgbClr val="FFFF00"/>
                </a:solidFill>
                <a:latin typeface="Times"/>
                <a:cs typeface="Times"/>
              </a:rPr>
              <a:t>Return</a:t>
            </a:r>
            <a:r>
              <a:rPr lang="en-US" sz="1200" i="0" baseline="0" dirty="0" smtClean="0">
                <a:solidFill>
                  <a:srgbClr val="FFFF00"/>
                </a:solidFill>
                <a:latin typeface="Times"/>
                <a:cs typeface="Times"/>
              </a:rPr>
              <a:t> of water into mantle during </a:t>
            </a:r>
            <a:r>
              <a:rPr lang="en-US" sz="1200" i="0" baseline="0" dirty="0" err="1" smtClean="0">
                <a:solidFill>
                  <a:srgbClr val="FFFF00"/>
                </a:solidFill>
                <a:latin typeface="Times"/>
                <a:cs typeface="Times"/>
              </a:rPr>
              <a:t>subduction</a:t>
            </a:r>
            <a:r>
              <a:rPr lang="en-US" sz="1200" i="0" baseline="0" dirty="0" smtClean="0">
                <a:solidFill>
                  <a:srgbClr val="FFFF00"/>
                </a:solidFill>
                <a:latin typeface="Times"/>
                <a:cs typeface="Times"/>
              </a:rPr>
              <a:t> is key for mantle rheology, chemistry and physics of arc volcanism and </a:t>
            </a:r>
            <a:r>
              <a:rPr lang="en-US" sz="1200" i="0" baseline="0" dirty="0" err="1" smtClean="0">
                <a:solidFill>
                  <a:srgbClr val="FFFF00"/>
                </a:solidFill>
                <a:latin typeface="Times"/>
                <a:cs typeface="Times"/>
              </a:rPr>
              <a:t>subduction</a:t>
            </a:r>
            <a:r>
              <a:rPr lang="en-US" sz="1200" i="0" baseline="0" dirty="0" smtClean="0">
                <a:solidFill>
                  <a:srgbClr val="FFFF00"/>
                </a:solidFill>
                <a:latin typeface="Times"/>
                <a:cs typeface="Times"/>
              </a:rPr>
              <a:t> zone earthquakes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0" baseline="0" dirty="0" smtClean="0">
                <a:solidFill>
                  <a:srgbClr val="FFFF00"/>
                </a:solidFill>
                <a:latin typeface="Times"/>
                <a:cs typeface="Times"/>
              </a:rPr>
              <a:t>Initial hydration state of slab loosely constrained: particularly the role of mantle hydration (numbers)</a:t>
            </a: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0" baseline="0" dirty="0" smtClean="0">
                <a:solidFill>
                  <a:srgbClr val="FFFF00"/>
                </a:solidFill>
                <a:latin typeface="Times"/>
                <a:cs typeface="Times"/>
              </a:rPr>
              <a:t>IDEA FOR SZO: integrate petrologic models of fluid-rock interaction with measurements of heat flow and magnetism to constrain magnitude of pre-</a:t>
            </a:r>
            <a:r>
              <a:rPr lang="en-US" sz="1200" i="0" baseline="0" dirty="0" err="1" smtClean="0">
                <a:solidFill>
                  <a:srgbClr val="FFFF00"/>
                </a:solidFill>
                <a:latin typeface="Times"/>
                <a:cs typeface="Times"/>
              </a:rPr>
              <a:t>subduction</a:t>
            </a:r>
            <a:r>
              <a:rPr lang="en-US" sz="1200" i="0" baseline="0" dirty="0" smtClean="0">
                <a:solidFill>
                  <a:srgbClr val="FFFF00"/>
                </a:solidFill>
                <a:latin typeface="Times"/>
                <a:cs typeface="Times"/>
              </a:rPr>
              <a:t> </a:t>
            </a:r>
            <a:r>
              <a:rPr lang="en-US" sz="1200" i="0" baseline="0" dirty="0" err="1" smtClean="0">
                <a:solidFill>
                  <a:srgbClr val="FFFF00"/>
                </a:solidFill>
                <a:latin typeface="Times"/>
                <a:cs typeface="Times"/>
              </a:rPr>
              <a:t>serpentinization</a:t>
            </a:r>
            <a:endParaRPr lang="en-US" sz="1200" i="0" baseline="0" dirty="0" smtClean="0">
              <a:solidFill>
                <a:schemeClr val="tx1"/>
              </a:solidFill>
              <a:latin typeface="+mn-lt"/>
              <a:cs typeface="+mn-cs"/>
            </a:endParaRPr>
          </a:p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sz="1200" i="0" dirty="0" smtClean="0">
              <a:solidFill>
                <a:srgbClr val="FFFF00"/>
              </a:solidFill>
              <a:latin typeface="Times"/>
              <a:cs typeface="Time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33538-425D-8048-8FE5-00813DC9A5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3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Plates</a:t>
            </a:r>
            <a:r>
              <a:rPr lang="en-US" baseline="0" dirty="0" smtClean="0"/>
              <a:t> hydrate as they undergo bend faulting at the outer rise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Seawater fluids could penetrate as deep as 30 km (</a:t>
            </a:r>
            <a:r>
              <a:rPr lang="en-US" baseline="0" dirty="0" err="1" smtClean="0"/>
              <a:t>Ranero</a:t>
            </a:r>
            <a:r>
              <a:rPr lang="en-US" baseline="0" dirty="0" smtClean="0"/>
              <a:t> et al)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Serpentinite</a:t>
            </a:r>
            <a:r>
              <a:rPr lang="en-US" baseline="0" dirty="0" smtClean="0"/>
              <a:t>-group minerals then have the potential to carry water into the mantle</a:t>
            </a:r>
          </a:p>
          <a:p>
            <a:pPr marL="0" indent="0">
              <a:buFont typeface="Arial"/>
              <a:buNone/>
            </a:pPr>
            <a:r>
              <a:rPr lang="en-US" baseline="0" dirty="0" smtClean="0"/>
              <a:t>ANIMATION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err="1" smtClean="0"/>
              <a:t>Serpentinization</a:t>
            </a:r>
            <a:r>
              <a:rPr lang="en-US" baseline="0" dirty="0" smtClean="0"/>
              <a:t> is strongly exothermic, releasing ~10</a:t>
            </a:r>
            <a:r>
              <a:rPr lang="en-US" baseline="30000" dirty="0" smtClean="0"/>
              <a:t>9 </a:t>
            </a:r>
            <a:r>
              <a:rPr lang="en-US" baseline="0" dirty="0" smtClean="0"/>
              <a:t>J/m3 </a:t>
            </a:r>
            <a:r>
              <a:rPr lang="en-US" baseline="0" dirty="0" err="1" smtClean="0"/>
              <a:t>peridotite</a:t>
            </a:r>
            <a:r>
              <a:rPr lang="en-US" baseline="0" dirty="0" smtClean="0"/>
              <a:t> – this is roughly approximate to the same amount of energy released by a granite over 20 </a:t>
            </a:r>
            <a:r>
              <a:rPr lang="en-US" baseline="0" dirty="0" err="1" smtClean="0"/>
              <a:t>Myr</a:t>
            </a:r>
            <a:r>
              <a:rPr lang="en-US" baseline="0" dirty="0" smtClean="0"/>
              <a:t> of radiogenic decay, or put another way, similar to the amount of energy released by burning a ton of crude oil!!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Magnetite formation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Volume increase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Fast reaction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33538-425D-8048-8FE5-00813DC9A5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6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/>
              <a:buChar char="•"/>
            </a:pPr>
            <a:r>
              <a:rPr lang="en-US" dirty="0" smtClean="0"/>
              <a:t>Ideally</a:t>
            </a:r>
            <a:r>
              <a:rPr lang="en-US" baseline="0" dirty="0" smtClean="0"/>
              <a:t> we’d be able to access drill core from fracture zones, but in the absence of this petrologic models of </a:t>
            </a:r>
            <a:r>
              <a:rPr lang="en-US" baseline="0" dirty="0" err="1" smtClean="0"/>
              <a:t>serpentinization</a:t>
            </a:r>
            <a:r>
              <a:rPr lang="en-US" baseline="0" dirty="0" smtClean="0"/>
              <a:t> could be used to predict the amount of heat and magnetite formed during bend-fault hydration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Paucity of available heat flow data across outer-rise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Available data show heat flow deficits relative to conductive plate cooling models, consistent with mining of heat by cold seawater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Size of heat flow deficit qualitatively correlates with seismic and geochemical indices of water content of slab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Effects of </a:t>
            </a:r>
            <a:r>
              <a:rPr lang="en-US" baseline="0" dirty="0" err="1" smtClean="0"/>
              <a:t>serpentinization</a:t>
            </a:r>
            <a:r>
              <a:rPr lang="en-US" baseline="0" dirty="0" smtClean="0"/>
              <a:t> unclear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Potential idea for the SZO: conduct series of high resolution heat flow measurements across outer-rise fracture zones of SZ’s with different thermal states. Use </a:t>
            </a:r>
            <a:r>
              <a:rPr lang="en-US" baseline="0" dirty="0" err="1" smtClean="0"/>
              <a:t>petrological</a:t>
            </a:r>
            <a:r>
              <a:rPr lang="en-US" baseline="0" dirty="0" smtClean="0"/>
              <a:t> fluid-rock interaction model to couple heat flow, magnetism and degree of hydration.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233538-425D-8048-8FE5-00813DC9A50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72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105003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6206" y="2130425"/>
            <a:ext cx="8091589" cy="1470025"/>
          </a:xfrm>
          <a:solidFill>
            <a:schemeClr val="tx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"/>
                <a:cs typeface="Times"/>
              </a:rPr>
              <a:t>Squeezing the Slab: future directions for metamorphic petrology in the SZO</a:t>
            </a:r>
            <a:endParaRPr lang="en-US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3183" y="3886201"/>
            <a:ext cx="3037635" cy="683618"/>
          </a:xfrm>
          <a:solidFill>
            <a:srgbClr val="FFFFFF">
              <a:alpha val="28000"/>
            </a:srgbClr>
          </a:solidFill>
        </p:spPr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Times"/>
                <a:cs typeface="Times"/>
              </a:rPr>
              <a:t>Andrew Smye</a:t>
            </a:r>
          </a:p>
        </p:txBody>
      </p:sp>
      <p:pic>
        <p:nvPicPr>
          <p:cNvPr id="5" name="Picture 4" descr="image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67" y="6013507"/>
            <a:ext cx="2641600" cy="85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224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859" y="191822"/>
            <a:ext cx="82042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solidFill>
                  <a:srgbClr val="FFFF00"/>
                </a:solidFill>
                <a:latin typeface="Times"/>
                <a:cs typeface="Times"/>
              </a:rPr>
              <a:t>How large is the </a:t>
            </a:r>
            <a:r>
              <a:rPr lang="en-US" sz="3500" i="1" dirty="0" err="1" smtClean="0">
                <a:solidFill>
                  <a:srgbClr val="FFFF00"/>
                </a:solidFill>
                <a:latin typeface="Times"/>
                <a:cs typeface="Times"/>
              </a:rPr>
              <a:t>subducted</a:t>
            </a:r>
            <a:r>
              <a:rPr lang="en-US" sz="3500" i="1" dirty="0" smtClean="0">
                <a:solidFill>
                  <a:srgbClr val="FFFF00"/>
                </a:solidFill>
                <a:latin typeface="Times"/>
                <a:cs typeface="Times"/>
              </a:rPr>
              <a:t> H</a:t>
            </a:r>
            <a:r>
              <a:rPr lang="en-US" sz="3500" i="1" baseline="-25000" dirty="0" smtClean="0">
                <a:solidFill>
                  <a:srgbClr val="FFFF00"/>
                </a:solidFill>
                <a:latin typeface="Times"/>
                <a:cs typeface="Times"/>
              </a:rPr>
              <a:t>2</a:t>
            </a:r>
            <a:r>
              <a:rPr lang="en-US" sz="3500" i="1" dirty="0" smtClean="0">
                <a:solidFill>
                  <a:srgbClr val="FFFF00"/>
                </a:solidFill>
                <a:latin typeface="Times"/>
                <a:cs typeface="Times"/>
              </a:rPr>
              <a:t>O flux?</a:t>
            </a:r>
            <a:endParaRPr lang="en-US" sz="3500" i="1" dirty="0" smtClean="0">
              <a:solidFill>
                <a:srgbClr val="FFFF00"/>
              </a:solidFill>
              <a:latin typeface="Times"/>
              <a:cs typeface="Times"/>
            </a:endParaRPr>
          </a:p>
        </p:txBody>
      </p:sp>
      <p:pic>
        <p:nvPicPr>
          <p:cNvPr id="7" name="Picture 6" descr="TB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65" y="1364570"/>
            <a:ext cx="5294270" cy="4412712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18970" y="5112082"/>
            <a:ext cx="9283432" cy="1631216"/>
            <a:chOff x="118970" y="5112082"/>
            <a:chExt cx="9283432" cy="1631216"/>
          </a:xfrm>
        </p:grpSpPr>
        <p:sp>
          <p:nvSpPr>
            <p:cNvPr id="4" name="TextBox 3"/>
            <p:cNvSpPr txBox="1"/>
            <p:nvPr/>
          </p:nvSpPr>
          <p:spPr>
            <a:xfrm>
              <a:off x="118970" y="5112082"/>
              <a:ext cx="3759525" cy="163121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500" b="1" u="sng" dirty="0" smtClean="0">
                  <a:solidFill>
                    <a:srgbClr val="FFFF00"/>
                  </a:solidFill>
                  <a:latin typeface="Times"/>
                  <a:cs typeface="Times"/>
                </a:rPr>
                <a:t>Trench flux (10</a:t>
              </a:r>
              <a:r>
                <a:rPr lang="en-US" sz="2500" b="1" u="sng" baseline="30000" dirty="0" smtClean="0">
                  <a:solidFill>
                    <a:srgbClr val="FFFF00"/>
                  </a:solidFill>
                  <a:latin typeface="Times"/>
                  <a:cs typeface="Times"/>
                </a:rPr>
                <a:t>13</a:t>
              </a:r>
              <a:r>
                <a:rPr lang="en-US" sz="2500" b="1" u="sng" dirty="0" smtClean="0">
                  <a:solidFill>
                    <a:srgbClr val="FFFF00"/>
                  </a:solidFill>
                  <a:latin typeface="Times"/>
                  <a:cs typeface="Times"/>
                </a:rPr>
                <a:t> </a:t>
              </a:r>
              <a:r>
                <a:rPr lang="en-US" sz="2500" b="1" u="sng" dirty="0" err="1" smtClean="0">
                  <a:solidFill>
                    <a:srgbClr val="FFFF00"/>
                  </a:solidFill>
                  <a:latin typeface="Times"/>
                  <a:cs typeface="Times"/>
                </a:rPr>
                <a:t>mol</a:t>
              </a:r>
              <a:r>
                <a:rPr lang="en-US" sz="2500" b="1" u="sng" dirty="0" smtClean="0">
                  <a:solidFill>
                    <a:srgbClr val="FFFF00"/>
                  </a:solidFill>
                  <a:latin typeface="Times"/>
                  <a:cs typeface="Times"/>
                </a:rPr>
                <a:t>/</a:t>
              </a:r>
              <a:r>
                <a:rPr lang="en-US" sz="2500" b="1" u="sng" dirty="0" err="1" smtClean="0">
                  <a:solidFill>
                    <a:srgbClr val="FFFF00"/>
                  </a:solidFill>
                  <a:latin typeface="Times"/>
                  <a:cs typeface="Times"/>
                </a:rPr>
                <a:t>yr</a:t>
              </a:r>
              <a:r>
                <a:rPr lang="en-US" sz="2500" b="1" u="sng" dirty="0" smtClean="0">
                  <a:solidFill>
                    <a:srgbClr val="FFFF00"/>
                  </a:solidFill>
                  <a:latin typeface="Times"/>
                  <a:cs typeface="Times"/>
                </a:rPr>
                <a:t>)</a:t>
              </a:r>
            </a:p>
            <a:p>
              <a:r>
                <a:rPr lang="en-US" sz="2500" dirty="0" smtClean="0">
                  <a:solidFill>
                    <a:srgbClr val="FFFF00"/>
                  </a:solidFill>
                  <a:latin typeface="Times"/>
                  <a:cs typeface="Times"/>
                </a:rPr>
                <a:t>Sediments: &lt;1</a:t>
              </a:r>
            </a:p>
            <a:p>
              <a:r>
                <a:rPr lang="en-US" sz="2500" dirty="0" smtClean="0">
                  <a:solidFill>
                    <a:srgbClr val="FFFF00"/>
                  </a:solidFill>
                  <a:latin typeface="Times"/>
                  <a:cs typeface="Times"/>
                </a:rPr>
                <a:t>Crust:         2 - 4 </a:t>
              </a:r>
            </a:p>
            <a:p>
              <a:r>
                <a:rPr lang="en-US" sz="2500" dirty="0" smtClean="0">
                  <a:solidFill>
                    <a:srgbClr val="FFFF00"/>
                  </a:solidFill>
                  <a:latin typeface="Times"/>
                  <a:cs typeface="Times"/>
                </a:rPr>
                <a:t>Mantle:      1 - 7  </a:t>
              </a:r>
              <a:endParaRPr lang="en-US" sz="2500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962040" y="6096967"/>
              <a:ext cx="54403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solidFill>
                    <a:srgbClr val="FFFF00"/>
                  </a:solidFill>
                  <a:latin typeface="Times"/>
                  <a:cs typeface="Times"/>
                </a:rPr>
                <a:t>Flux constraints from </a:t>
              </a:r>
              <a:r>
                <a:rPr lang="en-US" i="1" dirty="0" err="1" smtClean="0">
                  <a:solidFill>
                    <a:srgbClr val="FFFF00"/>
                  </a:solidFill>
                  <a:latin typeface="Times"/>
                  <a:cs typeface="Times"/>
                </a:rPr>
                <a:t>Jarrard</a:t>
              </a:r>
              <a:r>
                <a:rPr lang="en-US" i="1" dirty="0" smtClean="0">
                  <a:solidFill>
                    <a:srgbClr val="FFFF00"/>
                  </a:solidFill>
                  <a:latin typeface="Times"/>
                  <a:cs typeface="Times"/>
                </a:rPr>
                <a:t> (2003), </a:t>
              </a:r>
              <a:r>
                <a:rPr lang="en-US" i="1" dirty="0" err="1" smtClean="0">
                  <a:solidFill>
                    <a:srgbClr val="FFFF00"/>
                  </a:solidFill>
                  <a:latin typeface="Times"/>
                  <a:cs typeface="Times"/>
                </a:rPr>
                <a:t>Rupke</a:t>
              </a:r>
              <a:r>
                <a:rPr lang="en-US" i="1" dirty="0" smtClean="0">
                  <a:solidFill>
                    <a:srgbClr val="FFFF00"/>
                  </a:solidFill>
                  <a:latin typeface="Times"/>
                  <a:cs typeface="Times"/>
                </a:rPr>
                <a:t> et al (2004), Hacker (2008) &amp; van </a:t>
              </a:r>
              <a:r>
                <a:rPr lang="en-US" i="1" dirty="0" err="1" smtClean="0">
                  <a:solidFill>
                    <a:srgbClr val="FFFF00"/>
                  </a:solidFill>
                  <a:latin typeface="Times"/>
                  <a:cs typeface="Times"/>
                </a:rPr>
                <a:t>Keken</a:t>
              </a:r>
              <a:r>
                <a:rPr lang="en-US" i="1" dirty="0" smtClean="0">
                  <a:solidFill>
                    <a:srgbClr val="FFFF00"/>
                  </a:solidFill>
                  <a:latin typeface="Times"/>
                  <a:cs typeface="Times"/>
                </a:rPr>
                <a:t> et al (2011)</a:t>
              </a:r>
              <a:endParaRPr lang="en-US" i="1" dirty="0">
                <a:solidFill>
                  <a:srgbClr val="FFFF00"/>
                </a:solidFill>
                <a:latin typeface="Times"/>
                <a:cs typeface="Times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87691" y="5743858"/>
            <a:ext cx="5440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FF00"/>
                </a:solidFill>
                <a:latin typeface="Times"/>
                <a:cs typeface="Times"/>
              </a:rPr>
              <a:t>Modified from </a:t>
            </a:r>
            <a:r>
              <a:rPr lang="en-US" i="1" dirty="0" err="1" smtClean="0">
                <a:solidFill>
                  <a:srgbClr val="FFFF00"/>
                </a:solidFill>
                <a:latin typeface="Times"/>
                <a:cs typeface="Times"/>
              </a:rPr>
              <a:t>Parai</a:t>
            </a:r>
            <a:r>
              <a:rPr lang="en-US" i="1" dirty="0" smtClean="0">
                <a:solidFill>
                  <a:srgbClr val="FFFF00"/>
                </a:solidFill>
                <a:latin typeface="Times"/>
                <a:cs typeface="Times"/>
              </a:rPr>
              <a:t> and </a:t>
            </a:r>
            <a:r>
              <a:rPr lang="en-US" i="1" dirty="0" err="1" smtClean="0">
                <a:solidFill>
                  <a:srgbClr val="FFFF00"/>
                </a:solidFill>
                <a:latin typeface="Times"/>
                <a:cs typeface="Times"/>
              </a:rPr>
              <a:t>Mukhopadhyay</a:t>
            </a:r>
            <a:r>
              <a:rPr lang="en-US" i="1" dirty="0" smtClean="0">
                <a:solidFill>
                  <a:srgbClr val="FFFF00"/>
                </a:solidFill>
                <a:latin typeface="Times"/>
                <a:cs typeface="Times"/>
              </a:rPr>
              <a:t> 2012</a:t>
            </a:r>
            <a:endParaRPr lang="en-US" i="1" dirty="0">
              <a:solidFill>
                <a:srgbClr val="FFFF00"/>
              </a:solidFill>
              <a:latin typeface="Times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65937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9859" y="191822"/>
            <a:ext cx="820428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err="1" smtClean="0">
                <a:solidFill>
                  <a:srgbClr val="FFFF00"/>
                </a:solidFill>
                <a:latin typeface="Times"/>
                <a:cs typeface="Times"/>
              </a:rPr>
              <a:t>Serpentinization</a:t>
            </a:r>
            <a:r>
              <a:rPr lang="en-US" sz="3500" i="1" dirty="0" smtClean="0">
                <a:solidFill>
                  <a:srgbClr val="FFFF00"/>
                </a:solidFill>
                <a:latin typeface="Times"/>
                <a:cs typeface="Times"/>
              </a:rPr>
              <a:t> of oceanic mantle</a:t>
            </a:r>
            <a:endParaRPr lang="en-US" sz="3500" i="1" dirty="0" smtClean="0">
              <a:solidFill>
                <a:srgbClr val="FFFF00"/>
              </a:solidFill>
              <a:latin typeface="Times"/>
              <a:cs typeface="Times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395" y="1026308"/>
            <a:ext cx="6466559" cy="518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0" y="1570889"/>
            <a:ext cx="9185522" cy="5377793"/>
            <a:chOff x="0" y="1570889"/>
            <a:chExt cx="9185522" cy="5377793"/>
          </a:xfrm>
        </p:grpSpPr>
        <p:grpSp>
          <p:nvGrpSpPr>
            <p:cNvPr id="11" name="Group 10"/>
            <p:cNvGrpSpPr/>
            <p:nvPr/>
          </p:nvGrpSpPr>
          <p:grpSpPr>
            <a:xfrm>
              <a:off x="0" y="3759255"/>
              <a:ext cx="9185522" cy="3189427"/>
              <a:chOff x="0" y="3759255"/>
              <a:chExt cx="9185522" cy="3189427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0" y="3759255"/>
                <a:ext cx="9139822" cy="3189427"/>
                <a:chOff x="0" y="3759255"/>
                <a:chExt cx="9139822" cy="3189427"/>
              </a:xfrm>
            </p:grpSpPr>
            <p:pic>
              <p:nvPicPr>
                <p:cNvPr id="7" name="Picture 6" descr="serp.png"/>
                <p:cNvPicPr>
                  <a:picLocks noChangeAspect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106" r="2839" b="2539"/>
                <a:stretch/>
              </p:blipFill>
              <p:spPr>
                <a:xfrm>
                  <a:off x="4855865" y="3759255"/>
                  <a:ext cx="4283957" cy="3177137"/>
                </a:xfrm>
                <a:prstGeom prst="rect">
                  <a:avLst/>
                </a:prstGeom>
              </p:spPr>
            </p:pic>
            <p:sp>
              <p:nvSpPr>
                <p:cNvPr id="8" name="TextBox 7"/>
                <p:cNvSpPr txBox="1"/>
                <p:nvPr/>
              </p:nvSpPr>
              <p:spPr>
                <a:xfrm>
                  <a:off x="0" y="3778583"/>
                  <a:ext cx="4855865" cy="31700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marL="285750" indent="-285750">
                    <a:spcBef>
                      <a:spcPts val="600"/>
                    </a:spcBef>
                    <a:buFont typeface="Arial"/>
                    <a:buChar char="•"/>
                  </a:pP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Focused </a:t>
                  </a: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at outer-rise fracture zones</a:t>
                  </a:r>
                </a:p>
                <a:p>
                  <a:pPr marL="285750" indent="-285750">
                    <a:spcBef>
                      <a:spcPts val="600"/>
                    </a:spcBef>
                    <a:buFont typeface="Arial"/>
                    <a:buChar char="•"/>
                  </a:pP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Extremely </a:t>
                  </a: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exothermic</a:t>
                  </a: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:</a:t>
                  </a:r>
                </a:p>
                <a:p>
                  <a:pPr>
                    <a:spcBef>
                      <a:spcPts val="600"/>
                    </a:spcBef>
                  </a:pP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    ~10</a:t>
                  </a:r>
                  <a:r>
                    <a:rPr lang="en-US" sz="2500" baseline="300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9 </a:t>
                  </a: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J/m</a:t>
                  </a:r>
                  <a:r>
                    <a:rPr lang="en-US" sz="2500" baseline="300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3 </a:t>
                  </a:r>
                  <a:r>
                    <a:rPr lang="en-US" sz="2500" dirty="0" err="1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peridotite</a:t>
                  </a:r>
                  <a:endParaRPr lang="en-US" sz="2500" dirty="0" smtClean="0">
                    <a:solidFill>
                      <a:srgbClr val="FFFF00"/>
                    </a:solidFill>
                    <a:latin typeface="Times"/>
                    <a:cs typeface="Times"/>
                  </a:endParaRPr>
                </a:p>
                <a:p>
                  <a:pPr marL="285750" indent="-285750">
                    <a:spcBef>
                      <a:spcPts val="600"/>
                    </a:spcBef>
                    <a:buFont typeface="Arial"/>
                    <a:buChar char="•"/>
                  </a:pP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Magnetite formation</a:t>
                  </a:r>
                </a:p>
                <a:p>
                  <a:pPr marL="285750" indent="-285750">
                    <a:spcBef>
                      <a:spcPts val="600"/>
                    </a:spcBef>
                    <a:buFont typeface="Arial"/>
                    <a:buChar char="•"/>
                  </a:pP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Large </a:t>
                  </a: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ΔV</a:t>
                  </a:r>
                </a:p>
                <a:p>
                  <a:pPr marL="285750" indent="-285750">
                    <a:spcBef>
                      <a:spcPts val="600"/>
                    </a:spcBef>
                    <a:buFont typeface="Arial"/>
                    <a:buChar char="•"/>
                  </a:pPr>
                  <a:r>
                    <a:rPr lang="en-US" sz="2500" dirty="0" smtClean="0">
                      <a:solidFill>
                        <a:srgbClr val="FFFF00"/>
                      </a:solidFill>
                      <a:latin typeface="Times"/>
                      <a:cs typeface="Times"/>
                    </a:rPr>
                    <a:t>Fast kinetics</a:t>
                  </a:r>
                  <a:endParaRPr lang="en-US" sz="2500" dirty="0">
                    <a:solidFill>
                      <a:srgbClr val="FFFF00"/>
                    </a:solidFill>
                    <a:latin typeface="Times"/>
                    <a:cs typeface="Times"/>
                  </a:endParaRPr>
                </a:p>
              </p:txBody>
            </p:sp>
          </p:grpSp>
          <p:sp>
            <p:nvSpPr>
              <p:cNvPr id="10" name="Text Box 3"/>
              <p:cNvSpPr txBox="1">
                <a:spLocks noChangeArrowheads="1"/>
              </p:cNvSpPr>
              <p:nvPr/>
            </p:nvSpPr>
            <p:spPr bwMode="auto">
              <a:xfrm>
                <a:off x="6470829" y="6572228"/>
                <a:ext cx="2714693" cy="3693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i="1" dirty="0" err="1" smtClean="0">
                    <a:solidFill>
                      <a:srgbClr val="FFFF00"/>
                    </a:solidFill>
                    <a:latin typeface="Times"/>
                    <a:cs typeface="Times"/>
                  </a:rPr>
                  <a:t>Scwarzenbach</a:t>
                </a:r>
                <a:r>
                  <a:rPr lang="en-US" i="1" dirty="0" smtClean="0">
                    <a:solidFill>
                      <a:srgbClr val="FFFF00"/>
                    </a:solidFill>
                    <a:latin typeface="Times"/>
                    <a:cs typeface="Times"/>
                  </a:rPr>
                  <a:t> et al </a:t>
                </a:r>
                <a:r>
                  <a:rPr lang="en-US" i="1" dirty="0" smtClean="0">
                    <a:solidFill>
                      <a:srgbClr val="FFFF00"/>
                    </a:solidFill>
                    <a:latin typeface="Times"/>
                    <a:cs typeface="Times"/>
                  </a:rPr>
                  <a:t>(2016)</a:t>
                </a:r>
                <a:endParaRPr lang="en-US" i="1" dirty="0">
                  <a:solidFill>
                    <a:srgbClr val="FFFF00"/>
                  </a:solidFill>
                  <a:latin typeface="Times"/>
                  <a:cs typeface="Times"/>
                </a:endParaRPr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1637482" y="1570889"/>
              <a:ext cx="1320011" cy="651748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399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HeatFlowSZ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0" t="-34832" r="50154" b="-34832"/>
          <a:stretch/>
        </p:blipFill>
        <p:spPr>
          <a:xfrm>
            <a:off x="1947643" y="323536"/>
            <a:ext cx="5248715" cy="5781785"/>
          </a:xfrm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864098" y="4906656"/>
            <a:ext cx="2558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i="1" dirty="0" err="1" smtClean="0">
                <a:solidFill>
                  <a:srgbClr val="FFFF00"/>
                </a:solidFill>
                <a:latin typeface="Times"/>
                <a:cs typeface="Times"/>
              </a:rPr>
              <a:t>Grevemeyer</a:t>
            </a:r>
            <a:r>
              <a:rPr lang="en-US" i="1" dirty="0" smtClean="0">
                <a:solidFill>
                  <a:srgbClr val="FFFF00"/>
                </a:solidFill>
                <a:latin typeface="Times"/>
                <a:cs typeface="Times"/>
              </a:rPr>
              <a:t> et </a:t>
            </a:r>
            <a:r>
              <a:rPr lang="en-US" i="1" dirty="0">
                <a:solidFill>
                  <a:srgbClr val="FFFF00"/>
                </a:solidFill>
                <a:latin typeface="Times"/>
                <a:cs typeface="Times"/>
              </a:rPr>
              <a:t>al. (2005)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0926" y="1390131"/>
            <a:ext cx="748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Times"/>
                <a:cs typeface="Times"/>
              </a:rPr>
              <a:t>Peru</a:t>
            </a:r>
            <a:endParaRPr lang="en-US" sz="2400" dirty="0">
              <a:solidFill>
                <a:schemeClr val="bg1"/>
              </a:solidFill>
              <a:latin typeface="Times"/>
              <a:cs typeface="Time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8813" y="5353907"/>
            <a:ext cx="7966374" cy="1246495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i="1" dirty="0">
                <a:solidFill>
                  <a:srgbClr val="FF0000"/>
                </a:solidFill>
                <a:latin typeface="Times"/>
                <a:cs typeface="Times"/>
              </a:rPr>
              <a:t>I</a:t>
            </a:r>
            <a:r>
              <a:rPr lang="en-US" sz="2500" i="1" dirty="0" smtClean="0">
                <a:solidFill>
                  <a:srgbClr val="FF0000"/>
                </a:solidFill>
                <a:latin typeface="Times"/>
                <a:cs typeface="Times"/>
              </a:rPr>
              <a:t>ntegrate high-resolution </a:t>
            </a:r>
            <a:r>
              <a:rPr lang="en-US" sz="2500" i="1" dirty="0" smtClean="0">
                <a:solidFill>
                  <a:srgbClr val="FF0000"/>
                </a:solidFill>
                <a:latin typeface="Times"/>
                <a:cs typeface="Times"/>
              </a:rPr>
              <a:t>heat flow measurements with magnetics (magnetite), seismic (low </a:t>
            </a:r>
            <a:r>
              <a:rPr lang="en-US" sz="2500" i="1" dirty="0" err="1" smtClean="0">
                <a:solidFill>
                  <a:srgbClr val="FF0000"/>
                </a:solidFill>
                <a:latin typeface="Times"/>
                <a:cs typeface="Times"/>
              </a:rPr>
              <a:t>Vp</a:t>
            </a:r>
            <a:r>
              <a:rPr lang="en-US" sz="2500" i="1" dirty="0" smtClean="0">
                <a:solidFill>
                  <a:srgbClr val="FF0000"/>
                </a:solidFill>
                <a:latin typeface="Times"/>
                <a:cs typeface="Times"/>
              </a:rPr>
              <a:t>) and thermodynamic fluid-rock interaction </a:t>
            </a:r>
            <a:r>
              <a:rPr lang="en-US" sz="2500" i="1" dirty="0" smtClean="0">
                <a:solidFill>
                  <a:srgbClr val="FF0000"/>
                </a:solidFill>
                <a:latin typeface="Times"/>
                <a:cs typeface="Times"/>
              </a:rPr>
              <a:t>model </a:t>
            </a:r>
            <a:r>
              <a:rPr lang="en-US" sz="2500" i="1" dirty="0" smtClean="0">
                <a:solidFill>
                  <a:srgbClr val="FF0000"/>
                </a:solidFill>
                <a:latin typeface="Times"/>
                <a:cs typeface="Times"/>
              </a:rPr>
              <a:t>to constrain extent of hydration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9859" y="191822"/>
            <a:ext cx="820428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i="1" dirty="0" smtClean="0">
                <a:solidFill>
                  <a:srgbClr val="FFFF00"/>
                </a:solidFill>
                <a:latin typeface="Times"/>
                <a:cs typeface="Times"/>
              </a:rPr>
              <a:t>SZO: Can heat flow anomalies be used to constrain  initial hydration of slab?  </a:t>
            </a:r>
            <a:endParaRPr lang="en-US" sz="3500" i="1" dirty="0" smtClean="0">
              <a:solidFill>
                <a:srgbClr val="FFFF00"/>
              </a:solidFill>
              <a:latin typeface="Times"/>
              <a:cs typeface="Time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508890" y="1503925"/>
            <a:ext cx="3430859" cy="869105"/>
            <a:chOff x="3508890" y="1520637"/>
            <a:chExt cx="3430859" cy="869105"/>
          </a:xfrm>
        </p:grpSpPr>
        <p:sp>
          <p:nvSpPr>
            <p:cNvPr id="2" name="Down Arrow 1"/>
            <p:cNvSpPr/>
            <p:nvPr/>
          </p:nvSpPr>
          <p:spPr>
            <a:xfrm>
              <a:off x="3508890" y="1534268"/>
              <a:ext cx="317471" cy="855474"/>
            </a:xfrm>
            <a:prstGeom prst="downArrow">
              <a:avLst/>
            </a:prstGeom>
            <a:solidFill>
              <a:srgbClr val="3366FF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26361" y="1520637"/>
              <a:ext cx="3113388" cy="461665"/>
            </a:xfrm>
            <a:prstGeom prst="rect">
              <a:avLst/>
            </a:prstGeom>
            <a:solidFill>
              <a:schemeClr val="tx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  <a:latin typeface="Times"/>
                  <a:cs typeface="Times"/>
                </a:rPr>
                <a:t>Bend-fault hydration</a:t>
              </a:r>
              <a:endParaRPr lang="en-US" sz="2400" b="1" dirty="0">
                <a:solidFill>
                  <a:schemeClr val="bg1"/>
                </a:solidFill>
                <a:latin typeface="Times"/>
                <a:cs typeface="Times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87914" y="4036258"/>
            <a:ext cx="2445051" cy="855474"/>
            <a:chOff x="4104877" y="3100386"/>
            <a:chExt cx="2445051" cy="855474"/>
          </a:xfrm>
        </p:grpSpPr>
        <p:sp>
          <p:nvSpPr>
            <p:cNvPr id="15" name="Down Arrow 14"/>
            <p:cNvSpPr/>
            <p:nvPr/>
          </p:nvSpPr>
          <p:spPr>
            <a:xfrm flipV="1">
              <a:off x="4104877" y="3100386"/>
              <a:ext cx="317471" cy="85547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27885" y="3225326"/>
              <a:ext cx="2122043" cy="430887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 smtClean="0">
                  <a:solidFill>
                    <a:srgbClr val="000000"/>
                  </a:solidFill>
                  <a:latin typeface="Times"/>
                  <a:cs typeface="Times"/>
                </a:rPr>
                <a:t>Heat of reaction</a:t>
              </a:r>
              <a:endParaRPr lang="en-US" sz="2200" b="1" dirty="0">
                <a:solidFill>
                  <a:srgbClr val="000000"/>
                </a:solidFill>
                <a:latin typeface="Times"/>
                <a:cs typeface="Time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67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1906</TotalTime>
  <Words>495</Words>
  <Application>Microsoft Macintosh PowerPoint</Application>
  <PresentationFormat>On-screen Show (4:3)</PresentationFormat>
  <Paragraphs>45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 Black </vt:lpstr>
      <vt:lpstr>Squeezing the Slab: future directions for metamorphic petrology in the SZO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Squeezing the Slab: future directions for metamorphic petrology in the SZO</dc:title>
  <dc:creator>Andrew Smye</dc:creator>
  <cp:lastModifiedBy>Andrew Smye</cp:lastModifiedBy>
  <cp:revision>26</cp:revision>
  <dcterms:created xsi:type="dcterms:W3CDTF">2016-09-24T17:51:47Z</dcterms:created>
  <dcterms:modified xsi:type="dcterms:W3CDTF">2016-09-28T20:46:22Z</dcterms:modified>
</cp:coreProperties>
</file>