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3" r:id="rId1"/>
    <p:sldMasterId id="2147483886" r:id="rId2"/>
    <p:sldMasterId id="2147484197" r:id="rId3"/>
    <p:sldMasterId id="2147484274" r:id="rId4"/>
    <p:sldMasterId id="2147484299" r:id="rId5"/>
    <p:sldMasterId id="2147484372" r:id="rId6"/>
  </p:sldMasterIdLst>
  <p:notesMasterIdLst>
    <p:notesMasterId r:id="rId27"/>
  </p:notesMasterIdLst>
  <p:sldIdLst>
    <p:sldId id="455" r:id="rId7"/>
    <p:sldId id="461" r:id="rId8"/>
    <p:sldId id="462" r:id="rId9"/>
    <p:sldId id="470" r:id="rId10"/>
    <p:sldId id="474" r:id="rId11"/>
    <p:sldId id="386" r:id="rId12"/>
    <p:sldId id="468" r:id="rId13"/>
    <p:sldId id="471" r:id="rId14"/>
    <p:sldId id="460" r:id="rId15"/>
    <p:sldId id="466" r:id="rId16"/>
    <p:sldId id="469" r:id="rId17"/>
    <p:sldId id="476" r:id="rId18"/>
    <p:sldId id="296" r:id="rId19"/>
    <p:sldId id="447" r:id="rId20"/>
    <p:sldId id="449" r:id="rId21"/>
    <p:sldId id="446" r:id="rId22"/>
    <p:sldId id="473" r:id="rId23"/>
    <p:sldId id="475" r:id="rId24"/>
    <p:sldId id="450" r:id="rId25"/>
    <p:sldId id="467" r:id="rId26"/>
  </p:sldIdLst>
  <p:sldSz cx="9144000" cy="6858000" type="screen4x3"/>
  <p:notesSz cx="6858000" cy="9144000"/>
  <p:defaultTextStyle>
    <a:defPPr>
      <a:defRPr lang="en-US"/>
    </a:defPPr>
    <a:lvl1pPr marL="0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5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30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46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61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079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897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12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529" algn="l" defTabSz="45681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7" autoAdjust="0"/>
    <p:restoredTop sz="87984" autoAdjust="0"/>
  </p:normalViewPr>
  <p:slideViewPr>
    <p:cSldViewPr snapToGrid="0" snapToObjects="1">
      <p:cViewPr>
        <p:scale>
          <a:sx n="94" d="100"/>
          <a:sy n="94" d="100"/>
        </p:scale>
        <p:origin x="472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C0A53-9F0F-C443-B606-0EA2F7929B0C}" type="datetimeFigureOut">
              <a:t>9/28/16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DC6D3-A181-2947-9FB4-72E248C230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5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30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46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61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79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97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12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29" algn="l" defTabSz="4568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231775" indent="-231775">
              <a:buFontTx/>
              <a:buAutoNum type="arabicParenR"/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3453FEB-6119-7848-A91D-E5CFC9E9D1D9}" type="slidenum">
              <a:rPr lang="fr-FR" altLang="en-US" sz="1200">
                <a:solidFill>
                  <a:srgbClr val="000000"/>
                </a:solidFill>
              </a:rPr>
              <a:pPr/>
              <a:t>8</a:t>
            </a:fld>
            <a:endParaRPr lang="fr-FR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7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26F548E-2E64-024F-B9B8-B6A1DB5EBA6E}" type="slidenum">
              <a:rPr lang="en-US" altLang="en-US" sz="1200">
                <a:latin typeface="Calibri" charset="0"/>
              </a:rPr>
              <a:pPr eaLnBrk="1" hangingPunct="1"/>
              <a:t>12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t-EE" altLang="en-US"/>
          </a:p>
        </p:txBody>
      </p:sp>
    </p:spTree>
    <p:extLst>
      <p:ext uri="{BB962C8B-B14F-4D97-AF65-F5344CB8AC3E}">
        <p14:creationId xmlns:p14="http://schemas.microsoft.com/office/powerpoint/2010/main" val="85263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ti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ill Sans"/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Gill Sans"/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A5DA-F713-164A-8A67-CE453B332FB7}" type="slidenum">
              <a:rPr lang="en-US">
                <a:solidFill>
                  <a:srgbClr val="FFFFFF"/>
                </a:solidFill>
                <a:latin typeface="Gill Sans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158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0" indent="0">
              <a:buNone/>
              <a:defRPr sz="2000" b="1"/>
            </a:lvl2pPr>
            <a:lvl3pPr marL="913777" indent="0">
              <a:buNone/>
              <a:defRPr sz="1800" b="1"/>
            </a:lvl3pPr>
            <a:lvl4pPr marL="1370667" indent="0">
              <a:buNone/>
              <a:defRPr sz="1600" b="1"/>
            </a:lvl4pPr>
            <a:lvl5pPr marL="1827553" indent="0">
              <a:buNone/>
              <a:defRPr sz="1600" b="1"/>
            </a:lvl5pPr>
            <a:lvl6pPr marL="2284444" indent="0">
              <a:buNone/>
              <a:defRPr sz="1600" b="1"/>
            </a:lvl6pPr>
            <a:lvl7pPr marL="2741332" indent="0">
              <a:buNone/>
              <a:defRPr sz="1600" b="1"/>
            </a:lvl7pPr>
            <a:lvl8pPr marL="3198220" indent="0">
              <a:buNone/>
              <a:defRPr sz="1600" b="1"/>
            </a:lvl8pPr>
            <a:lvl9pPr marL="36551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0" indent="0">
              <a:buNone/>
              <a:defRPr sz="2000" b="1"/>
            </a:lvl2pPr>
            <a:lvl3pPr marL="913777" indent="0">
              <a:buNone/>
              <a:defRPr sz="1800" b="1"/>
            </a:lvl3pPr>
            <a:lvl4pPr marL="1370667" indent="0">
              <a:buNone/>
              <a:defRPr sz="1600" b="1"/>
            </a:lvl4pPr>
            <a:lvl5pPr marL="1827553" indent="0">
              <a:buNone/>
              <a:defRPr sz="1600" b="1"/>
            </a:lvl5pPr>
            <a:lvl6pPr marL="2284444" indent="0">
              <a:buNone/>
              <a:defRPr sz="1600" b="1"/>
            </a:lvl6pPr>
            <a:lvl7pPr marL="2741332" indent="0">
              <a:buNone/>
              <a:defRPr sz="1600" b="1"/>
            </a:lvl7pPr>
            <a:lvl8pPr marL="3198220" indent="0">
              <a:buNone/>
              <a:defRPr sz="1600" b="1"/>
            </a:lvl8pPr>
            <a:lvl9pPr marL="36551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62336-73D5-5545-8390-66929B6A5BA0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9579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D5C9-7644-CA41-88C2-ED89DBF8AB20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5510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E6D95-CA19-8445-97BA-69292C0ACAF0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950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0" indent="0">
              <a:buNone/>
              <a:defRPr sz="1200"/>
            </a:lvl2pPr>
            <a:lvl3pPr marL="913777" indent="0">
              <a:buNone/>
              <a:defRPr sz="1000"/>
            </a:lvl3pPr>
            <a:lvl4pPr marL="1370667" indent="0">
              <a:buNone/>
              <a:defRPr sz="900"/>
            </a:lvl4pPr>
            <a:lvl5pPr marL="1827553" indent="0">
              <a:buNone/>
              <a:defRPr sz="900"/>
            </a:lvl5pPr>
            <a:lvl6pPr marL="2284444" indent="0">
              <a:buNone/>
              <a:defRPr sz="900"/>
            </a:lvl6pPr>
            <a:lvl7pPr marL="2741332" indent="0">
              <a:buNone/>
              <a:defRPr sz="900"/>
            </a:lvl7pPr>
            <a:lvl8pPr marL="3198220" indent="0">
              <a:buNone/>
              <a:defRPr sz="900"/>
            </a:lvl8pPr>
            <a:lvl9pPr marL="36551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95997-94B9-1849-8D46-5E41F8977D99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39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0" indent="0">
              <a:buNone/>
              <a:defRPr sz="2800"/>
            </a:lvl2pPr>
            <a:lvl3pPr marL="913777" indent="0">
              <a:buNone/>
              <a:defRPr sz="2400"/>
            </a:lvl3pPr>
            <a:lvl4pPr marL="1370667" indent="0">
              <a:buNone/>
              <a:defRPr sz="2000"/>
            </a:lvl4pPr>
            <a:lvl5pPr marL="1827553" indent="0">
              <a:buNone/>
              <a:defRPr sz="2000"/>
            </a:lvl5pPr>
            <a:lvl6pPr marL="2284444" indent="0">
              <a:buNone/>
              <a:defRPr sz="2000"/>
            </a:lvl6pPr>
            <a:lvl7pPr marL="2741332" indent="0">
              <a:buNone/>
              <a:defRPr sz="2000"/>
            </a:lvl7pPr>
            <a:lvl8pPr marL="3198220" indent="0">
              <a:buNone/>
              <a:defRPr sz="2000"/>
            </a:lvl8pPr>
            <a:lvl9pPr marL="365511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0" indent="0">
              <a:buNone/>
              <a:defRPr sz="1200"/>
            </a:lvl2pPr>
            <a:lvl3pPr marL="913777" indent="0">
              <a:buNone/>
              <a:defRPr sz="1000"/>
            </a:lvl3pPr>
            <a:lvl4pPr marL="1370667" indent="0">
              <a:buNone/>
              <a:defRPr sz="900"/>
            </a:lvl4pPr>
            <a:lvl5pPr marL="1827553" indent="0">
              <a:buNone/>
              <a:defRPr sz="900"/>
            </a:lvl5pPr>
            <a:lvl6pPr marL="2284444" indent="0">
              <a:buNone/>
              <a:defRPr sz="900"/>
            </a:lvl6pPr>
            <a:lvl7pPr marL="2741332" indent="0">
              <a:buNone/>
              <a:defRPr sz="900"/>
            </a:lvl7pPr>
            <a:lvl8pPr marL="3198220" indent="0">
              <a:buNone/>
              <a:defRPr sz="900"/>
            </a:lvl8pPr>
            <a:lvl9pPr marL="36551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15F10-38B7-F244-B0A3-B05CA8908F3F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798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D851D-762C-4542-B59D-6BD4F07FE69F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569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EBF43-9779-ED43-A208-F452CBC71BE9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929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89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891540" y="182880"/>
            <a:ext cx="7349490" cy="1714500"/>
          </a:xfrm>
          <a:prstGeom prst="rect">
            <a:avLst/>
          </a:prstGeom>
        </p:spPr>
        <p:txBody>
          <a:bodyPr lIns="0" tIns="0" rIns="0" bIns="0"/>
          <a:lstStyle>
            <a:lvl1pPr marL="0" marR="0" defTabSz="411480">
              <a:defRPr sz="576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1540" y="1943100"/>
            <a:ext cx="7349490" cy="4011930"/>
          </a:xfrm>
          <a:prstGeom prst="rect">
            <a:avLst/>
          </a:prstGeom>
        </p:spPr>
        <p:txBody>
          <a:bodyPr anchor="ctr"/>
          <a:lstStyle>
            <a:lvl1pPr marL="8001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00150" marR="0" indent="-514350" defTabSz="411480">
              <a:spcBef>
                <a:spcPts val="1710"/>
              </a:spcBef>
              <a:buSzPct val="171000"/>
              <a:buChar char="•"/>
              <a:defRPr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6002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00025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40030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4431633" y="6515100"/>
            <a:ext cx="269304" cy="268792"/>
          </a:xfrm>
          <a:prstGeom prst="rect">
            <a:avLst/>
          </a:prstGeom>
        </p:spPr>
        <p:txBody>
          <a:bodyPr/>
          <a:lstStyle>
            <a:lvl1pPr defTabSz="411480">
              <a:defRPr sz="108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03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91540" y="182880"/>
            <a:ext cx="7349490" cy="1714500"/>
          </a:xfrm>
          <a:prstGeom prst="rect">
            <a:avLst/>
          </a:prstGeom>
        </p:spPr>
        <p:txBody>
          <a:bodyPr lIns="0" tIns="0" rIns="0" bIns="0"/>
          <a:lstStyle>
            <a:lvl1pPr marL="0" marR="0" defTabSz="411480">
              <a:defRPr sz="576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891540" y="1943100"/>
            <a:ext cx="7349490" cy="4011930"/>
          </a:xfrm>
          <a:prstGeom prst="rect">
            <a:avLst/>
          </a:prstGeom>
        </p:spPr>
        <p:txBody>
          <a:bodyPr anchor="ctr"/>
          <a:lstStyle>
            <a:lvl1pPr marL="8001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00150" marR="0" indent="-514350" defTabSz="411480">
              <a:spcBef>
                <a:spcPts val="1710"/>
              </a:spcBef>
              <a:buSzPct val="171000"/>
              <a:buChar char="•"/>
              <a:defRPr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6002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00025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40030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431633" y="6515100"/>
            <a:ext cx="269304" cy="268792"/>
          </a:xfrm>
          <a:prstGeom prst="rect">
            <a:avLst/>
          </a:prstGeom>
        </p:spPr>
        <p:txBody>
          <a:bodyPr/>
          <a:lstStyle>
            <a:lvl1pPr defTabSz="411480">
              <a:defRPr sz="108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4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 defTabSz="913850" eaLnBrk="0" hangingPunct="0"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 defTabSz="913850" eaLnBrk="0" hangingPunct="0"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 defTabSz="913850" eaLnBrk="0" hangingPunct="0">
              <a:defRPr/>
            </a:lvl1pPr>
          </a:lstStyle>
          <a:p>
            <a:pPr>
              <a:defRPr/>
            </a:pPr>
            <a:fld id="{9133654B-5841-474A-81C6-4B2CE772E4B5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48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82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91540" y="182880"/>
            <a:ext cx="7349490" cy="1714500"/>
          </a:xfrm>
          <a:prstGeom prst="rect">
            <a:avLst/>
          </a:prstGeom>
        </p:spPr>
        <p:txBody>
          <a:bodyPr lIns="0" tIns="0" rIns="0" bIns="0"/>
          <a:lstStyle>
            <a:lvl1pPr marL="0" marR="0" defTabSz="411480">
              <a:defRPr sz="576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891540" y="1943100"/>
            <a:ext cx="7349490" cy="4011930"/>
          </a:xfrm>
          <a:prstGeom prst="rect">
            <a:avLst/>
          </a:prstGeom>
        </p:spPr>
        <p:txBody>
          <a:bodyPr anchor="ctr"/>
          <a:lstStyle>
            <a:lvl1pPr marL="8001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00150" marR="0" indent="-514350" defTabSz="411480">
              <a:spcBef>
                <a:spcPts val="1710"/>
              </a:spcBef>
              <a:buSzPct val="171000"/>
              <a:buChar char="•"/>
              <a:defRPr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6002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00025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40030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431633" y="6515100"/>
            <a:ext cx="269304" cy="268792"/>
          </a:xfrm>
          <a:prstGeom prst="rect">
            <a:avLst/>
          </a:prstGeom>
        </p:spPr>
        <p:txBody>
          <a:bodyPr/>
          <a:lstStyle>
            <a:lvl1pPr defTabSz="411480">
              <a:defRPr sz="108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10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bg>
      <p:bgPr>
        <a:gradFill flip="none" rotWithShape="1">
          <a:gsLst>
            <a:gs pos="0">
              <a:srgbClr val="1F2572"/>
            </a:gs>
            <a:gs pos="100000">
              <a:srgbClr val="00074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697230" y="37719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3960" i="1">
                <a:solidFill>
                  <a:srgbClr val="FF7C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1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29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95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08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87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83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 copy">
    <p:bg>
      <p:bgPr>
        <a:gradFill flip="none" rotWithShape="1">
          <a:gsLst>
            <a:gs pos="0">
              <a:srgbClr val="1F2572"/>
            </a:gs>
            <a:gs pos="100000">
              <a:srgbClr val="000746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697230" y="377190"/>
            <a:ext cx="7772400" cy="1600200"/>
          </a:xfrm>
          <a:prstGeom prst="rect">
            <a:avLst/>
          </a:prstGeom>
        </p:spPr>
        <p:txBody>
          <a:bodyPr/>
          <a:lstStyle>
            <a:lvl1pPr>
              <a:defRPr sz="3960" i="1">
                <a:solidFill>
                  <a:srgbClr val="FF7C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7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D801"/>
                </a:solidFill>
                <a:uFill>
                  <a:solidFill>
                    <a:srgbClr val="FFD801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65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891540" y="182880"/>
            <a:ext cx="7349490" cy="1714500"/>
          </a:xfrm>
          <a:prstGeom prst="rect">
            <a:avLst/>
          </a:prstGeom>
        </p:spPr>
        <p:txBody>
          <a:bodyPr lIns="0" tIns="0" rIns="0" bIns="0"/>
          <a:lstStyle>
            <a:lvl1pPr marL="0" marR="0" defTabSz="411480">
              <a:defRPr sz="576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891540" y="1943100"/>
            <a:ext cx="7349490" cy="4011930"/>
          </a:xfrm>
          <a:prstGeom prst="rect">
            <a:avLst/>
          </a:prstGeom>
        </p:spPr>
        <p:txBody>
          <a:bodyPr anchor="ctr"/>
          <a:lstStyle>
            <a:lvl1pPr marL="8001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00150" marR="0" indent="-514350" defTabSz="411480">
              <a:spcBef>
                <a:spcPts val="1710"/>
              </a:spcBef>
              <a:buSzPct val="171000"/>
              <a:buChar char="•"/>
              <a:defRPr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600200" marR="0" indent="-514350" defTabSz="411480">
              <a:spcBef>
                <a:spcPts val="1710"/>
              </a:spcBef>
              <a:buSzPct val="171000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00025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400300" marR="0" indent="-514350" defTabSz="411480">
              <a:spcBef>
                <a:spcPts val="1710"/>
              </a:spcBef>
              <a:buSzPct val="171000"/>
              <a:buChar char="•"/>
              <a:defRPr sz="27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4431633" y="6515100"/>
            <a:ext cx="269304" cy="268792"/>
          </a:xfrm>
          <a:prstGeom prst="rect">
            <a:avLst/>
          </a:prstGeom>
        </p:spPr>
        <p:txBody>
          <a:bodyPr/>
          <a:lstStyle>
            <a:lvl1pPr defTabSz="411480">
              <a:defRPr sz="1080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57697B-C32C-AF42-B7AD-AAC9F86FD42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6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4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27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50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27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77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685799" y="2130424"/>
            <a:ext cx="7772402" cy="14700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defTabSz="457200"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1" cy="175260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>
              <a:buSzTx/>
              <a:buNone/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11480" algn="ctr" defTabSz="457200">
              <a:spcBef>
                <a:spcPts val="720"/>
              </a:spcBef>
              <a:buSzTx/>
              <a:buNone/>
              <a:defRPr sz="306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822960" algn="ctr" defTabSz="457200">
              <a:spcBef>
                <a:spcPts val="720"/>
              </a:spcBef>
              <a:buSzTx/>
              <a:buNone/>
              <a:defRPr sz="306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234440" algn="ctr" defTabSz="457200">
              <a:spcBef>
                <a:spcPts val="720"/>
              </a:spcBef>
              <a:buSzTx/>
              <a:buNone/>
              <a:defRPr sz="306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645920" algn="ctr" defTabSz="457200">
              <a:spcBef>
                <a:spcPts val="720"/>
              </a:spcBef>
              <a:buSzTx/>
              <a:buNone/>
              <a:defRPr sz="306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422304" y="6404518"/>
            <a:ext cx="264496" cy="268792"/>
          </a:xfrm>
          <a:prstGeom prst="rect">
            <a:avLst/>
          </a:prstGeom>
        </p:spPr>
        <p:txBody>
          <a:bodyPr anchor="ctr"/>
          <a:lstStyle>
            <a:lvl1pPr algn="r" defTabSz="457200">
              <a:defRPr sz="108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61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x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199" y="348761"/>
            <a:ext cx="8229602" cy="1392116"/>
          </a:xfrm>
          <a:prstGeom prst="rect">
            <a:avLst/>
          </a:prstGeom>
        </p:spPr>
        <p:txBody>
          <a:bodyPr lIns="52102" tIns="52102" rIns="52102" bIns="52102"/>
          <a:lstStyle>
            <a:lvl1pPr marL="40640" marR="40640">
              <a:defRPr sz="396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457199" y="1740877"/>
            <a:ext cx="8229602" cy="4853355"/>
          </a:xfrm>
          <a:prstGeom prst="rect">
            <a:avLst/>
          </a:prstGeom>
        </p:spPr>
        <p:txBody>
          <a:bodyPr lIns="52102" tIns="52102" rIns="52102" bIns="52102"/>
          <a:lstStyle>
            <a:lvl1pPr marL="555926" marR="40640" indent="-396478">
              <a:spcBef>
                <a:spcPts val="630"/>
              </a:spcBef>
              <a:buClr>
                <a:srgbClr val="FAFAFA"/>
              </a:buClr>
              <a:buSzPct val="65000"/>
              <a:buFont typeface="Wingdings 2"/>
              <a:buChar char=""/>
              <a:def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39295" marR="40640" indent="-275510">
              <a:spcBef>
                <a:spcPts val="540"/>
              </a:spcBef>
              <a:buClr>
                <a:srgbClr val="FFFFFF"/>
              </a:buClr>
              <a:buSzPct val="80000"/>
              <a:buFont typeface="Wingdings 2"/>
              <a:buChar char=""/>
              <a:defRPr sz="23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075406" marR="40640" indent="-224443">
              <a:spcBef>
                <a:spcPts val="450"/>
              </a:spcBef>
              <a:buClr>
                <a:srgbClr val="FFFFFF"/>
              </a:buClr>
              <a:buSzPct val="95000"/>
              <a:buFont typeface="Wingdings"/>
              <a:buChar char=""/>
              <a:defRPr sz="21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270301" marR="40640" indent="-180736">
              <a:buClr>
                <a:srgbClr val="FFFFFF"/>
              </a:buClr>
              <a:buFont typeface="Wingdings 3"/>
              <a:buChar char="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443180" marR="40640" indent="-180736">
              <a:buClr>
                <a:srgbClr val="FFFFFF"/>
              </a:buClr>
              <a:buFont typeface="Wingdings 2"/>
              <a:buChar char="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8220841" y="6357694"/>
            <a:ext cx="169919" cy="166199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080">
                <a:solidFill>
                  <a:srgbClr val="C8C8C8"/>
                </a:solidFill>
                <a:uFill>
                  <a:solidFill>
                    <a:srgbClr val="C8C8C8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22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noProof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EB18E0E-FB76-0342-B8EA-D987BBD60DD6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3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0944A-8217-3344-933D-A2A3C601D94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6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DCF75-D7B5-4944-B8B1-10C7BE3C574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6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133654B-5841-474A-81C6-4B2CE772E4B5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838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2CF9D-6FE8-9148-8F41-AC564F5FA540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6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625F6-53C5-7843-82B9-FC463AD843D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7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38DAA-3FBA-3843-9A5A-AEBCA1919314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FB6BD-0E87-D240-854F-843F7CD1FF0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4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46763-1C8E-0145-B296-826D85FA3AA3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3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7DF9E-BC92-BE4C-BA07-E591F9E66C72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37F8B-5DC6-2B45-8240-BA7DEC3E686D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7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3F3E1-EFDD-394E-8E88-F84C89BCD0EC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3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0B60A0-BC8E-014F-8D47-E97DFB586274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F7E28-0634-4D41-8D16-0C2A4999696C}" type="slidenum">
              <a:rPr lang="en-US"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5851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 typeface="Wingdings" pitchFamily="-65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47FC4-3CED-8944-AB27-5C14FF15601B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887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F1209-FC99-494A-AFA6-7C48A8A65E33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711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0" indent="0">
              <a:buNone/>
              <a:defRPr sz="1800"/>
            </a:lvl2pPr>
            <a:lvl3pPr marL="913777" indent="0">
              <a:buNone/>
              <a:defRPr sz="1600"/>
            </a:lvl3pPr>
            <a:lvl4pPr marL="1370667" indent="0">
              <a:buNone/>
              <a:defRPr sz="1400"/>
            </a:lvl4pPr>
            <a:lvl5pPr marL="1827553" indent="0">
              <a:buNone/>
              <a:defRPr sz="1400"/>
            </a:lvl5pPr>
            <a:lvl6pPr marL="2284444" indent="0">
              <a:buNone/>
              <a:defRPr sz="1400"/>
            </a:lvl6pPr>
            <a:lvl7pPr marL="2741332" indent="0">
              <a:buNone/>
              <a:defRPr sz="1400"/>
            </a:lvl7pPr>
            <a:lvl8pPr marL="3198220" indent="0">
              <a:buNone/>
              <a:defRPr sz="1400"/>
            </a:lvl8pPr>
            <a:lvl9pPr marL="36551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D41D-97F5-E947-AAA0-691A98311EA4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410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ECBB8-C332-4C43-85F6-E821ECEC037C}" type="slidenum">
              <a:rPr lang="en-US" altLang="ja-JP">
                <a:solidFill>
                  <a:srgbClr val="FFFFFF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825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36.xml"/><Relationship Id="rId21" Type="http://schemas.openxmlformats.org/officeDocument/2006/relationships/theme" Target="../theme/theme5.xml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5" y="1"/>
            <a:ext cx="9140825" cy="6850063"/>
            <a:chOff x="0" y="0"/>
            <a:chExt cx="5758" cy="4315"/>
          </a:xfrm>
        </p:grpSpPr>
        <p:sp>
          <p:nvSpPr>
            <p:cNvPr id="25608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84 h 1906"/>
                <a:gd name="T4" fmla="*/ 5884 w 5740"/>
                <a:gd name="T5" fmla="*/ 1084 h 1906"/>
                <a:gd name="T6" fmla="*/ 588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38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5609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7829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830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831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13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385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833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834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385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77835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36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defTabSz="9138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defTabSz="9138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defTabSz="913850" fontAlgn="base">
              <a:spcBef>
                <a:spcPct val="0"/>
              </a:spcBef>
              <a:spcAft>
                <a:spcPct val="0"/>
              </a:spcAft>
              <a:defRPr/>
            </a:pPr>
            <a:fld id="{7B5554E3-567E-024A-A76B-A481281AE2DA}" type="slidenum"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38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826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  <a:ea typeface="ＭＳ Ｐゴシック" pitchFamily="-65" charset="-128"/>
          <a:cs typeface="ＭＳ Ｐゴシック" pitchFamily="-65" charset="-128"/>
        </a:defRPr>
      </a:lvl5pPr>
      <a:lvl6pPr marL="456784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</a:defRPr>
      </a:lvl6pPr>
      <a:lvl7pPr marL="913566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</a:defRPr>
      </a:lvl7pPr>
      <a:lvl8pPr marL="1370351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</a:defRPr>
      </a:lvl8pPr>
      <a:lvl9pPr marL="1827131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000000"/>
            </a:outerShdw>
          </a:effectLst>
          <a:latin typeface="Gill Sans" charset="0"/>
        </a:defRPr>
      </a:lvl9pPr>
    </p:titleStyle>
    <p:bodyStyle>
      <a:lvl1pPr marL="341108" indent="-34110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65" charset="-128"/>
          <a:cs typeface="ＭＳ Ｐゴシック" pitchFamily="-65" charset="-128"/>
        </a:defRPr>
      </a:lvl1pPr>
      <a:lvl2pPr marL="740918" indent="-28399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0728" indent="-22687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597653" indent="-22687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4579" indent="-22687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2309" indent="-228393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69093" indent="-228393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5879" indent="-228393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2661" indent="-228393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4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6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1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1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19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01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84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69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CCFF66">
                <a:alpha val="75000"/>
              </a:srgbClr>
            </a:outerShdw>
          </a:effectLst>
        </p:spPr>
        <p:txBody>
          <a:bodyPr vert="horz" wrap="square" lIns="91355" tIns="45680" rIns="91355" bIns="45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55" tIns="45680" rIns="91355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t" anchorCtr="0" compatLnSpc="1">
            <a:prstTxWarp prst="textNoShape">
              <a:avLst/>
            </a:prstTxWarp>
          </a:bodyPr>
          <a:lstStyle>
            <a:lvl1pPr defTabSz="456784" eaLnBrk="1" hangingPunct="1">
              <a:defRPr sz="1400">
                <a:solidFill>
                  <a:srgbClr val="FFFFFF"/>
                </a:solidFill>
                <a:latin typeface="Tahom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ea typeface="ＭＳ Ｐゴシック" charset="0"/>
              <a:cs typeface="ＭＳ Ｐゴシック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t" anchorCtr="0" compatLnSpc="1">
            <a:prstTxWarp prst="textNoShape">
              <a:avLst/>
            </a:prstTxWarp>
          </a:bodyPr>
          <a:lstStyle>
            <a:lvl1pPr algn="ctr" defTabSz="456784" eaLnBrk="1" hangingPunct="1">
              <a:defRPr sz="1400">
                <a:solidFill>
                  <a:srgbClr val="FFFFFF"/>
                </a:solidFill>
                <a:latin typeface="Tahom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ea typeface="ＭＳ Ｐゴシック" charset="0"/>
              <a:cs typeface="ＭＳ Ｐゴシック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5" tIns="45680" rIns="91355" bIns="45680" numCol="1" anchor="t" anchorCtr="0" compatLnSpc="1">
            <a:prstTxWarp prst="textNoShape">
              <a:avLst/>
            </a:prstTxWarp>
          </a:bodyPr>
          <a:lstStyle>
            <a:lvl1pPr algn="r" defTabSz="456784" eaLnBrk="1" hangingPunct="1">
              <a:defRPr sz="1400">
                <a:solidFill>
                  <a:srgbClr val="FFFFFF"/>
                </a:solidFill>
                <a:latin typeface="Tahom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239AB-7D0E-4B40-AB73-E370CD22938F}" type="slidenum">
              <a:rPr lang="en-US" altLang="ja-JP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939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4385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6784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6pPr>
      <a:lvl7pPr marL="9135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7pPr>
      <a:lvl8pPr marL="137035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8pPr>
      <a:lvl9pPr marL="182713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9pPr>
    </p:titleStyle>
    <p:bodyStyle>
      <a:lvl1pPr marL="341108" indent="-341108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918" indent="-283993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0728" indent="-226876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597653" indent="-226876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4579" indent="-226876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2309" indent="-228393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69093" indent="-228393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5879" indent="-228393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2661" indent="-228393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4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6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1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31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19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01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84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69" algn="l" defTabSz="4567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CCFF66">
                <a:alpha val="75000"/>
              </a:srgbClr>
            </a:outerShdw>
          </a:effec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defTabSz="457059" eaLnBrk="1" hangingPunct="1">
              <a:defRPr sz="1400">
                <a:solidFill>
                  <a:srgbClr val="FFFFFF"/>
                </a:solidFill>
                <a:latin typeface="Tahom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ea typeface="ＭＳ Ｐゴシック" charset="0"/>
              <a:cs typeface="ＭＳ Ｐゴシック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ctr" defTabSz="457059" eaLnBrk="1" hangingPunct="1">
              <a:defRPr sz="1400">
                <a:solidFill>
                  <a:srgbClr val="FFFFFF"/>
                </a:solidFill>
                <a:latin typeface="Tahom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ea typeface="ＭＳ Ｐゴシック" charset="0"/>
              <a:cs typeface="ＭＳ Ｐゴシック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457059" eaLnBrk="1" hangingPunct="1">
              <a:defRPr sz="1400">
                <a:solidFill>
                  <a:srgbClr val="FFFFFF"/>
                </a:solidFill>
                <a:latin typeface="Tahom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239AB-7D0E-4B40-AB73-E370CD22938F}" type="slidenum">
              <a:rPr lang="en-US" altLang="ja-JP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33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9" r:id="rId1"/>
    <p:sldLayoutId id="2147484200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6pPr>
      <a:lvl7pPr marL="9141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7pPr>
      <a:lvl8pPr marL="1371174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8pPr>
      <a:lvl9pPr marL="182823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3818" indent="-228529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0876" indent="-228529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7934" indent="-228529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4991" indent="-228529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CCFF66">
                <a:alpha val="75000"/>
              </a:srgbClr>
            </a:outerShdw>
          </a:effectLst>
        </p:spPr>
        <p:txBody>
          <a:bodyPr vert="horz" wrap="square" lIns="91376" tIns="45689" rIns="91376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76" tIns="45689" rIns="91376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9" rIns="91376" bIns="4568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0"/>
              </a:defRPr>
            </a:lvl1pPr>
          </a:lstStyle>
          <a:p>
            <a:pPr defTabSz="9140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9" rIns="91376" bIns="4568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0"/>
              </a:defRPr>
            </a:lvl1pPr>
          </a:lstStyle>
          <a:p>
            <a:pPr defTabSz="9140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6" tIns="45689" rIns="91376" bIns="4568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 defTabSz="91406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D54379-48E5-3E48-8FD3-DE60CC0A7C3F}" type="slidenum">
              <a:rPr lang="en-US" altLang="ja-JP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06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159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5pPr>
      <a:lvl6pPr marL="45689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6pPr>
      <a:lvl7pPr marL="913777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7pPr>
      <a:lvl8pPr marL="1370667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8pPr>
      <a:lvl9pPr marL="182755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1186" indent="-341186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089" indent="-284058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0990" indent="-226929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598021" indent="-226929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5053" indent="-226929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2888" indent="-228446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65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69776" indent="-228446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65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6666" indent="-228446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65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3554" indent="-228446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65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0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7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67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53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44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32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20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10" algn="l" defTabSz="4568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9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85800" y="37719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85800" y="1977390"/>
            <a:ext cx="7772400" cy="4880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700"/>
              </a:spcBef>
              <a:buChar char="–"/>
              <a:defRPr sz="3000"/>
            </a:lvl2pPr>
            <a:lvl3pPr marL="1183639" indent="-228600">
              <a:spcBef>
                <a:spcPts val="600"/>
              </a:spcBef>
              <a:defRPr sz="2600"/>
            </a:lvl3pPr>
            <a:lvl4pPr marL="1640839" indent="-228600">
              <a:spcBef>
                <a:spcPts val="500"/>
              </a:spcBef>
              <a:buChar char="–"/>
              <a:defRPr sz="2200"/>
            </a:lvl4pPr>
            <a:lvl5pPr marL="2098039" indent="-228600">
              <a:spcBef>
                <a:spcPts val="500"/>
              </a:spcBef>
              <a:buChar char="»"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362368" y="6252210"/>
            <a:ext cx="291747" cy="2964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2930">
              <a:defRPr sz="126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Times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3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  <p:sldLayoutId id="2147484314" r:id="rId15"/>
    <p:sldLayoutId id="2147484315" r:id="rId16"/>
    <p:sldLayoutId id="2147484316" r:id="rId17"/>
    <p:sldLayoutId id="2147484317" r:id="rId18"/>
    <p:sldLayoutId id="2147484318" r:id="rId19"/>
    <p:sldLayoutId id="2147484319" r:id="rId2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marL="40640" marR="4064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1pPr>
      <a:lvl2pPr marL="40640" marR="40640" indent="20574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2pPr>
      <a:lvl3pPr marL="40640" marR="40640" indent="41148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3pPr>
      <a:lvl4pPr marL="40640" marR="40640" indent="61722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4pPr>
      <a:lvl5pPr marL="40640" marR="40640" indent="82296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5pPr>
      <a:lvl6pPr marL="40640" marR="40640" indent="10287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6pPr>
      <a:lvl7pPr marL="40640" marR="40640" indent="123444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7pPr>
      <a:lvl8pPr marL="40640" marR="40640" indent="144018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8pPr>
      <a:lvl9pPr marL="40640" marR="40640" indent="164592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2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9pPr>
    </p:titleStyle>
    <p:bodyStyle>
      <a:lvl1pPr marL="345186" marR="40640" indent="-308610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1pPr>
      <a:lvl2pPr marL="739520" marR="40640" indent="-291464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2pPr>
      <a:lvl3pPr marL="1128580" marR="40640" indent="-269044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3pPr>
      <a:lvl4pPr marL="1588977" marR="40640" indent="-317961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4pPr>
      <a:lvl5pPr marL="2000457" marR="40640" indent="-317961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5pPr>
      <a:lvl6pPr marL="2000457" marR="40640" indent="-317961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6pPr>
      <a:lvl7pPr marL="2000457" marR="40640" indent="-317961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7pPr>
      <a:lvl8pPr marL="2000457" marR="40640" indent="-317961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8pPr>
      <a:lvl9pPr marL="2000457" marR="40640" indent="-317961" algn="l" defTabSz="914400" rtl="0" latinLnBrk="0">
        <a:lnSpc>
          <a:spcPct val="100000"/>
        </a:lnSpc>
        <a:spcBef>
          <a:spcPts val="720"/>
        </a:spcBef>
        <a:spcAft>
          <a:spcPts val="0"/>
        </a:spcAft>
        <a:buClrTx/>
        <a:buSzPct val="100000"/>
        <a:buFontTx/>
        <a:buChar char="•"/>
        <a:tabLst/>
        <a:defRPr sz="306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Times"/>
        </a:defRPr>
      </a:lvl9pPr>
    </p:bodyStyle>
    <p:otherStyle>
      <a:lvl1pPr marL="0" marR="0" indent="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1pPr>
      <a:lvl2pPr marL="0" marR="0" indent="20574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2pPr>
      <a:lvl3pPr marL="0" marR="0" indent="41148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3pPr>
      <a:lvl4pPr marL="0" marR="0" indent="61722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4pPr>
      <a:lvl5pPr marL="0" marR="0" indent="82296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5pPr>
      <a:lvl6pPr marL="0" marR="0" indent="102870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6pPr>
      <a:lvl7pPr marL="0" marR="0" indent="123444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7pPr>
      <a:lvl8pPr marL="0" marR="0" indent="144018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8pPr>
      <a:lvl9pPr marL="0" marR="0" indent="1645920" algn="ctr" defTabSz="58293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CCFF66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mtClean="0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5F25B4E4-B841-3B4E-8F4C-ABD959F37459}" type="slidenum">
              <a:rPr lang="en-US" altLang="ja-JP" smtClean="0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159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Gill Sans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w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xp344_03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r="29185"/>
          <a:stretch/>
        </p:blipFill>
        <p:spPr bwMode="auto">
          <a:xfrm>
            <a:off x="0" y="3406974"/>
            <a:ext cx="6543675" cy="344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hikyu-from-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3675" y="0"/>
            <a:ext cx="2600325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1998"/>
            <a:ext cx="65436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utura Medium" charset="0"/>
                <a:ea typeface="Futura Medium" charset="0"/>
                <a:cs typeface="Futura Medium" charset="0"/>
              </a:rPr>
              <a:t>Scientific Ocean Drilling:</a:t>
            </a:r>
          </a:p>
          <a:p>
            <a:pPr algn="ctr"/>
            <a:r>
              <a:rPr lang="en-US" sz="2800" dirty="0" smtClean="0">
                <a:latin typeface="Futura Medium" charset="0"/>
                <a:ea typeface="Futura Medium" charset="0"/>
                <a:cs typeface="Futura Medium" charset="0"/>
              </a:rPr>
              <a:t>Building Consensus and Observatories</a:t>
            </a:r>
          </a:p>
          <a:p>
            <a:pPr algn="ctr"/>
            <a:endParaRPr lang="en-US" sz="2400" dirty="0">
              <a:latin typeface="Futura Medium" charset="0"/>
              <a:ea typeface="Futura Medium" charset="0"/>
              <a:cs typeface="Futura Medium" charset="0"/>
            </a:endParaRPr>
          </a:p>
          <a:p>
            <a:pPr algn="ctr"/>
            <a:r>
              <a:rPr lang="en-US" sz="2400" dirty="0" smtClean="0">
                <a:latin typeface="Futura Medium" charset="0"/>
                <a:ea typeface="Futura Medium" charset="0"/>
                <a:cs typeface="Futura Medium" charset="0"/>
              </a:rPr>
              <a:t>Harold Tobin</a:t>
            </a:r>
          </a:p>
          <a:p>
            <a:pPr algn="ctr"/>
            <a:r>
              <a:rPr lang="en-US" sz="2400" i="1" dirty="0" smtClean="0">
                <a:latin typeface="Futura Medium" charset="0"/>
                <a:ea typeface="Futura Medium" charset="0"/>
                <a:cs typeface="Futura Medium" charset="0"/>
              </a:rPr>
              <a:t>University of Wisconsin – Madison </a:t>
            </a:r>
            <a:endParaRPr lang="en-US" sz="2400" i="1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2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2" y="474136"/>
            <a:ext cx="860213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smtClean="0">
                <a:latin typeface="Futura Medium" charset="0"/>
                <a:ea typeface="Futura Medium" charset="0"/>
                <a:cs typeface="Futura Medium" charset="0"/>
              </a:rPr>
              <a:t>A drilling expedition is the culmination of a long and rigorous process</a:t>
            </a:r>
            <a:br>
              <a:rPr lang="en-US" altLang="en-US" sz="4000" dirty="0" smtClean="0">
                <a:latin typeface="Futura Medium" charset="0"/>
                <a:ea typeface="Futura Medium" charset="0"/>
                <a:cs typeface="Futura Medium" charset="0"/>
              </a:rPr>
            </a:br>
            <a:endParaRPr lang="en-US" altLang="en-US" sz="40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70931" y="1739965"/>
            <a:ext cx="8602133" cy="4114800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en-US" altLang="en-US" sz="2200" dirty="0">
                <a:latin typeface="Futura Medium" charset="0"/>
                <a:ea typeface="Futura Medium" charset="0"/>
                <a:cs typeface="Futura Medium" charset="0"/>
              </a:rPr>
              <a:t>E</a:t>
            </a: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xtremely local targets must address the broadest scientific questions 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Big questions, everyone has an opinion of where to go and how to address</a:t>
            </a:r>
            <a:endParaRPr lang="en-US" altLang="en-US" sz="2200" dirty="0">
              <a:latin typeface="Futura Medium" charset="0"/>
              <a:ea typeface="Futura Medium" charset="0"/>
              <a:cs typeface="Futura Medium" charset="0"/>
            </a:endParaRPr>
          </a:p>
          <a:p>
            <a:pPr eaLnBrk="1" hangingPunct="1">
              <a:spcAft>
                <a:spcPts val="24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Must build consensus to distill down to tractable projects (workshops &amp; more workshops…)</a:t>
            </a:r>
            <a:endParaRPr lang="en-US" altLang="en-US" sz="2200" dirty="0">
              <a:latin typeface="Futura Medium" charset="0"/>
              <a:ea typeface="Futura Medium" charset="0"/>
              <a:cs typeface="Futura Medium" charset="0"/>
            </a:endParaRPr>
          </a:p>
          <a:p>
            <a:pPr eaLnBrk="1" hangingPunct="1">
              <a:spcAft>
                <a:spcPts val="24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Builds on a ‘food pyramid’ of geophysical and geologic data</a:t>
            </a:r>
            <a:endParaRPr lang="en-US" altLang="en-US" sz="2200" dirty="0">
              <a:latin typeface="Futura Medium" charset="0"/>
              <a:ea typeface="Futura Medium" charset="0"/>
              <a:cs typeface="Futura Medium" charset="0"/>
            </a:endParaRPr>
          </a:p>
          <a:p>
            <a:pPr eaLnBrk="1" hangingPunct="1">
              <a:spcAft>
                <a:spcPts val="24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Keep returning to key corridors … because we know more about them already</a:t>
            </a:r>
            <a:endParaRPr lang="en-US" altLang="en-US" sz="22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3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8" y="772799"/>
            <a:ext cx="7843426" cy="59666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079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Futura Medium" charset="0"/>
                <a:ea typeface="Futura Medium" charset="0"/>
                <a:cs typeface="Futura Medium" charset="0"/>
              </a:rPr>
              <a:t>DSDP/ODP/IODP corridors for focused efforts: 1970s – today</a:t>
            </a:r>
          </a:p>
          <a:p>
            <a:pPr algn="ctr"/>
            <a:r>
              <a:rPr lang="en-US" sz="1600" i="1" dirty="0" smtClean="0">
                <a:latin typeface="Futura Medium" charset="0"/>
                <a:ea typeface="Futura Medium" charset="0"/>
                <a:cs typeface="Futura Medium" charset="0"/>
              </a:rPr>
              <a:t>Not coincidentally, linked to MARGINS &amp; </a:t>
            </a:r>
            <a:r>
              <a:rPr lang="en-US" sz="1600" i="1" dirty="0" err="1" smtClean="0">
                <a:latin typeface="Futura Medium" charset="0"/>
                <a:ea typeface="Futura Medium" charset="0"/>
                <a:cs typeface="Futura Medium" charset="0"/>
              </a:rPr>
              <a:t>GeoPRISMS</a:t>
            </a:r>
            <a:endParaRPr lang="en-US" sz="1600" i="1" dirty="0" smtClean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7367692" y="4709012"/>
            <a:ext cx="2810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Futura Medium" charset="0"/>
                <a:ea typeface="Futura Medium" charset="0"/>
                <a:cs typeface="Futura Medium" charset="0"/>
              </a:rPr>
              <a:t>Saffer</a:t>
            </a:r>
            <a:r>
              <a:rPr lang="en-US" sz="2000" i="1" dirty="0" smtClean="0">
                <a:latin typeface="Futura Medium" charset="0"/>
                <a:ea typeface="Futura Medium" charset="0"/>
                <a:cs typeface="Futura Medium" charset="0"/>
              </a:rPr>
              <a:t> &amp; Tobin, 2011</a:t>
            </a:r>
            <a:endParaRPr lang="en-US" sz="2000" i="1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 descr="bbdos_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t="12877" r="3163" b="8549"/>
          <a:stretch>
            <a:fillRect/>
          </a:stretch>
        </p:blipFill>
        <p:spPr bwMode="auto">
          <a:xfrm>
            <a:off x="0" y="596434"/>
            <a:ext cx="9144000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Text Box 1027"/>
          <p:cNvSpPr txBox="1">
            <a:spLocks noChangeArrowheads="1"/>
          </p:cNvSpPr>
          <p:nvPr/>
        </p:nvSpPr>
        <p:spPr bwMode="auto">
          <a:xfrm>
            <a:off x="136525" y="5897563"/>
            <a:ext cx="23299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D9D9D9"/>
                </a:solidFill>
                <a:latin typeface="Futura Medium" charset="0"/>
                <a:ea typeface="Futura Medium" charset="0"/>
                <a:cs typeface="Futura Medium" charset="0"/>
              </a:rPr>
              <a:t>Bangs et al., 1999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8302" y="122830"/>
            <a:ext cx="603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utura Medium" charset="0"/>
                <a:ea typeface="Futura Medium" charset="0"/>
                <a:cs typeface="Futura Medium" charset="0"/>
              </a:rPr>
              <a:t>N. Barbados Ridge Transect</a:t>
            </a:r>
            <a:endParaRPr lang="en-US" sz="28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7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333" b="5765"/>
          <a:stretch/>
        </p:blipFill>
        <p:spPr>
          <a:xfrm>
            <a:off x="76201" y="863091"/>
            <a:ext cx="8967764" cy="5904359"/>
          </a:xfrm>
          <a:prstGeom prst="rect">
            <a:avLst/>
          </a:prstGeom>
        </p:spPr>
      </p:pic>
      <p:sp>
        <p:nvSpPr>
          <p:cNvPr id="139266" name="Rectangle 3"/>
          <p:cNvSpPr>
            <a:spLocks noChangeArrowheads="1"/>
          </p:cNvSpPr>
          <p:nvPr/>
        </p:nvSpPr>
        <p:spPr bwMode="auto">
          <a:xfrm>
            <a:off x="228600" y="76200"/>
            <a:ext cx="2133600" cy="838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55" tIns="45680" rIns="91355" bIns="45680"/>
          <a:lstStyle/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7" name="Rectangle 4"/>
          <p:cNvSpPr>
            <a:spLocks noChangeArrowheads="1"/>
          </p:cNvSpPr>
          <p:nvPr/>
        </p:nvSpPr>
        <p:spPr bwMode="auto">
          <a:xfrm>
            <a:off x="5334000" y="381000"/>
            <a:ext cx="2133600" cy="838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55" tIns="45680" rIns="91355" bIns="45680"/>
          <a:lstStyle/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8915400" cy="1292581"/>
          </a:xfrm>
          <a:prstGeom prst="rect">
            <a:avLst/>
          </a:prstGeom>
          <a:ln>
            <a:noFill/>
          </a:ln>
        </p:spPr>
        <p:txBody>
          <a:bodyPr lIns="91355" tIns="45680" rIns="91355" bIns="45680">
            <a:spAutoFit/>
          </a:bodyPr>
          <a:lstStyle/>
          <a:p>
            <a:pPr algn="ctr" defTabSz="9138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NanTroSEIZE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:  The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Nankai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 Trough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Seismogenic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 Zone Experiment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</a:b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81601"/>
            <a:ext cx="6705600" cy="1938912"/>
          </a:xfrm>
          <a:prstGeom prst="rect">
            <a:avLst/>
          </a:prstGeom>
          <a:noFill/>
        </p:spPr>
        <p:txBody>
          <a:bodyPr lIns="91355" tIns="45680" rIns="91355" bIns="4568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A multi-stage effort to</a:t>
            </a:r>
          </a:p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sample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and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instrument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the</a:t>
            </a:r>
          </a:p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plate boundary fault zone </a:t>
            </a:r>
            <a:r>
              <a:rPr kumimoji="1"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across</a:t>
            </a:r>
          </a:p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Medium" charset="0"/>
                <a:ea typeface="Futura Medium" charset="0"/>
                <a:cs typeface="Futura Medium" charset="0"/>
              </a:rPr>
              <a:t>the up-dip end of locking and rupture</a:t>
            </a:r>
            <a:endParaRPr lang="en-US" b="1" dirty="0" smtClean="0">
              <a:solidFill>
                <a:srgbClr val="66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 Medium" charset="0"/>
              <a:ea typeface="Futura Medium" charset="0"/>
              <a:cs typeface="Futura Medium" charset="0"/>
            </a:endParaRPr>
          </a:p>
          <a:p>
            <a:pPr defTabSz="9138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FFFFFF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1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ORK39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10" y="452454"/>
            <a:ext cx="3929276" cy="29762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icture 4" descr="CORK-illu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0"/>
            <a:ext cx="3065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083" y="62604"/>
            <a:ext cx="5589082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smtClean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Futura Medium" charset="0"/>
                <a:ea typeface="Futura Medium" charset="0"/>
                <a:cs typeface="Futura Medium" charset="0"/>
                <a:sym typeface="Helvetica"/>
              </a:rPr>
              <a:t>Put a CORK in it</a:t>
            </a: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92D050"/>
              </a:solidFill>
              <a:effectLst/>
              <a:uFillTx/>
              <a:latin typeface="Futura Medium" charset="0"/>
              <a:ea typeface="Futura Medium" charset="0"/>
              <a:cs typeface="Futura Medium" charset="0"/>
              <a:sym typeface="Helvetica"/>
            </a:endParaRPr>
          </a:p>
        </p:txBody>
      </p:sp>
      <p:pic>
        <p:nvPicPr>
          <p:cNvPr id="8" name="1026B_octopu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6789" y="3414032"/>
            <a:ext cx="4481750" cy="336131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268082" y="3653370"/>
            <a:ext cx="32939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utura Medium" charset="0"/>
                <a:ea typeface="Futura Medium" charset="0"/>
                <a:cs typeface="Futura Medium" charset="0"/>
                <a:sym typeface="Helvetica"/>
              </a:rPr>
              <a:t>Building observatories on the </a:t>
            </a:r>
            <a:r>
              <a:rPr kumimoji="0" lang="en-US" sz="2000" b="0" i="1" u="none" strike="noStrike" cap="none" spc="0" normalizeH="0" baseline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utura Medium" charset="0"/>
                <a:ea typeface="Futura Medium" charset="0"/>
                <a:cs typeface="Futura Medium" charset="0"/>
                <a:sym typeface="Helvetica"/>
              </a:rPr>
              <a:t>sea floor since 1991</a:t>
            </a:r>
            <a:endParaRPr kumimoji="0" lang="en-US" sz="2000" b="0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Futura Medium" charset="0"/>
              <a:ea typeface="Futura Medium" charset="0"/>
              <a:cs typeface="Futura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2949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173861" y="11430"/>
            <a:ext cx="8739129" cy="122420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+mn-lt"/>
                <a:ea typeface="+mn-ea"/>
                <a:cs typeface="+mn-cs"/>
                <a:sym typeface="Gill Sans"/>
              </a:defRPr>
            </a:pPr>
            <a:r>
              <a:rPr sz="2000" dirty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Futura Medium" charset="0"/>
                <a:ea typeface="Futura Medium" charset="0"/>
                <a:cs typeface="Futura Medium" charset="0"/>
              </a:rPr>
              <a:t>ODP/IODP CORK Installations, 1991-2011</a:t>
            </a:r>
          </a:p>
          <a:p>
            <a:pPr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2000" dirty="0">
                <a:uFill>
                  <a:solidFill>
                    <a:srgbClr val="FFFB00"/>
                  </a:solidFill>
                </a:uFill>
                <a:latin typeface="Futura Medium" charset="0"/>
                <a:ea typeface="Futura Medium" charset="0"/>
                <a:cs typeface="Futura Medium" charset="0"/>
              </a:rPr>
              <a:t>(not included: </a:t>
            </a:r>
            <a:r>
              <a:rPr sz="2000" dirty="0" smtClean="0">
                <a:uFill>
                  <a:solidFill>
                    <a:srgbClr val="FFFB00"/>
                  </a:solidFill>
                </a:uFill>
                <a:latin typeface="Futura Medium" charset="0"/>
                <a:ea typeface="Futura Medium" charset="0"/>
                <a:cs typeface="Futura Medium" charset="0"/>
              </a:rPr>
              <a:t>8 </a:t>
            </a:r>
            <a:r>
              <a:rPr sz="2000" dirty="0">
                <a:uFill>
                  <a:solidFill>
                    <a:srgbClr val="FFFB00"/>
                  </a:solidFill>
                </a:uFill>
                <a:latin typeface="Futura Medium" charset="0"/>
                <a:ea typeface="Futura Medium" charset="0"/>
                <a:cs typeface="Futura Medium" charset="0"/>
              </a:rPr>
              <a:t>sites mainly for broadband seismology observatories)</a:t>
            </a:r>
            <a:r>
              <a:rPr sz="2000" dirty="0">
                <a:uFill>
                  <a:solidFill>
                    <a:srgbClr val="E8E81E"/>
                  </a:solidFill>
                </a:uFill>
                <a:latin typeface="Futura Medium" charset="0"/>
                <a:ea typeface="Futura Medium" charset="0"/>
                <a:cs typeface="Futura Medium" charset="0"/>
              </a:rPr>
              <a:t/>
            </a:r>
            <a:br>
              <a:rPr sz="2000" dirty="0">
                <a:uFill>
                  <a:solidFill>
                    <a:srgbClr val="E8E81E"/>
                  </a:solidFill>
                </a:uFill>
                <a:latin typeface="Futura Medium" charset="0"/>
                <a:ea typeface="Futura Medium" charset="0"/>
                <a:cs typeface="Futura Medium" charset="0"/>
              </a:rPr>
            </a:br>
            <a:endParaRPr sz="2000" dirty="0">
              <a:uFill>
                <a:solidFill>
                  <a:srgbClr val="E8E81E"/>
                </a:solidFill>
              </a:u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202" name="CORKMap201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0050" y="0"/>
            <a:ext cx="9886950" cy="76399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4322" y="6553941"/>
            <a:ext cx="214269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utura Medium" charset="0"/>
                <a:ea typeface="Futura Medium" charset="0"/>
                <a:cs typeface="Futura Medium" charset="0"/>
                <a:sym typeface="Helvetica"/>
              </a:rPr>
              <a:t>Courtesy </a:t>
            </a:r>
            <a:r>
              <a:rPr kumimoji="0" lang="en-US" sz="1600" b="0" i="1" u="none" strike="noStrike" cap="none" spc="0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utura Medium" charset="0"/>
                <a:ea typeface="Futura Medium" charset="0"/>
                <a:cs typeface="Futura Medium" charset="0"/>
                <a:sym typeface="Helvetica"/>
              </a:rPr>
              <a:t>Keir</a:t>
            </a:r>
            <a:r>
              <a:rPr kumimoji="0" lang="en-US" sz="1600" b="0" i="1" u="none" strike="noStrike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Futura Medium" charset="0"/>
                <a:ea typeface="Futura Medium" charset="0"/>
                <a:cs typeface="Futura Medium" charset="0"/>
                <a:sym typeface="Helvetica"/>
              </a:rPr>
              <a:t> Becker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Futura Medium" charset="0"/>
              <a:ea typeface="Futura Medium" charset="0"/>
              <a:cs typeface="Futura Medium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8016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29372" y="214712"/>
            <a:ext cx="8652951" cy="9540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29" tIns="45715" rIns="91429" bIns="45715" rtlCol="0">
            <a:spAutoFit/>
          </a:bodyPr>
          <a:lstStyle/>
          <a:p>
            <a:pPr algn="ctr" defTabSz="914400"/>
            <a:r>
              <a:rPr kumimoji="1" lang="en-US" altLang="ja-JP" sz="2800" dirty="0" smtClean="0">
                <a:solidFill>
                  <a:prstClr val="black"/>
                </a:solidFill>
                <a:latin typeface="Futura Medium" charset="0"/>
                <a:ea typeface="Futura Medium" charset="0"/>
                <a:cs typeface="Futura Medium" charset="0"/>
              </a:rPr>
              <a:t>First </a:t>
            </a:r>
            <a:r>
              <a:rPr kumimoji="1" lang="en-US" altLang="ja-JP" sz="2800" dirty="0" err="1" smtClean="0">
                <a:solidFill>
                  <a:prstClr val="black"/>
                </a:solidFill>
                <a:latin typeface="Futura Medium" charset="0"/>
                <a:ea typeface="Futura Medium" charset="0"/>
                <a:cs typeface="Futura Medium" charset="0"/>
              </a:rPr>
              <a:t>Nankai</a:t>
            </a:r>
            <a:r>
              <a:rPr kumimoji="1" lang="en-US" altLang="ja-JP" sz="2800" dirty="0" smtClean="0">
                <a:solidFill>
                  <a:prstClr val="black"/>
                </a:solidFill>
                <a:latin typeface="Futura Medium" charset="0"/>
                <a:ea typeface="Futura Medium" charset="0"/>
                <a:cs typeface="Futura Medium" charset="0"/>
              </a:rPr>
              <a:t> LTBMS </a:t>
            </a:r>
            <a:r>
              <a:rPr kumimoji="1" lang="en-US" altLang="ja-JP" sz="2800" dirty="0">
                <a:solidFill>
                  <a:prstClr val="black"/>
                </a:solidFill>
                <a:latin typeface="Futura Medium" charset="0"/>
                <a:ea typeface="Futura Medium" charset="0"/>
                <a:cs typeface="Futura Medium" charset="0"/>
              </a:rPr>
              <a:t>(“CORK”) was connected to DONET by </a:t>
            </a:r>
            <a:r>
              <a:rPr kumimoji="1" lang="en-US" altLang="ja-JP" sz="2800" i="1" dirty="0">
                <a:solidFill>
                  <a:prstClr val="black"/>
                </a:solidFill>
                <a:latin typeface="Futura Medium" charset="0"/>
                <a:ea typeface="Futura Medium" charset="0"/>
                <a:cs typeface="Futura Medium" charset="0"/>
              </a:rPr>
              <a:t>ROV HyperDolphin </a:t>
            </a:r>
            <a:r>
              <a:rPr kumimoji="1" lang="en-US" altLang="ja-JP" sz="2800" dirty="0">
                <a:solidFill>
                  <a:prstClr val="black"/>
                </a:solidFill>
                <a:latin typeface="Futura Medium" charset="0"/>
                <a:ea typeface="Futura Medium" charset="0"/>
                <a:cs typeface="Futura Medium" charset="0"/>
              </a:rPr>
              <a:t>in January 2013</a:t>
            </a:r>
          </a:p>
        </p:txBody>
      </p:sp>
      <p:pic>
        <p:nvPicPr>
          <p:cNvPr id="15364" name="Picture 4" descr="C:\Users\yoko\Desktop\KY13-02\KY13-02_HPD4500@熊野灘\01_HPD4500潜航資料\06_HPD#1466@C0002G展張_130124\Main_camera\hdc2013012420512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98" y="2137533"/>
            <a:ext cx="4826158" cy="29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389913" y="5233001"/>
            <a:ext cx="4575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ROV platform of C0002G </a:t>
            </a:r>
            <a:r>
              <a:rPr kumimoji="1" lang="en-US" altLang="ja-JP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borehole </a:t>
            </a:r>
            <a:r>
              <a:rPr kumimoji="1" lang="en-US" altLang="ja-JP" smtClean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observatory with </a:t>
            </a:r>
            <a:r>
              <a:rPr kumimoji="1" lang="en-US" altLang="ja-JP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DONET interface and extension cable.</a:t>
            </a:r>
            <a:endParaRPr kumimoji="1" lang="ja-JP" altLang="en-US" dirty="0">
              <a:solidFill>
                <a:srgbClr val="FFFFFF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0" name="Picture 2" descr="C:\Documents and Settings\araki\デスクトップ\C2observatory\F20.png"/>
          <p:cNvPicPr>
            <a:picLocks noChangeAspect="1" noChangeArrowheads="1"/>
          </p:cNvPicPr>
          <p:nvPr/>
        </p:nvPicPr>
        <p:blipFill>
          <a:blip r:embed="rId4" cstate="print"/>
          <a:srcRect l="38491" r="22066" b="22186"/>
          <a:stretch>
            <a:fillRect/>
          </a:stretch>
        </p:blipFill>
        <p:spPr bwMode="auto">
          <a:xfrm>
            <a:off x="159268" y="1538141"/>
            <a:ext cx="1297944" cy="4450094"/>
          </a:xfrm>
          <a:prstGeom prst="rect">
            <a:avLst/>
          </a:prstGeom>
          <a:noFill/>
        </p:spPr>
      </p:pic>
      <p:pic>
        <p:nvPicPr>
          <p:cNvPr id="11" name="Picture 3" descr="C:\Documents and Settings\araki\デスクトップ\C2observatory\F21.png"/>
          <p:cNvPicPr>
            <a:picLocks noChangeAspect="1" noChangeArrowheads="1"/>
          </p:cNvPicPr>
          <p:nvPr/>
        </p:nvPicPr>
        <p:blipFill>
          <a:blip r:embed="rId5" cstate="print"/>
          <a:srcRect l="33434" r="42684" b="26045"/>
          <a:stretch>
            <a:fillRect/>
          </a:stretch>
        </p:blipFill>
        <p:spPr bwMode="auto">
          <a:xfrm>
            <a:off x="1743444" y="1538141"/>
            <a:ext cx="927103" cy="4450094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312696" y="5988235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FFFF"/>
                </a:solidFill>
                <a:latin typeface="Calibri"/>
                <a:ea typeface="ＭＳ Ｐゴシック"/>
              </a:rPr>
              <a:t>10m</a:t>
            </a:r>
            <a:endParaRPr kumimoji="1"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50805" y="497163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FFFF"/>
                </a:solidFill>
                <a:latin typeface="Calibri"/>
                <a:ea typeface="ＭＳ Ｐゴシック"/>
              </a:rPr>
              <a:t>7m</a:t>
            </a:r>
            <a:endParaRPr kumimoji="1"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pic>
        <p:nvPicPr>
          <p:cNvPr id="15" name="Picture 5" descr="C:\Documents and Settings\araki\デスクトップ\C2observatory\strain_installati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1168" y="5405533"/>
            <a:ext cx="2101433" cy="1407843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5597965" y="2520711"/>
            <a:ext cx="145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ROV platform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76575" y="4333335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DONET</a:t>
            </a:r>
            <a:r>
              <a:rPr kumimoji="1"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I/F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60107" y="3860152"/>
            <a:ext cx="22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Extension cable spool</a:t>
            </a:r>
            <a:endParaRPr kumimoji="1"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05773" y="3675486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err="1">
                <a:solidFill>
                  <a:srgbClr val="FFFFFF"/>
                </a:solidFill>
                <a:latin typeface="Calibri"/>
                <a:ea typeface="ＭＳ Ｐゴシック"/>
              </a:rPr>
              <a:t>TIlt</a:t>
            </a:r>
            <a:endParaRPr kumimoji="1"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690769" y="4357913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FFFFFF"/>
                </a:solidFill>
                <a:latin typeface="Calibri"/>
                <a:ea typeface="ＭＳ Ｐゴシック"/>
              </a:rPr>
              <a:t>BB seismic</a:t>
            </a:r>
          </a:p>
          <a:p>
            <a:pPr defTabSz="914400"/>
            <a:r>
              <a:rPr kumimoji="1" lang="en-US" altLang="ja-JP" dirty="0" smtClean="0">
                <a:solidFill>
                  <a:srgbClr val="FFFFFF"/>
                </a:solidFill>
                <a:latin typeface="Calibri"/>
                <a:ea typeface="ＭＳ Ｐゴシック"/>
              </a:rPr>
              <a:t>sensor</a:t>
            </a:r>
            <a:endParaRPr kumimoji="1"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78724" y="2740278"/>
            <a:ext cx="148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FFFF"/>
                </a:solidFill>
                <a:latin typeface="Calibri"/>
                <a:ea typeface="ＭＳ Ｐゴシック"/>
              </a:rPr>
              <a:t>Thermometer</a:t>
            </a:r>
            <a:endParaRPr kumimoji="1"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399" y="6357567"/>
            <a:ext cx="345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All images courtesy E. Araki</a:t>
            </a:r>
          </a:p>
        </p:txBody>
      </p:sp>
      <p:cxnSp>
        <p:nvCxnSpPr>
          <p:cNvPr id="21" name="直線矢印コネクタ 15"/>
          <p:cNvCxnSpPr/>
          <p:nvPr/>
        </p:nvCxnSpPr>
        <p:spPr>
          <a:xfrm flipV="1">
            <a:off x="4963546" y="3374614"/>
            <a:ext cx="225019" cy="9587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22"/>
          <p:cNvSpPr txBox="1"/>
          <p:nvPr/>
        </p:nvSpPr>
        <p:spPr>
          <a:xfrm>
            <a:off x="2670547" y="237094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>
                <a:solidFill>
                  <a:srgbClr val="FFFFFF"/>
                </a:solidFill>
                <a:latin typeface="Calibri"/>
                <a:ea typeface="ＭＳ Ｐゴシック"/>
              </a:rPr>
              <a:t>G</a:t>
            </a:r>
            <a:r>
              <a:rPr kumimoji="1" lang="en-US" altLang="ja-JP" dirty="0" smtClean="0">
                <a:solidFill>
                  <a:srgbClr val="FFFFFF"/>
                </a:solidFill>
                <a:latin typeface="Calibri"/>
                <a:ea typeface="ＭＳ Ｐゴシック"/>
              </a:rPr>
              <a:t>eophones</a:t>
            </a:r>
            <a:endParaRPr kumimoji="1" lang="ja-JP" altLang="en-US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26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0"/>
            </a:gs>
            <a:gs pos="100000">
              <a:srgbClr val="000000"/>
            </a:gs>
          </a:gsLst>
          <a:lin ang="318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Nori KYO\Desktop\NantroCORK (Chikyu)\EXP332\photo\select\DSC01910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4" y="1321937"/>
            <a:ext cx="39592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Nori KYO\Desktop\NantroCORK (Chikyu)\EXP332\photo\select\DSC01994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79" y="1321938"/>
            <a:ext cx="395922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764" y="218364"/>
            <a:ext cx="835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Futura Medium" charset="0"/>
                <a:ea typeface="Futura Medium" charset="0"/>
                <a:cs typeface="Futura Medium" charset="0"/>
              </a:rPr>
              <a:t>NanTroSEIZE</a:t>
            </a:r>
            <a:r>
              <a:rPr lang="en-US" sz="2400" dirty="0" smtClean="0">
                <a:latin typeface="Futura Medium" charset="0"/>
                <a:ea typeface="Futura Medium" charset="0"/>
                <a:cs typeface="Futura Medium" charset="0"/>
              </a:rPr>
              <a:t> LTBMS</a:t>
            </a:r>
          </a:p>
          <a:p>
            <a:pPr algn="ctr"/>
            <a:r>
              <a:rPr lang="en-US" sz="2400" dirty="0" smtClean="0">
                <a:latin typeface="Futura Medium" charset="0"/>
                <a:ea typeface="Futura Medium" charset="0"/>
                <a:cs typeface="Futura Medium" charset="0"/>
              </a:rPr>
              <a:t>long-term borehole monitoring installations by </a:t>
            </a:r>
            <a:r>
              <a:rPr lang="en-US" sz="2400" i="1" dirty="0" err="1" smtClean="0">
                <a:latin typeface="Futura Medium" charset="0"/>
                <a:ea typeface="Futura Medium" charset="0"/>
                <a:cs typeface="Futura Medium" charset="0"/>
              </a:rPr>
              <a:t>Chikyu</a:t>
            </a:r>
            <a:endParaRPr lang="en-US" sz="2400" i="1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5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ORK_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1" y="3013159"/>
            <a:ext cx="5069764" cy="32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 descr="CORK_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0"/>
            <a:ext cx="3530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CORK_Fig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4046538"/>
            <a:ext cx="3462338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0" y="163773"/>
            <a:ext cx="4626779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FA00"/>
                </a:solidFill>
                <a:latin typeface="Futura Medium" charset="0"/>
                <a:ea typeface="Futura Medium" charset="0"/>
                <a:cs typeface="Futura Medium" charset="0"/>
              </a:rPr>
              <a:t>Rich Datasets: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</a:rPr>
              <a:t>P responses to earthquakes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</a:rPr>
              <a:t>P Recoveries </a:t>
            </a:r>
            <a:r>
              <a:rPr lang="en-US" sz="2000" dirty="0">
                <a:latin typeface="Futura Medium" charset="0"/>
                <a:ea typeface="Futura Medium" charset="0"/>
                <a:cs typeface="Futura Medium" charset="0"/>
                <a:sym typeface="Wingdings" charset="0"/>
              </a:rPr>
              <a:t> rock properties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  <a:sym typeface="Wingdings" charset="0"/>
              </a:rPr>
              <a:t>EQ-induced changes in rock?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  <a:sym typeface="Wingdings" charset="0"/>
              </a:rPr>
              <a:t>Detection of transients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  <a:sym typeface="Wingdings" charset="0"/>
              </a:rPr>
              <a:t>Well interference examples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  <a:sym typeface="Wingdings" charset="0"/>
              </a:rPr>
              <a:t>Tidal signals</a:t>
            </a:r>
          </a:p>
          <a:p>
            <a:pPr lvl="1">
              <a:buFont typeface="Arial" charset="0"/>
              <a:buChar char="•"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  <a:sym typeface="Wingdings" charset="0"/>
              </a:rPr>
              <a:t>Secular strain accumulation?</a:t>
            </a:r>
            <a:endParaRPr lang="en-US" sz="20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1630" y="6400800"/>
            <a:ext cx="3330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latin typeface="Futura Medium" charset="0"/>
                <a:ea typeface="Futura Medium" charset="0"/>
                <a:cs typeface="Futura Medium" charset="0"/>
              </a:rPr>
              <a:t>Slide courtesy </a:t>
            </a:r>
            <a:r>
              <a:rPr lang="en-US" sz="1600" i="1" dirty="0" smtClean="0">
                <a:latin typeface="Futura Medium" charset="0"/>
                <a:ea typeface="Futura Medium" charset="0"/>
                <a:cs typeface="Futura Medium" charset="0"/>
              </a:rPr>
              <a:t>of </a:t>
            </a:r>
            <a:r>
              <a:rPr lang="en-US" sz="1600" i="1" dirty="0" err="1" smtClean="0">
                <a:latin typeface="Futura Medium" charset="0"/>
                <a:ea typeface="Futura Medium" charset="0"/>
                <a:cs typeface="Futura Medium" charset="0"/>
              </a:rPr>
              <a:t>Demian</a:t>
            </a:r>
            <a:r>
              <a:rPr lang="en-US" sz="1600" i="1" dirty="0" smtClean="0">
                <a:latin typeface="Futura Medium" charset="0"/>
                <a:ea typeface="Futura Medium" charset="0"/>
                <a:cs typeface="Futura Medium" charset="0"/>
              </a:rPr>
              <a:t> </a:t>
            </a:r>
            <a:r>
              <a:rPr lang="en-US" sz="1600" i="1" dirty="0" err="1" smtClean="0">
                <a:latin typeface="Futura Medium" charset="0"/>
                <a:ea typeface="Futura Medium" charset="0"/>
                <a:cs typeface="Futura Medium" charset="0"/>
              </a:rPr>
              <a:t>Saffer</a:t>
            </a:r>
            <a:endParaRPr lang="en-US" sz="1600" i="1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27305" y="0"/>
            <a:ext cx="9098281" cy="1257300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dirty="0" smtClean="0"/>
              <a:t>Spatial </a:t>
            </a:r>
            <a:r>
              <a:rPr dirty="0"/>
              <a:t>Arrays Suitable for Active Hole-to-Hole Hydrologic Testing, e.g. </a:t>
            </a:r>
            <a:r>
              <a:rPr dirty="0" smtClean="0"/>
              <a:t>J</a:t>
            </a:r>
            <a:r>
              <a:rPr lang="en-US" dirty="0" smtClean="0"/>
              <a:t>d</a:t>
            </a:r>
            <a:r>
              <a:rPr dirty="0" smtClean="0"/>
              <a:t>FR </a:t>
            </a:r>
            <a:r>
              <a:rPr dirty="0"/>
              <a:t>Flank</a:t>
            </a:r>
          </a:p>
        </p:txBody>
      </p:sp>
      <p:sp>
        <p:nvSpPr>
          <p:cNvPr id="205" name="Shape 205"/>
          <p:cNvSpPr/>
          <p:nvPr/>
        </p:nvSpPr>
        <p:spPr>
          <a:xfrm>
            <a:off x="205740" y="1028700"/>
            <a:ext cx="3143250" cy="582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/>
          <a:p>
            <a:pPr marL="269240" marR="40640" indent="-228600" defTabSz="914400" hangingPunct="0">
              <a:buSzPct val="125000"/>
              <a:buFontTx/>
              <a:buChar char="•"/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07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sym typeface="Gill Sans"/>
              </a:rPr>
              <a:t>Long-term tracer injection experiment started on Expedition 327, 2010, concluded August 2014 with ALVIN.</a:t>
            </a:r>
          </a:p>
          <a:p>
            <a:pPr marL="269240" marR="40640" indent="-228600" defTabSz="914400" hangingPunct="0">
              <a:buSzPct val="125000"/>
              <a:buFontTx/>
              <a:buChar char="•"/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07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sym typeface="Gill Sans"/>
              </a:rPr>
              <a:t>First planned hole-to-hole hydrologic experiments in scientific ocean drilling.</a:t>
            </a:r>
          </a:p>
          <a:p>
            <a:pPr marL="269240" marR="40640" indent="-228600" defTabSz="914400" hangingPunct="0">
              <a:buSzPct val="125000"/>
              <a:buFontTx/>
              <a:buChar char="•"/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07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sym typeface="Gill Sans"/>
              </a:rPr>
              <a:t>Results resolved for the first time:</a:t>
            </a:r>
          </a:p>
          <a:p>
            <a:pPr marL="577850" marR="40640" lvl="1" indent="-228600" defTabSz="914400" hangingPunct="0">
              <a:buSzPct val="125000"/>
              <a:buFontTx/>
              <a:buChar char="•"/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07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sym typeface="Gill Sans"/>
              </a:rPr>
              <a:t>In-situ flow direction - S to N ridge-parallel</a:t>
            </a:r>
          </a:p>
          <a:p>
            <a:pPr marL="577850" marR="40640" lvl="1" indent="-228600" defTabSz="914400" hangingPunct="0">
              <a:buSzPct val="125000"/>
              <a:buFontTx/>
              <a:buChar char="•"/>
              <a:def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070" ker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sym typeface="Gill Sans"/>
              </a:rPr>
              <a:t>Flow mainly confined to ~1% inter-connected “effective porosity” that controls permeability</a:t>
            </a:r>
          </a:p>
        </p:txBody>
      </p:sp>
      <p:sp>
        <p:nvSpPr>
          <p:cNvPr id="206" name="Shape 206"/>
          <p:cNvSpPr/>
          <p:nvPr/>
        </p:nvSpPr>
        <p:spPr>
          <a:xfrm>
            <a:off x="3758765" y="5886450"/>
            <a:ext cx="4648388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marL="40640" marR="40640" lvl="1" algn="ctr" defTabSz="914400" hangingPunct="0">
              <a:defRPr sz="2400">
                <a:solidFill>
                  <a:srgbClr val="00FDFF"/>
                </a:solidFill>
                <a:uFill>
                  <a:solidFill>
                    <a:srgbClr val="00FD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160" kern="0">
                <a:solidFill>
                  <a:srgbClr val="00FDFF"/>
                </a:solidFill>
                <a:uFill>
                  <a:solidFill>
                    <a:srgbClr val="00FDFF"/>
                  </a:solidFill>
                </a:uFill>
                <a:sym typeface="Gill Sans"/>
              </a:rPr>
              <a:t>Andy Fisher et al., IODP Exp. 327, 2010</a:t>
            </a:r>
          </a:p>
          <a:p>
            <a:pPr marL="40640" marR="40640" lvl="1" algn="ctr" defTabSz="914400" hangingPunct="0">
              <a:defRPr sz="2400">
                <a:solidFill>
                  <a:srgbClr val="00FDFF"/>
                </a:solidFill>
                <a:uFill>
                  <a:solidFill>
                    <a:srgbClr val="00FD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2160" kern="0">
                <a:solidFill>
                  <a:srgbClr val="00FDFF"/>
                </a:solidFill>
                <a:uFill>
                  <a:solidFill>
                    <a:srgbClr val="00FDFF"/>
                  </a:solidFill>
                </a:uFill>
                <a:sym typeface="Gill Sans"/>
              </a:rPr>
              <a:t>Results in Neira et al. (2016, EPSL)</a:t>
            </a:r>
          </a:p>
        </p:txBody>
      </p:sp>
      <p:pic>
        <p:nvPicPr>
          <p:cNvPr id="207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3281" y="1337310"/>
            <a:ext cx="57276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867"/>
            <a:ext cx="4128524" cy="5300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362" y="0"/>
            <a:ext cx="52096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676400"/>
            <a:ext cx="711200" cy="400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67" y="220135"/>
            <a:ext cx="355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utura Medium" charset="0"/>
                <a:ea typeface="Futura Medium" charset="0"/>
                <a:cs typeface="Futura Medium" charset="0"/>
              </a:rPr>
              <a:t>Scientific ocean drilling has been part of the fabric </a:t>
            </a:r>
            <a:r>
              <a:rPr lang="en-US" smtClean="0">
                <a:latin typeface="Futura Medium" charset="0"/>
                <a:ea typeface="Futura Medium" charset="0"/>
                <a:cs typeface="Futura Medium" charset="0"/>
              </a:rPr>
              <a:t>of geoscience for more than 50 years</a:t>
            </a:r>
            <a:endParaRPr lang="en-US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5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-119063"/>
            <a:ext cx="9372600" cy="73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1815" y="517845"/>
            <a:ext cx="5543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4">
                    <a:lumMod val="10000"/>
                  </a:schemeClr>
                </a:solidFill>
                <a:latin typeface="Futura Medium" charset="0"/>
                <a:ea typeface="Futura Medium" charset="0"/>
                <a:cs typeface="Futura Medium" charset="0"/>
              </a:rPr>
              <a:t>COLLABORATION &amp; CONSENSUS</a:t>
            </a:r>
            <a:endParaRPr lang="en-US" sz="4800" dirty="0">
              <a:solidFill>
                <a:schemeClr val="accent4">
                  <a:lumMod val="10000"/>
                </a:schemeClr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5999" y="4521200"/>
            <a:ext cx="2709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Futura Medium" charset="0"/>
                <a:ea typeface="Futura Medium" charset="0"/>
                <a:cs typeface="Futura Medium" charset="0"/>
              </a:rPr>
              <a:t>FOCUS </a:t>
            </a:r>
            <a:endParaRPr lang="en-US" sz="48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6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371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0299" y="300251"/>
            <a:ext cx="2879676" cy="1015663"/>
          </a:xfrm>
          <a:prstGeom prst="rect">
            <a:avLst/>
          </a:prstGeom>
          <a:solidFill>
            <a:schemeClr val="lt1"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Futura Medium" charset="0"/>
                <a:ea typeface="Futura Medium" charset="0"/>
                <a:cs typeface="Futura Medium" charset="0"/>
              </a:rPr>
              <a:t>Site locations</a:t>
            </a:r>
          </a:p>
          <a:p>
            <a:pPr algn="ctr"/>
            <a:r>
              <a:rPr lang="en-US" sz="2000" dirty="0" smtClean="0">
                <a:latin typeface="Futura Medium" charset="0"/>
                <a:ea typeface="Futura Medium" charset="0"/>
                <a:cs typeface="Futura Medium" charset="0"/>
              </a:rPr>
              <a:t>over 50 years of</a:t>
            </a:r>
          </a:p>
          <a:p>
            <a:pPr algn="ctr"/>
            <a:r>
              <a:rPr lang="en-US" sz="2000" dirty="0" smtClean="0">
                <a:latin typeface="Futura Medium" charset="0"/>
                <a:ea typeface="Futura Medium" charset="0"/>
                <a:cs typeface="Futura Medium" charset="0"/>
              </a:rPr>
              <a:t>DSDP / ODP / IODP</a:t>
            </a:r>
            <a:endParaRPr lang="en-US" sz="20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8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76" y="142562"/>
            <a:ext cx="3072766" cy="2012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2" y="372536"/>
            <a:ext cx="5529367" cy="6265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A Little History</a:t>
            </a:r>
            <a:br>
              <a:rPr lang="en-US" altLang="en-US" sz="40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altLang="en-US" sz="4000" dirty="0">
              <a:solidFill>
                <a:srgbClr val="92D05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70932" y="1105468"/>
            <a:ext cx="8602133" cy="5207789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altLang="en-US" sz="24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From 1968 – 2023</a:t>
            </a:r>
          </a:p>
          <a:p>
            <a:pPr lvl="1">
              <a:spcAft>
                <a:spcPts val="1200"/>
              </a:spcAft>
            </a:pPr>
            <a:r>
              <a:rPr lang="en-US" altLang="en-US" sz="2200" i="1" dirty="0" smtClean="0">
                <a:latin typeface="Futura Medium" charset="0"/>
                <a:ea typeface="Futura Medium" charset="0"/>
                <a:cs typeface="Futura Medium" charset="0"/>
              </a:rPr>
              <a:t>DSDP  Deep Sea Drilling Project </a:t>
            </a: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1968– 1983</a:t>
            </a:r>
          </a:p>
          <a:p>
            <a:pPr lvl="1">
              <a:spcAft>
                <a:spcPts val="1200"/>
              </a:spcAft>
            </a:pPr>
            <a:r>
              <a:rPr lang="en-US" altLang="en-US" sz="2200" i="1" dirty="0" smtClean="0">
                <a:latin typeface="Futura Medium" charset="0"/>
                <a:ea typeface="Futura Medium" charset="0"/>
                <a:cs typeface="Futura Medium" charset="0"/>
              </a:rPr>
              <a:t>ODP   Ocean Drilling Program </a:t>
            </a: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1984 – 2003</a:t>
            </a:r>
          </a:p>
          <a:p>
            <a:pPr lvl="1">
              <a:spcAft>
                <a:spcPts val="1800"/>
              </a:spcAft>
            </a:pPr>
            <a:r>
              <a:rPr lang="en-US" altLang="en-US" sz="2200" i="1" dirty="0" smtClean="0">
                <a:latin typeface="Futura Medium" charset="0"/>
                <a:ea typeface="Futura Medium" charset="0"/>
                <a:cs typeface="Futura Medium" charset="0"/>
              </a:rPr>
              <a:t>IODP  Integrated (International) Ocean Drilling (Discovery) 			Program </a:t>
            </a: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2003 – 2023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A few small accomplishments: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Establishing age of ocean basins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Testing seafloor spreading &amp; plate tectonics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altLang="en-US" sz="2200" dirty="0">
                <a:latin typeface="Futura Medium" charset="0"/>
                <a:ea typeface="Futura Medium" charset="0"/>
                <a:cs typeface="Futura Medium" charset="0"/>
              </a:rPr>
              <a:t>E</a:t>
            </a: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stablishing large parts of global climate history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altLang="en-US" sz="2200" dirty="0">
                <a:latin typeface="Futura Medium" charset="0"/>
                <a:ea typeface="Futura Medium" charset="0"/>
                <a:cs typeface="Futura Medium" charset="0"/>
              </a:rPr>
              <a:t>D</a:t>
            </a: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iscovering deep subsurface biosphere &amp; hydrology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altLang="en-US" sz="2200" dirty="0" smtClean="0">
                <a:latin typeface="Futura Medium" charset="0"/>
                <a:ea typeface="Futura Medium" charset="0"/>
                <a:cs typeface="Futura Medium" charset="0"/>
              </a:rPr>
              <a:t>Many more via 100s of expeditions &amp; 1000s of boreholes</a:t>
            </a:r>
            <a:endParaRPr lang="en-US" altLang="en-US" sz="22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31" y="686434"/>
            <a:ext cx="8602133" cy="62653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Ocean Drilling is among the most  </a:t>
            </a:r>
            <a:r>
              <a:rPr lang="en-US" altLang="en-US" sz="3200" dirty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i</a:t>
            </a:r>
            <a:r>
              <a:rPr lang="en-US" altLang="en-US" sz="32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nternational </a:t>
            </a:r>
            <a:r>
              <a:rPr lang="en-US" altLang="en-US" sz="3200" dirty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c</a:t>
            </a:r>
            <a:r>
              <a:rPr lang="en-US" altLang="en-US" sz="32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ollaborations in all of science  </a:t>
            </a:r>
            <a:br>
              <a:rPr lang="en-US" altLang="en-US" sz="3200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</a:br>
            <a:endParaRPr lang="en-US" altLang="en-US" sz="3200" dirty="0">
              <a:solidFill>
                <a:srgbClr val="92D050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70932" y="1637730"/>
            <a:ext cx="8602133" cy="467552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2800" smtClean="0">
                <a:latin typeface="Futura Medium" charset="0"/>
                <a:ea typeface="Futura Medium" charset="0"/>
                <a:cs typeface="Futura Medium" charset="0"/>
              </a:rPr>
              <a:t>An international program from very early days</a:t>
            </a:r>
          </a:p>
          <a:p>
            <a:pPr>
              <a:spcAft>
                <a:spcPts val="1800"/>
              </a:spcAft>
            </a:pPr>
            <a:r>
              <a:rPr lang="en-US" altLang="en-US" sz="2800" dirty="0" smtClean="0">
                <a:latin typeface="Futura Medium" charset="0"/>
                <a:ea typeface="Futura Medium" charset="0"/>
                <a:cs typeface="Futura Medium" charset="0"/>
              </a:rPr>
              <a:t>3 ways to get holes drilled:</a:t>
            </a:r>
          </a:p>
          <a:p>
            <a:pPr lvl="1">
              <a:spcAft>
                <a:spcPts val="1200"/>
              </a:spcAft>
            </a:pPr>
            <a:r>
              <a:rPr lang="en-US" altLang="en-US" sz="2400" dirty="0" smtClean="0">
                <a:latin typeface="Futura Medium" charset="0"/>
                <a:ea typeface="Futura Medium" charset="0"/>
                <a:cs typeface="Futura Medium" charset="0"/>
              </a:rPr>
              <a:t>USA’s </a:t>
            </a:r>
            <a:r>
              <a:rPr lang="en-US" altLang="en-US" sz="2400" i="1" dirty="0" smtClean="0">
                <a:latin typeface="Futura Medium" charset="0"/>
                <a:ea typeface="Futura Medium" charset="0"/>
                <a:cs typeface="Futura Medium" charset="0"/>
              </a:rPr>
              <a:t>JOIDES Resolution</a:t>
            </a:r>
            <a:endParaRPr lang="en-US" altLang="en-US" sz="2400" dirty="0" smtClean="0">
              <a:latin typeface="Futura Medium" charset="0"/>
              <a:ea typeface="Futura Medium" charset="0"/>
              <a:cs typeface="Futura Medium" charset="0"/>
            </a:endParaRPr>
          </a:p>
          <a:p>
            <a:pPr lvl="1">
              <a:spcAft>
                <a:spcPts val="1200"/>
              </a:spcAft>
            </a:pPr>
            <a:r>
              <a:rPr lang="en-US" altLang="en-US" sz="2400" dirty="0" smtClean="0">
                <a:latin typeface="Futura Medium" charset="0"/>
                <a:ea typeface="Futura Medium" charset="0"/>
                <a:cs typeface="Futura Medium" charset="0"/>
              </a:rPr>
              <a:t>Japan’s </a:t>
            </a:r>
            <a:r>
              <a:rPr lang="en-US" altLang="en-US" sz="2400" i="1" dirty="0" err="1" smtClean="0">
                <a:latin typeface="Futura Medium" charset="0"/>
                <a:ea typeface="Futura Medium" charset="0"/>
                <a:cs typeface="Futura Medium" charset="0"/>
              </a:rPr>
              <a:t>Chikyu</a:t>
            </a:r>
            <a:endParaRPr lang="en-US" altLang="en-US" sz="2400" dirty="0">
              <a:latin typeface="Futura Medium" charset="0"/>
              <a:ea typeface="Futura Medium" charset="0"/>
              <a:cs typeface="Futura Medium" charset="0"/>
            </a:endParaRPr>
          </a:p>
          <a:p>
            <a:pPr lvl="1">
              <a:spcAft>
                <a:spcPts val="1200"/>
              </a:spcAft>
            </a:pPr>
            <a:r>
              <a:rPr lang="en-US" altLang="en-US" sz="2400" dirty="0" smtClean="0">
                <a:latin typeface="Futura Medium" charset="0"/>
                <a:ea typeface="Futura Medium" charset="0"/>
                <a:cs typeface="Futura Medium" charset="0"/>
              </a:rPr>
              <a:t>Europe’s special project vessels (e.g., Arctic, </a:t>
            </a:r>
            <a:r>
              <a:rPr lang="en-US" altLang="en-US" sz="2400" dirty="0" err="1" smtClean="0">
                <a:latin typeface="Futura Medium" charset="0"/>
                <a:ea typeface="Futura Medium" charset="0"/>
                <a:cs typeface="Futura Medium" charset="0"/>
              </a:rPr>
              <a:t>Chicxulub</a:t>
            </a:r>
            <a:r>
              <a:rPr lang="en-US" altLang="en-US" sz="2400" dirty="0" smtClean="0">
                <a:latin typeface="Futura Medium" charset="0"/>
                <a:ea typeface="Futura Medium" charset="0"/>
                <a:cs typeface="Futura Medium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altLang="en-US" sz="2800" dirty="0" smtClean="0">
                <a:latin typeface="Futura Medium" charset="0"/>
                <a:ea typeface="Futura Medium" charset="0"/>
                <a:cs typeface="Futura Medium" charset="0"/>
              </a:rPr>
              <a:t>Today, NSF spends about $48 million / year</a:t>
            </a:r>
          </a:p>
        </p:txBody>
      </p:sp>
    </p:spTree>
    <p:extLst>
      <p:ext uri="{BB962C8B-B14F-4D97-AF65-F5344CB8AC3E}">
        <p14:creationId xmlns:p14="http://schemas.microsoft.com/office/powerpoint/2010/main" val="86556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3" y="-113870"/>
            <a:ext cx="9149427" cy="6862069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9961" y="33866"/>
            <a:ext cx="8869680" cy="8079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IODP Member Countries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302496" y="3961794"/>
            <a:ext cx="2370666" cy="2540001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21" tIns="41761" rIns="83521" bIns="41761" numCol="1"/>
          <a:lstStyle/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Netherlands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New Zealand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Norway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Poland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Portugal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337493" y="3932597"/>
            <a:ext cx="1875929" cy="2540001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21" tIns="41761" rIns="83521" bIns="41761" numCol="1" spcCol="914400"/>
          <a:lstStyle/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France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Germany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India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Israel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Italy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Japan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0654" y="3932597"/>
            <a:ext cx="2076966" cy="2540001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21" tIns="41761" rIns="83521" bIns="41761" numCol="1"/>
          <a:lstStyle/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Australia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Austria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Belgium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Brazil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China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Denmark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670465" y="3961794"/>
            <a:ext cx="2369975" cy="2540001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21" tIns="41761" rIns="83521" bIns="41761" numCol="1" spcCol="914400"/>
          <a:lstStyle/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smtClean="0">
                <a:latin typeface="Futura Medium" charset="0"/>
                <a:ea typeface="Futura Medium" charset="0"/>
                <a:cs typeface="Futura Medium" charset="0"/>
              </a:rPr>
              <a:t>Korea 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Sweden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Switzerland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>
                <a:latin typeface="Futura Medium" charset="0"/>
                <a:ea typeface="Futura Medium" charset="0"/>
                <a:cs typeface="Futura Medium" charset="0"/>
              </a:rPr>
              <a:t>United Kingdom</a:t>
            </a:r>
          </a:p>
          <a:p>
            <a:pPr marL="311045" indent="-311045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500" dirty="0" smtClean="0">
                <a:latin typeface="Futura Medium" charset="0"/>
                <a:ea typeface="Futura Medium" charset="0"/>
                <a:cs typeface="Futura Medium" charset="0"/>
              </a:rPr>
              <a:t>USA</a:t>
            </a:r>
            <a:endParaRPr lang="en-US" sz="25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1" y="338671"/>
            <a:ext cx="8643642" cy="608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09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217613" y="927100"/>
            <a:ext cx="2660650" cy="758825"/>
          </a:xfrm>
          <a:prstGeom prst="roundRect">
            <a:avLst/>
          </a:prstGeom>
          <a:solidFill>
            <a:srgbClr val="66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039813" y="989013"/>
            <a:ext cx="3024187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26"/>
                </a:solidFill>
                <a:latin typeface="Futura Medium" charset="0"/>
                <a:ea typeface="Futura Medium" charset="0"/>
                <a:cs typeface="Futura Medium" charset="0"/>
              </a:rPr>
              <a:t>Drilling </a:t>
            </a:r>
            <a:r>
              <a:rPr lang="en-US" sz="2000" dirty="0" smtClean="0">
                <a:solidFill>
                  <a:srgbClr val="000026"/>
                </a:solidFill>
                <a:latin typeface="Futura Medium" charset="0"/>
                <a:ea typeface="Futura Medium" charset="0"/>
                <a:cs typeface="Futura Medium" charset="0"/>
              </a:rPr>
              <a:t>proposals submitted </a:t>
            </a:r>
            <a:r>
              <a:rPr lang="en-US" sz="2000" dirty="0">
                <a:solidFill>
                  <a:srgbClr val="000026"/>
                </a:solidFill>
                <a:latin typeface="Futura Medium" charset="0"/>
                <a:ea typeface="Futura Medium" charset="0"/>
                <a:cs typeface="Futura Medium" charset="0"/>
              </a:rPr>
              <a:t>to IODP</a:t>
            </a:r>
          </a:p>
        </p:txBody>
      </p:sp>
      <p:sp>
        <p:nvSpPr>
          <p:cNvPr id="97" name="Ellipse 96"/>
          <p:cNvSpPr>
            <a:spLocks noChangeArrowheads="1"/>
          </p:cNvSpPr>
          <p:nvPr/>
        </p:nvSpPr>
        <p:spPr bwMode="auto">
          <a:xfrm>
            <a:off x="1227138" y="3733800"/>
            <a:ext cx="2651125" cy="1371600"/>
          </a:xfrm>
          <a:prstGeom prst="ellipse">
            <a:avLst/>
          </a:prstGeom>
          <a:solidFill>
            <a:srgbClr val="00B050"/>
          </a:solidFill>
          <a:ln w="9525">
            <a:solidFill>
              <a:srgbClr val="2ECBC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Ship</a:t>
            </a:r>
            <a:endParaRPr lang="en-GB" dirty="0">
              <a:solidFill>
                <a:srgbClr val="FFFFFF"/>
              </a:solidFill>
              <a:latin typeface="Futura Medium" charset="0"/>
              <a:ea typeface="Futura Medium" charset="0"/>
              <a:cs typeface="Futura Medium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Facility Board</a:t>
            </a:r>
          </a:p>
        </p:txBody>
      </p:sp>
      <p:cxnSp>
        <p:nvCxnSpPr>
          <p:cNvPr id="114" name="Connecteur droit avec flèche 113"/>
          <p:cNvCxnSpPr>
            <a:cxnSpLocks noChangeShapeType="1"/>
          </p:cNvCxnSpPr>
          <p:nvPr/>
        </p:nvCxnSpPr>
        <p:spPr bwMode="auto">
          <a:xfrm>
            <a:off x="2552700" y="3251200"/>
            <a:ext cx="0" cy="48260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1217613" y="2222500"/>
            <a:ext cx="2616200" cy="1014413"/>
          </a:xfrm>
          <a:prstGeom prst="rect">
            <a:avLst/>
          </a:prstGeom>
          <a:solidFill>
            <a:srgbClr val="B3CD10"/>
          </a:solidFill>
          <a:ln w="9525">
            <a:solidFill>
              <a:srgbClr val="FAFFA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Futura Medium" charset="0"/>
                <a:ea typeface="Futura Medium" charset="0"/>
                <a:cs typeface="Futura Medium" charset="0"/>
              </a:rPr>
              <a:t>Science Evaluation Panel </a:t>
            </a:r>
          </a:p>
        </p:txBody>
      </p:sp>
      <p:cxnSp>
        <p:nvCxnSpPr>
          <p:cNvPr id="62" name="Connecteur droit avec flèche 113"/>
          <p:cNvCxnSpPr>
            <a:cxnSpLocks noChangeShapeType="1"/>
          </p:cNvCxnSpPr>
          <p:nvPr/>
        </p:nvCxnSpPr>
        <p:spPr bwMode="auto">
          <a:xfrm flipH="1">
            <a:off x="2574506" y="5105400"/>
            <a:ext cx="12701" cy="593725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4584" name="TextBox 3"/>
          <p:cNvSpPr txBox="1">
            <a:spLocks noChangeArrowheads="1"/>
          </p:cNvSpPr>
          <p:nvPr/>
        </p:nvSpPr>
        <p:spPr bwMode="auto">
          <a:xfrm>
            <a:off x="3975100" y="2334309"/>
            <a:ext cx="4953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Panel of 54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international scientists evaluate science and recommend proposals for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drilling</a:t>
            </a:r>
            <a:endParaRPr lang="en-US" altLang="en-US" sz="2000" dirty="0" smtClean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4585" name="TextBox 5"/>
          <p:cNvSpPr txBox="1">
            <a:spLocks noChangeArrowheads="1"/>
          </p:cNvSpPr>
          <p:nvPr/>
        </p:nvSpPr>
        <p:spPr bwMode="auto">
          <a:xfrm>
            <a:off x="3975100" y="3970118"/>
            <a:ext cx="495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Facility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Board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determines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which proposals are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drilled, considering </a:t>
            </a:r>
            <a:r>
              <a:rPr lang="en-US" altLang="en-US" sz="2000" dirty="0" smtClean="0">
                <a:latin typeface="Futura Medium" charset="0"/>
                <a:ea typeface="Futura Medium" charset="0"/>
                <a:cs typeface="Futura Medium" charset="0"/>
              </a:rPr>
              <a:t>science priority, resources, ship track efficiency, risks, etc</a:t>
            </a:r>
            <a:r>
              <a:rPr lang="en-US" altLang="en-US" sz="2000" smtClean="0">
                <a:latin typeface="Futura Medium" charset="0"/>
                <a:ea typeface="Futura Medium" charset="0"/>
                <a:cs typeface="Futura Medium" charset="0"/>
              </a:rPr>
              <a:t>. </a:t>
            </a:r>
            <a:endParaRPr lang="en-US" altLang="en-US" sz="2000" dirty="0" smtClean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5100" y="5421836"/>
            <a:ext cx="51689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Futura Medium" charset="0"/>
              <a:ea typeface="Futura Medium" charset="0"/>
              <a:cs typeface="Futura Medium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</a:rPr>
              <a:t>C</a:t>
            </a:r>
            <a:r>
              <a:rPr lang="en-US" sz="2000" dirty="0" smtClean="0">
                <a:latin typeface="Futura Medium" charset="0"/>
                <a:ea typeface="Futura Medium" charset="0"/>
                <a:cs typeface="Futura Medium" charset="0"/>
              </a:rPr>
              <a:t>all for participation – shipboard </a:t>
            </a:r>
            <a:r>
              <a:rPr lang="en-US" sz="2000" dirty="0">
                <a:latin typeface="Futura Medium" charset="0"/>
                <a:ea typeface="Futura Medium" charset="0"/>
                <a:cs typeface="Futura Medium" charset="0"/>
              </a:rPr>
              <a:t>participants selected by national committees</a:t>
            </a:r>
          </a:p>
        </p:txBody>
      </p:sp>
      <p:cxnSp>
        <p:nvCxnSpPr>
          <p:cNvPr id="19" name="Connecteur droit avec flèche 113"/>
          <p:cNvCxnSpPr>
            <a:cxnSpLocks noChangeShapeType="1"/>
          </p:cNvCxnSpPr>
          <p:nvPr/>
        </p:nvCxnSpPr>
        <p:spPr bwMode="auto">
          <a:xfrm>
            <a:off x="2540000" y="1727200"/>
            <a:ext cx="0" cy="48260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2" name="TextBox 11"/>
          <p:cNvSpPr txBox="1"/>
          <p:nvPr/>
        </p:nvSpPr>
        <p:spPr>
          <a:xfrm>
            <a:off x="3975100" y="989013"/>
            <a:ext cx="4419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  <a:defRPr/>
            </a:pPr>
            <a:r>
              <a:rPr lang="en-US" sz="2000" dirty="0">
                <a:latin typeface="Futura Medium" charset="0"/>
                <a:ea typeface="Futura Medium" charset="0"/>
                <a:cs typeface="Futura Medium" charset="0"/>
              </a:rPr>
              <a:t>Proposals submitted by international scientific community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14300"/>
            <a:ext cx="8572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smtClean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Ocean Drilling </a:t>
            </a:r>
            <a:r>
              <a:rPr lang="en-US" sz="3200" i="1" dirty="0">
                <a:solidFill>
                  <a:srgbClr val="92D050"/>
                </a:solidFill>
                <a:latin typeface="Futura Medium" charset="0"/>
                <a:ea typeface="Futura Medium" charset="0"/>
                <a:cs typeface="Futura Medium" charset="0"/>
              </a:rPr>
              <a:t>Proposal Selection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12900" y="5699125"/>
            <a:ext cx="1955800" cy="1019175"/>
          </a:xfrm>
          <a:prstGeom prst="rect">
            <a:avLst/>
          </a:prstGeom>
          <a:solidFill>
            <a:srgbClr val="2B2BFE"/>
          </a:solidFill>
          <a:ln w="9525">
            <a:solidFill>
              <a:srgbClr val="2ECBC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Ship conducts </a:t>
            </a:r>
            <a:r>
              <a:rPr lang="en-US" dirty="0">
                <a:solidFill>
                  <a:srgbClr val="FFFFFF"/>
                </a:solidFill>
                <a:latin typeface="Futura Medium" charset="0"/>
                <a:ea typeface="Futura Medium" charset="0"/>
                <a:cs typeface="Futura Medium" charset="0"/>
              </a:rPr>
              <a:t>drilling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87004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4" y="1674496"/>
            <a:ext cx="7139316" cy="49464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114" y="183071"/>
            <a:ext cx="6485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utura Medium" charset="0"/>
                <a:ea typeface="Futura Medium" charset="0"/>
                <a:cs typeface="Futura Medium" charset="0"/>
              </a:rPr>
              <a:t>Need </a:t>
            </a:r>
            <a:r>
              <a:rPr lang="en-US" sz="4000" smtClean="0">
                <a:latin typeface="Futura Medium" charset="0"/>
                <a:ea typeface="Futura Medium" charset="0"/>
                <a:cs typeface="Futura Medium" charset="0"/>
              </a:rPr>
              <a:t>to agree on where to go… </a:t>
            </a:r>
            <a:endParaRPr lang="en-US" sz="400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7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4349AA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imes"/>
        <a:ea typeface="Times"/>
        <a:cs typeface="Time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5155" marR="45155" indent="0" algn="l" defTabSz="10160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Time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Gill Sans"/>
        <a:ea typeface="ＭＳ Ｐゴシック"/>
        <a:cs typeface=""/>
      </a:majorFont>
      <a:minorFont>
        <a:latin typeface="Gill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12731</TotalTime>
  <Words>590</Words>
  <Application>Microsoft Macintosh PowerPoint</Application>
  <PresentationFormat>On-screen Show (4:3)</PresentationFormat>
  <Paragraphs>119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Book Antiqua</vt:lpstr>
      <vt:lpstr>Futura Medium</vt:lpstr>
      <vt:lpstr>Lucida Sans</vt:lpstr>
      <vt:lpstr>ＭＳ Ｐゴシック</vt:lpstr>
      <vt:lpstr>Wingdings 2</vt:lpstr>
      <vt:lpstr>Wingdings 3</vt:lpstr>
      <vt:lpstr>Arial</vt:lpstr>
      <vt:lpstr>Calibri</vt:lpstr>
      <vt:lpstr>Gill Sans</vt:lpstr>
      <vt:lpstr>Helvetica</vt:lpstr>
      <vt:lpstr>Tahoma</vt:lpstr>
      <vt:lpstr>Times</vt:lpstr>
      <vt:lpstr>Wingdings</vt:lpstr>
      <vt:lpstr>2_Stream</vt:lpstr>
      <vt:lpstr>9_Calm Seas</vt:lpstr>
      <vt:lpstr>5_Calm Seas</vt:lpstr>
      <vt:lpstr>15_Calm Seas</vt:lpstr>
      <vt:lpstr>White</vt:lpstr>
      <vt:lpstr>Calm Seas</vt:lpstr>
      <vt:lpstr>PowerPoint Presentation</vt:lpstr>
      <vt:lpstr>PowerPoint Presentation</vt:lpstr>
      <vt:lpstr>PowerPoint Presentation</vt:lpstr>
      <vt:lpstr>A Little History </vt:lpstr>
      <vt:lpstr>Ocean Drilling is among the most  international collaborations in all of science   </vt:lpstr>
      <vt:lpstr>PowerPoint Presentation</vt:lpstr>
      <vt:lpstr>PowerPoint Presentation</vt:lpstr>
      <vt:lpstr>PowerPoint Presentation</vt:lpstr>
      <vt:lpstr>PowerPoint Presentation</vt:lpstr>
      <vt:lpstr>A drilling expedition is the culmination of a long and rigorous process </vt:lpstr>
      <vt:lpstr>PowerPoint Presentation</vt:lpstr>
      <vt:lpstr>PowerPoint Presentation</vt:lpstr>
      <vt:lpstr>PowerPoint Presentation</vt:lpstr>
      <vt:lpstr>PowerPoint Presentation</vt:lpstr>
      <vt:lpstr>ODP/IODP CORK Installations, 1991-2011 (not included: 8 sites mainly for broadband seismology observatories) </vt:lpstr>
      <vt:lpstr>PowerPoint Presentation</vt:lpstr>
      <vt:lpstr>PowerPoint Presentation</vt:lpstr>
      <vt:lpstr>PowerPoint Presentation</vt:lpstr>
      <vt:lpstr>Spatial Arrays Suitable for Active Hole-to-Hole Hydrologic Testing, e.g. JdFR Flank</vt:lpstr>
      <vt:lpstr>PowerPoint Presentation</vt:lpstr>
    </vt:vector>
  </TitlesOfParts>
  <Company>University of Wisconsin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Harold Tobin</dc:creator>
  <cp:lastModifiedBy>Microsoft Office User</cp:lastModifiedBy>
  <cp:revision>252</cp:revision>
  <dcterms:created xsi:type="dcterms:W3CDTF">2014-04-07T04:19:15Z</dcterms:created>
  <dcterms:modified xsi:type="dcterms:W3CDTF">2016-09-29T13:16:04Z</dcterms:modified>
</cp:coreProperties>
</file>