
<file path=[Content_Types].xml><?xml version="1.0" encoding="utf-8"?>
<Types xmlns="http://schemas.openxmlformats.org/package/2006/content-types">
  <Default Extension="xml" ContentType="application/xml"/>
  <Default Extension="wdp" ContentType="image/vnd.ms-photo"/>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 id="2147483676" r:id="rId3"/>
    <p:sldMasterId id="2147483688" r:id="rId4"/>
    <p:sldMasterId id="2147483700" r:id="rId5"/>
  </p:sldMasterIdLst>
  <p:notesMasterIdLst>
    <p:notesMasterId r:id="rId40"/>
  </p:notesMasterIdLst>
  <p:sldIdLst>
    <p:sldId id="256"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9" r:id="rId22"/>
    <p:sldId id="280" r:id="rId23"/>
    <p:sldId id="281" r:id="rId24"/>
    <p:sldId id="282" r:id="rId25"/>
    <p:sldId id="273" r:id="rId26"/>
    <p:sldId id="274" r:id="rId27"/>
    <p:sldId id="275" r:id="rId28"/>
    <p:sldId id="276" r:id="rId29"/>
    <p:sldId id="283" r:id="rId30"/>
    <p:sldId id="284" r:id="rId31"/>
    <p:sldId id="285" r:id="rId32"/>
    <p:sldId id="286" r:id="rId33"/>
    <p:sldId id="287" r:id="rId34"/>
    <p:sldId id="288" r:id="rId35"/>
    <p:sldId id="289" r:id="rId36"/>
    <p:sldId id="290" r:id="rId37"/>
    <p:sldId id="291" r:id="rId38"/>
    <p:sldId id="292"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5" d="100"/>
          <a:sy n="65" d="100"/>
        </p:scale>
        <p:origin x="-1472" y="-104"/>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xfrm>
            <a:off x="1143000" y="685800"/>
            <a:ext cx="4572000" cy="3429000"/>
          </a:xfrm>
          <a:prstGeom prst="rect">
            <a:avLst/>
          </a:prstGeom>
        </p:spPr>
        <p:txBody>
          <a:bodyPr/>
          <a:lstStyle/>
          <a:p>
            <a:endParaRPr/>
          </a:p>
        </p:txBody>
      </p:sp>
      <p:sp>
        <p:nvSpPr>
          <p:cNvPr id="140" name="Shape 14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01519267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Hazard</a:t>
            </a:r>
            <a:r>
              <a:rPr lang="en-US" baseline="0" dirty="0" smtClean="0"/>
              <a:t> &amp; Risk main focus for USGS – science important, but</a:t>
            </a:r>
            <a:r>
              <a:rPr lang="is-IS" baseline="0" dirty="0" smtClean="0"/>
              <a:t>…</a:t>
            </a:r>
            <a:endParaRPr lang="en-US" dirty="0" smtClean="0"/>
          </a:p>
          <a:p>
            <a:r>
              <a:rPr lang="en-US" dirty="0" smtClean="0"/>
              <a:t>All of the scientific</a:t>
            </a:r>
            <a:r>
              <a:rPr lang="en-US" baseline="0" dirty="0" smtClean="0"/>
              <a:t> questions we ask must link back to the implications for hazard.</a:t>
            </a:r>
          </a:p>
          <a:p>
            <a:r>
              <a:rPr lang="en-US" baseline="0" dirty="0" smtClean="0"/>
              <a:t>Given the short time I have, I thought it’d be best to focus on key science questions we’d like to see addressed in an SZO, from an earthquake perspective</a:t>
            </a:r>
            <a:endParaRPr lang="en-US" dirty="0"/>
          </a:p>
        </p:txBody>
      </p:sp>
    </p:spTree>
    <p:extLst>
      <p:ext uri="{BB962C8B-B14F-4D97-AF65-F5344CB8AC3E}">
        <p14:creationId xmlns:p14="http://schemas.microsoft.com/office/powerpoint/2010/main" val="35420757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59FCF760-FD9F-AF43-9218-401294A451FB}" type="slidenum">
              <a:rPr lang="en-US" smtClean="0">
                <a:solidFill>
                  <a:prstClr val="black"/>
                </a:solidFill>
                <a:latin typeface="Calibri"/>
              </a:rPr>
              <a:pPr/>
              <a:t>17</a:t>
            </a:fld>
            <a:endParaRPr lang="en-US" dirty="0">
              <a:solidFill>
                <a:prstClr val="black"/>
              </a:solidFill>
              <a:latin typeface="Calibri"/>
            </a:endParaRPr>
          </a:p>
        </p:txBody>
      </p:sp>
    </p:spTree>
    <p:extLst>
      <p:ext uri="{BB962C8B-B14F-4D97-AF65-F5344CB8AC3E}">
        <p14:creationId xmlns:p14="http://schemas.microsoft.com/office/powerpoint/2010/main" val="1931794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Larger affected area and longer duration shaking</a:t>
            </a:r>
          </a:p>
          <a:p>
            <a:r>
              <a:rPr lang="en-US" dirty="0" smtClean="0"/>
              <a:t>Local tsunamis from </a:t>
            </a:r>
            <a:r>
              <a:rPr lang="en-US" dirty="0" err="1" smtClean="0"/>
              <a:t>subaerial</a:t>
            </a:r>
            <a:r>
              <a:rPr lang="en-US" dirty="0" smtClean="0"/>
              <a:t> and submarine landslides</a:t>
            </a:r>
          </a:p>
          <a:p>
            <a:r>
              <a:rPr lang="en-US" dirty="0" smtClean="0"/>
              <a:t>Subsidence from </a:t>
            </a:r>
            <a:r>
              <a:rPr lang="en-US" dirty="0" err="1" smtClean="0"/>
              <a:t>nearshore</a:t>
            </a:r>
            <a:r>
              <a:rPr lang="en-US" dirty="0" smtClean="0"/>
              <a:t> submarine </a:t>
            </a:r>
            <a:r>
              <a:rPr lang="en-US" dirty="0" err="1" smtClean="0"/>
              <a:t>landsliding</a:t>
            </a:r>
            <a:endParaRPr lang="en-US" dirty="0" smtClean="0"/>
          </a:p>
          <a:p>
            <a:r>
              <a:rPr lang="en-US" dirty="0" smtClean="0"/>
              <a:t>Tsunami hazard near shore, landslide hazard uphill</a:t>
            </a:r>
          </a:p>
          <a:p>
            <a:r>
              <a:rPr lang="en-US" dirty="0" smtClean="0"/>
              <a:t>Can have more artificial fill, young loose saturated deposits prone to liquefaction</a:t>
            </a:r>
          </a:p>
          <a:p>
            <a:r>
              <a:rPr lang="en-US" dirty="0" smtClean="0"/>
              <a:t>Potential for higher impacts (more people, important infrastructure)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Also have volcanoes with their own slop</a:t>
            </a:r>
            <a:r>
              <a:rPr lang="en-US" baseline="0" dirty="0" smtClean="0"/>
              <a:t>e stability issues</a:t>
            </a:r>
            <a:r>
              <a:rPr lang="en-US" dirty="0" smtClean="0"/>
              <a:t>, which Wes will talk about</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261366C-1E86-A940-8D2F-A42F617FDB58}"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4044918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t>
            </a:r>
            <a:r>
              <a:rPr lang="en-US" baseline="0" dirty="0" smtClean="0"/>
              <a:t>intertwined mix of onshore offshore and coastal conditions, which are all often treated independently in regards to hazard analysis, we need to develop a modeling framework that accounts for interconnected nature and build our hazard products around that</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261366C-1E86-A940-8D2F-A42F617FDB58}"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2622060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a:t>
            </a:r>
            <a:r>
              <a:rPr lang="en-US" baseline="0" dirty="0" smtClean="0"/>
              <a:t> to look forward, we need to look backward. We need to better characterize what </a:t>
            </a:r>
            <a:r>
              <a:rPr lang="en-US" baseline="0" dirty="0" err="1" smtClean="0"/>
              <a:t>landsliding</a:t>
            </a:r>
            <a:r>
              <a:rPr lang="en-US" baseline="0" dirty="0" smtClean="0"/>
              <a:t> has been triggered by past earthquakes, both for understanding what conditions are most likely to lead to ground failure and what that might look like, and also for dating the earthquakes themselves, having additional </a:t>
            </a:r>
            <a:r>
              <a:rPr lang="en-US" baseline="0" dirty="0" err="1" smtClean="0"/>
              <a:t>paleoseismic</a:t>
            </a:r>
            <a:r>
              <a:rPr lang="en-US" baseline="0" dirty="0" smtClean="0"/>
              <a:t> records,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3261366C-1E86-A940-8D2F-A42F617FDB58}" type="slidenum">
              <a:rPr lang="en-US" smtClean="0">
                <a:solidFill>
                  <a:prstClr val="black"/>
                </a:solidFill>
                <a:latin typeface="Calibri"/>
              </a:rPr>
              <a:pPr/>
              <a:t>20</a:t>
            </a:fld>
            <a:endParaRPr lang="en-US">
              <a:solidFill>
                <a:prstClr val="black"/>
              </a:solidFill>
              <a:latin typeface="Calibri"/>
            </a:endParaRPr>
          </a:p>
        </p:txBody>
      </p:sp>
    </p:spTree>
    <p:extLst>
      <p:ext uri="{BB962C8B-B14F-4D97-AF65-F5344CB8AC3E}">
        <p14:creationId xmlns:p14="http://schemas.microsoft.com/office/powerpoint/2010/main" val="3130748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charset="0"/>
                <a:ea typeface="ＭＳ Ｐゴシック" charset="0"/>
                <a:cs typeface="ＭＳ Ｐゴシック" charset="0"/>
              </a:defRPr>
            </a:lvl1pPr>
            <a:lvl2pPr marL="729057" indent="-280406" eaLnBrk="0" hangingPunct="0">
              <a:defRPr sz="2400">
                <a:solidFill>
                  <a:schemeClr val="bg1"/>
                </a:solidFill>
                <a:latin typeface="Arial" charset="0"/>
                <a:ea typeface="ＭＳ Ｐゴシック" charset="0"/>
              </a:defRPr>
            </a:lvl2pPr>
            <a:lvl3pPr marL="1121626" indent="-224325" eaLnBrk="0" hangingPunct="0">
              <a:defRPr sz="2400">
                <a:solidFill>
                  <a:schemeClr val="bg1"/>
                </a:solidFill>
                <a:latin typeface="Arial" charset="0"/>
                <a:ea typeface="ＭＳ Ｐゴシック" charset="0"/>
              </a:defRPr>
            </a:lvl3pPr>
            <a:lvl4pPr marL="1570276" indent="-224325" eaLnBrk="0" hangingPunct="0">
              <a:defRPr sz="2400">
                <a:solidFill>
                  <a:schemeClr val="bg1"/>
                </a:solidFill>
                <a:latin typeface="Arial" charset="0"/>
                <a:ea typeface="ＭＳ Ｐゴシック" charset="0"/>
              </a:defRPr>
            </a:lvl4pPr>
            <a:lvl5pPr marL="2018927" indent="-224325" eaLnBrk="0" hangingPunct="0">
              <a:defRPr sz="2400">
                <a:solidFill>
                  <a:schemeClr val="bg1"/>
                </a:solidFill>
                <a:latin typeface="Arial" charset="0"/>
                <a:ea typeface="ＭＳ Ｐゴシック" charset="0"/>
              </a:defRPr>
            </a:lvl5pPr>
            <a:lvl6pPr marL="2467577" indent="-224325"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6pPr>
            <a:lvl7pPr marL="2916227" indent="-224325"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7pPr>
            <a:lvl8pPr marL="3364878" indent="-224325"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8pPr>
            <a:lvl9pPr marL="3813528" indent="-224325"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9pPr>
          </a:lstStyle>
          <a:p>
            <a:pPr eaLnBrk="1" hangingPunct="1"/>
            <a:fld id="{9410DD57-8681-1F47-BD63-FC5F060444C3}" type="slidenum">
              <a:rPr lang="en-US" sz="1200">
                <a:solidFill>
                  <a:srgbClr val="FFFFFF"/>
                </a:solidFill>
              </a:rPr>
              <a:pPr eaLnBrk="1" hangingPunct="1"/>
              <a:t>25</a:t>
            </a:fld>
            <a:endParaRPr lang="en-US" sz="1200">
              <a:solidFill>
                <a:srgbClr val="FFFFFF"/>
              </a:solidFill>
            </a:endParaRPr>
          </a:p>
        </p:txBody>
      </p:sp>
      <p:sp>
        <p:nvSpPr>
          <p:cNvPr id="57346" name="Rectangle 2"/>
          <p:cNvSpPr>
            <a:spLocks noGrp="1" noRot="1" noChangeAspect="1" noChangeArrowheads="1" noTextEdit="1"/>
          </p:cNvSpPr>
          <p:nvPr>
            <p:ph type="sldImg"/>
          </p:nvPr>
        </p:nvSpPr>
        <p:spPr>
          <a:xfrm>
            <a:off x="1144588" y="687388"/>
            <a:ext cx="4570412" cy="3429000"/>
          </a:xfrm>
          <a:ln/>
        </p:spPr>
      </p:sp>
      <p:sp>
        <p:nvSpPr>
          <p:cNvPr id="57347" name="Rectangle 3"/>
          <p:cNvSpPr>
            <a:spLocks noGrp="1" noChangeArrowheads="1"/>
          </p:cNvSpPr>
          <p:nvPr>
            <p:ph type="body" idx="1"/>
          </p:nvPr>
        </p:nvSpPr>
        <p:spPr>
          <a:xfrm>
            <a:off x="686421" y="4344025"/>
            <a:ext cx="5485158" cy="411136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These show where the hazard is, and they provide quantitative inputs to make safer buildings and structures. </a:t>
            </a:r>
          </a:p>
          <a:p>
            <a:pPr eaLnBrk="1" hangingPunct="1"/>
            <a:r>
              <a:rPr lang="en-US"/>
              <a:t>Earthquakes don’t kill people, buildings do.</a:t>
            </a:r>
          </a:p>
          <a:p>
            <a:pPr eaLnBrk="1" hangingPunct="1"/>
            <a:r>
              <a:rPr lang="en-US"/>
              <a:t>Although there is not much we can do about stopping the hazard, there is a great deal we can do to ensure that our buildings and infrastructure are more resilient to earthquake shaking. The heart of the four-agency NEHRP partnership is the use of USGS seismic hazard information to inform the seismic provisions in model building codes that are then adopted across the country. </a:t>
            </a:r>
          </a:p>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study at </a:t>
            </a:r>
            <a:r>
              <a:rPr lang="en-US" dirty="0" err="1" smtClean="0"/>
              <a:t>Sitkinak</a:t>
            </a:r>
            <a:r>
              <a:rPr lang="en-US" dirty="0" smtClean="0"/>
              <a:t> Island it appears that the western</a:t>
            </a:r>
            <a:r>
              <a:rPr lang="en-US" baseline="0" dirty="0" smtClean="0"/>
              <a:t> edge of the 1964 Alaska earthquake is not a persistent rupture boundary. But what about other historic rupture boundaries?</a:t>
            </a:r>
          </a:p>
          <a:p>
            <a:endParaRPr lang="en-US" baseline="0" dirty="0" smtClean="0"/>
          </a:p>
          <a:p>
            <a:r>
              <a:rPr lang="en-US" baseline="0" dirty="0" smtClean="0"/>
              <a:t>In the </a:t>
            </a:r>
            <a:r>
              <a:rPr lang="en-US" baseline="0" dirty="0" err="1" smtClean="0"/>
              <a:t>Shumagin</a:t>
            </a:r>
            <a:r>
              <a:rPr lang="en-US" baseline="0" dirty="0" smtClean="0"/>
              <a:t> Islands it appears that creep on the </a:t>
            </a:r>
            <a:r>
              <a:rPr lang="en-US" baseline="0" dirty="0" err="1" smtClean="0"/>
              <a:t>megathrust</a:t>
            </a:r>
            <a:r>
              <a:rPr lang="en-US" baseline="0" dirty="0" smtClean="0"/>
              <a:t> may have controlled rupture size for thousands of years. Elsewhere, however, the </a:t>
            </a:r>
            <a:r>
              <a:rPr lang="en-US" baseline="0" dirty="0" err="1" smtClean="0"/>
              <a:t>megathrust</a:t>
            </a:r>
            <a:r>
              <a:rPr lang="en-US" baseline="0" dirty="0" smtClean="0"/>
              <a:t> has ruptured areas that presently are locked and creeping.</a:t>
            </a:r>
          </a:p>
          <a:p>
            <a:endParaRPr lang="en-US" baseline="0" dirty="0" smtClean="0"/>
          </a:p>
          <a:p>
            <a:r>
              <a:rPr lang="en-US" baseline="0" dirty="0" err="1" smtClean="0"/>
              <a:t>Paleogeodetic</a:t>
            </a:r>
            <a:r>
              <a:rPr lang="en-US" baseline="0" dirty="0" smtClean="0"/>
              <a:t> studies have shown that the great AD 1700 Cascadia earthquake probably involved heterogeneous slip. But did predecessors of the most recent Cascadia earthquake have similar slip distributions?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study at </a:t>
            </a:r>
            <a:r>
              <a:rPr lang="en-US" dirty="0" err="1" smtClean="0"/>
              <a:t>Sitkinak</a:t>
            </a:r>
            <a:r>
              <a:rPr lang="en-US" dirty="0" smtClean="0"/>
              <a:t> Island it appears that the western</a:t>
            </a:r>
            <a:r>
              <a:rPr lang="en-US" baseline="0" dirty="0" smtClean="0"/>
              <a:t> edge of the 1964 Alaska earthquake is not a persistent rupture boundary. But what about other historic rupture boundaries?</a:t>
            </a:r>
          </a:p>
          <a:p>
            <a:endParaRPr lang="en-US" baseline="0" dirty="0" smtClean="0"/>
          </a:p>
          <a:p>
            <a:r>
              <a:rPr lang="en-US" baseline="0" dirty="0" smtClean="0"/>
              <a:t>In the </a:t>
            </a:r>
            <a:r>
              <a:rPr lang="en-US" baseline="0" dirty="0" err="1" smtClean="0"/>
              <a:t>Shumagin</a:t>
            </a:r>
            <a:r>
              <a:rPr lang="en-US" baseline="0" dirty="0" smtClean="0"/>
              <a:t> Islands it appears that creep on the </a:t>
            </a:r>
            <a:r>
              <a:rPr lang="en-US" baseline="0" dirty="0" err="1" smtClean="0"/>
              <a:t>megathrust</a:t>
            </a:r>
            <a:r>
              <a:rPr lang="en-US" baseline="0" dirty="0" smtClean="0"/>
              <a:t> may have controlled rupture size for thousands of years. Elsewhere, however, the </a:t>
            </a:r>
            <a:r>
              <a:rPr lang="en-US" baseline="0" dirty="0" err="1" smtClean="0"/>
              <a:t>megathrust</a:t>
            </a:r>
            <a:r>
              <a:rPr lang="en-US" baseline="0" dirty="0" smtClean="0"/>
              <a:t> has ruptured areas that presently are locked and creeping.</a:t>
            </a:r>
          </a:p>
          <a:p>
            <a:endParaRPr lang="en-US" baseline="0" dirty="0" smtClean="0"/>
          </a:p>
          <a:p>
            <a:r>
              <a:rPr lang="en-US" baseline="0" dirty="0" err="1" smtClean="0"/>
              <a:t>Paleogeodetic</a:t>
            </a:r>
            <a:r>
              <a:rPr lang="en-US" baseline="0" dirty="0" smtClean="0"/>
              <a:t> studies have shown that the great AD 1700 Cascadia earthquake probably involved heterogeneous slip. But did predecessors of the most recent Cascadia earthquake have similar slip distributions?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Exhumation,</a:t>
            </a:r>
            <a:r>
              <a:rPr lang="en-US" baseline="0" dirty="0" smtClean="0"/>
              <a:t> terrace, slip rate data also help to address the fundamental question of: how much deformation is elastic vs. permanent.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Exhumation,</a:t>
            </a:r>
            <a:r>
              <a:rPr lang="en-US" baseline="0" dirty="0" smtClean="0"/>
              <a:t> terrace, slip rate data also help to address the fundamental question of: how much deformation is elastic vs. permanent.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much is the next earthquake like the last one?</a:t>
            </a:r>
          </a:p>
          <a:p>
            <a:r>
              <a:rPr lang="en-US" dirty="0" smtClean="0"/>
              <a:t>From a study at </a:t>
            </a:r>
            <a:r>
              <a:rPr lang="en-US" dirty="0" err="1" smtClean="0"/>
              <a:t>Sitkinak</a:t>
            </a:r>
            <a:r>
              <a:rPr lang="en-US" dirty="0" smtClean="0"/>
              <a:t> Island it appears that the western</a:t>
            </a:r>
            <a:r>
              <a:rPr lang="en-US" baseline="0" dirty="0" smtClean="0"/>
              <a:t> edge of the 1964 Alaska earthquake is not a persistent rupture boundary. But what about other historic rupture boundaries?</a:t>
            </a:r>
          </a:p>
          <a:p>
            <a:endParaRPr lang="en-US" baseline="0" dirty="0" smtClean="0"/>
          </a:p>
          <a:p>
            <a:r>
              <a:rPr lang="en-US" baseline="0" dirty="0" smtClean="0"/>
              <a:t>In the </a:t>
            </a:r>
            <a:r>
              <a:rPr lang="en-US" baseline="0" dirty="0" err="1" smtClean="0"/>
              <a:t>Shumagin</a:t>
            </a:r>
            <a:r>
              <a:rPr lang="en-US" baseline="0" dirty="0" smtClean="0"/>
              <a:t> Islands it appears that creep on the </a:t>
            </a:r>
            <a:r>
              <a:rPr lang="en-US" baseline="0" dirty="0" err="1" smtClean="0"/>
              <a:t>megathrust</a:t>
            </a:r>
            <a:r>
              <a:rPr lang="en-US" baseline="0" dirty="0" smtClean="0"/>
              <a:t> may have controlled rupture size for thousands of years. Elsewhere, however, the </a:t>
            </a:r>
            <a:r>
              <a:rPr lang="en-US" baseline="0" dirty="0" err="1" smtClean="0"/>
              <a:t>megathrust</a:t>
            </a:r>
            <a:r>
              <a:rPr lang="en-US" baseline="0" dirty="0" smtClean="0"/>
              <a:t> has ruptured areas that presently are locked and creeping.</a:t>
            </a:r>
          </a:p>
          <a:p>
            <a:endParaRPr lang="en-US" baseline="0" dirty="0" smtClean="0"/>
          </a:p>
          <a:p>
            <a:r>
              <a:rPr lang="en-US" baseline="0" dirty="0" err="1" smtClean="0"/>
              <a:t>Paleogeodetic</a:t>
            </a:r>
            <a:r>
              <a:rPr lang="en-US" baseline="0" dirty="0" smtClean="0"/>
              <a:t> studies have shown that the great AD 1700 Cascadia earthquake probably involved heterogeneous slip. But did predecessors of the most recent Cascadia earthquake have similar slip distributions?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Locking pattern</a:t>
            </a:r>
            <a:r>
              <a:rPr lang="en-US" baseline="0" dirty="0" smtClean="0"/>
              <a:t> &amp; variability with time affects size of </a:t>
            </a:r>
            <a:r>
              <a:rPr lang="en-US" baseline="0" dirty="0" err="1" smtClean="0"/>
              <a:t>Eqs</a:t>
            </a:r>
            <a:r>
              <a:rPr lang="en-US" baseline="0" dirty="0" smtClean="0"/>
              <a:t>, and recurrence. In many places, we don’t know if </a:t>
            </a:r>
            <a:r>
              <a:rPr lang="en-US" baseline="0" dirty="0" err="1" smtClean="0"/>
              <a:t>Eqs</a:t>
            </a:r>
            <a:r>
              <a:rPr lang="en-US" baseline="0" dirty="0" smtClean="0"/>
              <a:t> repeat – i.e., if a section ruptured in one EQ will rupture in the same sized EQ at some point in the future. This has big implications for hazard.</a:t>
            </a:r>
          </a:p>
          <a:p>
            <a:r>
              <a:rPr lang="en-US" baseline="0" dirty="0" smtClean="0"/>
              <a:t>Similarly, we don</a:t>
            </a:r>
            <a:r>
              <a:rPr lang="uk-UA" baseline="0" dirty="0" smtClean="0"/>
              <a:t>’</a:t>
            </a:r>
            <a:r>
              <a:rPr lang="en-US" baseline="0" dirty="0" smtClean="0"/>
              <a:t>t fully understand why some </a:t>
            </a:r>
            <a:r>
              <a:rPr lang="en-US" baseline="0" dirty="0" err="1" smtClean="0"/>
              <a:t>Eqs</a:t>
            </a:r>
            <a:r>
              <a:rPr lang="en-US" baseline="0" dirty="0" smtClean="0"/>
              <a:t> rupture to the trench and others don’t – and why some </a:t>
            </a:r>
            <a:r>
              <a:rPr lang="en-US" baseline="0" dirty="0" err="1" smtClean="0"/>
              <a:t>Eqs</a:t>
            </a:r>
            <a:r>
              <a:rPr lang="en-US" baseline="0" dirty="0" smtClean="0"/>
              <a:t> only rupture shallowly. This has big implications for tsunami hazard. </a:t>
            </a:r>
            <a:endParaRPr lang="en-US" dirty="0"/>
          </a:p>
        </p:txBody>
      </p:sp>
    </p:spTree>
    <p:extLst>
      <p:ext uri="{BB962C8B-B14F-4D97-AF65-F5344CB8AC3E}">
        <p14:creationId xmlns:p14="http://schemas.microsoft.com/office/powerpoint/2010/main" val="227038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study at </a:t>
            </a:r>
            <a:r>
              <a:rPr lang="en-US" dirty="0" err="1" smtClean="0"/>
              <a:t>Sitkinak</a:t>
            </a:r>
            <a:r>
              <a:rPr lang="en-US" dirty="0" smtClean="0"/>
              <a:t> Island it appears that the western</a:t>
            </a:r>
            <a:r>
              <a:rPr lang="en-US" baseline="0" dirty="0" smtClean="0"/>
              <a:t> edge of the 1964 Alaska earthquake is not a persistent rupture boundary. But what about other historic rupture boundaries?</a:t>
            </a:r>
          </a:p>
          <a:p>
            <a:endParaRPr lang="en-US" baseline="0" dirty="0" smtClean="0"/>
          </a:p>
          <a:p>
            <a:r>
              <a:rPr lang="en-US" baseline="0" dirty="0" smtClean="0"/>
              <a:t>In the </a:t>
            </a:r>
            <a:r>
              <a:rPr lang="en-US" baseline="0" dirty="0" err="1" smtClean="0"/>
              <a:t>Shumagin</a:t>
            </a:r>
            <a:r>
              <a:rPr lang="en-US" baseline="0" dirty="0" smtClean="0"/>
              <a:t> Islands it appears that creep on the </a:t>
            </a:r>
            <a:r>
              <a:rPr lang="en-US" baseline="0" dirty="0" err="1" smtClean="0"/>
              <a:t>megathrust</a:t>
            </a:r>
            <a:r>
              <a:rPr lang="en-US" baseline="0" dirty="0" smtClean="0"/>
              <a:t> may have controlled rupture size for thousands of years. Elsewhere, however, the </a:t>
            </a:r>
            <a:r>
              <a:rPr lang="en-US" baseline="0" dirty="0" err="1" smtClean="0"/>
              <a:t>megathrust</a:t>
            </a:r>
            <a:r>
              <a:rPr lang="en-US" baseline="0" dirty="0" smtClean="0"/>
              <a:t> has ruptured areas that presently are locked and creeping.</a:t>
            </a:r>
          </a:p>
          <a:p>
            <a:endParaRPr lang="en-US" baseline="0" dirty="0" smtClean="0"/>
          </a:p>
          <a:p>
            <a:r>
              <a:rPr lang="en-US" baseline="0" dirty="0" err="1" smtClean="0"/>
              <a:t>Paleogeodetic</a:t>
            </a:r>
            <a:r>
              <a:rPr lang="en-US" baseline="0" dirty="0" smtClean="0"/>
              <a:t> studies have shown that the great AD 1700 Cascadia earthquake probably involved heterogeneous slip. But did predecessors of the most recent Cascadia earthquake have similar slip distributions?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study at </a:t>
            </a:r>
            <a:r>
              <a:rPr lang="en-US" dirty="0" err="1" smtClean="0"/>
              <a:t>Sitkinak</a:t>
            </a:r>
            <a:r>
              <a:rPr lang="en-US" dirty="0" smtClean="0"/>
              <a:t> Island it appears that the western</a:t>
            </a:r>
            <a:r>
              <a:rPr lang="en-US" baseline="0" dirty="0" smtClean="0"/>
              <a:t> edge of the 1964 Alaska earthquake is not a persistent rupture boundary. But what about other historic rupture boundaries?</a:t>
            </a:r>
          </a:p>
          <a:p>
            <a:endParaRPr lang="en-US" baseline="0" dirty="0" smtClean="0"/>
          </a:p>
          <a:p>
            <a:r>
              <a:rPr lang="en-US" baseline="0" dirty="0" smtClean="0"/>
              <a:t>In the </a:t>
            </a:r>
            <a:r>
              <a:rPr lang="en-US" baseline="0" dirty="0" err="1" smtClean="0"/>
              <a:t>Shumagin</a:t>
            </a:r>
            <a:r>
              <a:rPr lang="en-US" baseline="0" dirty="0" smtClean="0"/>
              <a:t> Islands it appears that creep on the </a:t>
            </a:r>
            <a:r>
              <a:rPr lang="en-US" baseline="0" dirty="0" err="1" smtClean="0"/>
              <a:t>megathrust</a:t>
            </a:r>
            <a:r>
              <a:rPr lang="en-US" baseline="0" dirty="0" smtClean="0"/>
              <a:t> may have controlled rupture size for thousands of years. Elsewhere, however, the </a:t>
            </a:r>
            <a:r>
              <a:rPr lang="en-US" baseline="0" dirty="0" err="1" smtClean="0"/>
              <a:t>megathrust</a:t>
            </a:r>
            <a:r>
              <a:rPr lang="en-US" baseline="0" dirty="0" smtClean="0"/>
              <a:t> has ruptured areas that presently are locked and creeping.</a:t>
            </a:r>
          </a:p>
          <a:p>
            <a:endParaRPr lang="en-US" baseline="0" dirty="0" smtClean="0"/>
          </a:p>
          <a:p>
            <a:r>
              <a:rPr lang="en-US" baseline="0" dirty="0" err="1" smtClean="0"/>
              <a:t>Paleogeodetic</a:t>
            </a:r>
            <a:r>
              <a:rPr lang="en-US" baseline="0" dirty="0" smtClean="0"/>
              <a:t> studies have shown that the great AD 1700 Cascadia earthquake probably involved heterogeneous slip. But did predecessors of the most recent Cascadia earthquake have similar slip distributions?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study at </a:t>
            </a:r>
            <a:r>
              <a:rPr lang="en-US" dirty="0" err="1" smtClean="0"/>
              <a:t>Sitkinak</a:t>
            </a:r>
            <a:r>
              <a:rPr lang="en-US" dirty="0" smtClean="0"/>
              <a:t> Island it appears that the western</a:t>
            </a:r>
            <a:r>
              <a:rPr lang="en-US" baseline="0" dirty="0" smtClean="0"/>
              <a:t> edge of the 1964 Alaska earthquake is not a persistent rupture boundary. But what about other historic rupture boundaries?</a:t>
            </a:r>
          </a:p>
          <a:p>
            <a:endParaRPr lang="en-US" baseline="0" dirty="0" smtClean="0"/>
          </a:p>
          <a:p>
            <a:r>
              <a:rPr lang="en-US" baseline="0" dirty="0" smtClean="0"/>
              <a:t>In the </a:t>
            </a:r>
            <a:r>
              <a:rPr lang="en-US" baseline="0" dirty="0" err="1" smtClean="0"/>
              <a:t>Shumagin</a:t>
            </a:r>
            <a:r>
              <a:rPr lang="en-US" baseline="0" dirty="0" smtClean="0"/>
              <a:t> Islands it appears that creep on the </a:t>
            </a:r>
            <a:r>
              <a:rPr lang="en-US" baseline="0" dirty="0" err="1" smtClean="0"/>
              <a:t>megathrust</a:t>
            </a:r>
            <a:r>
              <a:rPr lang="en-US" baseline="0" dirty="0" smtClean="0"/>
              <a:t> may have controlled rupture size for thousands of years. Elsewhere, however, the </a:t>
            </a:r>
            <a:r>
              <a:rPr lang="en-US" baseline="0" dirty="0" err="1" smtClean="0"/>
              <a:t>megathrust</a:t>
            </a:r>
            <a:r>
              <a:rPr lang="en-US" baseline="0" dirty="0" smtClean="0"/>
              <a:t> has ruptured areas that presently are locked and creeping.</a:t>
            </a:r>
          </a:p>
          <a:p>
            <a:endParaRPr lang="en-US" baseline="0" dirty="0" smtClean="0"/>
          </a:p>
          <a:p>
            <a:r>
              <a:rPr lang="en-US" baseline="0" dirty="0" err="1" smtClean="0"/>
              <a:t>Paleogeodetic</a:t>
            </a:r>
            <a:r>
              <a:rPr lang="en-US" baseline="0" dirty="0" smtClean="0"/>
              <a:t> studies have shown that the great AD 1700 Cascadia earthquake probably involved heterogeneous slip. But did predecessors of the most recent Cascadia earthquake have similar slip distributions?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 study at </a:t>
            </a:r>
            <a:r>
              <a:rPr lang="en-US" dirty="0" err="1" smtClean="0"/>
              <a:t>Sitkinak</a:t>
            </a:r>
            <a:r>
              <a:rPr lang="en-US" dirty="0" smtClean="0"/>
              <a:t> Island it appears that the western</a:t>
            </a:r>
            <a:r>
              <a:rPr lang="en-US" baseline="0" dirty="0" smtClean="0"/>
              <a:t> edge of the 1964 Alaska earthquake is not a persistent rupture boundary. But what about other historic rupture boundaries?</a:t>
            </a:r>
          </a:p>
          <a:p>
            <a:endParaRPr lang="en-US" baseline="0" dirty="0" smtClean="0"/>
          </a:p>
          <a:p>
            <a:r>
              <a:rPr lang="en-US" baseline="0" dirty="0" smtClean="0"/>
              <a:t>In the </a:t>
            </a:r>
            <a:r>
              <a:rPr lang="en-US" baseline="0" dirty="0" err="1" smtClean="0"/>
              <a:t>Shumagin</a:t>
            </a:r>
            <a:r>
              <a:rPr lang="en-US" baseline="0" dirty="0" smtClean="0"/>
              <a:t> Islands it appears that creep on the </a:t>
            </a:r>
            <a:r>
              <a:rPr lang="en-US" baseline="0" dirty="0" err="1" smtClean="0"/>
              <a:t>megathrust</a:t>
            </a:r>
            <a:r>
              <a:rPr lang="en-US" baseline="0" dirty="0" smtClean="0"/>
              <a:t> may have controlled rupture size for thousands of years. Elsewhere, however, the </a:t>
            </a:r>
            <a:r>
              <a:rPr lang="en-US" baseline="0" dirty="0" err="1" smtClean="0"/>
              <a:t>megathrust</a:t>
            </a:r>
            <a:r>
              <a:rPr lang="en-US" baseline="0" dirty="0" smtClean="0"/>
              <a:t> has ruptured areas that presently are locked and creeping.</a:t>
            </a:r>
          </a:p>
          <a:p>
            <a:endParaRPr lang="en-US" baseline="0" dirty="0" smtClean="0"/>
          </a:p>
          <a:p>
            <a:r>
              <a:rPr lang="en-US" baseline="0" dirty="0" err="1" smtClean="0"/>
              <a:t>Paleogeodetic</a:t>
            </a:r>
            <a:r>
              <a:rPr lang="en-US" baseline="0" dirty="0" smtClean="0"/>
              <a:t> studies have shown that the great AD 1700 Cascadia earthquake probably involved heterogeneous slip. But did predecessors of the most recent Cascadia earthquake have similar slip distributions?</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A97F418-9A07-7E4F-A87B-218571DE20B4}"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110751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rPr dirty="0"/>
              <a:t>Earthquake Early Warning and close-in tsunami warnings currently rely exclusively on monitoring data from seismic instruments only, which can saturate for large earthquakes.  Frontier operations will integrate real-time GPS measurements with seismic network observations, as the former do not saturate and provide new constraints on the characteristics of the earthquake and its potential to generate a tsunami. </a:t>
            </a:r>
            <a:r>
              <a:rPr lang="en-US" dirty="0" smtClean="0"/>
              <a:t>GPS data can “augment” seismic EEW.</a:t>
            </a:r>
            <a:endParaRPr dirty="0"/>
          </a:p>
          <a:p>
            <a:pPr>
              <a:lnSpc>
                <a:spcPct val="100000"/>
              </a:lnSpc>
              <a:defRPr sz="1600">
                <a:latin typeface="Lucida Grande"/>
                <a:ea typeface="Lucida Grande"/>
                <a:cs typeface="Lucida Grande"/>
                <a:sym typeface="Lucida Grande"/>
              </a:defRPr>
            </a:pPr>
            <a:r>
              <a:rPr dirty="0"/>
              <a:t>Currently implemented aftershock forecasts are based initially on statistical average behaviors of past sequences from subduction zones globally, despite the tremendous variability in behaviors and geologic settings from one zone to another, do not provide any information on where future aftershocks are likely to occur, and are updated only using rates of aftershocks in the ongoing sequence. Frontier forecasts would provide probabilities of aftershocks at particular time intervals and regions, by combining real-time GPS and satellite imagery data with the current, purely statistical characterization of aftershocks rates alone.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r>
              <a:rPr lang="en-US" dirty="0" smtClean="0"/>
              <a:t>Does</a:t>
            </a:r>
            <a:r>
              <a:rPr lang="en-US" baseline="0" dirty="0" smtClean="0"/>
              <a:t> segmentation exist? Is it persistent? How does this affect EQ size and recurrence? </a:t>
            </a:r>
            <a:endParaRPr lang="en-US" dirty="0" smtClean="0"/>
          </a:p>
          <a:p>
            <a:r>
              <a:rPr dirty="0" smtClean="0"/>
              <a:t>Also </a:t>
            </a:r>
            <a:r>
              <a:rPr dirty="0"/>
              <a:t>Slow slip, LFEs, ULFE’s, etc.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hape 196"/>
          <p:cNvSpPr>
            <a:spLocks noGrp="1" noRot="1" noChangeAspect="1"/>
          </p:cNvSpPr>
          <p:nvPr>
            <p:ph type="sldImg"/>
          </p:nvPr>
        </p:nvSpPr>
        <p:spPr>
          <a:prstGeom prst="rect">
            <a:avLst/>
          </a:prstGeom>
        </p:spPr>
        <p:txBody>
          <a:bodyPr/>
          <a:lstStyle/>
          <a:p>
            <a:endParaRPr/>
          </a:p>
        </p:txBody>
      </p:sp>
      <p:sp>
        <p:nvSpPr>
          <p:cNvPr id="197" name="Shape 197"/>
          <p:cNvSpPr>
            <a:spLocks noGrp="1"/>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r>
              <a:rPr dirty="0"/>
              <a:t>No tools currently exist to forecast the sudden, permanent rise or fall in coastal land-level that will accompany great subduction zone earthquakes, nor to guide recovery decisions when it does occur. Forefront forecasts are possible using available in earthquake scenarios, updated with multiple, complementary measurements.   These land-level changes are measurable now using data from real-time GPS stations (relatively dense networks exist in Cascadia and parts of Alaska), strainmeters (in Cascadia only), and the European Space Agency Sentinel 1 satellites and/or the Japan Aerospace Exploration Agency ALOS-2 satellite for all subduction zones (each dataset provides differing temporal and spatial resolution).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noRot="1" noChangeAspect="1"/>
          </p:cNvSpPr>
          <p:nvPr>
            <p:ph type="sldImg"/>
          </p:nvPr>
        </p:nvSpPr>
        <p:spPr>
          <a:prstGeom prst="rect">
            <a:avLst/>
          </a:prstGeom>
        </p:spPr>
        <p:txBody>
          <a:bodyPr/>
          <a:lstStyle/>
          <a:p>
            <a:endParaRPr/>
          </a:p>
        </p:txBody>
      </p:sp>
      <p:sp>
        <p:nvSpPr>
          <p:cNvPr id="209" name="Shape 209"/>
          <p:cNvSpPr>
            <a:spLocks noGrp="1"/>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r>
              <a:t>The duration and oscillation periods of shaking resulting from great subduction zone earthquakes are significantly longer and more damaging than for other earthquakes, particularly to tall buildings and long bridges, but are not accounted for in earthquake risk assessments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04394A2-11DD-6E4B-9F0B-DBA2D79F6389}"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314260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points –</a:t>
            </a:r>
          </a:p>
          <a:p>
            <a:endParaRPr lang="en-US" baseline="0" dirty="0" smtClean="0"/>
          </a:p>
          <a:p>
            <a:r>
              <a:rPr lang="en-US" baseline="0" dirty="0" smtClean="0"/>
              <a:t>1. Underleveraged geophysical datasets, including detection of volcanic lightning, would help characterize the physical processes inside volcanic plumes that influence their hazards to people and property.</a:t>
            </a:r>
          </a:p>
          <a:p>
            <a:endParaRPr lang="en-US" baseline="0" dirty="0" smtClean="0"/>
          </a:p>
          <a:p>
            <a:r>
              <a:rPr lang="en-US" baseline="0" dirty="0" smtClean="0"/>
              <a:t>2. There is a real need to improve our understanding of each volcano’s eruptive behavior (e.g., eruptive frequency–magnitude). This leads to improved (probabilistic) hazard maps by providing better inputs for Ash3d and other numerical models. It would also allow us to explore fundamental volcano-atmosphere-climate interactions through time by simulating global ash/gas transport using data from the geological record.</a:t>
            </a:r>
            <a:endParaRPr lang="en-US" dirty="0" smtClean="0"/>
          </a:p>
          <a:p>
            <a:endParaRPr lang="en-US" dirty="0" smtClean="0"/>
          </a:p>
          <a:p>
            <a:endParaRPr lang="en-US" dirty="0" smtClean="0"/>
          </a:p>
          <a:p>
            <a:r>
              <a:rPr lang="en-US" dirty="0" smtClean="0"/>
              <a:t>Image credits</a:t>
            </a:r>
          </a:p>
          <a:p>
            <a:r>
              <a:rPr lang="en-US" dirty="0" smtClean="0"/>
              <a:t>Animation: Ash3d simulation of a Mount St. Helens eruption</a:t>
            </a:r>
            <a:r>
              <a:rPr lang="en-US" baseline="0" dirty="0" smtClean="0"/>
              <a:t> </a:t>
            </a:r>
            <a:r>
              <a:rPr lang="en-US" dirty="0" smtClean="0"/>
              <a:t>(USGS</a:t>
            </a:r>
            <a:r>
              <a:rPr lang="en-US" baseline="0" dirty="0" smtClean="0"/>
              <a:t> Core Systems Science) –black contour shows ashfall on the ground</a:t>
            </a:r>
            <a:endParaRPr lang="en-US" dirty="0" smtClean="0"/>
          </a:p>
          <a:p>
            <a:r>
              <a:rPr lang="en-US" i="0" dirty="0" smtClean="0"/>
              <a:t>Photo: Lightning in</a:t>
            </a:r>
            <a:r>
              <a:rPr lang="en-US" i="0" baseline="0" dirty="0" smtClean="0"/>
              <a:t> the Icelandic </a:t>
            </a:r>
            <a:r>
              <a:rPr lang="en-US" sz="1200" i="0" kern="1200" dirty="0" err="1" smtClean="0">
                <a:solidFill>
                  <a:schemeClr val="tx1"/>
                </a:solidFill>
                <a:latin typeface="+mn-lt"/>
                <a:ea typeface="+mn-ea"/>
                <a:cs typeface="+mn-cs"/>
              </a:rPr>
              <a:t>Eyjafjallajokull</a:t>
            </a:r>
            <a:r>
              <a:rPr lang="en-US" sz="1200" i="0" kern="1200" dirty="0" smtClean="0">
                <a:solidFill>
                  <a:schemeClr val="tx1"/>
                </a:solidFill>
                <a:latin typeface="+mn-lt"/>
                <a:ea typeface="+mn-ea"/>
                <a:cs typeface="+mn-cs"/>
              </a:rPr>
              <a:t> eruption on April 17, 2010, photo by Marco </a:t>
            </a:r>
            <a:r>
              <a:rPr lang="en-US" sz="1200" i="0" kern="1200" dirty="0" err="1" smtClean="0">
                <a:solidFill>
                  <a:schemeClr val="tx1"/>
                </a:solidFill>
                <a:latin typeface="+mn-lt"/>
                <a:ea typeface="+mn-ea"/>
                <a:cs typeface="+mn-cs"/>
              </a:rPr>
              <a:t>Fulle</a:t>
            </a:r>
            <a:r>
              <a:rPr lang="en-US" sz="1200" i="0" kern="1200" dirty="0" smtClean="0">
                <a:solidFill>
                  <a:schemeClr val="tx1"/>
                </a:solidFill>
                <a:latin typeface="+mn-lt"/>
                <a:ea typeface="+mn-ea"/>
                <a:cs typeface="+mn-cs"/>
              </a:rPr>
              <a:t>.</a:t>
            </a:r>
            <a:endParaRPr lang="en-US" i="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04394A2-11DD-6E4B-9F0B-DBA2D79F6389}"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815799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800" b="1" dirty="0" smtClean="0">
                <a:latin typeface="Univers 47 CondensedLight" pitchFamily="34" charset="0"/>
                <a:cs typeface="Times New Roman" panose="02020603050405020304" pitchFamily="18" charset="0"/>
              </a:rPr>
              <a:t>LAHARZ simulation on Upper Puyallup and Carbon River valleys</a:t>
            </a:r>
            <a:r>
              <a:rPr lang="en-US" altLang="en-US" sz="800" dirty="0" smtClean="0">
                <a:cs typeface="Times New Roman" panose="02020603050405020304" pitchFamily="18" charset="0"/>
              </a:rPr>
              <a:t/>
            </a:r>
            <a:br>
              <a:rPr lang="en-US" altLang="en-US" sz="800" dirty="0" smtClean="0">
                <a:cs typeface="Times New Roman" panose="02020603050405020304" pitchFamily="18" charset="0"/>
              </a:rPr>
            </a:br>
            <a:r>
              <a:rPr lang="en-US" altLang="en-US" sz="800" b="1" dirty="0" smtClean="0">
                <a:latin typeface="Univers 47 CondensedLight" pitchFamily="34" charset="0"/>
                <a:cs typeface="Times New Roman" panose="02020603050405020304" pitchFamily="18" charset="0"/>
              </a:rPr>
              <a:t> </a:t>
            </a:r>
            <a:r>
              <a:rPr lang="en-US" altLang="en-US" sz="800" dirty="0" smtClean="0">
                <a:cs typeface="Times New Roman" panose="02020603050405020304" pitchFamily="18" charset="0"/>
              </a:rPr>
              <a:t/>
            </a:r>
            <a:br>
              <a:rPr lang="en-US" altLang="en-US" sz="800" dirty="0" smtClean="0">
                <a:cs typeface="Times New Roman" panose="02020603050405020304" pitchFamily="18" charset="0"/>
              </a:rPr>
            </a:br>
            <a:r>
              <a:rPr lang="en-US" altLang="en-US" sz="800" dirty="0" smtClean="0">
                <a:latin typeface="Univers 47 CondensedLight" pitchFamily="34" charset="0"/>
                <a:cs typeface="Times New Roman" panose="02020603050405020304" pitchFamily="18" charset="0"/>
              </a:rPr>
              <a:t>This image is a shaded-relief DEM with simulated runs of two hypothetical lahar volumes using the LAHARZ technique.  The LAHARZ technique for automated mapping of lahar-inundation zones (Iverson and others, 1998; Schilling, 1998) is based on a statistical analysis of lahar overbank deposits, from which Iverson and others (1998) derived a pair of </a:t>
            </a:r>
            <a:r>
              <a:rPr lang="en-US" altLang="en-US" sz="800" dirty="0" err="1" smtClean="0">
                <a:latin typeface="Univers 47 CondensedLight" pitchFamily="34" charset="0"/>
                <a:cs typeface="Times New Roman" panose="02020603050405020304" pitchFamily="18" charset="0"/>
              </a:rPr>
              <a:t>semiempirical</a:t>
            </a:r>
            <a:r>
              <a:rPr lang="en-US" altLang="en-US" sz="800" dirty="0" smtClean="0">
                <a:latin typeface="Univers 47 CondensedLight" pitchFamily="34" charset="0"/>
                <a:cs typeface="Times New Roman" panose="02020603050405020304" pitchFamily="18" charset="0"/>
              </a:rPr>
              <a:t> equations that predict cross-sectional and </a:t>
            </a:r>
            <a:r>
              <a:rPr lang="en-US" altLang="en-US" sz="800" dirty="0" err="1" smtClean="0">
                <a:latin typeface="Univers 47 CondensedLight" pitchFamily="34" charset="0"/>
                <a:cs typeface="Times New Roman" panose="02020603050405020304" pitchFamily="18" charset="0"/>
              </a:rPr>
              <a:t>planimetric</a:t>
            </a:r>
            <a:r>
              <a:rPr lang="en-US" altLang="en-US" sz="800" dirty="0" smtClean="0">
                <a:latin typeface="Univers 47 CondensedLight" pitchFamily="34" charset="0"/>
                <a:cs typeface="Times New Roman" panose="02020603050405020304" pitchFamily="18" charset="0"/>
              </a:rPr>
              <a:t> inundation areas as functions of lahar volume. The LAHARZ technique gives very broad results viewed as a range of possibilities rather than a single solution: within the 95</a:t>
            </a:r>
            <a:r>
              <a:rPr lang="en-US" altLang="en-US" sz="800" baseline="30000" dirty="0" smtClean="0">
                <a:latin typeface="Univers 47 CondensedLight" pitchFamily="34" charset="0"/>
                <a:cs typeface="Times New Roman" panose="02020603050405020304" pitchFamily="18" charset="0"/>
              </a:rPr>
              <a:t>th</a:t>
            </a:r>
            <a:r>
              <a:rPr lang="en-US" altLang="en-US" sz="800" dirty="0" smtClean="0">
                <a:latin typeface="Univers 47 CondensedLight" pitchFamily="34" charset="0"/>
                <a:cs typeface="Times New Roman" panose="02020603050405020304" pitchFamily="18" charset="0"/>
              </a:rPr>
              <a:t> percentile confidence limits, there is more than an order-of-magnitude range of possible cross-sectional or </a:t>
            </a:r>
            <a:r>
              <a:rPr lang="en-US" altLang="en-US" sz="800" dirty="0" err="1" smtClean="0">
                <a:latin typeface="Univers 47 CondensedLight" pitchFamily="34" charset="0"/>
                <a:cs typeface="Times New Roman" panose="02020603050405020304" pitchFamily="18" charset="0"/>
              </a:rPr>
              <a:t>planimetric</a:t>
            </a:r>
            <a:r>
              <a:rPr lang="en-US" altLang="en-US" sz="800" dirty="0" smtClean="0">
                <a:latin typeface="Univers 47 CondensedLight" pitchFamily="34" charset="0"/>
                <a:cs typeface="Times New Roman" panose="02020603050405020304" pitchFamily="18" charset="0"/>
              </a:rPr>
              <a:t> inundation areas for any given lahar volume.  </a:t>
            </a:r>
            <a:r>
              <a:rPr lang="en-US" altLang="en-US" sz="800" dirty="0" smtClean="0">
                <a:cs typeface="Times New Roman" panose="02020603050405020304" pitchFamily="18" charset="0"/>
              </a:rPr>
              <a:t/>
            </a:r>
            <a:br>
              <a:rPr lang="en-US" altLang="en-US" sz="800" dirty="0" smtClean="0">
                <a:cs typeface="Times New Roman" panose="02020603050405020304" pitchFamily="18" charset="0"/>
              </a:rPr>
            </a:br>
            <a:r>
              <a:rPr lang="en-US" altLang="en-US" sz="800" dirty="0" smtClean="0">
                <a:latin typeface="Univers 47 CondensedLight" pitchFamily="34" charset="0"/>
                <a:cs typeface="Times New Roman" panose="02020603050405020304" pitchFamily="18" charset="0"/>
              </a:rPr>
              <a:t> </a:t>
            </a:r>
            <a:r>
              <a:rPr lang="en-US" altLang="en-US" sz="800" dirty="0" smtClean="0">
                <a:cs typeface="Times New Roman" panose="02020603050405020304" pitchFamily="18" charset="0"/>
              </a:rPr>
              <a:t/>
            </a:r>
            <a:br>
              <a:rPr lang="en-US" altLang="en-US" sz="800" dirty="0" smtClean="0">
                <a:cs typeface="Times New Roman" panose="02020603050405020304" pitchFamily="18" charset="0"/>
              </a:rPr>
            </a:br>
            <a:r>
              <a:rPr lang="en-US" altLang="en-US" sz="800" dirty="0" smtClean="0">
                <a:latin typeface="Univers 47 CondensedLight" pitchFamily="34" charset="0"/>
                <a:cs typeface="Times New Roman" panose="02020603050405020304" pitchFamily="18" charset="0"/>
              </a:rPr>
              <a:t>This image shows LAHARZ models of 40x10</a:t>
            </a:r>
            <a:r>
              <a:rPr lang="en-US" altLang="en-US" sz="800" baseline="30000" dirty="0" smtClean="0">
                <a:latin typeface="Univers 47 CondensedLight" pitchFamily="34" charset="0"/>
                <a:cs typeface="Times New Roman" panose="02020603050405020304" pitchFamily="18" charset="0"/>
              </a:rPr>
              <a:t>6</a:t>
            </a:r>
            <a:r>
              <a:rPr lang="en-US" altLang="en-US" sz="800" dirty="0" smtClean="0">
                <a:latin typeface="Univers 47 CondensedLight" pitchFamily="34" charset="0"/>
                <a:cs typeface="Times New Roman" panose="02020603050405020304" pitchFamily="18" charset="0"/>
              </a:rPr>
              <a:t>m</a:t>
            </a:r>
            <a:r>
              <a:rPr lang="en-US" altLang="en-US" sz="800" baseline="30000" dirty="0" smtClean="0">
                <a:latin typeface="Univers 47 CondensedLight" pitchFamily="34" charset="0"/>
                <a:cs typeface="Times New Roman" panose="02020603050405020304" pitchFamily="18" charset="0"/>
              </a:rPr>
              <a:t>3</a:t>
            </a:r>
            <a:r>
              <a:rPr lang="en-US" altLang="en-US" sz="800" dirty="0" smtClean="0">
                <a:latin typeface="Univers 47 CondensedLight" pitchFamily="34" charset="0"/>
                <a:cs typeface="Times New Roman" panose="02020603050405020304" pitchFamily="18" charset="0"/>
              </a:rPr>
              <a:t> flows (deep red) and 250x10</a:t>
            </a:r>
            <a:r>
              <a:rPr lang="en-US" altLang="en-US" sz="800" baseline="30000" dirty="0" smtClean="0">
                <a:latin typeface="Univers 47 CondensedLight" pitchFamily="34" charset="0"/>
                <a:cs typeface="Times New Roman" panose="02020603050405020304" pitchFamily="18" charset="0"/>
              </a:rPr>
              <a:t>6</a:t>
            </a:r>
            <a:r>
              <a:rPr lang="en-US" altLang="en-US" sz="800" dirty="0" smtClean="0">
                <a:latin typeface="Univers 47 CondensedLight" pitchFamily="34" charset="0"/>
                <a:cs typeface="Times New Roman" panose="02020603050405020304" pitchFamily="18" charset="0"/>
              </a:rPr>
              <a:t>m</a:t>
            </a:r>
            <a:r>
              <a:rPr lang="en-US" altLang="en-US" sz="800" baseline="30000" dirty="0" smtClean="0">
                <a:latin typeface="Univers 47 CondensedLight" pitchFamily="34" charset="0"/>
                <a:cs typeface="Times New Roman" panose="02020603050405020304" pitchFamily="18" charset="0"/>
              </a:rPr>
              <a:t>3</a:t>
            </a:r>
            <a:r>
              <a:rPr lang="en-US" altLang="en-US" sz="800" dirty="0" smtClean="0">
                <a:latin typeface="Univers 47 CondensedLight" pitchFamily="34" charset="0"/>
                <a:cs typeface="Times New Roman" panose="02020603050405020304" pitchFamily="18" charset="0"/>
              </a:rPr>
              <a:t> flows (light red).  In either river, the 40x10</a:t>
            </a:r>
            <a:r>
              <a:rPr lang="en-US" altLang="en-US" sz="800" baseline="30000" dirty="0" smtClean="0">
                <a:latin typeface="Univers 47 CondensedLight" pitchFamily="34" charset="0"/>
                <a:cs typeface="Times New Roman" panose="02020603050405020304" pitchFamily="18" charset="0"/>
              </a:rPr>
              <a:t>6</a:t>
            </a:r>
            <a:r>
              <a:rPr lang="en-US" altLang="en-US" sz="800" dirty="0" smtClean="0">
                <a:latin typeface="Univers 47 CondensedLight" pitchFamily="34" charset="0"/>
                <a:cs typeface="Times New Roman" panose="02020603050405020304" pitchFamily="18" charset="0"/>
              </a:rPr>
              <a:t>m</a:t>
            </a:r>
            <a:r>
              <a:rPr lang="en-US" altLang="en-US" sz="800" baseline="30000" dirty="0" smtClean="0">
                <a:latin typeface="Univers 47 CondensedLight" pitchFamily="34" charset="0"/>
                <a:cs typeface="Times New Roman" panose="02020603050405020304" pitchFamily="18" charset="0"/>
              </a:rPr>
              <a:t>3</a:t>
            </a:r>
            <a:r>
              <a:rPr lang="en-US" altLang="en-US" sz="800" dirty="0" smtClean="0">
                <a:latin typeface="Univers 47 CondensedLight" pitchFamily="34" charset="0"/>
                <a:cs typeface="Times New Roman" panose="02020603050405020304" pitchFamily="18" charset="0"/>
              </a:rPr>
              <a:t> flow extends into Orting, and the 250x10</a:t>
            </a:r>
            <a:r>
              <a:rPr lang="en-US" altLang="en-US" sz="800" baseline="30000" dirty="0" smtClean="0">
                <a:latin typeface="Univers 47 CondensedLight" pitchFamily="34" charset="0"/>
                <a:cs typeface="Times New Roman" panose="02020603050405020304" pitchFamily="18" charset="0"/>
              </a:rPr>
              <a:t>6</a:t>
            </a:r>
            <a:r>
              <a:rPr lang="en-US" altLang="en-US" sz="800" dirty="0" smtClean="0">
                <a:latin typeface="Univers 47 CondensedLight" pitchFamily="34" charset="0"/>
                <a:cs typeface="Times New Roman" panose="02020603050405020304" pitchFamily="18" charset="0"/>
              </a:rPr>
              <a:t>m</a:t>
            </a:r>
            <a:r>
              <a:rPr lang="en-US" altLang="en-US" sz="800" baseline="30000" dirty="0" smtClean="0">
                <a:latin typeface="Univers 47 CondensedLight" pitchFamily="34" charset="0"/>
                <a:cs typeface="Times New Roman" panose="02020603050405020304" pitchFamily="18" charset="0"/>
              </a:rPr>
              <a:t>3</a:t>
            </a:r>
            <a:r>
              <a:rPr lang="en-US" altLang="en-US" sz="800" dirty="0" smtClean="0">
                <a:latin typeface="Univers 47 CondensedLight" pitchFamily="34" charset="0"/>
                <a:cs typeface="Times New Roman" panose="02020603050405020304" pitchFamily="18" charset="0"/>
              </a:rPr>
              <a:t> flow reaches beyond Orting. </a:t>
            </a:r>
            <a:r>
              <a:rPr lang="en-US" altLang="en-US" sz="800" dirty="0" smtClean="0">
                <a:cs typeface="Times New Roman" panose="02020603050405020304" pitchFamily="18" charset="0"/>
              </a:rPr>
              <a:t/>
            </a:r>
            <a:br>
              <a:rPr lang="en-US" altLang="en-US" sz="800" dirty="0" smtClean="0">
                <a:cs typeface="Times New Roman" panose="02020603050405020304" pitchFamily="18" charset="0"/>
              </a:rPr>
            </a:br>
            <a:r>
              <a:rPr lang="en-US" altLang="en-US" sz="800" dirty="0" smtClean="0">
                <a:latin typeface="Univers 47 CondensedLight" pitchFamily="34" charset="0"/>
                <a:cs typeface="Times New Roman" panose="02020603050405020304" pitchFamily="18" charset="0"/>
              </a:rPr>
              <a:t> </a:t>
            </a:r>
            <a:r>
              <a:rPr lang="en-US" altLang="en-US" sz="800" dirty="0" smtClean="0">
                <a:cs typeface="Times New Roman" panose="02020603050405020304" pitchFamily="18" charset="0"/>
              </a:rPr>
              <a:t/>
            </a:r>
            <a:br>
              <a:rPr lang="en-US" altLang="en-US" sz="800" dirty="0" smtClean="0">
                <a:cs typeface="Times New Roman" panose="02020603050405020304" pitchFamily="18" charset="0"/>
              </a:rPr>
            </a:br>
            <a:r>
              <a:rPr lang="en-US" altLang="en-US" sz="800" dirty="0" smtClean="0">
                <a:latin typeface="Univers 47 CondensedLight" pitchFamily="34" charset="0"/>
                <a:cs typeface="Times New Roman" panose="02020603050405020304" pitchFamily="18" charset="0"/>
              </a:rPr>
              <a:t>Lahar-monitoring station locations on the Carbon and Puyallup rivers are represented by small diamonds.  The five field stations in each station array are arranged along a 5-km-long stretch of each drainage.  The station arrays are located just downstream of the mapped extent of relatively frequent, small lahars to reduce the chance of a small lahar triggering the system, yet provide as early a warning as possible in the event of a larger lahar.   The 5-km length of the station array spreads the field stations apart for security against vandalism and destructive natural events.</a:t>
            </a:r>
            <a:r>
              <a:rPr lang="en-US" altLang="en-US" sz="800" dirty="0" smtClean="0">
                <a:cs typeface="Times New Roman" panose="02020603050405020304" pitchFamily="18" charset="0"/>
              </a:rPr>
              <a:t/>
            </a:r>
            <a:br>
              <a:rPr lang="en-US" altLang="en-US" sz="800" dirty="0" smtClean="0">
                <a:cs typeface="Times New Roman" panose="02020603050405020304" pitchFamily="18" charset="0"/>
              </a:rPr>
            </a:b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104394A2-11DD-6E4B-9F0B-DBA2D79F6389}"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2856688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1638300"/>
            <a:ext cx="10464800" cy="3302000"/>
          </a:xfrm>
          <a:prstGeom prst="rect">
            <a:avLst/>
          </a:prstGeom>
        </p:spPr>
        <p:txBody>
          <a:bodyPr anchor="b"/>
          <a:lstStyle>
            <a:lvl1pPr>
              <a:defRPr>
                <a:latin typeface="American Typewriter"/>
                <a:ea typeface="American Typewriter"/>
                <a:cs typeface="American Typewriter"/>
                <a:sym typeface="American Typewriter"/>
              </a:defRPr>
            </a:lvl1pPr>
          </a:lstStyle>
          <a:p>
            <a:r>
              <a:t>Title Text</a:t>
            </a:r>
          </a:p>
        </p:txBody>
      </p:sp>
      <p:sp>
        <p:nvSpPr>
          <p:cNvPr id="12" name="Shape 12"/>
          <p:cNvSpPr>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atin typeface="American Typewriter"/>
                <a:ea typeface="American Typewriter"/>
                <a:cs typeface="American Typewriter"/>
                <a:sym typeface="American Typewriter"/>
              </a:defRPr>
            </a:lvl1pPr>
            <a:lvl2pPr marL="0" indent="228600" algn="ctr">
              <a:spcBef>
                <a:spcPts val="0"/>
              </a:spcBef>
              <a:buSzTx/>
              <a:buNone/>
              <a:defRPr sz="3200">
                <a:latin typeface="American Typewriter"/>
                <a:ea typeface="American Typewriter"/>
                <a:cs typeface="American Typewriter"/>
                <a:sym typeface="American Typewriter"/>
              </a:defRPr>
            </a:lvl2pPr>
            <a:lvl3pPr marL="0" indent="457200" algn="ctr">
              <a:spcBef>
                <a:spcPts val="0"/>
              </a:spcBef>
              <a:buSzTx/>
              <a:buNone/>
              <a:defRPr sz="3200">
                <a:latin typeface="American Typewriter"/>
                <a:ea typeface="American Typewriter"/>
                <a:cs typeface="American Typewriter"/>
                <a:sym typeface="American Typewriter"/>
              </a:defRPr>
            </a:lvl3pPr>
            <a:lvl4pPr marL="0" indent="685800" algn="ctr">
              <a:spcBef>
                <a:spcPts val="0"/>
              </a:spcBef>
              <a:buSzTx/>
              <a:buNone/>
              <a:defRPr sz="3200">
                <a:latin typeface="American Typewriter"/>
                <a:ea typeface="American Typewriter"/>
                <a:cs typeface="American Typewriter"/>
                <a:sym typeface="American Typewriter"/>
              </a:defRPr>
            </a:lvl4pPr>
            <a:lvl5pPr marL="0" indent="914400" algn="ctr">
              <a:spcBef>
                <a:spcPts val="0"/>
              </a:spcBef>
              <a:buSzTx/>
              <a:buNone/>
              <a:defRPr sz="3200">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469900"/>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hape 94"/>
          <p:cNvSpPr>
            <a:spLocks noGrp="1"/>
          </p:cNvSpPr>
          <p:nvPr>
            <p:ph type="body" sz="quarter" idx="14"/>
          </p:nvPr>
        </p:nvSpPr>
        <p:spPr>
          <a:xfrm>
            <a:off x="1270000" y="4267200"/>
            <a:ext cx="10464800" cy="685800"/>
          </a:xfrm>
          <a:prstGeom prst="rect">
            <a:avLst/>
          </a:prstGeom>
        </p:spPr>
        <p:txBody>
          <a:bodyPr>
            <a:spAutoFit/>
          </a:bodyPr>
          <a:lstStyle>
            <a:lvl1pPr marL="0" indent="0" algn="ctr">
              <a:spcBef>
                <a:spcPts val="0"/>
              </a:spcBef>
              <a:buSzTx/>
              <a:buNone/>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3175" y="0"/>
            <a:ext cx="13004800" cy="9753600"/>
          </a:xfrm>
          <a:prstGeom prst="rect">
            <a:avLst/>
          </a:prstGeom>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Master #2">
    <p:bg>
      <p:bgPr>
        <a:solidFill>
          <a:srgbClr val="FFFFFF"/>
        </a:solidFill>
        <a:effectLst/>
      </p:bgPr>
    </p:bg>
    <p:spTree>
      <p:nvGrpSpPr>
        <p:cNvPr id="1" name=""/>
        <p:cNvGrpSpPr/>
        <p:nvPr/>
      </p:nvGrpSpPr>
      <p:grpSpPr>
        <a:xfrm>
          <a:off x="0" y="0"/>
          <a:ext cx="0" cy="0"/>
          <a:chOff x="0" y="0"/>
          <a:chExt cx="0" cy="0"/>
        </a:xfrm>
      </p:grpSpPr>
      <p:sp>
        <p:nvSpPr>
          <p:cNvPr id="117" name="Shape 117"/>
          <p:cNvSpPr>
            <a:spLocks noGrp="1"/>
          </p:cNvSpPr>
          <p:nvPr>
            <p:ph type="sldNum" sz="quarter" idx="2"/>
          </p:nvPr>
        </p:nvSpPr>
        <p:spPr>
          <a:xfrm>
            <a:off x="6324600" y="9258300"/>
            <a:ext cx="342900" cy="368300"/>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4" name="Shape 124"/>
          <p:cNvSpPr>
            <a:spLocks noGrp="1"/>
          </p:cNvSpPr>
          <p:nvPr>
            <p:ph type="sldNum" sz="quarter" idx="2"/>
          </p:nvPr>
        </p:nvSpPr>
        <p:spPr>
          <a:xfrm>
            <a:off x="6324600" y="9271000"/>
            <a:ext cx="342900" cy="355600"/>
          </a:xfrm>
          <a:prstGeom prst="rect">
            <a:avLst/>
          </a:prstGeom>
        </p:spPr>
        <p:txBody>
          <a:bodyPr/>
          <a:lstStyle>
            <a:lvl1pPr>
              <a:defRPr>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131" name="Shape 131"/>
          <p:cNvSpPr>
            <a:spLocks noGrp="1"/>
          </p:cNvSpPr>
          <p:nvPr>
            <p:ph type="title"/>
          </p:nvPr>
        </p:nvSpPr>
        <p:spPr>
          <a:xfrm>
            <a:off x="1270000" y="1638300"/>
            <a:ext cx="10464800" cy="3302000"/>
          </a:xfrm>
          <a:prstGeom prst="rect">
            <a:avLst/>
          </a:prstGeom>
        </p:spPr>
        <p:txBody>
          <a:bodyPr anchor="b">
            <a:noAutofit/>
          </a:bodyPr>
          <a:lstStyle>
            <a:lvl1pPr>
              <a:defRPr sz="8400">
                <a:solidFill>
                  <a:srgbClr val="000000"/>
                </a:solidFill>
                <a:latin typeface="Gill Sans"/>
                <a:ea typeface="Gill Sans"/>
                <a:cs typeface="Gill Sans"/>
                <a:sym typeface="Gill Sans"/>
              </a:defRPr>
            </a:lvl1pPr>
          </a:lstStyle>
          <a:p>
            <a:r>
              <a:t>Title Text</a:t>
            </a:r>
          </a:p>
        </p:txBody>
      </p:sp>
      <p:sp>
        <p:nvSpPr>
          <p:cNvPr id="132" name="Shape 132"/>
          <p:cNvSpPr>
            <a:spLocks noGrp="1"/>
          </p:cNvSpPr>
          <p:nvPr>
            <p:ph type="body" sz="quarter" idx="1"/>
          </p:nvPr>
        </p:nvSpPr>
        <p:spPr>
          <a:xfrm>
            <a:off x="1270000" y="5029200"/>
            <a:ext cx="10464800" cy="1130300"/>
          </a:xfrm>
          <a:prstGeom prst="rect">
            <a:avLst/>
          </a:prstGeom>
        </p:spPr>
        <p:txBody>
          <a:bodyPr anchor="t">
            <a:noAutofit/>
          </a:bodyPr>
          <a:lstStyle>
            <a:lvl1pPr marL="0" indent="0" algn="ctr">
              <a:spcBef>
                <a:spcPts val="0"/>
              </a:spcBef>
              <a:buSzTx/>
              <a:buNone/>
              <a:defRPr sz="3600">
                <a:solidFill>
                  <a:srgbClr val="000000"/>
                </a:solidFill>
                <a:latin typeface="Gill Sans"/>
                <a:ea typeface="Gill Sans"/>
                <a:cs typeface="Gill Sans"/>
                <a:sym typeface="Gill Sans"/>
              </a:defRPr>
            </a:lvl1pPr>
            <a:lvl2pPr marL="0" indent="0" algn="ctr">
              <a:spcBef>
                <a:spcPts val="0"/>
              </a:spcBef>
              <a:buSzTx/>
              <a:buNone/>
              <a:defRPr sz="3600">
                <a:solidFill>
                  <a:srgbClr val="000000"/>
                </a:solidFill>
                <a:latin typeface="Gill Sans"/>
                <a:ea typeface="Gill Sans"/>
                <a:cs typeface="Gill Sans"/>
                <a:sym typeface="Gill Sans"/>
              </a:defRPr>
            </a:lvl2pPr>
            <a:lvl3pPr marL="0" indent="0" algn="ctr">
              <a:spcBef>
                <a:spcPts val="0"/>
              </a:spcBef>
              <a:buSzTx/>
              <a:buNone/>
              <a:defRPr sz="3600">
                <a:solidFill>
                  <a:srgbClr val="000000"/>
                </a:solidFill>
                <a:latin typeface="Gill Sans"/>
                <a:ea typeface="Gill Sans"/>
                <a:cs typeface="Gill Sans"/>
                <a:sym typeface="Gill Sans"/>
              </a:defRPr>
            </a:lvl3pPr>
            <a:lvl4pPr marL="0" indent="0" algn="ctr">
              <a:spcBef>
                <a:spcPts val="0"/>
              </a:spcBef>
              <a:buSzTx/>
              <a:buNone/>
              <a:defRPr sz="3600">
                <a:solidFill>
                  <a:srgbClr val="000000"/>
                </a:solidFill>
                <a:latin typeface="Gill Sans"/>
                <a:ea typeface="Gill Sans"/>
                <a:cs typeface="Gill Sans"/>
                <a:sym typeface="Gill Sans"/>
              </a:defRPr>
            </a:lvl4pPr>
            <a:lvl5pPr marL="0" indent="0" algn="ctr">
              <a:spcBef>
                <a:spcPts val="0"/>
              </a:spcBef>
              <a:buSzTx/>
              <a:buNone/>
              <a:defRPr sz="36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3" name="Shape 133"/>
          <p:cNvSpPr>
            <a:spLocks noGrp="1"/>
          </p:cNvSpPr>
          <p:nvPr>
            <p:ph type="sldNum" sz="quarter" idx="2"/>
          </p:nvPr>
        </p:nvSpPr>
        <p:spPr>
          <a:xfrm>
            <a:off x="6324600" y="9258300"/>
            <a:ext cx="342900" cy="368300"/>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1492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288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44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22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619250" y="660400"/>
            <a:ext cx="9758016" cy="5905500"/>
          </a:xfrm>
          <a:prstGeom prst="rect">
            <a:avLst/>
          </a:prstGeom>
        </p:spPr>
        <p:txBody>
          <a:bodyPr lIns="91439" tIns="45719" rIns="91439" bIns="45719" anchor="t">
            <a:noAutofit/>
          </a:bodyPr>
          <a:lstStyle/>
          <a:p>
            <a:endParaRPr/>
          </a:p>
        </p:txBody>
      </p:sp>
      <p:sp>
        <p:nvSpPr>
          <p:cNvPr id="21" name="Shape 21"/>
          <p:cNvSpPr>
            <a:spLocks noGrp="1"/>
          </p:cNvSpPr>
          <p:nvPr>
            <p:ph type="title"/>
          </p:nvPr>
        </p:nvSpPr>
        <p:spPr>
          <a:xfrm>
            <a:off x="1270000" y="6718300"/>
            <a:ext cx="10464800" cy="1422400"/>
          </a:xfrm>
          <a:prstGeom prst="rect">
            <a:avLst/>
          </a:prstGeom>
        </p:spPr>
        <p:txBody>
          <a:bodyPr/>
          <a:lstStyle>
            <a:lvl1pPr>
              <a:defRPr>
                <a:latin typeface="American Typewriter"/>
                <a:ea typeface="American Typewriter"/>
                <a:cs typeface="American Typewriter"/>
                <a:sym typeface="American Typewriter"/>
              </a:defRPr>
            </a:lvl1pPr>
          </a:lstStyle>
          <a:p>
            <a:r>
              <a:t>Title Text</a:t>
            </a:r>
          </a:p>
        </p:txBody>
      </p:sp>
      <p:sp>
        <p:nvSpPr>
          <p:cNvPr id="22" name="Shape 22"/>
          <p:cNvSpPr>
            <a:spLocks noGrp="1"/>
          </p:cNvSpPr>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atin typeface="American Typewriter"/>
                <a:ea typeface="American Typewriter"/>
                <a:cs typeface="American Typewriter"/>
                <a:sym typeface="American Typewriter"/>
              </a:defRPr>
            </a:lvl1pPr>
            <a:lvl2pPr marL="0" indent="228600" algn="ctr">
              <a:spcBef>
                <a:spcPts val="0"/>
              </a:spcBef>
              <a:buSzTx/>
              <a:buNone/>
              <a:defRPr sz="3200">
                <a:latin typeface="American Typewriter"/>
                <a:ea typeface="American Typewriter"/>
                <a:cs typeface="American Typewriter"/>
                <a:sym typeface="American Typewriter"/>
              </a:defRPr>
            </a:lvl2pPr>
            <a:lvl3pPr marL="0" indent="457200" algn="ctr">
              <a:spcBef>
                <a:spcPts val="0"/>
              </a:spcBef>
              <a:buSzTx/>
              <a:buNone/>
              <a:defRPr sz="3200">
                <a:latin typeface="American Typewriter"/>
                <a:ea typeface="American Typewriter"/>
                <a:cs typeface="American Typewriter"/>
                <a:sym typeface="American Typewriter"/>
              </a:defRPr>
            </a:lvl3pPr>
            <a:lvl4pPr marL="0" indent="685800" algn="ctr">
              <a:spcBef>
                <a:spcPts val="0"/>
              </a:spcBef>
              <a:buSzTx/>
              <a:buNone/>
              <a:defRPr sz="3200">
                <a:latin typeface="American Typewriter"/>
                <a:ea typeface="American Typewriter"/>
                <a:cs typeface="American Typewriter"/>
                <a:sym typeface="American Typewriter"/>
              </a:defRPr>
            </a:lvl4pPr>
            <a:lvl5pPr marL="0" indent="914400" algn="ctr">
              <a:spcBef>
                <a:spcPts val="0"/>
              </a:spcBef>
              <a:buSzTx/>
              <a:buNone/>
              <a:defRPr sz="3200">
                <a:latin typeface="American Typewriter"/>
                <a:ea typeface="American Typewriter"/>
                <a:cs typeface="American Typewriter"/>
                <a:sym typeface="American Typewriter"/>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683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6109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9172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23307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5902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115303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631C10-10CF-1E40-9C37-F2D32D3217ED}" type="datetimeFigureOut">
              <a:rPr lang="en-US" smtClean="0">
                <a:solidFill>
                  <a:prstClr val="black">
                    <a:tint val="75000"/>
                  </a:prstClr>
                </a:solidFill>
                <a:latin typeface="Calibri"/>
              </a:rPr>
              <a:pPr/>
              <a:t>9/28/16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5BA455F-7EFE-1349-B3F0-2B93574CF60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71719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5" descr="D:\Vugraph Info\Vugraph Templates\Templates-NEW-NMP and Bureau\ident_4_onscreen_png.png"/>
          <p:cNvPicPr>
            <a:picLocks noChangeAspect="1" noChangeArrowheads="1"/>
          </p:cNvPicPr>
          <p:nvPr/>
        </p:nvPicPr>
        <p:blipFill>
          <a:blip r:embed="rId2" cstate="screen">
            <a:lum bright="100000"/>
            <a:extLst>
              <a:ext uri="{28A0092B-C50C-407E-A947-70E740481C1C}">
                <a14:useLocalDpi xmlns:a14="http://schemas.microsoft.com/office/drawing/2010/main"/>
              </a:ext>
            </a:extLst>
          </a:blip>
          <a:srcRect/>
          <a:stretch>
            <a:fillRect/>
          </a:stretch>
        </p:blipFill>
        <p:spPr bwMode="black">
          <a:xfrm>
            <a:off x="325120" y="8459896"/>
            <a:ext cx="2926080" cy="10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Rectangle 2"/>
          <p:cNvSpPr>
            <a:spLocks noGrp="1" noChangeArrowheads="1"/>
          </p:cNvSpPr>
          <p:nvPr>
            <p:ph type="ctrTitle"/>
          </p:nvPr>
        </p:nvSpPr>
        <p:spPr>
          <a:xfrm>
            <a:off x="541867" y="3251200"/>
            <a:ext cx="11812693" cy="1625600"/>
          </a:xfrm>
        </p:spPr>
        <p:txBody>
          <a:bodyPr/>
          <a:lstStyle>
            <a:lvl1pPr>
              <a:defRPr sz="6300"/>
            </a:lvl1pPr>
          </a:lstStyle>
          <a:p>
            <a:pPr lvl="0"/>
            <a:r>
              <a:rPr lang="en-US" altLang="en-US" noProof="0" smtClean="0"/>
              <a:t>Click to edit Master title style</a:t>
            </a:r>
          </a:p>
        </p:txBody>
      </p:sp>
      <p:sp>
        <p:nvSpPr>
          <p:cNvPr id="164867" name="Rectangle 3"/>
          <p:cNvSpPr>
            <a:spLocks noGrp="1" noChangeArrowheads="1"/>
          </p:cNvSpPr>
          <p:nvPr>
            <p:ph type="subTitle" idx="1"/>
          </p:nvPr>
        </p:nvSpPr>
        <p:spPr>
          <a:xfrm>
            <a:off x="541867" y="5527040"/>
            <a:ext cx="11812693" cy="2492587"/>
          </a:xfrm>
        </p:spPr>
        <p:txBody>
          <a:bodyPr/>
          <a:lstStyle>
            <a:lvl1pPr marL="0" indent="0">
              <a:buFontTx/>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150441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8474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4"/>
            <a:ext cx="11054080" cy="2133599"/>
          </a:xfrm>
        </p:spPr>
        <p:txBody>
          <a:bodyPr anchor="b"/>
          <a:lstStyle>
            <a:lvl1pPr marL="0" indent="0">
              <a:buNone/>
              <a:defRPr sz="2800"/>
            </a:lvl1pPr>
            <a:lvl2pPr marL="650197" indent="0">
              <a:buNone/>
              <a:defRPr sz="2600"/>
            </a:lvl2pPr>
            <a:lvl3pPr marL="1300393" indent="0">
              <a:buNone/>
              <a:defRPr sz="2300"/>
            </a:lvl3pPr>
            <a:lvl4pPr marL="1950590" indent="0">
              <a:buNone/>
              <a:defRPr sz="2000"/>
            </a:lvl4pPr>
            <a:lvl5pPr marL="2600786" indent="0">
              <a:buNone/>
              <a:defRPr sz="2000"/>
            </a:lvl5pPr>
            <a:lvl6pPr marL="3250983" indent="0">
              <a:buNone/>
              <a:defRPr sz="2000"/>
            </a:lvl6pPr>
            <a:lvl7pPr marL="3901180" indent="0">
              <a:buNone/>
              <a:defRPr sz="2000"/>
            </a:lvl7pPr>
            <a:lvl8pPr marL="4551376" indent="0">
              <a:buNone/>
              <a:defRPr sz="2000"/>
            </a:lvl8pPr>
            <a:lvl9pPr marL="5201573" indent="0">
              <a:buNone/>
              <a:defRPr sz="2000"/>
            </a:lvl9pPr>
          </a:lstStyle>
          <a:p>
            <a:pPr lvl="0"/>
            <a:r>
              <a:rPr lang="en-US" smtClean="0"/>
              <a:t>Click to edit Master text styles</a:t>
            </a:r>
          </a:p>
        </p:txBody>
      </p:sp>
    </p:spTree>
    <p:extLst>
      <p:ext uri="{BB962C8B-B14F-4D97-AF65-F5344CB8AC3E}">
        <p14:creationId xmlns:p14="http://schemas.microsoft.com/office/powerpoint/2010/main" val="361227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270000" y="3225800"/>
            <a:ext cx="10464800" cy="3302000"/>
          </a:xfrm>
          <a:prstGeom prst="rect">
            <a:avLst/>
          </a:prstGeom>
        </p:spPr>
        <p:txBody>
          <a:body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41867" y="1950720"/>
            <a:ext cx="5797973" cy="6394027"/>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56587" y="1950720"/>
            <a:ext cx="5797973" cy="6394027"/>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82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50197" indent="0">
              <a:buNone/>
              <a:defRPr sz="2800" b="1"/>
            </a:lvl2pPr>
            <a:lvl3pPr marL="1300393" indent="0">
              <a:buNone/>
              <a:defRPr sz="2600" b="1"/>
            </a:lvl3pPr>
            <a:lvl4pPr marL="1950590" indent="0">
              <a:buNone/>
              <a:defRPr sz="2300" b="1"/>
            </a:lvl4pPr>
            <a:lvl5pPr marL="2600786" indent="0">
              <a:buNone/>
              <a:defRPr sz="2300" b="1"/>
            </a:lvl5pPr>
            <a:lvl6pPr marL="3250983" indent="0">
              <a:buNone/>
              <a:defRPr sz="2300" b="1"/>
            </a:lvl6pPr>
            <a:lvl7pPr marL="3901180" indent="0">
              <a:buNone/>
              <a:defRPr sz="2300" b="1"/>
            </a:lvl7pPr>
            <a:lvl8pPr marL="4551376" indent="0">
              <a:buNone/>
              <a:defRPr sz="2300" b="1"/>
            </a:lvl8pPr>
            <a:lvl9pPr marL="520157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5246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8555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078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2"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40"/>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2" y="2041033"/>
            <a:ext cx="4278490" cy="6671734"/>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Tree>
    <p:extLst>
      <p:ext uri="{BB962C8B-B14F-4D97-AF65-F5344CB8AC3E}">
        <p14:creationId xmlns:p14="http://schemas.microsoft.com/office/powerpoint/2010/main" val="2416460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197" indent="0">
              <a:buNone/>
              <a:defRPr sz="4000"/>
            </a:lvl2pPr>
            <a:lvl3pPr marL="1300393" indent="0">
              <a:buNone/>
              <a:defRPr sz="3400"/>
            </a:lvl3pPr>
            <a:lvl4pPr marL="1950590" indent="0">
              <a:buNone/>
              <a:defRPr sz="2800"/>
            </a:lvl4pPr>
            <a:lvl5pPr marL="2600786" indent="0">
              <a:buNone/>
              <a:defRPr sz="2800"/>
            </a:lvl5pPr>
            <a:lvl6pPr marL="3250983" indent="0">
              <a:buNone/>
              <a:defRPr sz="2800"/>
            </a:lvl6pPr>
            <a:lvl7pPr marL="3901180" indent="0">
              <a:buNone/>
              <a:defRPr sz="2800"/>
            </a:lvl7pPr>
            <a:lvl8pPr marL="4551376" indent="0">
              <a:buNone/>
              <a:defRPr sz="2800"/>
            </a:lvl8pPr>
            <a:lvl9pPr marL="5201573" indent="0">
              <a:buNone/>
              <a:defRPr sz="28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197" indent="0">
              <a:buNone/>
              <a:defRPr sz="1700"/>
            </a:lvl2pPr>
            <a:lvl3pPr marL="1300393" indent="0">
              <a:buNone/>
              <a:defRPr sz="1400"/>
            </a:lvl3pPr>
            <a:lvl4pPr marL="1950590" indent="0">
              <a:buNone/>
              <a:defRPr sz="1300"/>
            </a:lvl4pPr>
            <a:lvl5pPr marL="2600786" indent="0">
              <a:buNone/>
              <a:defRPr sz="1300"/>
            </a:lvl5pPr>
            <a:lvl6pPr marL="3250983" indent="0">
              <a:buNone/>
              <a:defRPr sz="1300"/>
            </a:lvl6pPr>
            <a:lvl7pPr marL="3901180" indent="0">
              <a:buNone/>
              <a:defRPr sz="1300"/>
            </a:lvl7pPr>
            <a:lvl8pPr marL="4551376" indent="0">
              <a:buNone/>
              <a:defRPr sz="1300"/>
            </a:lvl8pPr>
            <a:lvl9pPr marL="5201573" indent="0">
              <a:buNone/>
              <a:defRPr sz="1300"/>
            </a:lvl9pPr>
          </a:lstStyle>
          <a:p>
            <a:pPr lvl="0"/>
            <a:r>
              <a:rPr lang="en-US" smtClean="0"/>
              <a:t>Click to edit Master text styles</a:t>
            </a:r>
          </a:p>
        </p:txBody>
      </p:sp>
    </p:spTree>
    <p:extLst>
      <p:ext uri="{BB962C8B-B14F-4D97-AF65-F5344CB8AC3E}">
        <p14:creationId xmlns:p14="http://schemas.microsoft.com/office/powerpoint/2010/main" val="703366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9492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01387" y="216747"/>
            <a:ext cx="2953173" cy="812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41867" y="216747"/>
            <a:ext cx="8642773" cy="812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5008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088178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321080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8299" y="638919"/>
            <a:ext cx="5325770" cy="8216901"/>
          </a:xfrm>
          <a:prstGeom prst="rect">
            <a:avLst/>
          </a:prstGeom>
        </p:spPr>
        <p:txBody>
          <a:bodyPr lIns="91439" tIns="45719" rIns="91439" bIns="45719" anchor="t">
            <a:noAutofit/>
          </a:bodyPr>
          <a:lstStyle/>
          <a:p>
            <a:endParaRPr/>
          </a:p>
        </p:txBody>
      </p:sp>
      <p:sp>
        <p:nvSpPr>
          <p:cNvPr id="39" name="Shape 39"/>
          <p:cNvSpPr>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514025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720774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41243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3405563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86904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966637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7926753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467151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9/28/16</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3777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BC85496-0690-0540-BCF6-47066E6AA071}" type="datetime1">
              <a:rPr lang="en-US" smtClean="0"/>
              <a:pPr>
                <a:defRPr/>
              </a:pPr>
              <a:t>9/28/16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C9F918-D20E-5248-9BC5-CAA5C40A034F}" type="slidenum">
              <a:rPr lang="en-US" smtClean="0"/>
              <a:pPr>
                <a:defRPr/>
              </a:pPr>
              <a:t>‹#›</a:t>
            </a:fld>
            <a:endParaRPr lang="en-US"/>
          </a:p>
        </p:txBody>
      </p:sp>
    </p:spTree>
    <p:extLst>
      <p:ext uri="{BB962C8B-B14F-4D97-AF65-F5344CB8AC3E}">
        <p14:creationId xmlns:p14="http://schemas.microsoft.com/office/powerpoint/2010/main" val="4172686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403CE90-9785-3D4A-9153-26A8F2AFD4C7}" type="datetime1">
              <a:rPr lang="en-US" smtClean="0"/>
              <a:pPr>
                <a:defRPr/>
              </a:pPr>
              <a:t>9/28/16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F70628-9D20-E944-9C56-3C9649848D61}" type="slidenum">
              <a:rPr lang="en-US" smtClean="0"/>
              <a:pPr>
                <a:defRPr/>
              </a:pPr>
              <a:t>‹#›</a:t>
            </a:fld>
            <a:endParaRPr lang="en-US"/>
          </a:p>
        </p:txBody>
      </p:sp>
    </p:spTree>
    <p:extLst>
      <p:ext uri="{BB962C8B-B14F-4D97-AF65-F5344CB8AC3E}">
        <p14:creationId xmlns:p14="http://schemas.microsoft.com/office/powerpoint/2010/main" val="36829657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BC210F0-7061-3840-B103-08E3A1749FB5}" type="datetime1">
              <a:rPr lang="en-US" smtClean="0"/>
              <a:pPr>
                <a:defRPr/>
              </a:pPr>
              <a:t>9/28/16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99E1BD-F376-5540-AF33-2258CA6F6D80}" type="slidenum">
              <a:rPr lang="en-US" smtClean="0"/>
              <a:pPr>
                <a:defRPr/>
              </a:pPr>
              <a:t>‹#›</a:t>
            </a:fld>
            <a:endParaRPr lang="en-US"/>
          </a:p>
        </p:txBody>
      </p:sp>
    </p:spTree>
    <p:extLst>
      <p:ext uri="{BB962C8B-B14F-4D97-AF65-F5344CB8AC3E}">
        <p14:creationId xmlns:p14="http://schemas.microsoft.com/office/powerpoint/2010/main" val="5697384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4E00F81-75F4-A44B-84BD-000BDCFB7F79}" type="datetime1">
              <a:rPr lang="en-US" smtClean="0"/>
              <a:pPr>
                <a:defRPr/>
              </a:pPr>
              <a:t>9/28/16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4A58E07-5A52-0D4F-9895-78031366CC95}" type="slidenum">
              <a:rPr lang="en-US" smtClean="0"/>
              <a:pPr>
                <a:defRPr/>
              </a:pPr>
              <a:t>‹#›</a:t>
            </a:fld>
            <a:endParaRPr lang="en-US"/>
          </a:p>
        </p:txBody>
      </p:sp>
    </p:spTree>
    <p:extLst>
      <p:ext uri="{BB962C8B-B14F-4D97-AF65-F5344CB8AC3E}">
        <p14:creationId xmlns:p14="http://schemas.microsoft.com/office/powerpoint/2010/main" val="2129834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3FA4129-124B-8F4D-9202-2D94C02A1124}" type="datetime1">
              <a:rPr lang="en-US" smtClean="0"/>
              <a:pPr>
                <a:defRPr/>
              </a:pPr>
              <a:t>9/28/16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3E5A53F-0CE3-C24D-AA97-57EE832185F2}" type="slidenum">
              <a:rPr lang="en-US" smtClean="0"/>
              <a:pPr>
                <a:defRPr/>
              </a:pPr>
              <a:t>‹#›</a:t>
            </a:fld>
            <a:endParaRPr lang="en-US"/>
          </a:p>
        </p:txBody>
      </p:sp>
    </p:spTree>
    <p:extLst>
      <p:ext uri="{BB962C8B-B14F-4D97-AF65-F5344CB8AC3E}">
        <p14:creationId xmlns:p14="http://schemas.microsoft.com/office/powerpoint/2010/main" val="25666627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BDB5F1E-7180-C244-96DB-E3577287AD63}" type="datetime1">
              <a:rPr lang="en-US" smtClean="0"/>
              <a:pPr>
                <a:defRPr/>
              </a:pPr>
              <a:t>9/28/16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51588B9-6E09-CD48-9B6D-477925003592}" type="slidenum">
              <a:rPr lang="en-US" smtClean="0"/>
              <a:pPr>
                <a:defRPr/>
              </a:pPr>
              <a:t>‹#›</a:t>
            </a:fld>
            <a:endParaRPr lang="en-US"/>
          </a:p>
        </p:txBody>
      </p:sp>
    </p:spTree>
    <p:extLst>
      <p:ext uri="{BB962C8B-B14F-4D97-AF65-F5344CB8AC3E}">
        <p14:creationId xmlns:p14="http://schemas.microsoft.com/office/powerpoint/2010/main" val="4116708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063F85-E89E-074A-8CFD-0A1F805691CE}" type="datetime1">
              <a:rPr lang="en-US" smtClean="0"/>
              <a:pPr>
                <a:defRPr/>
              </a:pPr>
              <a:t>9/28/16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571640-937D-F240-ACAC-C133F82CD602}" type="slidenum">
              <a:rPr lang="en-US" smtClean="0"/>
              <a:pPr>
                <a:defRPr/>
              </a:pPr>
              <a:t>‹#›</a:t>
            </a:fld>
            <a:endParaRPr lang="en-US"/>
          </a:p>
        </p:txBody>
      </p:sp>
    </p:spTree>
    <p:extLst>
      <p:ext uri="{BB962C8B-B14F-4D97-AF65-F5344CB8AC3E}">
        <p14:creationId xmlns:p14="http://schemas.microsoft.com/office/powerpoint/2010/main" val="2362008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E00C784-AE45-6941-9592-81BE72FCCE5B}" type="datetime1">
              <a:rPr lang="en-US" smtClean="0"/>
              <a:pPr>
                <a:defRPr/>
              </a:pPr>
              <a:t>9/28/16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33A264-D72A-1744-80EA-8FA701073CC8}" type="slidenum">
              <a:rPr lang="en-US" smtClean="0"/>
              <a:pPr>
                <a:defRPr/>
              </a:pPr>
              <a:t>‹#›</a:t>
            </a:fld>
            <a:endParaRPr lang="en-US"/>
          </a:p>
        </p:txBody>
      </p:sp>
    </p:spTree>
    <p:extLst>
      <p:ext uri="{BB962C8B-B14F-4D97-AF65-F5344CB8AC3E}">
        <p14:creationId xmlns:p14="http://schemas.microsoft.com/office/powerpoint/2010/main" val="1456403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rtlCol="0">
            <a:normAutofit/>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EB5454-1326-E045-A160-798EA22D72F3}" type="datetime1">
              <a:rPr lang="en-US" smtClean="0"/>
              <a:pPr>
                <a:defRPr/>
              </a:pPr>
              <a:t>9/28/16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ABFB35-50F0-F944-98D2-455076F7E258}" type="slidenum">
              <a:rPr lang="en-US" smtClean="0"/>
              <a:pPr>
                <a:defRPr/>
              </a:pPr>
              <a:t>‹#›</a:t>
            </a:fld>
            <a:endParaRPr lang="en-US"/>
          </a:p>
        </p:txBody>
      </p:sp>
    </p:spTree>
    <p:extLst>
      <p:ext uri="{BB962C8B-B14F-4D97-AF65-F5344CB8AC3E}">
        <p14:creationId xmlns:p14="http://schemas.microsoft.com/office/powerpoint/2010/main" val="3602232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A704891-0420-0742-AA9C-96F29F5249E0}" type="datetime1">
              <a:rPr lang="en-US" smtClean="0"/>
              <a:pPr>
                <a:defRPr/>
              </a:pPr>
              <a:t>9/28/16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F67374-5931-C645-87BB-94A66032C288}" type="slidenum">
              <a:rPr lang="en-US" smtClean="0"/>
              <a:pPr>
                <a:defRPr/>
              </a:pPr>
              <a:t>‹#›</a:t>
            </a:fld>
            <a:endParaRPr lang="en-US"/>
          </a:p>
        </p:txBody>
      </p:sp>
    </p:spTree>
    <p:extLst>
      <p:ext uri="{BB962C8B-B14F-4D97-AF65-F5344CB8AC3E}">
        <p14:creationId xmlns:p14="http://schemas.microsoft.com/office/powerpoint/2010/main" val="32916488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49D5DF-DA48-5D4A-9A77-B9135159922F}" type="datetime1">
              <a:rPr lang="en-US" smtClean="0"/>
              <a:pPr>
                <a:defRPr/>
              </a:pPr>
              <a:t>9/28/16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A081F7-9EDA-D042-8C22-2C13C1DB6B7F}" type="slidenum">
              <a:rPr lang="en-US" smtClean="0"/>
              <a:pPr>
                <a:defRPr/>
              </a:pPr>
              <a:t>‹#›</a:t>
            </a:fld>
            <a:endParaRPr lang="en-US"/>
          </a:p>
        </p:txBody>
      </p:sp>
    </p:spTree>
    <p:extLst>
      <p:ext uri="{BB962C8B-B14F-4D97-AF65-F5344CB8AC3E}">
        <p14:creationId xmlns:p14="http://schemas.microsoft.com/office/powerpoint/2010/main" val="304488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Shape 84"/>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Shape 85"/>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Shape 3"/>
          <p:cNvSpPr>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6311798" y="9258300"/>
            <a:ext cx="368504" cy="3810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sz="3800" b="0" i="0" u="none" strike="noStrike" cap="none" spc="0" baseline="0">
          <a:ln>
            <a:noFill/>
          </a:ln>
          <a:solidFill>
            <a:srgbClr val="FFFFFF"/>
          </a:solidFill>
          <a:uFillTx/>
          <a:latin typeface="+mn-lt"/>
          <a:ea typeface="+mn-ea"/>
          <a:cs typeface="+mn-cs"/>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100000">
              <a:schemeClr val="accent3">
                <a:lumMod val="75000"/>
              </a:schemeClr>
            </a:gs>
          </a:gsLst>
          <a:lin ang="756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46" tIns="65023" rIns="130046" bIns="6502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41"/>
            <a:ext cx="11704320" cy="6436925"/>
          </a:xfrm>
          <a:prstGeom prst="rect">
            <a:avLst/>
          </a:prstGeom>
        </p:spPr>
        <p:txBody>
          <a:bodyPr vert="horz" lIns="130046" tIns="65023" rIns="130046" bIns="650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pPr defTabSz="650230" hangingPunct="1"/>
            <a:fld id="{2E631C10-10CF-1E40-9C37-F2D32D3217ED}" type="datetimeFigureOut">
              <a:rPr lang="en-US" kern="1200" smtClean="0">
                <a:solidFill>
                  <a:prstClr val="black">
                    <a:tint val="75000"/>
                  </a:prstClr>
                </a:solidFill>
                <a:latin typeface="Calibri"/>
              </a:rPr>
              <a:pPr defTabSz="650230" hangingPunct="1"/>
              <a:t>9/28/16</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pPr defTabSz="650230" hangingPunct="1"/>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pPr defTabSz="650230" hangingPunct="1"/>
            <a:fld id="{D5BA455F-7EFE-1349-B3F0-2B93574CF603}" type="slidenum">
              <a:rPr lang="en-US" kern="1200" smtClean="0">
                <a:solidFill>
                  <a:prstClr val="black">
                    <a:tint val="75000"/>
                  </a:prstClr>
                </a:solidFill>
                <a:latin typeface="Calibri"/>
              </a:rPr>
              <a:pPr defTabSz="650230" hangingPunct="1"/>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35660788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65023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600"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4000"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00"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00"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00"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230" rtl="0" eaLnBrk="1" latinLnBrk="0" hangingPunct="1">
        <a:defRPr sz="2600" kern="1200">
          <a:solidFill>
            <a:schemeClr val="tx1"/>
          </a:solidFill>
          <a:latin typeface="+mn-lt"/>
          <a:ea typeface="+mn-ea"/>
          <a:cs typeface="+mn-cs"/>
        </a:defRPr>
      </a:lvl1pPr>
      <a:lvl2pPr marL="650230" algn="l" defTabSz="650230" rtl="0" eaLnBrk="1" latinLnBrk="0" hangingPunct="1">
        <a:defRPr sz="2600" kern="1200">
          <a:solidFill>
            <a:schemeClr val="tx1"/>
          </a:solidFill>
          <a:latin typeface="+mn-lt"/>
          <a:ea typeface="+mn-ea"/>
          <a:cs typeface="+mn-cs"/>
        </a:defRPr>
      </a:lvl2pPr>
      <a:lvl3pPr marL="1300460" algn="l" defTabSz="650230" rtl="0" eaLnBrk="1" latinLnBrk="0" hangingPunct="1">
        <a:defRPr sz="2600" kern="1200">
          <a:solidFill>
            <a:schemeClr val="tx1"/>
          </a:solidFill>
          <a:latin typeface="+mn-lt"/>
          <a:ea typeface="+mn-ea"/>
          <a:cs typeface="+mn-cs"/>
        </a:defRPr>
      </a:lvl3pPr>
      <a:lvl4pPr marL="1950690" algn="l" defTabSz="650230" rtl="0" eaLnBrk="1" latinLnBrk="0" hangingPunct="1">
        <a:defRPr sz="2600" kern="1200">
          <a:solidFill>
            <a:schemeClr val="tx1"/>
          </a:solidFill>
          <a:latin typeface="+mn-lt"/>
          <a:ea typeface="+mn-ea"/>
          <a:cs typeface="+mn-cs"/>
        </a:defRPr>
      </a:lvl4pPr>
      <a:lvl5pPr marL="2600919" algn="l" defTabSz="650230" rtl="0" eaLnBrk="1" latinLnBrk="0" hangingPunct="1">
        <a:defRPr sz="2600" kern="1200">
          <a:solidFill>
            <a:schemeClr val="tx1"/>
          </a:solidFill>
          <a:latin typeface="+mn-lt"/>
          <a:ea typeface="+mn-ea"/>
          <a:cs typeface="+mn-cs"/>
        </a:defRPr>
      </a:lvl5pPr>
      <a:lvl6pPr marL="3251149" algn="l" defTabSz="650230" rtl="0" eaLnBrk="1" latinLnBrk="0" hangingPunct="1">
        <a:defRPr sz="2600" kern="1200">
          <a:solidFill>
            <a:schemeClr val="tx1"/>
          </a:solidFill>
          <a:latin typeface="+mn-lt"/>
          <a:ea typeface="+mn-ea"/>
          <a:cs typeface="+mn-cs"/>
        </a:defRPr>
      </a:lvl6pPr>
      <a:lvl7pPr marL="3901379" algn="l" defTabSz="650230" rtl="0" eaLnBrk="1" latinLnBrk="0" hangingPunct="1">
        <a:defRPr sz="2600" kern="1200">
          <a:solidFill>
            <a:schemeClr val="tx1"/>
          </a:solidFill>
          <a:latin typeface="+mn-lt"/>
          <a:ea typeface="+mn-ea"/>
          <a:cs typeface="+mn-cs"/>
        </a:defRPr>
      </a:lvl7pPr>
      <a:lvl8pPr marL="4551609" algn="l" defTabSz="650230" rtl="0" eaLnBrk="1" latinLnBrk="0" hangingPunct="1">
        <a:defRPr sz="2600" kern="1200">
          <a:solidFill>
            <a:schemeClr val="tx1"/>
          </a:solidFill>
          <a:latin typeface="+mn-lt"/>
          <a:ea typeface="+mn-ea"/>
          <a:cs typeface="+mn-cs"/>
        </a:defRPr>
      </a:lvl8pPr>
      <a:lvl9pPr marL="5201839" algn="l" defTabSz="650230"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F4C40"/>
            </a:gs>
            <a:gs pos="100000">
              <a:srgbClr val="66A48B"/>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1867" y="216747"/>
            <a:ext cx="11812693"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8685" tIns="63214" rIns="128685" bIns="63214" numCol="1" anchor="ctr" anchorCtr="0" compatLnSpc="1">
            <a:prstTxWarp prst="textNoShape">
              <a:avLst/>
            </a:prstTxWarp>
          </a:bodyPr>
          <a:lstStyle/>
          <a:p>
            <a:pPr lvl="0"/>
            <a:r>
              <a:rPr lang="en-US" altLang="en-US" dirty="0"/>
              <a:t>Click to edit Master </a:t>
            </a:r>
          </a:p>
        </p:txBody>
      </p:sp>
      <p:sp>
        <p:nvSpPr>
          <p:cNvPr id="1027" name="Rectangle 3"/>
          <p:cNvSpPr>
            <a:spLocks noGrp="1" noChangeArrowheads="1"/>
          </p:cNvSpPr>
          <p:nvPr>
            <p:ph type="body" idx="1"/>
          </p:nvPr>
        </p:nvSpPr>
        <p:spPr bwMode="auto">
          <a:xfrm>
            <a:off x="541867" y="1950720"/>
            <a:ext cx="11812693" cy="639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8685" tIns="63214" rIns="128685" bIns="63214" numCol="1" anchor="t" anchorCtr="0" compatLnSpc="1">
            <a:prstTxWarp prst="textNoShape">
              <a:avLst/>
            </a:prstTxWarp>
          </a:bodyPr>
          <a:lstStyle/>
          <a:p>
            <a:pPr lvl="0"/>
            <a:r>
              <a:rPr lang="en-US" altLang="en-US"/>
              <a:t>First level</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5" descr="D:\Vugraph Info\Vugraph Templates\Templates-NEW-NMP and Bureau\ident-small_4_onscreen_png.png"/>
          <p:cNvPicPr>
            <a:picLocks noChangeAspect="1" noChangeArrowheads="1"/>
          </p:cNvPicPr>
          <p:nvPr/>
        </p:nvPicPr>
        <p:blipFill>
          <a:blip r:embed="rId13" cstate="screen">
            <a:lum bright="100000"/>
            <a:extLst>
              <a:ext uri="{28A0092B-C50C-407E-A947-70E740481C1C}">
                <a14:useLocalDpi xmlns:a14="http://schemas.microsoft.com/office/drawing/2010/main"/>
              </a:ext>
            </a:extLst>
          </a:blip>
          <a:srcRect/>
          <a:stretch>
            <a:fillRect/>
          </a:stretch>
        </p:blipFill>
        <p:spPr bwMode="black">
          <a:xfrm>
            <a:off x="216747" y="9103362"/>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24345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rtl="0" eaLnBrk="1" fontAlgn="base" hangingPunct="1">
        <a:spcBef>
          <a:spcPct val="0"/>
        </a:spcBef>
        <a:spcAft>
          <a:spcPct val="0"/>
        </a:spcAft>
        <a:defRPr sz="5100" b="1">
          <a:solidFill>
            <a:srgbClr val="FFFF99"/>
          </a:solidFill>
          <a:latin typeface="+mj-lt"/>
          <a:ea typeface="+mj-ea"/>
          <a:cs typeface="ＭＳ Ｐゴシック" charset="0"/>
        </a:defRPr>
      </a:lvl1pPr>
      <a:lvl2pPr algn="l" rtl="0" eaLnBrk="1" fontAlgn="base" hangingPunct="1">
        <a:spcBef>
          <a:spcPct val="0"/>
        </a:spcBef>
        <a:spcAft>
          <a:spcPct val="0"/>
        </a:spcAft>
        <a:defRPr sz="5100" b="1">
          <a:solidFill>
            <a:srgbClr val="FFFF99"/>
          </a:solidFill>
          <a:latin typeface="Arial" charset="0"/>
          <a:ea typeface="ＭＳ Ｐゴシック" charset="0"/>
          <a:cs typeface="ＭＳ Ｐゴシック" charset="0"/>
        </a:defRPr>
      </a:lvl2pPr>
      <a:lvl3pPr algn="l" rtl="0" eaLnBrk="1" fontAlgn="base" hangingPunct="1">
        <a:spcBef>
          <a:spcPct val="0"/>
        </a:spcBef>
        <a:spcAft>
          <a:spcPct val="0"/>
        </a:spcAft>
        <a:defRPr sz="5100" b="1">
          <a:solidFill>
            <a:srgbClr val="FFFF99"/>
          </a:solidFill>
          <a:latin typeface="Arial" charset="0"/>
          <a:ea typeface="ＭＳ Ｐゴシック" charset="0"/>
          <a:cs typeface="ＭＳ Ｐゴシック" charset="0"/>
        </a:defRPr>
      </a:lvl3pPr>
      <a:lvl4pPr algn="l" rtl="0" eaLnBrk="1" fontAlgn="base" hangingPunct="1">
        <a:spcBef>
          <a:spcPct val="0"/>
        </a:spcBef>
        <a:spcAft>
          <a:spcPct val="0"/>
        </a:spcAft>
        <a:defRPr sz="5100" b="1">
          <a:solidFill>
            <a:srgbClr val="FFFF99"/>
          </a:solidFill>
          <a:latin typeface="Arial" charset="0"/>
          <a:ea typeface="ＭＳ Ｐゴシック" charset="0"/>
          <a:cs typeface="ＭＳ Ｐゴシック" charset="0"/>
        </a:defRPr>
      </a:lvl4pPr>
      <a:lvl5pPr algn="l" rtl="0" eaLnBrk="1" fontAlgn="base" hangingPunct="1">
        <a:spcBef>
          <a:spcPct val="0"/>
        </a:spcBef>
        <a:spcAft>
          <a:spcPct val="0"/>
        </a:spcAft>
        <a:defRPr sz="5100" b="1">
          <a:solidFill>
            <a:srgbClr val="FFFF99"/>
          </a:solidFill>
          <a:latin typeface="Arial" charset="0"/>
          <a:ea typeface="ＭＳ Ｐゴシック" charset="0"/>
          <a:cs typeface="ＭＳ Ｐゴシック" charset="0"/>
        </a:defRPr>
      </a:lvl5pPr>
      <a:lvl6pPr marL="650197" algn="l" rtl="0" eaLnBrk="1" fontAlgn="base" hangingPunct="1">
        <a:spcBef>
          <a:spcPct val="0"/>
        </a:spcBef>
        <a:spcAft>
          <a:spcPct val="0"/>
        </a:spcAft>
        <a:defRPr sz="5100" b="1">
          <a:solidFill>
            <a:srgbClr val="FFFF99"/>
          </a:solidFill>
          <a:latin typeface="Arial" charset="0"/>
          <a:ea typeface="ＭＳ Ｐゴシック" charset="0"/>
        </a:defRPr>
      </a:lvl6pPr>
      <a:lvl7pPr marL="1300393" algn="l" rtl="0" eaLnBrk="1" fontAlgn="base" hangingPunct="1">
        <a:spcBef>
          <a:spcPct val="0"/>
        </a:spcBef>
        <a:spcAft>
          <a:spcPct val="0"/>
        </a:spcAft>
        <a:defRPr sz="5100" b="1">
          <a:solidFill>
            <a:srgbClr val="FFFF99"/>
          </a:solidFill>
          <a:latin typeface="Arial" charset="0"/>
          <a:ea typeface="ＭＳ Ｐゴシック" charset="0"/>
        </a:defRPr>
      </a:lvl7pPr>
      <a:lvl8pPr marL="1950590" algn="l" rtl="0" eaLnBrk="1" fontAlgn="base" hangingPunct="1">
        <a:spcBef>
          <a:spcPct val="0"/>
        </a:spcBef>
        <a:spcAft>
          <a:spcPct val="0"/>
        </a:spcAft>
        <a:defRPr sz="5100" b="1">
          <a:solidFill>
            <a:srgbClr val="FFFF99"/>
          </a:solidFill>
          <a:latin typeface="Arial" charset="0"/>
          <a:ea typeface="ＭＳ Ｐゴシック" charset="0"/>
        </a:defRPr>
      </a:lvl8pPr>
      <a:lvl9pPr marL="2600786" algn="l" rtl="0" eaLnBrk="1" fontAlgn="base" hangingPunct="1">
        <a:spcBef>
          <a:spcPct val="0"/>
        </a:spcBef>
        <a:spcAft>
          <a:spcPct val="0"/>
        </a:spcAft>
        <a:defRPr sz="5100" b="1">
          <a:solidFill>
            <a:srgbClr val="FFFF99"/>
          </a:solidFill>
          <a:latin typeface="Arial" charset="0"/>
          <a:ea typeface="ＭＳ Ｐゴシック" charset="0"/>
        </a:defRPr>
      </a:lvl9pPr>
    </p:titleStyle>
    <p:bodyStyle>
      <a:lvl1pPr marL="487647" indent="-487647" algn="l" rtl="0" eaLnBrk="1" fontAlgn="base" hangingPunct="1">
        <a:spcBef>
          <a:spcPct val="20000"/>
        </a:spcBef>
        <a:spcAft>
          <a:spcPct val="0"/>
        </a:spcAft>
        <a:buClr>
          <a:srgbClr val="FFFF99"/>
        </a:buClr>
        <a:buSzPct val="150000"/>
        <a:buChar char="·"/>
        <a:defRPr sz="4000" b="1">
          <a:solidFill>
            <a:schemeClr val="bg1"/>
          </a:solidFill>
          <a:latin typeface="+mn-lt"/>
          <a:ea typeface="+mn-ea"/>
          <a:cs typeface="ＭＳ Ｐゴシック" charset="0"/>
        </a:defRPr>
      </a:lvl1pPr>
      <a:lvl2pPr marL="1056569" indent="-406374" algn="l" rtl="0" eaLnBrk="1" fontAlgn="base" hangingPunct="1">
        <a:spcBef>
          <a:spcPct val="20000"/>
        </a:spcBef>
        <a:spcAft>
          <a:spcPct val="0"/>
        </a:spcAft>
        <a:buClr>
          <a:srgbClr val="FFFF99"/>
        </a:buClr>
        <a:buSzPct val="150000"/>
        <a:buChar char="·"/>
        <a:defRPr sz="3400" b="1">
          <a:solidFill>
            <a:schemeClr val="bg1"/>
          </a:solidFill>
          <a:latin typeface="+mn-lt"/>
          <a:ea typeface="+mn-ea"/>
        </a:defRPr>
      </a:lvl2pPr>
      <a:lvl3pPr marL="1625492" indent="-325098" algn="l" rtl="0" eaLnBrk="1" fontAlgn="base" hangingPunct="1">
        <a:spcBef>
          <a:spcPct val="20000"/>
        </a:spcBef>
        <a:spcAft>
          <a:spcPct val="0"/>
        </a:spcAft>
        <a:buClr>
          <a:srgbClr val="FFFF99"/>
        </a:buClr>
        <a:buSzPct val="150000"/>
        <a:buChar char="·"/>
        <a:defRPr sz="2800" b="1">
          <a:solidFill>
            <a:schemeClr val="bg1"/>
          </a:solidFill>
          <a:latin typeface="+mn-lt"/>
          <a:ea typeface="+mn-ea"/>
        </a:defRPr>
      </a:lvl3pPr>
      <a:lvl4pPr marL="2275688" indent="-325098" algn="l" rtl="0" eaLnBrk="1" fontAlgn="base" hangingPunct="1">
        <a:spcBef>
          <a:spcPct val="20000"/>
        </a:spcBef>
        <a:spcAft>
          <a:spcPct val="0"/>
        </a:spcAft>
        <a:buClr>
          <a:srgbClr val="FFFF99"/>
        </a:buClr>
        <a:buSzPct val="150000"/>
        <a:buChar char="·"/>
        <a:defRPr b="1">
          <a:solidFill>
            <a:schemeClr val="bg1"/>
          </a:solidFill>
          <a:latin typeface="+mn-lt"/>
          <a:ea typeface="+mn-ea"/>
        </a:defRPr>
      </a:lvl4pPr>
      <a:lvl5pPr marL="2925885" indent="-325098" algn="l" rtl="0" eaLnBrk="1" fontAlgn="base" hangingPunct="1">
        <a:spcBef>
          <a:spcPct val="20000"/>
        </a:spcBef>
        <a:spcAft>
          <a:spcPct val="0"/>
        </a:spcAft>
        <a:buClr>
          <a:srgbClr val="FFFF99"/>
        </a:buClr>
        <a:buSzPct val="150000"/>
        <a:buChar char="·"/>
        <a:defRPr b="1">
          <a:solidFill>
            <a:schemeClr val="bg1"/>
          </a:solidFill>
          <a:latin typeface="+mn-lt"/>
          <a:ea typeface="+mn-ea"/>
        </a:defRPr>
      </a:lvl5pPr>
      <a:lvl6pPr marL="3576081" indent="-325098" algn="l" rtl="0" eaLnBrk="1" fontAlgn="base" hangingPunct="1">
        <a:spcBef>
          <a:spcPct val="20000"/>
        </a:spcBef>
        <a:spcAft>
          <a:spcPct val="0"/>
        </a:spcAft>
        <a:buClr>
          <a:srgbClr val="FFFF99"/>
        </a:buClr>
        <a:buSzPct val="150000"/>
        <a:buChar char="·"/>
        <a:defRPr b="1">
          <a:solidFill>
            <a:schemeClr val="bg1"/>
          </a:solidFill>
          <a:latin typeface="+mn-lt"/>
          <a:ea typeface="+mn-ea"/>
        </a:defRPr>
      </a:lvl6pPr>
      <a:lvl7pPr marL="4226278" indent="-325098" algn="l" rtl="0" eaLnBrk="1" fontAlgn="base" hangingPunct="1">
        <a:spcBef>
          <a:spcPct val="20000"/>
        </a:spcBef>
        <a:spcAft>
          <a:spcPct val="0"/>
        </a:spcAft>
        <a:buClr>
          <a:srgbClr val="FFFF99"/>
        </a:buClr>
        <a:buSzPct val="150000"/>
        <a:buChar char="·"/>
        <a:defRPr b="1">
          <a:solidFill>
            <a:schemeClr val="bg1"/>
          </a:solidFill>
          <a:latin typeface="+mn-lt"/>
          <a:ea typeface="+mn-ea"/>
        </a:defRPr>
      </a:lvl7pPr>
      <a:lvl8pPr marL="4876475" indent="-325098" algn="l" rtl="0" eaLnBrk="1" fontAlgn="base" hangingPunct="1">
        <a:spcBef>
          <a:spcPct val="20000"/>
        </a:spcBef>
        <a:spcAft>
          <a:spcPct val="0"/>
        </a:spcAft>
        <a:buClr>
          <a:srgbClr val="FFFF99"/>
        </a:buClr>
        <a:buSzPct val="150000"/>
        <a:buChar char="·"/>
        <a:defRPr b="1">
          <a:solidFill>
            <a:schemeClr val="bg1"/>
          </a:solidFill>
          <a:latin typeface="+mn-lt"/>
          <a:ea typeface="+mn-ea"/>
        </a:defRPr>
      </a:lvl8pPr>
      <a:lvl9pPr marL="5526671" indent="-325098" algn="l" rtl="0" eaLnBrk="1" fontAlgn="base" hangingPunct="1">
        <a:spcBef>
          <a:spcPct val="20000"/>
        </a:spcBef>
        <a:spcAft>
          <a:spcPct val="0"/>
        </a:spcAft>
        <a:buClr>
          <a:srgbClr val="FFFF99"/>
        </a:buClr>
        <a:buSzPct val="150000"/>
        <a:buChar char="·"/>
        <a:defRPr b="1">
          <a:solidFill>
            <a:schemeClr val="bg1"/>
          </a:solidFill>
          <a:latin typeface="+mn-lt"/>
          <a:ea typeface="+mn-ea"/>
        </a:defRPr>
      </a:lvl9pPr>
    </p:bodyStyle>
    <p:otherStyle>
      <a:defPPr>
        <a:defRPr lang="en-US"/>
      </a:defPPr>
      <a:lvl1pPr marL="0" algn="l" defTabSz="650197" rtl="0" eaLnBrk="1" latinLnBrk="0" hangingPunct="1">
        <a:defRPr sz="2600" kern="1200">
          <a:solidFill>
            <a:schemeClr val="tx1"/>
          </a:solidFill>
          <a:latin typeface="+mn-lt"/>
          <a:ea typeface="+mn-ea"/>
          <a:cs typeface="+mn-cs"/>
        </a:defRPr>
      </a:lvl1pPr>
      <a:lvl2pPr marL="650197" algn="l" defTabSz="650197" rtl="0" eaLnBrk="1" latinLnBrk="0" hangingPunct="1">
        <a:defRPr sz="2600" kern="1200">
          <a:solidFill>
            <a:schemeClr val="tx1"/>
          </a:solidFill>
          <a:latin typeface="+mn-lt"/>
          <a:ea typeface="+mn-ea"/>
          <a:cs typeface="+mn-cs"/>
        </a:defRPr>
      </a:lvl2pPr>
      <a:lvl3pPr marL="1300393" algn="l" defTabSz="650197" rtl="0" eaLnBrk="1" latinLnBrk="0" hangingPunct="1">
        <a:defRPr sz="2600" kern="1200">
          <a:solidFill>
            <a:schemeClr val="tx1"/>
          </a:solidFill>
          <a:latin typeface="+mn-lt"/>
          <a:ea typeface="+mn-ea"/>
          <a:cs typeface="+mn-cs"/>
        </a:defRPr>
      </a:lvl3pPr>
      <a:lvl4pPr marL="1950590" algn="l" defTabSz="650197" rtl="0" eaLnBrk="1" latinLnBrk="0" hangingPunct="1">
        <a:defRPr sz="2600" kern="1200">
          <a:solidFill>
            <a:schemeClr val="tx1"/>
          </a:solidFill>
          <a:latin typeface="+mn-lt"/>
          <a:ea typeface="+mn-ea"/>
          <a:cs typeface="+mn-cs"/>
        </a:defRPr>
      </a:lvl4pPr>
      <a:lvl5pPr marL="2600786" algn="l" defTabSz="650197" rtl="0" eaLnBrk="1" latinLnBrk="0" hangingPunct="1">
        <a:defRPr sz="2600" kern="1200">
          <a:solidFill>
            <a:schemeClr val="tx1"/>
          </a:solidFill>
          <a:latin typeface="+mn-lt"/>
          <a:ea typeface="+mn-ea"/>
          <a:cs typeface="+mn-cs"/>
        </a:defRPr>
      </a:lvl5pPr>
      <a:lvl6pPr marL="3250983" algn="l" defTabSz="650197" rtl="0" eaLnBrk="1" latinLnBrk="0" hangingPunct="1">
        <a:defRPr sz="2600" kern="1200">
          <a:solidFill>
            <a:schemeClr val="tx1"/>
          </a:solidFill>
          <a:latin typeface="+mn-lt"/>
          <a:ea typeface="+mn-ea"/>
          <a:cs typeface="+mn-cs"/>
        </a:defRPr>
      </a:lvl6pPr>
      <a:lvl7pPr marL="3901180" algn="l" defTabSz="650197" rtl="0" eaLnBrk="1" latinLnBrk="0" hangingPunct="1">
        <a:defRPr sz="2600" kern="1200">
          <a:solidFill>
            <a:schemeClr val="tx1"/>
          </a:solidFill>
          <a:latin typeface="+mn-lt"/>
          <a:ea typeface="+mn-ea"/>
          <a:cs typeface="+mn-cs"/>
        </a:defRPr>
      </a:lvl7pPr>
      <a:lvl8pPr marL="4551376" algn="l" defTabSz="650197" rtl="0" eaLnBrk="1" latinLnBrk="0" hangingPunct="1">
        <a:defRPr sz="2600" kern="1200">
          <a:solidFill>
            <a:schemeClr val="tx1"/>
          </a:solidFill>
          <a:latin typeface="+mn-lt"/>
          <a:ea typeface="+mn-ea"/>
          <a:cs typeface="+mn-cs"/>
        </a:defRPr>
      </a:lvl8pPr>
      <a:lvl9pPr marL="5201573" algn="l" defTabSz="650197"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46" tIns="65023" rIns="130046" bIns="6502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41"/>
            <a:ext cx="11704320" cy="6436925"/>
          </a:xfrm>
          <a:prstGeom prst="rect">
            <a:avLst/>
          </a:prstGeom>
        </p:spPr>
        <p:txBody>
          <a:bodyPr vert="horz" lIns="130046" tIns="65023" rIns="130046" bIns="650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pPr defTabSz="1300460" hangingPunct="1"/>
            <a:fld id="{6BFECD78-3C8E-49F2-8FAB-59489D168ABB}" type="datetimeFigureOut">
              <a:rPr lang="en-US" kern="1200" smtClean="0">
                <a:solidFill>
                  <a:prstClr val="white">
                    <a:tint val="75000"/>
                  </a:prstClr>
                </a:solidFill>
                <a:latin typeface="Calibri"/>
              </a:rPr>
              <a:pPr defTabSz="1300460" hangingPunct="1"/>
              <a:t>9/28/16</a:t>
            </a:fld>
            <a:endParaRPr lang="en-US" kern="1200">
              <a:solidFill>
                <a:prstClr val="white">
                  <a:tint val="75000"/>
                </a:prstClr>
              </a:solidFill>
              <a:latin typeface="Calibri"/>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pPr defTabSz="1300460" hangingPunct="1"/>
            <a:endParaRPr lang="en-US" kern="1200">
              <a:solidFill>
                <a:prstClr val="white">
                  <a:tint val="75000"/>
                </a:prstClr>
              </a:solidFill>
              <a:latin typeface="Calibri"/>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pPr defTabSz="1300460" hangingPunct="1"/>
            <a:fld id="{0FB56013-B943-42BA-886F-6F9D4EB85E9D}" type="slidenum">
              <a:rPr lang="en-US" kern="1200" smtClean="0">
                <a:solidFill>
                  <a:prstClr val="white">
                    <a:tint val="75000"/>
                  </a:prstClr>
                </a:solidFill>
                <a:latin typeface="Calibri"/>
              </a:rPr>
              <a:pPr defTabSz="1300460" hangingPunct="1"/>
              <a:t>‹#›</a:t>
            </a:fld>
            <a:endParaRPr lang="en-US" kern="1200">
              <a:solidFill>
                <a:prstClr val="white">
                  <a:tint val="75000"/>
                </a:prstClr>
              </a:solidFill>
              <a:latin typeface="Calibri"/>
            </a:endParaRPr>
          </a:p>
        </p:txBody>
      </p:sp>
    </p:spTree>
    <p:extLst>
      <p:ext uri="{BB962C8B-B14F-4D97-AF65-F5344CB8AC3E}">
        <p14:creationId xmlns:p14="http://schemas.microsoft.com/office/powerpoint/2010/main" val="1245874399"/>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50240" y="390596"/>
            <a:ext cx="1170432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30046" tIns="65023" rIns="130046" bIns="65023" numCol="1" anchor="ctr" anchorCtr="0" compatLnSpc="1">
            <a:prstTxWarp prst="textNoShape">
              <a:avLst/>
            </a:prstTxWarp>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650240" y="2275841"/>
            <a:ext cx="11704320" cy="64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30046" tIns="65023" rIns="130046" bIns="650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43"/>
            <a:ext cx="3034453" cy="519289"/>
          </a:xfrm>
          <a:prstGeom prst="rect">
            <a:avLst/>
          </a:prstGeom>
        </p:spPr>
        <p:txBody>
          <a:bodyPr vert="horz" wrap="square" lIns="130046" tIns="65023" rIns="130046" bIns="65023" numCol="1" anchor="ctr" anchorCtr="0" compatLnSpc="1">
            <a:prstTxWarp prst="textNoShape">
              <a:avLst/>
            </a:prstTxWarp>
          </a:bodyPr>
          <a:lstStyle>
            <a:lvl1pPr>
              <a:defRPr sz="1700">
                <a:solidFill>
                  <a:srgbClr val="898989"/>
                </a:solidFill>
                <a:latin typeface="Calibri" charset="0"/>
              </a:defRPr>
            </a:lvl1pPr>
          </a:lstStyle>
          <a:p>
            <a:pPr algn="l" defTabSz="650230" fontAlgn="base" hangingPunct="1">
              <a:spcBef>
                <a:spcPct val="0"/>
              </a:spcBef>
              <a:spcAft>
                <a:spcPct val="0"/>
              </a:spcAft>
              <a:defRPr/>
            </a:pPr>
            <a:fld id="{92066973-679E-DD4B-B6B0-3FCFF3357336}" type="datetime1">
              <a:rPr lang="en-US" kern="1200" smtClean="0">
                <a:ea typeface="ＭＳ Ｐゴシック" charset="0"/>
                <a:cs typeface="ＭＳ Ｐゴシック" charset="0"/>
              </a:rPr>
              <a:pPr algn="l" defTabSz="650230" fontAlgn="base" hangingPunct="1">
                <a:spcBef>
                  <a:spcPct val="0"/>
                </a:spcBef>
                <a:spcAft>
                  <a:spcPct val="0"/>
                </a:spcAft>
                <a:defRPr/>
              </a:pPr>
              <a:t>9/28/16</a:t>
            </a:fld>
            <a:endParaRPr lang="en-US" kern="1200">
              <a:ea typeface="ＭＳ Ｐゴシック" charset="0"/>
              <a:cs typeface="ＭＳ Ｐゴシック" charset="0"/>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wrap="square" lIns="130046" tIns="65023" rIns="130046" bIns="65023" numCol="1" anchor="ctr" anchorCtr="0" compatLnSpc="1">
            <a:prstTxWarp prst="textNoShape">
              <a:avLst/>
            </a:prstTxWarp>
          </a:bodyPr>
          <a:lstStyle>
            <a:lvl1pPr algn="ctr">
              <a:defRPr sz="1700">
                <a:solidFill>
                  <a:srgbClr val="898989"/>
                </a:solidFill>
                <a:latin typeface="Calibri" charset="0"/>
              </a:defRPr>
            </a:lvl1pPr>
          </a:lstStyle>
          <a:p>
            <a:pPr defTabSz="650230" fontAlgn="base" hangingPunct="1">
              <a:spcBef>
                <a:spcPct val="0"/>
              </a:spcBef>
              <a:spcAft>
                <a:spcPct val="0"/>
              </a:spcAft>
              <a:defRPr/>
            </a:pPr>
            <a:endParaRPr lang="en-US" kern="1200">
              <a:ea typeface="ＭＳ Ｐゴシック" charset="0"/>
              <a:cs typeface="ＭＳ Ｐゴシック" charset="0"/>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wrap="square" lIns="130046" tIns="65023" rIns="130046" bIns="65023" numCol="1" anchor="ctr" anchorCtr="0" compatLnSpc="1">
            <a:prstTxWarp prst="textNoShape">
              <a:avLst/>
            </a:prstTxWarp>
          </a:bodyPr>
          <a:lstStyle>
            <a:lvl1pPr algn="r">
              <a:defRPr sz="1700">
                <a:solidFill>
                  <a:srgbClr val="898989"/>
                </a:solidFill>
                <a:latin typeface="Calibri" charset="0"/>
              </a:defRPr>
            </a:lvl1pPr>
          </a:lstStyle>
          <a:p>
            <a:pPr defTabSz="650230" fontAlgn="base" hangingPunct="1">
              <a:spcBef>
                <a:spcPct val="0"/>
              </a:spcBef>
              <a:spcAft>
                <a:spcPct val="0"/>
              </a:spcAft>
              <a:defRPr/>
            </a:pPr>
            <a:fld id="{281C27B2-228E-E249-A1E6-DA2D2E5CAB5E}" type="slidenum">
              <a:rPr lang="en-US" kern="1200" smtClean="0">
                <a:ea typeface="ＭＳ Ｐゴシック" charset="0"/>
                <a:cs typeface="ＭＳ Ｐゴシック" charset="0"/>
              </a:rPr>
              <a:pPr defTabSz="650230" fontAlgn="base" hangingPunct="1">
                <a:spcBef>
                  <a:spcPct val="0"/>
                </a:spcBef>
                <a:spcAft>
                  <a:spcPct val="0"/>
                </a:spcAft>
                <a:defRPr/>
              </a:pPr>
              <a:t>‹#›</a:t>
            </a:fld>
            <a:endParaRPr lang="en-US" kern="1200">
              <a:ea typeface="ＭＳ Ｐゴシック" charset="0"/>
              <a:cs typeface="ＭＳ Ｐゴシック" charset="0"/>
            </a:endParaRPr>
          </a:p>
        </p:txBody>
      </p:sp>
    </p:spTree>
    <p:extLst>
      <p:ext uri="{BB962C8B-B14F-4D97-AF65-F5344CB8AC3E}">
        <p14:creationId xmlns:p14="http://schemas.microsoft.com/office/powerpoint/2010/main" val="31047955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650230" rtl="0" eaLnBrk="1" fontAlgn="base" hangingPunct="1">
        <a:spcBef>
          <a:spcPct val="0"/>
        </a:spcBef>
        <a:spcAft>
          <a:spcPct val="0"/>
        </a:spcAft>
        <a:defRPr sz="6300" kern="1200">
          <a:solidFill>
            <a:schemeClr val="tx1"/>
          </a:solidFill>
          <a:latin typeface="+mj-lt"/>
          <a:ea typeface="ＭＳ Ｐゴシック" charset="0"/>
          <a:cs typeface="ＭＳ Ｐゴシック" charset="0"/>
        </a:defRPr>
      </a:lvl1pPr>
      <a:lvl2pPr algn="ctr" defTabSz="650230" rtl="0" eaLnBrk="1" fontAlgn="base" hangingPunct="1">
        <a:spcBef>
          <a:spcPct val="0"/>
        </a:spcBef>
        <a:spcAft>
          <a:spcPct val="0"/>
        </a:spcAft>
        <a:defRPr sz="6300">
          <a:solidFill>
            <a:schemeClr val="tx1"/>
          </a:solidFill>
          <a:latin typeface="Calibri" charset="0"/>
          <a:ea typeface="ＭＳ Ｐゴシック" charset="0"/>
          <a:cs typeface="ＭＳ Ｐゴシック" charset="0"/>
        </a:defRPr>
      </a:lvl2pPr>
      <a:lvl3pPr algn="ctr" defTabSz="650230" rtl="0" eaLnBrk="1" fontAlgn="base" hangingPunct="1">
        <a:spcBef>
          <a:spcPct val="0"/>
        </a:spcBef>
        <a:spcAft>
          <a:spcPct val="0"/>
        </a:spcAft>
        <a:defRPr sz="6300">
          <a:solidFill>
            <a:schemeClr val="tx1"/>
          </a:solidFill>
          <a:latin typeface="Calibri" charset="0"/>
          <a:ea typeface="ＭＳ Ｐゴシック" charset="0"/>
          <a:cs typeface="ＭＳ Ｐゴシック" charset="0"/>
        </a:defRPr>
      </a:lvl3pPr>
      <a:lvl4pPr algn="ctr" defTabSz="650230" rtl="0" eaLnBrk="1" fontAlgn="base" hangingPunct="1">
        <a:spcBef>
          <a:spcPct val="0"/>
        </a:spcBef>
        <a:spcAft>
          <a:spcPct val="0"/>
        </a:spcAft>
        <a:defRPr sz="6300">
          <a:solidFill>
            <a:schemeClr val="tx1"/>
          </a:solidFill>
          <a:latin typeface="Calibri" charset="0"/>
          <a:ea typeface="ＭＳ Ｐゴシック" charset="0"/>
          <a:cs typeface="ＭＳ Ｐゴシック" charset="0"/>
        </a:defRPr>
      </a:lvl4pPr>
      <a:lvl5pPr algn="ctr" defTabSz="650230" rtl="0" eaLnBrk="1" fontAlgn="base" hangingPunct="1">
        <a:spcBef>
          <a:spcPct val="0"/>
        </a:spcBef>
        <a:spcAft>
          <a:spcPct val="0"/>
        </a:spcAft>
        <a:defRPr sz="6300">
          <a:solidFill>
            <a:schemeClr val="tx1"/>
          </a:solidFill>
          <a:latin typeface="Calibri" charset="0"/>
          <a:ea typeface="ＭＳ Ｐゴシック" charset="0"/>
          <a:cs typeface="ＭＳ Ｐゴシック" charset="0"/>
        </a:defRPr>
      </a:lvl5pPr>
      <a:lvl6pPr marL="650230" algn="ctr" defTabSz="650230" rtl="0" eaLnBrk="1" fontAlgn="base" hangingPunct="1">
        <a:spcBef>
          <a:spcPct val="0"/>
        </a:spcBef>
        <a:spcAft>
          <a:spcPct val="0"/>
        </a:spcAft>
        <a:defRPr sz="6300">
          <a:solidFill>
            <a:schemeClr val="tx1"/>
          </a:solidFill>
          <a:latin typeface="Calibri" charset="0"/>
          <a:ea typeface="ＭＳ Ｐゴシック" charset="0"/>
          <a:cs typeface="ＭＳ Ｐゴシック" charset="0"/>
        </a:defRPr>
      </a:lvl6pPr>
      <a:lvl7pPr marL="1300460" algn="ctr" defTabSz="650230" rtl="0" eaLnBrk="1" fontAlgn="base" hangingPunct="1">
        <a:spcBef>
          <a:spcPct val="0"/>
        </a:spcBef>
        <a:spcAft>
          <a:spcPct val="0"/>
        </a:spcAft>
        <a:defRPr sz="6300">
          <a:solidFill>
            <a:schemeClr val="tx1"/>
          </a:solidFill>
          <a:latin typeface="Calibri" charset="0"/>
          <a:ea typeface="ＭＳ Ｐゴシック" charset="0"/>
          <a:cs typeface="ＭＳ Ｐゴシック" charset="0"/>
        </a:defRPr>
      </a:lvl7pPr>
      <a:lvl8pPr marL="1950690" algn="ctr" defTabSz="650230" rtl="0" eaLnBrk="1" fontAlgn="base" hangingPunct="1">
        <a:spcBef>
          <a:spcPct val="0"/>
        </a:spcBef>
        <a:spcAft>
          <a:spcPct val="0"/>
        </a:spcAft>
        <a:defRPr sz="6300">
          <a:solidFill>
            <a:schemeClr val="tx1"/>
          </a:solidFill>
          <a:latin typeface="Calibri" charset="0"/>
          <a:ea typeface="ＭＳ Ｐゴシック" charset="0"/>
          <a:cs typeface="ＭＳ Ｐゴシック" charset="0"/>
        </a:defRPr>
      </a:lvl8pPr>
      <a:lvl9pPr marL="2600919" algn="ctr" defTabSz="650230" rtl="0" eaLnBrk="1" fontAlgn="base" hangingPunct="1">
        <a:spcBef>
          <a:spcPct val="0"/>
        </a:spcBef>
        <a:spcAft>
          <a:spcPct val="0"/>
        </a:spcAft>
        <a:defRPr sz="6300">
          <a:solidFill>
            <a:schemeClr val="tx1"/>
          </a:solidFill>
          <a:latin typeface="Calibri" charset="0"/>
          <a:ea typeface="ＭＳ Ｐゴシック" charset="0"/>
          <a:cs typeface="ＭＳ Ｐゴシック" charset="0"/>
        </a:defRPr>
      </a:lvl9pPr>
    </p:titleStyle>
    <p:bodyStyle>
      <a:lvl1pPr marL="487672" indent="-487672" algn="l" defTabSz="650230" rtl="0" eaLnBrk="1" fontAlgn="base" hangingPunct="1">
        <a:spcBef>
          <a:spcPct val="20000"/>
        </a:spcBef>
        <a:spcAft>
          <a:spcPct val="0"/>
        </a:spcAft>
        <a:buFont typeface="Arial" charset="0"/>
        <a:buChar char="•"/>
        <a:defRPr sz="4600" kern="1200">
          <a:solidFill>
            <a:schemeClr val="tx1"/>
          </a:solidFill>
          <a:latin typeface="+mn-lt"/>
          <a:ea typeface="ＭＳ Ｐゴシック" charset="0"/>
          <a:cs typeface="ＭＳ Ｐゴシック" charset="0"/>
        </a:defRPr>
      </a:lvl1pPr>
      <a:lvl2pPr marL="1056623" indent="-406394" algn="l" defTabSz="650230" rtl="0" eaLnBrk="1" fontAlgn="base" hangingPunct="1">
        <a:spcBef>
          <a:spcPct val="20000"/>
        </a:spcBef>
        <a:spcAft>
          <a:spcPct val="0"/>
        </a:spcAft>
        <a:buFont typeface="Arial" charset="0"/>
        <a:buChar char="–"/>
        <a:defRPr sz="4000" kern="1200">
          <a:solidFill>
            <a:schemeClr val="tx1"/>
          </a:solidFill>
          <a:latin typeface="+mn-lt"/>
          <a:ea typeface="ＭＳ Ｐゴシック" charset="0"/>
          <a:cs typeface="+mn-cs"/>
        </a:defRPr>
      </a:lvl2pPr>
      <a:lvl3pPr marL="1625575" indent="-325115" algn="l" defTabSz="650230" rtl="0" eaLnBrk="1" fontAlgn="base" hangingPunct="1">
        <a:spcBef>
          <a:spcPct val="20000"/>
        </a:spcBef>
        <a:spcAft>
          <a:spcPct val="0"/>
        </a:spcAft>
        <a:buFont typeface="Arial" charset="0"/>
        <a:buChar char="•"/>
        <a:defRPr sz="3400" kern="1200">
          <a:solidFill>
            <a:schemeClr val="tx1"/>
          </a:solidFill>
          <a:latin typeface="+mn-lt"/>
          <a:ea typeface="ＭＳ Ｐゴシック" charset="0"/>
          <a:cs typeface="+mn-cs"/>
        </a:defRPr>
      </a:lvl3pPr>
      <a:lvl4pPr marL="2275804" indent="-325115" algn="l" defTabSz="65023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4pPr>
      <a:lvl5pPr marL="2926034" indent="-325115" algn="l" defTabSz="65023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5pPr>
      <a:lvl6pPr marL="3576264" indent="-325115" algn="l" defTabSz="650230" rtl="0" eaLnBrk="1" latinLnBrk="0" hangingPunct="1">
        <a:spcBef>
          <a:spcPct val="20000"/>
        </a:spcBef>
        <a:buFont typeface="Arial"/>
        <a:buChar char="•"/>
        <a:defRPr sz="2800"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00"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00"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230" rtl="0" eaLnBrk="1" latinLnBrk="0" hangingPunct="1">
        <a:defRPr sz="2600" kern="1200">
          <a:solidFill>
            <a:schemeClr val="tx1"/>
          </a:solidFill>
          <a:latin typeface="+mn-lt"/>
          <a:ea typeface="+mn-ea"/>
          <a:cs typeface="+mn-cs"/>
        </a:defRPr>
      </a:lvl1pPr>
      <a:lvl2pPr marL="650230" algn="l" defTabSz="650230" rtl="0" eaLnBrk="1" latinLnBrk="0" hangingPunct="1">
        <a:defRPr sz="2600" kern="1200">
          <a:solidFill>
            <a:schemeClr val="tx1"/>
          </a:solidFill>
          <a:latin typeface="+mn-lt"/>
          <a:ea typeface="+mn-ea"/>
          <a:cs typeface="+mn-cs"/>
        </a:defRPr>
      </a:lvl2pPr>
      <a:lvl3pPr marL="1300460" algn="l" defTabSz="650230" rtl="0" eaLnBrk="1" latinLnBrk="0" hangingPunct="1">
        <a:defRPr sz="2600" kern="1200">
          <a:solidFill>
            <a:schemeClr val="tx1"/>
          </a:solidFill>
          <a:latin typeface="+mn-lt"/>
          <a:ea typeface="+mn-ea"/>
          <a:cs typeface="+mn-cs"/>
        </a:defRPr>
      </a:lvl3pPr>
      <a:lvl4pPr marL="1950690" algn="l" defTabSz="650230" rtl="0" eaLnBrk="1" latinLnBrk="0" hangingPunct="1">
        <a:defRPr sz="2600" kern="1200">
          <a:solidFill>
            <a:schemeClr val="tx1"/>
          </a:solidFill>
          <a:latin typeface="+mn-lt"/>
          <a:ea typeface="+mn-ea"/>
          <a:cs typeface="+mn-cs"/>
        </a:defRPr>
      </a:lvl4pPr>
      <a:lvl5pPr marL="2600919" algn="l" defTabSz="650230" rtl="0" eaLnBrk="1" latinLnBrk="0" hangingPunct="1">
        <a:defRPr sz="2600" kern="1200">
          <a:solidFill>
            <a:schemeClr val="tx1"/>
          </a:solidFill>
          <a:latin typeface="+mn-lt"/>
          <a:ea typeface="+mn-ea"/>
          <a:cs typeface="+mn-cs"/>
        </a:defRPr>
      </a:lvl5pPr>
      <a:lvl6pPr marL="3251149" algn="l" defTabSz="650230" rtl="0" eaLnBrk="1" latinLnBrk="0" hangingPunct="1">
        <a:defRPr sz="2600" kern="1200">
          <a:solidFill>
            <a:schemeClr val="tx1"/>
          </a:solidFill>
          <a:latin typeface="+mn-lt"/>
          <a:ea typeface="+mn-ea"/>
          <a:cs typeface="+mn-cs"/>
        </a:defRPr>
      </a:lvl6pPr>
      <a:lvl7pPr marL="3901379" algn="l" defTabSz="650230" rtl="0" eaLnBrk="1" latinLnBrk="0" hangingPunct="1">
        <a:defRPr sz="2600" kern="1200">
          <a:solidFill>
            <a:schemeClr val="tx1"/>
          </a:solidFill>
          <a:latin typeface="+mn-lt"/>
          <a:ea typeface="+mn-ea"/>
          <a:cs typeface="+mn-cs"/>
        </a:defRPr>
      </a:lvl7pPr>
      <a:lvl8pPr marL="4551609" algn="l" defTabSz="650230" rtl="0" eaLnBrk="1" latinLnBrk="0" hangingPunct="1">
        <a:defRPr sz="2600" kern="1200">
          <a:solidFill>
            <a:schemeClr val="tx1"/>
          </a:solidFill>
          <a:latin typeface="+mn-lt"/>
          <a:ea typeface="+mn-ea"/>
          <a:cs typeface="+mn-cs"/>
        </a:defRPr>
      </a:lvl8pPr>
      <a:lvl9pPr marL="5201839" algn="l" defTabSz="65023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7.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9.png"/><Relationship Id="rId1" Type="http://schemas.openxmlformats.org/officeDocument/2006/relationships/slideLayout" Target="../slideLayouts/slideLayout17.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pn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8.xml"/><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17.png"/><Relationship Id="rId1" Type="http://schemas.microsoft.com/office/2007/relationships/media" Target="../media/media1.avi"/><Relationship Id="rId2" Type="http://schemas.openxmlformats.org/officeDocument/2006/relationships/video" Target="../media/media1.avi"/></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8.jpeg"/><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9.png"/><Relationship Id="rId1" Type="http://schemas.openxmlformats.org/officeDocument/2006/relationships/slideLayout" Target="../slideLayouts/slideLayout17.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microsoft.com/office/2007/relationships/hdphoto" Target="../media/hdphoto1.wdp"/><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1" Type="http://schemas.openxmlformats.org/officeDocument/2006/relationships/slideLayout" Target="../slideLayouts/slideLayout39.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4.png"/><Relationship Id="rId1" Type="http://schemas.openxmlformats.org/officeDocument/2006/relationships/slideLayout" Target="../slideLayouts/slideLayout39.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8.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tiff"/><Relationship Id="rId1" Type="http://schemas.openxmlformats.org/officeDocument/2006/relationships/slideLayout" Target="../slideLayouts/slideLayout28.xml"/><Relationship Id="rId2" Type="http://schemas.openxmlformats.org/officeDocument/2006/relationships/image" Target="../media/image32.tiff"/></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emf"/><Relationship Id="rId7" Type="http://schemas.openxmlformats.org/officeDocument/2006/relationships/image" Target="../media/image39.png"/><Relationship Id="rId1" Type="http://schemas.openxmlformats.org/officeDocument/2006/relationships/slideLayout" Target="../slideLayouts/slideLayout55.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5.xml"/><Relationship Id="rId3" Type="http://schemas.openxmlformats.org/officeDocument/2006/relationships/image" Target="../media/image40.jp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0.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50.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50.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1.xml"/><Relationship Id="rId3"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50.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gif"/><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gif"/><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jpe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SZthrust_schematic.gif"/>
          <p:cNvPicPr>
            <a:picLocks noChangeAspect="1"/>
          </p:cNvPicPr>
          <p:nvPr/>
        </p:nvPicPr>
        <p:blipFill>
          <a:blip r:embed="rId3">
            <a:alphaModFix amt="35139"/>
            <a:extLst/>
          </a:blip>
          <a:stretch>
            <a:fillRect/>
          </a:stretch>
        </p:blipFill>
        <p:spPr>
          <a:xfrm>
            <a:off x="-460086" y="1038423"/>
            <a:ext cx="13464886" cy="7087474"/>
          </a:xfrm>
          <a:prstGeom prst="rect">
            <a:avLst/>
          </a:prstGeom>
          <a:ln w="12700">
            <a:miter lim="400000"/>
          </a:ln>
        </p:spPr>
      </p:pic>
      <p:pic>
        <p:nvPicPr>
          <p:cNvPr id="143" name="usgs-logo.pdf"/>
          <p:cNvPicPr>
            <a:picLocks noChangeAspect="1"/>
          </p:cNvPicPr>
          <p:nvPr/>
        </p:nvPicPr>
        <p:blipFill>
          <a:blip r:embed="rId4">
            <a:alphaModFix amt="98825"/>
            <a:extLst/>
          </a:blip>
          <a:stretch>
            <a:fillRect/>
          </a:stretch>
        </p:blipFill>
        <p:spPr>
          <a:xfrm>
            <a:off x="11071059" y="47058"/>
            <a:ext cx="1877154" cy="693292"/>
          </a:xfrm>
          <a:prstGeom prst="rect">
            <a:avLst/>
          </a:prstGeom>
          <a:ln w="12700">
            <a:miter lim="400000"/>
          </a:ln>
        </p:spPr>
      </p:pic>
      <p:sp>
        <p:nvSpPr>
          <p:cNvPr id="144" name="Shape 144"/>
          <p:cNvSpPr>
            <a:spLocks noGrp="1"/>
          </p:cNvSpPr>
          <p:nvPr>
            <p:ph type="ctrTitle"/>
          </p:nvPr>
        </p:nvSpPr>
        <p:spPr>
          <a:xfrm>
            <a:off x="1270000" y="820419"/>
            <a:ext cx="10464800" cy="3302001"/>
          </a:xfrm>
          <a:prstGeom prst="rect">
            <a:avLst/>
          </a:prstGeom>
        </p:spPr>
        <p:txBody>
          <a:bodyPr>
            <a:normAutofit fontScale="90000"/>
          </a:bodyPr>
          <a:lstStyle/>
          <a:p>
            <a:pPr defTabSz="531622">
              <a:defRPr sz="7280"/>
            </a:pPr>
            <a:r>
              <a:t>USGS Subduction Zone Science Planning:</a:t>
            </a:r>
          </a:p>
          <a:p>
            <a:pPr defTabSz="531622">
              <a:defRPr sz="7280"/>
            </a:pPr>
            <a:r>
              <a:t>Earthquakes</a:t>
            </a:r>
          </a:p>
        </p:txBody>
      </p:sp>
      <p:sp>
        <p:nvSpPr>
          <p:cNvPr id="2" name="Text Placeholder 1"/>
          <p:cNvSpPr>
            <a:spLocks noGrp="1"/>
          </p:cNvSpPr>
          <p:nvPr>
            <p:ph type="body" sz="quarter" idx="1"/>
          </p:nvPr>
        </p:nvSpPr>
        <p:spPr>
          <a:xfrm>
            <a:off x="1270000" y="5029199"/>
            <a:ext cx="10464800" cy="3293351"/>
          </a:xfrm>
        </p:spPr>
        <p:txBody>
          <a:bodyPr>
            <a:normAutofit/>
          </a:bodyPr>
          <a:lstStyle/>
          <a:p>
            <a:r>
              <a:rPr lang="en-US" dirty="0" smtClean="0"/>
              <a:t>What are the key questions driving USGS exploration of a subduction zone observatory?</a:t>
            </a:r>
          </a:p>
          <a:p>
            <a:endParaRPr lang="en-US" dirty="0"/>
          </a:p>
          <a:p>
            <a:r>
              <a:rPr lang="en-US" dirty="0" smtClean="0"/>
              <a:t>Hazard &amp; Risk are our main drivers; so what do we need to know to improve our understanding of the hazard posed by subduction zones?</a:t>
            </a:r>
          </a:p>
          <a:p>
            <a:endParaRPr lang="en-US" dirty="0"/>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USGS Volcano Hazards Program Wears Many Hats</a:t>
            </a:r>
            <a:endParaRPr lang="en-US" dirty="0"/>
          </a:p>
        </p:txBody>
      </p:sp>
      <p:grpSp>
        <p:nvGrpSpPr>
          <p:cNvPr id="4" name="Group 3"/>
          <p:cNvGrpSpPr/>
          <p:nvPr/>
        </p:nvGrpSpPr>
        <p:grpSpPr>
          <a:xfrm>
            <a:off x="2865898" y="5008950"/>
            <a:ext cx="4722180" cy="4607004"/>
            <a:chOff x="1600200" y="2438400"/>
            <a:chExt cx="3749040" cy="3657600"/>
          </a:xfrm>
        </p:grpSpPr>
        <p:sp>
          <p:nvSpPr>
            <p:cNvPr id="5" name="Oval 4"/>
            <p:cNvSpPr>
              <a:spLocks noChangeAspect="1"/>
            </p:cNvSpPr>
            <p:nvPr/>
          </p:nvSpPr>
          <p:spPr>
            <a:xfrm>
              <a:off x="1600200" y="2438400"/>
              <a:ext cx="3749040" cy="3657600"/>
            </a:xfrm>
            <a:prstGeom prst="ellipse">
              <a:avLst/>
            </a:prstGeom>
            <a:solidFill>
              <a:srgbClr val="34FFF0"/>
            </a:solidFill>
          </p:spPr>
          <p:style>
            <a:lnRef idx="1">
              <a:schemeClr val="accent1"/>
            </a:lnRef>
            <a:fillRef idx="3">
              <a:schemeClr val="accent1"/>
            </a:fillRef>
            <a:effectRef idx="2">
              <a:schemeClr val="accent1"/>
            </a:effectRef>
            <a:fontRef idx="minor">
              <a:schemeClr val="lt1"/>
            </a:fontRef>
          </p:style>
          <p:txBody>
            <a:bodyPr rtlCol="0" anchor="ctr"/>
            <a:lstStyle/>
            <a:p>
              <a:pPr defTabSz="650197" hangingPunct="1"/>
              <a:endParaRPr lang="en-US" sz="2600" kern="1200">
                <a:solidFill>
                  <a:prstClr val="white"/>
                </a:solidFill>
                <a:latin typeface="Calibri"/>
              </a:endParaRPr>
            </a:p>
          </p:txBody>
        </p:sp>
        <p:sp>
          <p:nvSpPr>
            <p:cNvPr id="6" name="TextBox 5"/>
            <p:cNvSpPr txBox="1"/>
            <p:nvPr/>
          </p:nvSpPr>
          <p:spPr>
            <a:xfrm rot="3360000">
              <a:off x="1681902" y="4802853"/>
              <a:ext cx="1222186" cy="415396"/>
            </a:xfrm>
            <a:prstGeom prst="rect">
              <a:avLst/>
            </a:prstGeom>
            <a:noFill/>
          </p:spPr>
          <p:txBody>
            <a:bodyPr wrap="none" rtlCol="0">
              <a:spAutoFit/>
            </a:bodyPr>
            <a:lstStyle/>
            <a:p>
              <a:pPr algn="l" defTabSz="650197" hangingPunct="1"/>
              <a:r>
                <a:rPr lang="en-US" sz="2800" b="1" kern="1200" dirty="0">
                  <a:solidFill>
                    <a:prstClr val="black"/>
                  </a:solidFill>
                  <a:latin typeface="Calibri"/>
                </a:rPr>
                <a:t>Research</a:t>
              </a:r>
            </a:p>
          </p:txBody>
        </p:sp>
      </p:grpSp>
      <p:grpSp>
        <p:nvGrpSpPr>
          <p:cNvPr id="7" name="Group 6"/>
          <p:cNvGrpSpPr/>
          <p:nvPr/>
        </p:nvGrpSpPr>
        <p:grpSpPr>
          <a:xfrm>
            <a:off x="4274751" y="2841484"/>
            <a:ext cx="4722180" cy="4607004"/>
            <a:chOff x="2590800" y="914400"/>
            <a:chExt cx="3749040" cy="3657600"/>
          </a:xfrm>
        </p:grpSpPr>
        <p:sp>
          <p:nvSpPr>
            <p:cNvPr id="8" name="Oval 7"/>
            <p:cNvSpPr>
              <a:spLocks noChangeAspect="1"/>
            </p:cNvSpPr>
            <p:nvPr/>
          </p:nvSpPr>
          <p:spPr>
            <a:xfrm>
              <a:off x="2590800" y="914400"/>
              <a:ext cx="3749040" cy="3657600"/>
            </a:xfrm>
            <a:prstGeom prst="ellipse">
              <a:avLst/>
            </a:prstGeom>
            <a:solidFill>
              <a:srgbClr val="FFFF00">
                <a:alpha val="60000"/>
              </a:srgbClr>
            </a:solidFill>
          </p:spPr>
          <p:style>
            <a:lnRef idx="1">
              <a:schemeClr val="accent1"/>
            </a:lnRef>
            <a:fillRef idx="3">
              <a:schemeClr val="accent1"/>
            </a:fillRef>
            <a:effectRef idx="2">
              <a:schemeClr val="accent1"/>
            </a:effectRef>
            <a:fontRef idx="minor">
              <a:schemeClr val="lt1"/>
            </a:fontRef>
          </p:style>
          <p:txBody>
            <a:bodyPr rtlCol="0" anchor="ctr"/>
            <a:lstStyle/>
            <a:p>
              <a:pPr defTabSz="650197" hangingPunct="1"/>
              <a:endParaRPr lang="en-US" sz="2600" kern="1200">
                <a:solidFill>
                  <a:prstClr val="white"/>
                </a:solidFill>
                <a:latin typeface="Calibri"/>
              </a:endParaRPr>
            </a:p>
          </p:txBody>
        </p:sp>
        <p:sp>
          <p:nvSpPr>
            <p:cNvPr id="9" name="TextBox 8"/>
            <p:cNvSpPr txBox="1"/>
            <p:nvPr/>
          </p:nvSpPr>
          <p:spPr>
            <a:xfrm>
              <a:off x="3797376" y="1066800"/>
              <a:ext cx="1483598" cy="415396"/>
            </a:xfrm>
            <a:prstGeom prst="rect">
              <a:avLst/>
            </a:prstGeom>
            <a:noFill/>
          </p:spPr>
          <p:txBody>
            <a:bodyPr wrap="none" rtlCol="0">
              <a:spAutoFit/>
            </a:bodyPr>
            <a:lstStyle/>
            <a:p>
              <a:pPr algn="l" defTabSz="650197" hangingPunct="1"/>
              <a:r>
                <a:rPr lang="en-US" sz="2800" b="1" kern="1200" dirty="0">
                  <a:solidFill>
                    <a:srgbClr val="000000"/>
                  </a:solidFill>
                  <a:latin typeface="Calibri"/>
                </a:rPr>
                <a:t>Monitoring</a:t>
              </a:r>
            </a:p>
          </p:txBody>
        </p:sp>
      </p:grpSp>
      <p:grpSp>
        <p:nvGrpSpPr>
          <p:cNvPr id="10" name="Group 9"/>
          <p:cNvGrpSpPr/>
          <p:nvPr/>
        </p:nvGrpSpPr>
        <p:grpSpPr>
          <a:xfrm>
            <a:off x="5661930" y="5008950"/>
            <a:ext cx="4722180" cy="4607004"/>
            <a:chOff x="3566160" y="2438400"/>
            <a:chExt cx="3749040" cy="3657600"/>
          </a:xfrm>
        </p:grpSpPr>
        <p:sp>
          <p:nvSpPr>
            <p:cNvPr id="11" name="Oval 10"/>
            <p:cNvSpPr>
              <a:spLocks noChangeAspect="1"/>
            </p:cNvSpPr>
            <p:nvPr/>
          </p:nvSpPr>
          <p:spPr>
            <a:xfrm>
              <a:off x="3566160" y="2438400"/>
              <a:ext cx="3749040" cy="3657600"/>
            </a:xfrm>
            <a:prstGeom prst="ellipse">
              <a:avLst/>
            </a:prstGeom>
            <a:solidFill>
              <a:srgbClr val="FF79F4">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defTabSz="650197" hangingPunct="1"/>
              <a:endParaRPr lang="en-US" sz="2600" kern="1200">
                <a:solidFill>
                  <a:prstClr val="white"/>
                </a:solidFill>
                <a:latin typeface="Calibri"/>
              </a:endParaRPr>
            </a:p>
          </p:txBody>
        </p:sp>
        <p:sp>
          <p:nvSpPr>
            <p:cNvPr id="12" name="TextBox 11"/>
            <p:cNvSpPr txBox="1"/>
            <p:nvPr/>
          </p:nvSpPr>
          <p:spPr>
            <a:xfrm rot="18660000">
              <a:off x="5567492" y="4678154"/>
              <a:ext cx="1758651" cy="757486"/>
            </a:xfrm>
            <a:prstGeom prst="rect">
              <a:avLst/>
            </a:prstGeom>
            <a:noFill/>
          </p:spPr>
          <p:txBody>
            <a:bodyPr wrap="none" rtlCol="0">
              <a:spAutoFit/>
            </a:bodyPr>
            <a:lstStyle/>
            <a:p>
              <a:pPr defTabSz="650197" hangingPunct="1"/>
              <a:r>
                <a:rPr lang="en-US" sz="2800" b="1" kern="1200" dirty="0">
                  <a:solidFill>
                    <a:prstClr val="black"/>
                  </a:solidFill>
                  <a:latin typeface="Calibri"/>
                </a:rPr>
                <a:t>Community </a:t>
              </a:r>
            </a:p>
            <a:p>
              <a:pPr defTabSz="650197" hangingPunct="1"/>
              <a:r>
                <a:rPr lang="en-US" sz="2800" b="1" kern="1200" dirty="0">
                  <a:solidFill>
                    <a:prstClr val="black"/>
                  </a:solidFill>
                  <a:latin typeface="Calibri"/>
                </a:rPr>
                <a:t>Preparedness</a:t>
              </a:r>
            </a:p>
          </p:txBody>
        </p:sp>
      </p:grpSp>
      <p:sp>
        <p:nvSpPr>
          <p:cNvPr id="14" name="Rectangle 13"/>
          <p:cNvSpPr/>
          <p:nvPr/>
        </p:nvSpPr>
        <p:spPr>
          <a:xfrm>
            <a:off x="5471023" y="6164095"/>
            <a:ext cx="2224688" cy="1244338"/>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hangingPunct="1"/>
            <a:endParaRPr lang="en-US" sz="2600" kern="1200">
              <a:solidFill>
                <a:prstClr val="white"/>
              </a:solidFill>
              <a:latin typeface="Calibri"/>
            </a:endParaRPr>
          </a:p>
        </p:txBody>
      </p:sp>
      <p:sp>
        <p:nvSpPr>
          <p:cNvPr id="13" name="TextBox 12"/>
          <p:cNvSpPr txBox="1"/>
          <p:nvPr/>
        </p:nvSpPr>
        <p:spPr>
          <a:xfrm>
            <a:off x="5471025" y="6285242"/>
            <a:ext cx="2313923" cy="1006771"/>
          </a:xfrm>
          <a:prstGeom prst="rect">
            <a:avLst/>
          </a:prstGeom>
          <a:noFill/>
        </p:spPr>
        <p:txBody>
          <a:bodyPr wrap="square" lIns="130039" tIns="65020" rIns="130039" bIns="65020" rtlCol="0">
            <a:spAutoFit/>
          </a:bodyPr>
          <a:lstStyle/>
          <a:p>
            <a:pPr defTabSz="650197" hangingPunct="1"/>
            <a:r>
              <a:rPr lang="en-US" sz="2800" b="1" i="1" kern="1200" dirty="0">
                <a:solidFill>
                  <a:srgbClr val="FF0000"/>
                </a:solidFill>
                <a:latin typeface="Calibri"/>
              </a:rPr>
              <a:t>Volcano </a:t>
            </a:r>
          </a:p>
          <a:p>
            <a:pPr defTabSz="650197" hangingPunct="1"/>
            <a:r>
              <a:rPr lang="en-US" sz="2800" b="1" i="1" kern="1200" dirty="0">
                <a:solidFill>
                  <a:srgbClr val="FF0000"/>
                </a:solidFill>
                <a:latin typeface="Calibri"/>
              </a:rPr>
              <a:t>Observatory</a:t>
            </a:r>
          </a:p>
        </p:txBody>
      </p:sp>
      <p:pic>
        <p:nvPicPr>
          <p:cNvPr id="15"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black">
          <a:xfrm>
            <a:off x="49715" y="9279790"/>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54427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dent-small_4_onscreen_png"/>
          <p:cNvPicPr>
            <a:picLocks noChangeAspect="1" noChangeArrowheads="1"/>
          </p:cNvPicPr>
          <p:nvPr/>
        </p:nvPicPr>
        <p:blipFill>
          <a:blip r:embed="rId2">
            <a:lum bright="100000"/>
            <a:extLst>
              <a:ext uri="{28A0092B-C50C-407E-A947-70E740481C1C}">
                <a14:useLocalDpi xmlns:a14="http://schemas.microsoft.com/office/drawing/2010/main"/>
              </a:ext>
            </a:extLst>
          </a:blip>
          <a:srcRect/>
          <a:stretch>
            <a:fillRect/>
          </a:stretch>
        </p:blipFill>
        <p:spPr bwMode="black">
          <a:xfrm>
            <a:off x="49715" y="9279790"/>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622296" y="0"/>
            <a:ext cx="11704320" cy="1625600"/>
          </a:xfrm>
        </p:spPr>
        <p:txBody>
          <a:bodyPr/>
          <a:lstStyle/>
          <a:p>
            <a:r>
              <a:rPr lang="en-US" dirty="0" smtClean="0"/>
              <a:t>Community Preparedness</a:t>
            </a:r>
            <a:endParaRPr lang="en-US" dirty="0"/>
          </a:p>
        </p:txBody>
      </p:sp>
      <p:sp>
        <p:nvSpPr>
          <p:cNvPr id="3" name="Content Placeholder 2"/>
          <p:cNvSpPr>
            <a:spLocks noGrp="1"/>
          </p:cNvSpPr>
          <p:nvPr>
            <p:ph idx="1"/>
          </p:nvPr>
        </p:nvSpPr>
        <p:spPr>
          <a:xfrm>
            <a:off x="6483951" y="2275840"/>
            <a:ext cx="5870608" cy="7119431"/>
          </a:xfrm>
        </p:spPr>
        <p:txBody>
          <a:bodyPr>
            <a:normAutofit lnSpcReduction="10000"/>
          </a:bodyPr>
          <a:lstStyle/>
          <a:p>
            <a:r>
              <a:rPr lang="en-US" dirty="0" smtClean="0"/>
              <a:t>How research results get distributed to the masses</a:t>
            </a:r>
          </a:p>
          <a:p>
            <a:r>
              <a:rPr lang="en-US" dirty="0" smtClean="0"/>
              <a:t>Joint federal, state, local effort</a:t>
            </a:r>
          </a:p>
          <a:p>
            <a:r>
              <a:rPr lang="en-US" dirty="0" smtClean="0"/>
              <a:t>Common terminology using messaging developed in collaboration with emergency managers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700000">
            <a:off x="435441" y="6249184"/>
            <a:ext cx="4047680" cy="27451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900000">
            <a:off x="1688447" y="1371165"/>
            <a:ext cx="4047680" cy="275829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0265" y="3659725"/>
            <a:ext cx="4047680" cy="2733584"/>
          </a:xfrm>
          <a:prstGeom prst="rect">
            <a:avLst/>
          </a:prstGeom>
        </p:spPr>
      </p:pic>
    </p:spTree>
    <p:extLst>
      <p:ext uri="{BB962C8B-B14F-4D97-AF65-F5344CB8AC3E}">
        <p14:creationId xmlns:p14="http://schemas.microsoft.com/office/powerpoint/2010/main" val="40416032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11704320" cy="1625600"/>
          </a:xfrm>
        </p:spPr>
        <p:txBody>
          <a:bodyPr/>
          <a:lstStyle/>
          <a:p>
            <a:r>
              <a:rPr lang="en-US" dirty="0" smtClean="0"/>
              <a:t>Monitoring</a:t>
            </a:r>
            <a:endParaRPr lang="en-US" dirty="0"/>
          </a:p>
        </p:txBody>
      </p:sp>
      <p:sp>
        <p:nvSpPr>
          <p:cNvPr id="3" name="Content Placeholder 2"/>
          <p:cNvSpPr>
            <a:spLocks noGrp="1"/>
          </p:cNvSpPr>
          <p:nvPr>
            <p:ph idx="1"/>
          </p:nvPr>
        </p:nvSpPr>
        <p:spPr>
          <a:xfrm>
            <a:off x="298296" y="1625600"/>
            <a:ext cx="6330466" cy="7918802"/>
          </a:xfrm>
        </p:spPr>
        <p:txBody>
          <a:bodyPr>
            <a:normAutofit lnSpcReduction="10000"/>
          </a:bodyPr>
          <a:lstStyle/>
          <a:p>
            <a:r>
              <a:rPr lang="en-US" dirty="0" smtClean="0"/>
              <a:t>Prioritizing monitoring targets based on hazard AND risk</a:t>
            </a:r>
          </a:p>
          <a:p>
            <a:r>
              <a:rPr lang="en-US" dirty="0" smtClean="0"/>
              <a:t>Guides current and future allocation of new permanent instrumentation</a:t>
            </a:r>
          </a:p>
          <a:p>
            <a:r>
              <a:rPr lang="en-US" dirty="0" smtClean="0"/>
              <a:t>Related reports tie together the quality of monitoring network to the volcano “threat”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67239" y="1725022"/>
            <a:ext cx="5802547" cy="39031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51236" y="5913897"/>
            <a:ext cx="6032782" cy="3630507"/>
          </a:xfrm>
          <a:prstGeom prst="rect">
            <a:avLst/>
          </a:prstGeom>
        </p:spPr>
      </p:pic>
      <p:pic>
        <p:nvPicPr>
          <p:cNvPr id="7" name="Picture 4" descr="ident-small_4_onscreen_png"/>
          <p:cNvPicPr>
            <a:picLocks noChangeAspect="1" noChangeArrowheads="1"/>
          </p:cNvPicPr>
          <p:nvPr/>
        </p:nvPicPr>
        <p:blipFill>
          <a:blip r:embed="rId4">
            <a:lum bright="100000"/>
            <a:extLst>
              <a:ext uri="{28A0092B-C50C-407E-A947-70E740481C1C}">
                <a14:useLocalDpi xmlns:a14="http://schemas.microsoft.com/office/drawing/2010/main"/>
              </a:ext>
            </a:extLst>
          </a:blip>
          <a:srcRect/>
          <a:stretch>
            <a:fillRect/>
          </a:stretch>
        </p:blipFill>
        <p:spPr bwMode="black">
          <a:xfrm>
            <a:off x="49715" y="9279790"/>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35689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18308"/>
            <a:ext cx="11704320" cy="1625600"/>
          </a:xfrm>
        </p:spPr>
        <p:txBody>
          <a:bodyPr/>
          <a:lstStyle/>
          <a:p>
            <a:r>
              <a:rPr lang="en-US" dirty="0" smtClean="0"/>
              <a:t>Synergy</a:t>
            </a:r>
            <a:endParaRPr lang="en-US" dirty="0"/>
          </a:p>
        </p:txBody>
      </p:sp>
      <p:sp>
        <p:nvSpPr>
          <p:cNvPr id="3" name="Content Placeholder 2"/>
          <p:cNvSpPr>
            <a:spLocks noGrp="1"/>
          </p:cNvSpPr>
          <p:nvPr>
            <p:ph idx="1"/>
          </p:nvPr>
        </p:nvSpPr>
        <p:spPr>
          <a:xfrm>
            <a:off x="650240" y="1549749"/>
            <a:ext cx="11704320" cy="6436925"/>
          </a:xfrm>
        </p:spPr>
        <p:txBody>
          <a:bodyPr/>
          <a:lstStyle/>
          <a:p>
            <a:r>
              <a:rPr lang="en-US" dirty="0" smtClean="0"/>
              <a:t>The research aspect of the volcano observatories is where the Volcano Hazards Program has the most overlap with a US-based </a:t>
            </a:r>
            <a:r>
              <a:rPr lang="en-US" dirty="0" err="1" smtClean="0"/>
              <a:t>Subduction</a:t>
            </a:r>
            <a:r>
              <a:rPr lang="en-US" dirty="0" smtClean="0"/>
              <a:t> Zone Observatory</a:t>
            </a:r>
            <a:endParaRPr lang="en-US" dirty="0"/>
          </a:p>
        </p:txBody>
      </p:sp>
      <p:pic>
        <p:nvPicPr>
          <p:cNvPr id="4" name="Picture 3"/>
          <p:cNvPicPr>
            <a:picLocks noChangeAspect="1"/>
          </p:cNvPicPr>
          <p:nvPr/>
        </p:nvPicPr>
        <p:blipFill>
          <a:blip r:embed="rId2"/>
          <a:stretch>
            <a:fillRect/>
          </a:stretch>
        </p:blipFill>
        <p:spPr>
          <a:xfrm>
            <a:off x="3088339" y="4768211"/>
            <a:ext cx="7423654" cy="4684446"/>
          </a:xfrm>
          <a:prstGeom prst="rect">
            <a:avLst/>
          </a:prstGeom>
        </p:spPr>
      </p:pic>
      <p:pic>
        <p:nvPicPr>
          <p:cNvPr id="5"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black">
          <a:xfrm>
            <a:off x="49715" y="9279790"/>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8199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dent-small_4_onscreen_png"/>
          <p:cNvPicPr>
            <a:picLocks noChangeAspect="1" noChangeArrowheads="1"/>
          </p:cNvPicPr>
          <p:nvPr/>
        </p:nvPicPr>
        <p:blipFill>
          <a:blip r:embed="rId5">
            <a:lum bright="100000"/>
            <a:extLst>
              <a:ext uri="{28A0092B-C50C-407E-A947-70E740481C1C}">
                <a14:useLocalDpi xmlns:a14="http://schemas.microsoft.com/office/drawing/2010/main"/>
              </a:ext>
            </a:extLst>
          </a:blip>
          <a:srcRect/>
          <a:stretch>
            <a:fillRect/>
          </a:stretch>
        </p:blipFill>
        <p:spPr bwMode="black">
          <a:xfrm>
            <a:off x="49715" y="9279790"/>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50239" y="18308"/>
            <a:ext cx="11704320" cy="1625600"/>
          </a:xfrm>
        </p:spPr>
        <p:txBody>
          <a:bodyPr/>
          <a:lstStyle/>
          <a:p>
            <a:r>
              <a:rPr lang="en-US" dirty="0" smtClean="0"/>
              <a:t>Research: Volcanic Ash and Gas</a:t>
            </a:r>
            <a:endParaRPr lang="en-US" dirty="0"/>
          </a:p>
        </p:txBody>
      </p:sp>
      <p:sp>
        <p:nvSpPr>
          <p:cNvPr id="3" name="Content Placeholder 2"/>
          <p:cNvSpPr>
            <a:spLocks noGrp="1"/>
          </p:cNvSpPr>
          <p:nvPr>
            <p:ph idx="1"/>
          </p:nvPr>
        </p:nvSpPr>
        <p:spPr>
          <a:xfrm>
            <a:off x="105292" y="1657801"/>
            <a:ext cx="7022178" cy="4577830"/>
          </a:xfrm>
        </p:spPr>
        <p:txBody>
          <a:bodyPr>
            <a:normAutofit fontScale="77500" lnSpcReduction="20000"/>
          </a:bodyPr>
          <a:lstStyle/>
          <a:p>
            <a:r>
              <a:rPr lang="en-US" sz="5100" dirty="0"/>
              <a:t>Ash3d numerical model of dispersal &amp; fallout from explosive eruptions</a:t>
            </a:r>
          </a:p>
          <a:p>
            <a:pPr marL="0" indent="0">
              <a:buNone/>
            </a:pPr>
            <a:endParaRPr lang="en-US" sz="2100" dirty="0"/>
          </a:p>
          <a:p>
            <a:r>
              <a:rPr lang="en-US" sz="5100" dirty="0"/>
              <a:t>New frontiers: integrating geophysical datasets into modeling in near real-time</a:t>
            </a:r>
          </a:p>
          <a:p>
            <a:pPr lvl="1"/>
            <a:r>
              <a:rPr lang="en-US" dirty="0"/>
              <a:t>Lightning, seismic/infrasonic </a:t>
            </a:r>
            <a:r>
              <a:rPr lang="en-US" dirty="0" smtClean="0"/>
              <a:t>tremor</a:t>
            </a:r>
            <a:endParaRPr lang="en-US" dirty="0"/>
          </a:p>
        </p:txBody>
      </p:sp>
      <p:pic>
        <p:nvPicPr>
          <p:cNvPr id="7" name="MSH_oblique-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16353" b="25472"/>
          <a:stretch>
            <a:fillRect/>
          </a:stretch>
        </p:blipFill>
        <p:spPr>
          <a:xfrm>
            <a:off x="4977118" y="6293117"/>
            <a:ext cx="8027684" cy="3460483"/>
          </a:xfrm>
          <a:prstGeom prst="rect">
            <a:avLst/>
          </a:prstGeom>
        </p:spPr>
      </p:pic>
      <p:pic>
        <p:nvPicPr>
          <p:cNvPr id="10" name="Picture 9" descr="Screen Shot 2016-09-27 at 3.41.52 PM.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27470" y="2181362"/>
            <a:ext cx="5877332" cy="3929227"/>
          </a:xfrm>
          <a:prstGeom prst="rect">
            <a:avLst/>
          </a:prstGeom>
        </p:spPr>
      </p:pic>
      <p:sp>
        <p:nvSpPr>
          <p:cNvPr id="13" name="Content Placeholder 2"/>
          <p:cNvSpPr txBox="1">
            <a:spLocks/>
          </p:cNvSpPr>
          <p:nvPr/>
        </p:nvSpPr>
        <p:spPr>
          <a:xfrm>
            <a:off x="105292" y="6235631"/>
            <a:ext cx="4729792" cy="3750980"/>
          </a:xfrm>
          <a:prstGeom prst="rect">
            <a:avLst/>
          </a:prstGeom>
        </p:spPr>
        <p:txBody>
          <a:bodyPr vert="horz" lIns="130039" tIns="65020" rIns="130039" bIns="6502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50197" indent="-650197"/>
            <a:r>
              <a:rPr lang="en-US" sz="5100" dirty="0">
                <a:solidFill>
                  <a:prstClr val="black"/>
                </a:solidFill>
                <a:latin typeface="Calibri"/>
              </a:rPr>
              <a:t>Improving hazard maps using models + eruptive behavior from the geological record</a:t>
            </a:r>
          </a:p>
        </p:txBody>
      </p:sp>
    </p:spTree>
    <p:extLst>
      <p:ext uri="{BB962C8B-B14F-4D97-AF65-F5344CB8AC3E}">
        <p14:creationId xmlns:p14="http://schemas.microsoft.com/office/powerpoint/2010/main" val="10107540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26049"/>
            <a:ext cx="11704320" cy="1625600"/>
          </a:xfrm>
        </p:spPr>
        <p:txBody>
          <a:bodyPr/>
          <a:lstStyle/>
          <a:p>
            <a:r>
              <a:rPr lang="en-US" dirty="0" smtClean="0"/>
              <a:t>Research: Conceptual Models</a:t>
            </a:r>
            <a:endParaRPr lang="en-US" dirty="0"/>
          </a:p>
        </p:txBody>
      </p:sp>
      <p:sp>
        <p:nvSpPr>
          <p:cNvPr id="3" name="Content Placeholder 2"/>
          <p:cNvSpPr>
            <a:spLocks noGrp="1"/>
          </p:cNvSpPr>
          <p:nvPr>
            <p:ph idx="1"/>
          </p:nvPr>
        </p:nvSpPr>
        <p:spPr>
          <a:xfrm>
            <a:off x="401661" y="1651652"/>
            <a:ext cx="5845945" cy="7727051"/>
          </a:xfrm>
        </p:spPr>
        <p:txBody>
          <a:bodyPr>
            <a:normAutofit fontScale="77500" lnSpcReduction="20000"/>
          </a:bodyPr>
          <a:lstStyle/>
          <a:p>
            <a:r>
              <a:rPr lang="en-US" dirty="0" smtClean="0"/>
              <a:t>Multidisciplinary effort to create conceptual models for several important volcanic centers in an arc </a:t>
            </a:r>
          </a:p>
          <a:p>
            <a:pPr lvl="1"/>
            <a:r>
              <a:rPr lang="en-US" dirty="0" smtClean="0"/>
              <a:t>Geophysical imaging (</a:t>
            </a:r>
            <a:r>
              <a:rPr lang="en-US" dirty="0" err="1" smtClean="0"/>
              <a:t>iMUSH</a:t>
            </a:r>
            <a:r>
              <a:rPr lang="en-US" dirty="0" smtClean="0"/>
              <a:t>)</a:t>
            </a:r>
          </a:p>
          <a:p>
            <a:pPr lvl="1"/>
            <a:r>
              <a:rPr lang="en-US" dirty="0"/>
              <a:t>Field studies and sediment coring to refine eruption chronologies</a:t>
            </a:r>
          </a:p>
          <a:p>
            <a:pPr lvl="1"/>
            <a:r>
              <a:rPr lang="en-US" dirty="0"/>
              <a:t>Geochemical analyses for storage depths, magma rise times, volatile content, etc</a:t>
            </a:r>
            <a:r>
              <a:rPr lang="en-US" dirty="0" smtClean="0"/>
              <a:t>.</a:t>
            </a:r>
          </a:p>
          <a:p>
            <a:r>
              <a:rPr lang="en-US" dirty="0" smtClean="0"/>
              <a:t>Better understanding of volcanic systems, useful for better interpretation of unrest and possibly a longer forecast window</a:t>
            </a:r>
            <a:endParaRPr lang="en-US" dirty="0"/>
          </a:p>
        </p:txBody>
      </p:sp>
      <p:pic>
        <p:nvPicPr>
          <p:cNvPr id="4" name="Picture 3" descr="seisIntro1.jpg"/>
          <p:cNvPicPr>
            <a:picLocks noChangeAspect="1"/>
          </p:cNvPicPr>
          <p:nvPr/>
        </p:nvPicPr>
        <p:blipFill>
          <a:blip r:embed="rId2"/>
          <a:stretch>
            <a:fillRect/>
          </a:stretch>
        </p:blipFill>
        <p:spPr>
          <a:xfrm>
            <a:off x="6660096" y="1440865"/>
            <a:ext cx="5843129" cy="7937836"/>
          </a:xfrm>
          <a:prstGeom prst="rect">
            <a:avLst/>
          </a:prstGeom>
        </p:spPr>
      </p:pic>
      <p:pic>
        <p:nvPicPr>
          <p:cNvPr id="5"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black">
          <a:xfrm>
            <a:off x="49715" y="9279790"/>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3836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0"/>
            <a:ext cx="11704320" cy="1625600"/>
          </a:xfrm>
        </p:spPr>
        <p:txBody>
          <a:bodyPr/>
          <a:lstStyle/>
          <a:p>
            <a:r>
              <a:rPr lang="en-US" dirty="0" smtClean="0"/>
              <a:t>Research: Lahar Detection System</a:t>
            </a:r>
            <a:endParaRPr lang="en-US" dirty="0"/>
          </a:p>
        </p:txBody>
      </p:sp>
      <p:sp>
        <p:nvSpPr>
          <p:cNvPr id="3" name="Content Placeholder 2"/>
          <p:cNvSpPr>
            <a:spLocks noGrp="1"/>
          </p:cNvSpPr>
          <p:nvPr>
            <p:ph idx="1"/>
          </p:nvPr>
        </p:nvSpPr>
        <p:spPr>
          <a:xfrm>
            <a:off x="6777038" y="2114338"/>
            <a:ext cx="6148176" cy="7504549"/>
          </a:xfrm>
        </p:spPr>
        <p:txBody>
          <a:bodyPr>
            <a:normAutofit fontScale="85000" lnSpcReduction="20000"/>
          </a:bodyPr>
          <a:lstStyle/>
          <a:p>
            <a:r>
              <a:rPr lang="en-US" dirty="0" smtClean="0"/>
              <a:t>Volcanic lahars have potential to impact populations many 10’s of km away from the volcano</a:t>
            </a:r>
          </a:p>
          <a:p>
            <a:r>
              <a:rPr lang="en-US" dirty="0" smtClean="0"/>
              <a:t>New system may include seismic and/or infrasound arrays, webcams and laser altimetry plus new alarming software </a:t>
            </a:r>
          </a:p>
          <a:p>
            <a:r>
              <a:rPr lang="en-US" dirty="0" smtClean="0"/>
              <a:t>Update </a:t>
            </a:r>
            <a:r>
              <a:rPr lang="en-US" dirty="0"/>
              <a:t>and expansion of lahar detection system on Mount Rainier</a:t>
            </a:r>
          </a:p>
          <a:p>
            <a:pPr lvl="1"/>
            <a:r>
              <a:rPr lang="en-US" dirty="0"/>
              <a:t>On request local </a:t>
            </a:r>
            <a:r>
              <a:rPr lang="en-US" dirty="0" smtClean="0"/>
              <a:t>authorities</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8824" y="3030061"/>
            <a:ext cx="6505355" cy="4393364"/>
          </a:xfrm>
          <a:prstGeom prst="rect">
            <a:avLst/>
          </a:prstGeom>
        </p:spPr>
      </p:pic>
      <p:pic>
        <p:nvPicPr>
          <p:cNvPr id="6" name="Picture 4" descr="ident-small_4_onscreen_png"/>
          <p:cNvPicPr>
            <a:picLocks noChangeAspect="1" noChangeArrowheads="1"/>
          </p:cNvPicPr>
          <p:nvPr/>
        </p:nvPicPr>
        <p:blipFill>
          <a:blip r:embed="rId4">
            <a:lum bright="100000"/>
            <a:extLst>
              <a:ext uri="{28A0092B-C50C-407E-A947-70E740481C1C}">
                <a14:useLocalDpi xmlns:a14="http://schemas.microsoft.com/office/drawing/2010/main"/>
              </a:ext>
            </a:extLst>
          </a:blip>
          <a:srcRect/>
          <a:stretch>
            <a:fillRect/>
          </a:stretch>
        </p:blipFill>
        <p:spPr bwMode="black">
          <a:xfrm>
            <a:off x="49715" y="9279790"/>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66903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211" y="26938"/>
            <a:ext cx="12438056" cy="1233741"/>
          </a:xfrm>
        </p:spPr>
        <p:txBody>
          <a:bodyPr>
            <a:noAutofit/>
          </a:bodyPr>
          <a:lstStyle/>
          <a:p>
            <a:r>
              <a:rPr lang="en-US" sz="4300" dirty="0">
                <a:solidFill>
                  <a:schemeClr val="accent3"/>
                </a:solidFill>
              </a:rPr>
              <a:t>Earthquake triggered landslides and liquefaction</a:t>
            </a:r>
            <a:endParaRPr lang="en-US" sz="4300" dirty="0">
              <a:solidFill>
                <a:schemeClr val="accent3"/>
              </a:solidFill>
            </a:endParaRPr>
          </a:p>
        </p:txBody>
      </p:sp>
      <p:grpSp>
        <p:nvGrpSpPr>
          <p:cNvPr id="4" name="Group 3"/>
          <p:cNvGrpSpPr/>
          <p:nvPr/>
        </p:nvGrpSpPr>
        <p:grpSpPr>
          <a:xfrm rot="321309">
            <a:off x="188476" y="1405570"/>
            <a:ext cx="6389474" cy="5009512"/>
            <a:chOff x="66020" y="996882"/>
            <a:chExt cx="4492599" cy="3522315"/>
          </a:xfrm>
        </p:grpSpPr>
        <p:pic>
          <p:nvPicPr>
            <p:cNvPr id="6" name="Picture 5"/>
            <p:cNvPicPr>
              <a:picLocks noChangeAspect="1"/>
            </p:cNvPicPr>
            <p:nvPr/>
          </p:nvPicPr>
          <p:blipFill>
            <a:blip r:embed="rId3"/>
            <a:stretch>
              <a:fillRect/>
            </a:stretch>
          </p:blipFill>
          <p:spPr>
            <a:xfrm rot="21278691">
              <a:off x="213554" y="1301828"/>
              <a:ext cx="4345065" cy="2817503"/>
            </a:xfrm>
            <a:prstGeom prst="rect">
              <a:avLst/>
            </a:prstGeom>
          </p:spPr>
        </p:pic>
        <p:sp>
          <p:nvSpPr>
            <p:cNvPr id="8" name="TextBox 7"/>
            <p:cNvSpPr txBox="1"/>
            <p:nvPr/>
          </p:nvSpPr>
          <p:spPr>
            <a:xfrm rot="21278691">
              <a:off x="66020" y="996882"/>
              <a:ext cx="2457735" cy="367889"/>
            </a:xfrm>
            <a:prstGeom prst="rect">
              <a:avLst/>
            </a:prstGeom>
            <a:noFill/>
          </p:spPr>
          <p:txBody>
            <a:bodyPr wrap="square" rtlCol="0">
              <a:spAutoFit/>
            </a:bodyPr>
            <a:lstStyle/>
            <a:p>
              <a:pPr algn="l" defTabSz="1300393" hangingPunct="1"/>
              <a:r>
                <a:rPr lang="en-US" sz="2800" kern="1200" dirty="0">
                  <a:solidFill>
                    <a:prstClr val="white"/>
                  </a:solidFill>
                  <a:latin typeface="Corbel"/>
                </a:rPr>
                <a:t>Northridge 1994</a:t>
              </a:r>
            </a:p>
          </p:txBody>
        </p:sp>
        <p:sp>
          <p:nvSpPr>
            <p:cNvPr id="9" name="TextBox 8"/>
            <p:cNvSpPr txBox="1"/>
            <p:nvPr/>
          </p:nvSpPr>
          <p:spPr>
            <a:xfrm rot="21278691">
              <a:off x="364020" y="4270331"/>
              <a:ext cx="965769" cy="248866"/>
            </a:xfrm>
            <a:prstGeom prst="rect">
              <a:avLst/>
            </a:prstGeom>
            <a:noFill/>
          </p:spPr>
          <p:txBody>
            <a:bodyPr wrap="square" rtlCol="0">
              <a:spAutoFit/>
            </a:bodyPr>
            <a:lstStyle/>
            <a:p>
              <a:pPr algn="l" defTabSz="1300393" hangingPunct="1"/>
              <a:r>
                <a:rPr lang="en-US" sz="1700" kern="1200" dirty="0">
                  <a:solidFill>
                    <a:prstClr val="white"/>
                  </a:solidFill>
                  <a:latin typeface="Corbel"/>
                </a:rPr>
                <a:t>Harp</a:t>
              </a:r>
            </a:p>
          </p:txBody>
        </p:sp>
      </p:grpSp>
      <p:grpSp>
        <p:nvGrpSpPr>
          <p:cNvPr id="13" name="Group 12"/>
          <p:cNvGrpSpPr/>
          <p:nvPr/>
        </p:nvGrpSpPr>
        <p:grpSpPr>
          <a:xfrm>
            <a:off x="1854800" y="5842766"/>
            <a:ext cx="8641142" cy="3733552"/>
            <a:chOff x="1304155" y="4108195"/>
            <a:chExt cx="6075803" cy="2625154"/>
          </a:xfrm>
        </p:grpSpPr>
        <p:pic>
          <p:nvPicPr>
            <p:cNvPr id="7" name="Picture 6"/>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6561" t="37188" b="8983"/>
            <a:stretch/>
          </p:blipFill>
          <p:spPr>
            <a:xfrm>
              <a:off x="1304155" y="4108195"/>
              <a:ext cx="6075803" cy="2625154"/>
            </a:xfrm>
            <a:prstGeom prst="rect">
              <a:avLst/>
            </a:prstGeom>
          </p:spPr>
        </p:pic>
        <p:sp>
          <p:nvSpPr>
            <p:cNvPr id="11" name="TextBox 10"/>
            <p:cNvSpPr txBox="1"/>
            <p:nvPr/>
          </p:nvSpPr>
          <p:spPr>
            <a:xfrm>
              <a:off x="1375486" y="4194777"/>
              <a:ext cx="2243098" cy="670857"/>
            </a:xfrm>
            <a:prstGeom prst="rect">
              <a:avLst/>
            </a:prstGeom>
            <a:noFill/>
          </p:spPr>
          <p:txBody>
            <a:bodyPr wrap="square" rtlCol="0">
              <a:spAutoFit/>
            </a:bodyPr>
            <a:lstStyle/>
            <a:p>
              <a:pPr algn="l" defTabSz="1300393" hangingPunct="1"/>
              <a:r>
                <a:rPr lang="en-US" sz="2800" kern="1200" dirty="0" err="1">
                  <a:solidFill>
                    <a:prstClr val="white"/>
                  </a:solidFill>
                  <a:latin typeface="Corbel"/>
                </a:rPr>
                <a:t>Wenchuan</a:t>
              </a:r>
              <a:r>
                <a:rPr lang="en-US" sz="2800" kern="1200" dirty="0">
                  <a:solidFill>
                    <a:prstClr val="white"/>
                  </a:solidFill>
                  <a:latin typeface="Corbel"/>
                </a:rPr>
                <a:t> 2008</a:t>
              </a:r>
            </a:p>
            <a:p>
              <a:pPr algn="l" defTabSz="1300393" hangingPunct="1"/>
              <a:r>
                <a:rPr lang="en-US" sz="2800" kern="1200" dirty="0">
                  <a:solidFill>
                    <a:prstClr val="white"/>
                  </a:solidFill>
                  <a:latin typeface="Corbel"/>
                </a:rPr>
                <a:t>~6000 </a:t>
              </a:r>
              <a:r>
                <a:rPr lang="en-US" sz="2800" kern="1200" dirty="0" err="1">
                  <a:solidFill>
                    <a:prstClr val="white"/>
                  </a:solidFill>
                  <a:latin typeface="Corbel"/>
                </a:rPr>
                <a:t>ls</a:t>
              </a:r>
              <a:r>
                <a:rPr lang="en-US" sz="2800" kern="1200" dirty="0">
                  <a:solidFill>
                    <a:prstClr val="white"/>
                  </a:solidFill>
                  <a:latin typeface="Corbel"/>
                </a:rPr>
                <a:t> fatalities</a:t>
              </a:r>
            </a:p>
          </p:txBody>
        </p:sp>
      </p:grpSp>
      <p:grpSp>
        <p:nvGrpSpPr>
          <p:cNvPr id="23" name="Group 22"/>
          <p:cNvGrpSpPr/>
          <p:nvPr/>
        </p:nvGrpSpPr>
        <p:grpSpPr>
          <a:xfrm>
            <a:off x="5738856" y="1280313"/>
            <a:ext cx="6502400" cy="3735808"/>
            <a:chOff x="4035133" y="900220"/>
            <a:chExt cx="4572000" cy="2626740"/>
          </a:xfrm>
        </p:grpSpPr>
        <p:pic>
          <p:nvPicPr>
            <p:cNvPr id="14" name="Picture 13"/>
            <p:cNvPicPr>
              <a:picLocks noChangeAspect="1"/>
            </p:cNvPicPr>
            <p:nvPr/>
          </p:nvPicPr>
          <p:blipFill>
            <a:blip r:embed="rId6"/>
            <a:stretch>
              <a:fillRect/>
            </a:stretch>
          </p:blipFill>
          <p:spPr>
            <a:xfrm>
              <a:off x="4035133" y="900220"/>
              <a:ext cx="4492287" cy="2626740"/>
            </a:xfrm>
            <a:prstGeom prst="rect">
              <a:avLst/>
            </a:prstGeom>
          </p:spPr>
        </p:pic>
        <p:sp>
          <p:nvSpPr>
            <p:cNvPr id="15" name="Rectangle 14"/>
            <p:cNvSpPr/>
            <p:nvPr/>
          </p:nvSpPr>
          <p:spPr>
            <a:xfrm>
              <a:off x="4035133" y="3228945"/>
              <a:ext cx="4572000" cy="216406"/>
            </a:xfrm>
            <a:prstGeom prst="rect">
              <a:avLst/>
            </a:prstGeom>
          </p:spPr>
          <p:txBody>
            <a:bodyPr>
              <a:spAutoFit/>
            </a:bodyPr>
            <a:lstStyle/>
            <a:p>
              <a:pPr algn="l" defTabSz="1300393" hangingPunct="1"/>
              <a:r>
                <a:rPr lang="en-US" sz="1400" kern="1200" dirty="0">
                  <a:solidFill>
                    <a:prstClr val="white"/>
                  </a:solidFill>
                  <a:latin typeface="Calibri"/>
                </a:rPr>
                <a:t>http://</a:t>
              </a:r>
              <a:r>
                <a:rPr lang="en-US" sz="1400" kern="1200" dirty="0" err="1">
                  <a:solidFill>
                    <a:prstClr val="white"/>
                  </a:solidFill>
                  <a:latin typeface="Calibri"/>
                </a:rPr>
                <a:t>www.nzraw.co.nz</a:t>
              </a:r>
              <a:r>
                <a:rPr lang="en-US" sz="1400" kern="1200" dirty="0">
                  <a:solidFill>
                    <a:prstClr val="white"/>
                  </a:solidFill>
                  <a:latin typeface="Calibri"/>
                </a:rPr>
                <a:t>/news/</a:t>
              </a:r>
              <a:r>
                <a:rPr lang="en-US" sz="1400" kern="1200" dirty="0" err="1">
                  <a:solidFill>
                    <a:prstClr val="white"/>
                  </a:solidFill>
                  <a:latin typeface="Calibri"/>
                </a:rPr>
                <a:t>eqc</a:t>
              </a:r>
              <a:r>
                <a:rPr lang="en-US" sz="1400" kern="1200" dirty="0">
                  <a:solidFill>
                    <a:prstClr val="white"/>
                  </a:solidFill>
                  <a:latin typeface="Calibri"/>
                </a:rPr>
                <a:t>-interactive-map/</a:t>
              </a:r>
            </a:p>
          </p:txBody>
        </p:sp>
        <p:sp>
          <p:nvSpPr>
            <p:cNvPr id="19" name="TextBox 18"/>
            <p:cNvSpPr txBox="1"/>
            <p:nvPr/>
          </p:nvSpPr>
          <p:spPr>
            <a:xfrm>
              <a:off x="4035133" y="903780"/>
              <a:ext cx="2457735" cy="367889"/>
            </a:xfrm>
            <a:prstGeom prst="rect">
              <a:avLst/>
            </a:prstGeom>
            <a:noFill/>
          </p:spPr>
          <p:txBody>
            <a:bodyPr wrap="square" rtlCol="0">
              <a:spAutoFit/>
            </a:bodyPr>
            <a:lstStyle/>
            <a:p>
              <a:pPr algn="l" defTabSz="1300393" hangingPunct="1"/>
              <a:r>
                <a:rPr lang="en-US" sz="2800" kern="1200" dirty="0">
                  <a:solidFill>
                    <a:prstClr val="white"/>
                  </a:solidFill>
                  <a:latin typeface="Corbel"/>
                </a:rPr>
                <a:t>Christchurch 2011</a:t>
              </a:r>
            </a:p>
          </p:txBody>
        </p:sp>
      </p:grpSp>
      <p:grpSp>
        <p:nvGrpSpPr>
          <p:cNvPr id="24" name="Group 23"/>
          <p:cNvGrpSpPr/>
          <p:nvPr/>
        </p:nvGrpSpPr>
        <p:grpSpPr>
          <a:xfrm>
            <a:off x="7072559" y="4942458"/>
            <a:ext cx="5168697" cy="4288313"/>
            <a:chOff x="4972893" y="3475166"/>
            <a:chExt cx="3634240" cy="3015220"/>
          </a:xfrm>
        </p:grpSpPr>
        <p:pic>
          <p:nvPicPr>
            <p:cNvPr id="20" name="Picture 19"/>
            <p:cNvPicPr>
              <a:picLocks noChangeAspect="1"/>
            </p:cNvPicPr>
            <p:nvPr/>
          </p:nvPicPr>
          <p:blipFill>
            <a:blip r:embed="rId7"/>
            <a:stretch>
              <a:fillRect/>
            </a:stretch>
          </p:blipFill>
          <p:spPr>
            <a:xfrm>
              <a:off x="4972893" y="3475166"/>
              <a:ext cx="3634240" cy="3015220"/>
            </a:xfrm>
            <a:prstGeom prst="rect">
              <a:avLst/>
            </a:prstGeom>
          </p:spPr>
        </p:pic>
        <p:sp>
          <p:nvSpPr>
            <p:cNvPr id="21" name="Rectangle 20"/>
            <p:cNvSpPr/>
            <p:nvPr/>
          </p:nvSpPr>
          <p:spPr>
            <a:xfrm>
              <a:off x="6060078" y="6145539"/>
              <a:ext cx="2384066" cy="216406"/>
            </a:xfrm>
            <a:prstGeom prst="rect">
              <a:avLst/>
            </a:prstGeom>
          </p:spPr>
          <p:txBody>
            <a:bodyPr wrap="none">
              <a:spAutoFit/>
            </a:bodyPr>
            <a:lstStyle/>
            <a:p>
              <a:pPr algn="l" defTabSz="1300393" hangingPunct="1"/>
              <a:r>
                <a:rPr lang="nl-NL" sz="1400" kern="1200" dirty="0" err="1">
                  <a:solidFill>
                    <a:prstClr val="white"/>
                  </a:solidFill>
                  <a:latin typeface="Calibri"/>
                </a:rPr>
                <a:t>https</a:t>
              </a:r>
              <a:r>
                <a:rPr lang="nl-NL" sz="1400" kern="1200" dirty="0">
                  <a:solidFill>
                    <a:prstClr val="white"/>
                  </a:solidFill>
                  <a:latin typeface="Calibri"/>
                </a:rPr>
                <a:t>://</a:t>
              </a:r>
              <a:r>
                <a:rPr lang="nl-NL" sz="1400" kern="1200" dirty="0" err="1">
                  <a:solidFill>
                    <a:prstClr val="white"/>
                  </a:solidFill>
                  <a:latin typeface="Calibri"/>
                </a:rPr>
                <a:t>www.eeri.org</a:t>
              </a:r>
              <a:r>
                <a:rPr lang="nl-NL" sz="1400" kern="1200" dirty="0">
                  <a:solidFill>
                    <a:prstClr val="white"/>
                  </a:solidFill>
                  <a:latin typeface="Calibri"/>
                </a:rPr>
                <a:t>/2010/01/</a:t>
              </a:r>
              <a:r>
                <a:rPr lang="nl-NL" sz="1400" kern="1200" dirty="0" err="1">
                  <a:solidFill>
                    <a:prstClr val="white"/>
                  </a:solidFill>
                  <a:latin typeface="Calibri"/>
                </a:rPr>
                <a:t>haiti</a:t>
              </a:r>
              <a:r>
                <a:rPr lang="nl-NL" sz="1400" kern="1200" dirty="0">
                  <a:solidFill>
                    <a:prstClr val="white"/>
                  </a:solidFill>
                  <a:latin typeface="Calibri"/>
                </a:rPr>
                <a:t>/03-31/</a:t>
              </a:r>
              <a:endParaRPr lang="en-US" sz="1400" kern="1200" dirty="0">
                <a:solidFill>
                  <a:prstClr val="white"/>
                </a:solidFill>
                <a:latin typeface="Calibri"/>
              </a:endParaRPr>
            </a:p>
          </p:txBody>
        </p:sp>
        <p:sp>
          <p:nvSpPr>
            <p:cNvPr id="22" name="TextBox 21"/>
            <p:cNvSpPr txBox="1"/>
            <p:nvPr/>
          </p:nvSpPr>
          <p:spPr>
            <a:xfrm>
              <a:off x="6905453" y="3545471"/>
              <a:ext cx="1367745" cy="367889"/>
            </a:xfrm>
            <a:prstGeom prst="rect">
              <a:avLst/>
            </a:prstGeom>
            <a:noFill/>
          </p:spPr>
          <p:txBody>
            <a:bodyPr wrap="square" rtlCol="0">
              <a:spAutoFit/>
            </a:bodyPr>
            <a:lstStyle/>
            <a:p>
              <a:pPr algn="l" defTabSz="1300393" hangingPunct="1"/>
              <a:r>
                <a:rPr lang="en-US" sz="2800" kern="1200" dirty="0">
                  <a:solidFill>
                    <a:prstClr val="white"/>
                  </a:solidFill>
                  <a:latin typeface="Corbel"/>
                </a:rPr>
                <a:t>Haiti 2010</a:t>
              </a:r>
            </a:p>
          </p:txBody>
        </p:sp>
      </p:grpSp>
      <p:pic>
        <p:nvPicPr>
          <p:cNvPr id="18" name="Picture 17" descr="USGS_ID_white.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54080" y="9057646"/>
            <a:ext cx="1950720" cy="695954"/>
          </a:xfrm>
          <a:prstGeom prst="rect">
            <a:avLst/>
          </a:prstGeom>
        </p:spPr>
      </p:pic>
    </p:spTree>
    <p:extLst>
      <p:ext uri="{BB962C8B-B14F-4D97-AF65-F5344CB8AC3E}">
        <p14:creationId xmlns:p14="http://schemas.microsoft.com/office/powerpoint/2010/main" val="24329870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47" y="2210101"/>
            <a:ext cx="12870077" cy="1625600"/>
          </a:xfrm>
        </p:spPr>
        <p:txBody>
          <a:bodyPr>
            <a:normAutofit/>
          </a:bodyPr>
          <a:lstStyle/>
          <a:p>
            <a:r>
              <a:rPr lang="en-US" sz="2600" dirty="0"/>
              <a:t>“Overall, landslides probably caused the most damage to manmade structures and property, but sea waves took the most lives”</a:t>
            </a:r>
            <a:br>
              <a:rPr lang="en-US" sz="2600" dirty="0"/>
            </a:br>
            <a:r>
              <a:rPr lang="en-US" sz="2600" dirty="0"/>
              <a:t>(Hansen et al. 1966)</a:t>
            </a:r>
            <a:endParaRPr lang="en-US" sz="2600"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t="-7052"/>
          <a:stretch/>
        </p:blipFill>
        <p:spPr>
          <a:xfrm>
            <a:off x="0" y="3482762"/>
            <a:ext cx="13004800" cy="4371018"/>
          </a:xfrm>
          <a:prstGeom prst="rect">
            <a:avLst/>
          </a:prstGeom>
        </p:spPr>
      </p:pic>
      <p:sp>
        <p:nvSpPr>
          <p:cNvPr id="10" name="TextBox 9"/>
          <p:cNvSpPr txBox="1"/>
          <p:nvPr/>
        </p:nvSpPr>
        <p:spPr>
          <a:xfrm>
            <a:off x="569057" y="7915004"/>
            <a:ext cx="12148122" cy="1731755"/>
          </a:xfrm>
          <a:prstGeom prst="rect">
            <a:avLst/>
          </a:prstGeom>
          <a:noFill/>
        </p:spPr>
        <p:txBody>
          <a:bodyPr wrap="square" lIns="130039" tIns="65020" rIns="130039" bIns="65020" rtlCol="0">
            <a:spAutoFit/>
          </a:bodyPr>
          <a:lstStyle/>
          <a:p>
            <a:pPr defTabSz="1300393" hangingPunct="1"/>
            <a:r>
              <a:rPr lang="en-US" sz="2600" kern="1200" dirty="0">
                <a:solidFill>
                  <a:prstClr val="white"/>
                </a:solidFill>
                <a:latin typeface="Calibri"/>
              </a:rPr>
              <a:t>“At Valdez and Seward, violent shaking spontaneously liquefied granular deltaic materials; slumping which initiated well below sea level carried away the waterfronts of both towns”</a:t>
            </a:r>
            <a:br>
              <a:rPr lang="en-US" sz="2600" kern="1200" dirty="0">
                <a:solidFill>
                  <a:prstClr val="white"/>
                </a:solidFill>
                <a:latin typeface="Calibri"/>
              </a:rPr>
            </a:br>
            <a:r>
              <a:rPr lang="en-US" sz="2600" kern="1200" dirty="0">
                <a:solidFill>
                  <a:prstClr val="white"/>
                </a:solidFill>
                <a:latin typeface="Calibri"/>
              </a:rPr>
              <a:t>( Hansen et al. 1966)</a:t>
            </a:r>
            <a:endParaRPr lang="en-US" sz="2600" kern="1200" dirty="0">
              <a:solidFill>
                <a:srgbClr val="9BBB59"/>
              </a:solidFill>
              <a:latin typeface="Calibri"/>
            </a:endParaRPr>
          </a:p>
        </p:txBody>
      </p:sp>
      <p:sp>
        <p:nvSpPr>
          <p:cNvPr id="11" name="TextBox 10"/>
          <p:cNvSpPr txBox="1"/>
          <p:nvPr/>
        </p:nvSpPr>
        <p:spPr>
          <a:xfrm>
            <a:off x="2" y="3840830"/>
            <a:ext cx="3311324" cy="393954"/>
          </a:xfrm>
          <a:prstGeom prst="rect">
            <a:avLst/>
          </a:prstGeom>
          <a:noFill/>
        </p:spPr>
        <p:txBody>
          <a:bodyPr wrap="square" lIns="130039" tIns="65020" rIns="130039" bIns="65020" rtlCol="0">
            <a:spAutoFit/>
          </a:bodyPr>
          <a:lstStyle/>
          <a:p>
            <a:pPr algn="l" defTabSz="1300393" hangingPunct="1"/>
            <a:r>
              <a:rPr lang="en-US" sz="1700" kern="1200" dirty="0">
                <a:solidFill>
                  <a:prstClr val="black"/>
                </a:solidFill>
                <a:latin typeface="Calibri"/>
              </a:rPr>
              <a:t>Hansen et al. 1966</a:t>
            </a:r>
          </a:p>
        </p:txBody>
      </p:sp>
      <p:sp>
        <p:nvSpPr>
          <p:cNvPr id="12" name="TextBox 11"/>
          <p:cNvSpPr txBox="1"/>
          <p:nvPr/>
        </p:nvSpPr>
        <p:spPr>
          <a:xfrm>
            <a:off x="2474160" y="1484358"/>
            <a:ext cx="9172267" cy="787908"/>
          </a:xfrm>
          <a:prstGeom prst="rect">
            <a:avLst/>
          </a:prstGeom>
          <a:noFill/>
        </p:spPr>
        <p:txBody>
          <a:bodyPr wrap="square" lIns="130039" tIns="65020" rIns="130039" bIns="65020" rtlCol="0">
            <a:spAutoFit/>
          </a:bodyPr>
          <a:lstStyle/>
          <a:p>
            <a:pPr algn="l" defTabSz="1300393" hangingPunct="1"/>
            <a:r>
              <a:rPr lang="en-US" sz="4300" kern="1200" dirty="0">
                <a:solidFill>
                  <a:srgbClr val="4F81BD">
                    <a:lumMod val="60000"/>
                    <a:lumOff val="40000"/>
                  </a:srgbClr>
                </a:solidFill>
                <a:latin typeface="Calibri"/>
              </a:rPr>
              <a:t>1964 Great Alaska Earthquake, M9.2</a:t>
            </a:r>
          </a:p>
        </p:txBody>
      </p:sp>
      <p:sp>
        <p:nvSpPr>
          <p:cNvPr id="13" name="TextBox 12"/>
          <p:cNvSpPr txBox="1"/>
          <p:nvPr/>
        </p:nvSpPr>
        <p:spPr>
          <a:xfrm>
            <a:off x="967087" y="356119"/>
            <a:ext cx="11249313" cy="1006771"/>
          </a:xfrm>
          <a:prstGeom prst="rect">
            <a:avLst/>
          </a:prstGeom>
          <a:noFill/>
        </p:spPr>
        <p:txBody>
          <a:bodyPr wrap="square" lIns="130039" tIns="65020" rIns="130039" bIns="65020" rtlCol="0">
            <a:spAutoFit/>
          </a:bodyPr>
          <a:lstStyle/>
          <a:p>
            <a:pPr algn="l" defTabSz="1300393" hangingPunct="1"/>
            <a:r>
              <a:rPr lang="en-US" sz="5700" kern="1200" dirty="0" err="1">
                <a:solidFill>
                  <a:srgbClr val="9BBB59">
                    <a:lumMod val="75000"/>
                  </a:srgbClr>
                </a:solidFill>
                <a:latin typeface="Calibri"/>
              </a:rPr>
              <a:t>Subduction</a:t>
            </a:r>
            <a:r>
              <a:rPr lang="en-US" sz="5700" kern="1200" dirty="0">
                <a:solidFill>
                  <a:srgbClr val="9BBB59">
                    <a:lumMod val="75000"/>
                  </a:srgbClr>
                </a:solidFill>
                <a:latin typeface="Calibri"/>
              </a:rPr>
              <a:t> Zones are a Special Case</a:t>
            </a:r>
          </a:p>
        </p:txBody>
      </p:sp>
      <p:pic>
        <p:nvPicPr>
          <p:cNvPr id="14" name="Picture 13" descr="USGS_ID_white.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54080" y="9057646"/>
            <a:ext cx="1950720" cy="695954"/>
          </a:xfrm>
          <a:prstGeom prst="rect">
            <a:avLst/>
          </a:prstGeom>
        </p:spPr>
      </p:pic>
    </p:spTree>
    <p:extLst>
      <p:ext uri="{BB962C8B-B14F-4D97-AF65-F5344CB8AC3E}">
        <p14:creationId xmlns:p14="http://schemas.microsoft.com/office/powerpoint/2010/main" val="15969779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310327"/>
            <a:ext cx="11704320" cy="1625600"/>
          </a:xfrm>
        </p:spPr>
        <p:txBody>
          <a:bodyPr>
            <a:normAutofit fontScale="90000"/>
          </a:bodyPr>
          <a:lstStyle/>
          <a:p>
            <a:r>
              <a:rPr lang="en-US" dirty="0" smtClean="0">
                <a:solidFill>
                  <a:srgbClr val="9BBB59"/>
                </a:solidFill>
              </a:rPr>
              <a:t>Onshore</a:t>
            </a:r>
            <a:r>
              <a:rPr lang="en-US" dirty="0">
                <a:solidFill>
                  <a:srgbClr val="9BBB59"/>
                </a:solidFill>
              </a:rPr>
              <a:t>-offshore earthquake-triggered ground failure map products</a:t>
            </a:r>
          </a:p>
        </p:txBody>
      </p:sp>
      <p:sp>
        <p:nvSpPr>
          <p:cNvPr id="3" name="Content Placeholder 2"/>
          <p:cNvSpPr>
            <a:spLocks noGrp="1"/>
          </p:cNvSpPr>
          <p:nvPr>
            <p:ph idx="1"/>
          </p:nvPr>
        </p:nvSpPr>
        <p:spPr>
          <a:xfrm>
            <a:off x="275561" y="2314172"/>
            <a:ext cx="12706277" cy="6963190"/>
          </a:xfrm>
        </p:spPr>
        <p:txBody>
          <a:bodyPr vert="horz" lIns="130039" tIns="65020" rIns="130039" bIns="65020" rtlCol="0">
            <a:normAutofit fontScale="92500" lnSpcReduction="20000"/>
          </a:bodyPr>
          <a:lstStyle/>
          <a:p>
            <a:r>
              <a:rPr lang="en-US" dirty="0" smtClean="0"/>
              <a:t>Probabilistic</a:t>
            </a:r>
            <a:r>
              <a:rPr lang="en-US" dirty="0"/>
              <a:t>, scenario, and real-time maps using new modeling strategies </a:t>
            </a:r>
          </a:p>
          <a:p>
            <a:pPr lvl="1"/>
            <a:r>
              <a:rPr lang="en-US" dirty="0"/>
              <a:t>Build on ongoing real-time ground failure modeling for PAGER, </a:t>
            </a:r>
            <a:r>
              <a:rPr lang="en-US" dirty="0" err="1"/>
              <a:t>ShakeCast</a:t>
            </a:r>
            <a:endParaRPr lang="en-US" dirty="0"/>
          </a:p>
          <a:p>
            <a:r>
              <a:rPr lang="en-US" dirty="0" smtClean="0"/>
              <a:t>Many science needs</a:t>
            </a:r>
          </a:p>
          <a:p>
            <a:pPr lvl="1"/>
            <a:r>
              <a:rPr lang="en-US" dirty="0" smtClean="0"/>
              <a:t>Slope response to shaking (duration, frequency)</a:t>
            </a:r>
          </a:p>
          <a:p>
            <a:pPr lvl="1"/>
            <a:r>
              <a:rPr lang="en-US" dirty="0" smtClean="0"/>
              <a:t>Modeling approaches</a:t>
            </a:r>
          </a:p>
          <a:p>
            <a:pPr lvl="1"/>
            <a:r>
              <a:rPr lang="en-US" dirty="0" smtClean="0"/>
              <a:t>Reducing uncertainties of model inputs (e.g. slope strength)</a:t>
            </a:r>
            <a:endParaRPr lang="en-US" dirty="0"/>
          </a:p>
          <a:p>
            <a:r>
              <a:rPr lang="en-US" dirty="0" smtClean="0"/>
              <a:t>Many data collection needs</a:t>
            </a:r>
          </a:p>
          <a:p>
            <a:pPr lvl="1"/>
            <a:r>
              <a:rPr lang="en-US" dirty="0" err="1" smtClean="0"/>
              <a:t>Lidar</a:t>
            </a:r>
            <a:r>
              <a:rPr lang="en-US" dirty="0" smtClean="0"/>
              <a:t>, bathymetry, surficial mapping, lab and CPT tests, offshore core sampling</a:t>
            </a:r>
            <a:endParaRPr lang="en-US" dirty="0"/>
          </a:p>
          <a:p>
            <a:endParaRPr lang="en-US" dirty="0"/>
          </a:p>
          <a:p>
            <a:endParaRPr lang="en-US" dirty="0"/>
          </a:p>
        </p:txBody>
      </p:sp>
      <p:pic>
        <p:nvPicPr>
          <p:cNvPr id="4" name="Picture 3" descr="USGS_ID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4080" y="9057646"/>
            <a:ext cx="1950720" cy="695954"/>
          </a:xfrm>
          <a:prstGeom prst="rect">
            <a:avLst/>
          </a:prstGeom>
        </p:spPr>
      </p:pic>
    </p:spTree>
    <p:extLst>
      <p:ext uri="{BB962C8B-B14F-4D97-AF65-F5344CB8AC3E}">
        <p14:creationId xmlns:p14="http://schemas.microsoft.com/office/powerpoint/2010/main" val="35910042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p:nvPr/>
        </p:nvSpPr>
        <p:spPr>
          <a:xfrm>
            <a:off x="191442" y="139700"/>
            <a:ext cx="8434275"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200" b="1">
                <a:latin typeface="American Typewriter"/>
                <a:ea typeface="American Typewriter"/>
                <a:cs typeface="American Typewriter"/>
                <a:sym typeface="American Typewriter"/>
              </a:defRPr>
            </a:lvl1pPr>
          </a:lstStyle>
          <a:p>
            <a:r>
              <a:t>USGS:SZO - Key Questions</a:t>
            </a:r>
          </a:p>
        </p:txBody>
      </p:sp>
      <p:pic>
        <p:nvPicPr>
          <p:cNvPr id="154" name="SZthrust_schematic.gif"/>
          <p:cNvPicPr>
            <a:picLocks noChangeAspect="1"/>
          </p:cNvPicPr>
          <p:nvPr/>
        </p:nvPicPr>
        <p:blipFill>
          <a:blip r:embed="rId3">
            <a:extLst/>
          </a:blip>
          <a:stretch>
            <a:fillRect/>
          </a:stretch>
        </p:blipFill>
        <p:spPr>
          <a:xfrm>
            <a:off x="-460086" y="1038423"/>
            <a:ext cx="13464886" cy="7087474"/>
          </a:xfrm>
          <a:prstGeom prst="rect">
            <a:avLst/>
          </a:prstGeom>
          <a:ln w="12700">
            <a:miter lim="400000"/>
          </a:ln>
        </p:spPr>
      </p:pic>
      <p:sp>
        <p:nvSpPr>
          <p:cNvPr id="155" name="Shape 155"/>
          <p:cNvSpPr/>
          <p:nvPr/>
        </p:nvSpPr>
        <p:spPr>
          <a:xfrm>
            <a:off x="2647949" y="4435144"/>
            <a:ext cx="4292382" cy="1554759"/>
          </a:xfrm>
          <a:prstGeom prst="roundRect">
            <a:avLst>
              <a:gd name="adj" fmla="val 12253"/>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156" name="Shape 156"/>
          <p:cNvSpPr/>
          <p:nvPr/>
        </p:nvSpPr>
        <p:spPr>
          <a:xfrm>
            <a:off x="2661301" y="4511642"/>
            <a:ext cx="4265677"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Where is the </a:t>
            </a:r>
          </a:p>
          <a:p>
            <a:pPr>
              <a:defRPr sz="2800">
                <a:solidFill>
                  <a:srgbClr val="FFFF00"/>
                </a:solidFill>
                <a:latin typeface="American Typewriter"/>
                <a:ea typeface="American Typewriter"/>
                <a:cs typeface="American Typewriter"/>
                <a:sym typeface="American Typewriter"/>
              </a:defRPr>
            </a:pPr>
            <a:r>
              <a:t>megathrust locked?</a:t>
            </a:r>
          </a:p>
          <a:p>
            <a:pPr>
              <a:defRPr sz="2400">
                <a:solidFill>
                  <a:srgbClr val="FFFF00"/>
                </a:solidFill>
                <a:latin typeface="American Typewriter"/>
                <a:ea typeface="American Typewriter"/>
                <a:cs typeface="American Typewriter"/>
                <a:sym typeface="American Typewriter"/>
              </a:defRPr>
            </a:pPr>
            <a:r>
              <a:t>(does this change with time)</a:t>
            </a:r>
          </a:p>
        </p:txBody>
      </p:sp>
      <p:sp>
        <p:nvSpPr>
          <p:cNvPr id="157" name="Shape 157"/>
          <p:cNvSpPr/>
          <p:nvPr/>
        </p:nvSpPr>
        <p:spPr>
          <a:xfrm>
            <a:off x="406400" y="8191500"/>
            <a:ext cx="8604809"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200">
                <a:latin typeface="American Typewriter"/>
                <a:ea typeface="American Typewriter"/>
                <a:cs typeface="American Typewriter"/>
                <a:sym typeface="American Typewriter"/>
              </a:defRPr>
            </a:lvl1pPr>
          </a:lstStyle>
          <a:p>
            <a:r>
              <a:t>=&gt; Where will future EQs occur? How often?</a:t>
            </a:r>
          </a:p>
        </p:txBody>
      </p:sp>
      <p:sp>
        <p:nvSpPr>
          <p:cNvPr id="158" name="Shape 158"/>
          <p:cNvSpPr/>
          <p:nvPr/>
        </p:nvSpPr>
        <p:spPr>
          <a:xfrm>
            <a:off x="406400" y="8829989"/>
            <a:ext cx="12295672" cy="88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2600">
                <a:latin typeface="American Typewriter"/>
                <a:ea typeface="American Typewriter"/>
                <a:cs typeface="American Typewriter"/>
                <a:sym typeface="American Typewriter"/>
              </a:defRPr>
            </a:lvl1pPr>
          </a:lstStyle>
          <a:p>
            <a:r>
              <a:t>e.g., Cascadia (1700, ??); N Chile (1877 vs 2014); Mentawai, 2010; Tohoku, 2011; Illapel, 2015</a:t>
            </a:r>
          </a:p>
        </p:txBody>
      </p:sp>
      <p:sp>
        <p:nvSpPr>
          <p:cNvPr id="159" name="Shape 159"/>
          <p:cNvSpPr/>
          <p:nvPr/>
        </p:nvSpPr>
        <p:spPr>
          <a:xfrm>
            <a:off x="2853266" y="2864048"/>
            <a:ext cx="3746281" cy="1146838"/>
          </a:xfrm>
          <a:prstGeom prst="roundRect">
            <a:avLst>
              <a:gd name="adj" fmla="val 16611"/>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160" name="Shape 160"/>
          <p:cNvSpPr/>
          <p:nvPr/>
        </p:nvSpPr>
        <p:spPr>
          <a:xfrm>
            <a:off x="2978911" y="2980266"/>
            <a:ext cx="3494991"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Which earthquakes</a:t>
            </a:r>
          </a:p>
          <a:p>
            <a:pPr>
              <a:defRPr sz="2800">
                <a:solidFill>
                  <a:srgbClr val="FFFF00"/>
                </a:solidFill>
                <a:latin typeface="American Typewriter"/>
                <a:ea typeface="American Typewriter"/>
                <a:cs typeface="American Typewriter"/>
                <a:sym typeface="American Typewriter"/>
              </a:defRPr>
            </a:pPr>
            <a:r>
              <a:t>are tsunamigenic?</a:t>
            </a:r>
          </a:p>
        </p:txBody>
      </p:sp>
      <p:pic>
        <p:nvPicPr>
          <p:cNvPr id="161" name="usgs-logo.pdf"/>
          <p:cNvPicPr>
            <a:picLocks noChangeAspect="1"/>
          </p:cNvPicPr>
          <p:nvPr/>
        </p:nvPicPr>
        <p:blipFill>
          <a:blip r:embed="rId4">
            <a:alphaModFix amt="98825"/>
            <a:extLst/>
          </a:blip>
          <a:stretch>
            <a:fillRect/>
          </a:stretch>
        </p:blipFill>
        <p:spPr>
          <a:xfrm>
            <a:off x="11071059" y="47058"/>
            <a:ext cx="1877154" cy="693292"/>
          </a:xfrm>
          <a:prstGeom prst="rect">
            <a:avLst/>
          </a:prstGeom>
          <a:ln w="12700">
            <a:miter lim="400000"/>
          </a:ln>
        </p:spPr>
      </p:pic>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130039" tIns="65020" rIns="130039" bIns="65020" rtlCol="0" anchor="ctr">
            <a:noAutofit/>
          </a:bodyPr>
          <a:lstStyle/>
          <a:p>
            <a:pPr lvl="2"/>
            <a:r>
              <a:rPr lang="en-US" sz="5700" kern="1200" dirty="0">
                <a:solidFill>
                  <a:srgbClr val="9BBB59"/>
                </a:solidFill>
                <a:latin typeface="+mj-lt"/>
                <a:ea typeface="+mj-ea"/>
                <a:cs typeface="+mj-cs"/>
              </a:rPr>
              <a:t>Characterize past triggered landsliding in U.S. </a:t>
            </a:r>
            <a:r>
              <a:rPr lang="en-US" sz="5700" kern="1200" dirty="0" err="1">
                <a:solidFill>
                  <a:srgbClr val="9BBB59"/>
                </a:solidFill>
                <a:latin typeface="+mj-lt"/>
                <a:ea typeface="+mj-ea"/>
                <a:cs typeface="+mj-cs"/>
              </a:rPr>
              <a:t>subduction</a:t>
            </a:r>
            <a:r>
              <a:rPr lang="en-US" sz="5700" kern="1200" dirty="0">
                <a:solidFill>
                  <a:srgbClr val="9BBB59"/>
                </a:solidFill>
                <a:latin typeface="+mj-lt"/>
                <a:ea typeface="+mj-ea"/>
                <a:cs typeface="+mj-cs"/>
              </a:rPr>
              <a:t> zones</a:t>
            </a:r>
          </a:p>
        </p:txBody>
      </p:sp>
      <p:sp>
        <p:nvSpPr>
          <p:cNvPr id="3" name="Content Placeholder 2"/>
          <p:cNvSpPr>
            <a:spLocks noGrp="1"/>
          </p:cNvSpPr>
          <p:nvPr>
            <p:ph idx="1"/>
          </p:nvPr>
        </p:nvSpPr>
        <p:spPr>
          <a:xfrm>
            <a:off x="650240" y="2275840"/>
            <a:ext cx="11704320" cy="7477760"/>
          </a:xfrm>
        </p:spPr>
        <p:txBody>
          <a:bodyPr>
            <a:normAutofit fontScale="92500" lnSpcReduction="20000"/>
          </a:bodyPr>
          <a:lstStyle/>
          <a:p>
            <a:r>
              <a:rPr lang="en-US" dirty="0" smtClean="0"/>
              <a:t>Examining inland and offshore waterways for evidence of past triggered </a:t>
            </a:r>
            <a:r>
              <a:rPr lang="en-US" dirty="0" err="1" smtClean="0"/>
              <a:t>landsliding</a:t>
            </a:r>
            <a:r>
              <a:rPr lang="en-US" dirty="0" smtClean="0"/>
              <a:t> (high-res bathymetry, coring)</a:t>
            </a:r>
          </a:p>
          <a:p>
            <a:pPr lvl="1"/>
            <a:r>
              <a:rPr lang="en-US" dirty="0" smtClean="0"/>
              <a:t>Coring bottom of Port Valdez for proximal record of fjord </a:t>
            </a:r>
            <a:r>
              <a:rPr lang="en-US" dirty="0" err="1" smtClean="0"/>
              <a:t>landsliding</a:t>
            </a:r>
            <a:endParaRPr lang="en-US" dirty="0" smtClean="0"/>
          </a:p>
          <a:p>
            <a:pPr lvl="1"/>
            <a:r>
              <a:rPr lang="en-US" dirty="0" smtClean="0"/>
              <a:t>Examining inland waterways in Cascadia for submarine landslides and landslide deposits</a:t>
            </a:r>
          </a:p>
          <a:p>
            <a:r>
              <a:rPr lang="en-US" dirty="0" smtClean="0"/>
              <a:t>Mapping and dating </a:t>
            </a:r>
            <a:r>
              <a:rPr lang="en-US" dirty="0" err="1" smtClean="0"/>
              <a:t>subaerial</a:t>
            </a:r>
            <a:r>
              <a:rPr lang="en-US" dirty="0" smtClean="0"/>
              <a:t> </a:t>
            </a:r>
            <a:r>
              <a:rPr lang="en-US" dirty="0" err="1" smtClean="0"/>
              <a:t>landsliding</a:t>
            </a:r>
            <a:endParaRPr lang="en-US" dirty="0" smtClean="0"/>
          </a:p>
          <a:p>
            <a:pPr lvl="1"/>
            <a:r>
              <a:rPr lang="en-US" dirty="0" smtClean="0"/>
              <a:t> Using </a:t>
            </a:r>
            <a:r>
              <a:rPr lang="en-US" dirty="0" err="1" smtClean="0"/>
              <a:t>Lidar</a:t>
            </a:r>
            <a:r>
              <a:rPr lang="en-US" dirty="0" smtClean="0"/>
              <a:t>, surface roughness and carbon dating to map and date landslides in Cascadia</a:t>
            </a:r>
          </a:p>
          <a:p>
            <a:r>
              <a:rPr lang="en-US" dirty="0"/>
              <a:t>Survey of range of conditions and variations in US </a:t>
            </a:r>
            <a:r>
              <a:rPr lang="en-US" dirty="0" err="1"/>
              <a:t>subduction</a:t>
            </a:r>
            <a:r>
              <a:rPr lang="en-US" dirty="0"/>
              <a:t> zones that could lead to different failure behavior</a:t>
            </a:r>
          </a:p>
          <a:p>
            <a:pPr lvl="1"/>
            <a:endParaRPr lang="en-US" dirty="0" smtClean="0"/>
          </a:p>
          <a:p>
            <a:endParaRPr lang="en-US" dirty="0"/>
          </a:p>
        </p:txBody>
      </p:sp>
      <p:pic>
        <p:nvPicPr>
          <p:cNvPr id="4" name="Picture 3" descr="USGS_ID_whit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4080" y="9057646"/>
            <a:ext cx="1950720" cy="695954"/>
          </a:xfrm>
          <a:prstGeom prst="rect">
            <a:avLst/>
          </a:prstGeom>
        </p:spPr>
      </p:pic>
    </p:spTree>
    <p:extLst>
      <p:ext uri="{BB962C8B-B14F-4D97-AF65-F5344CB8AC3E}">
        <p14:creationId xmlns:p14="http://schemas.microsoft.com/office/powerpoint/2010/main" val="421097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33493"/>
            <a:ext cx="11812693" cy="1625600"/>
          </a:xfrm>
        </p:spPr>
        <p:txBody>
          <a:bodyPr/>
          <a:lstStyle/>
          <a:p>
            <a:r>
              <a:rPr lang="en-US" sz="4000" dirty="0"/>
              <a:t>Offshore Studies: </a:t>
            </a:r>
            <a:r>
              <a:rPr lang="en-US" sz="4000" u="sng" dirty="0"/>
              <a:t>Alaskan Active Structures</a:t>
            </a:r>
          </a:p>
        </p:txBody>
      </p:sp>
      <p:pic>
        <p:nvPicPr>
          <p:cNvPr id="4" name="Picture 1" descr="AK_southern_margin_expanded.pdf"/>
          <p:cNvPicPr>
            <a:picLocks noChangeAspect="1"/>
          </p:cNvPicPr>
          <p:nvPr/>
        </p:nvPicPr>
        <p:blipFill rotWithShape="1">
          <a:blip r:embed="rId2">
            <a:extLst>
              <a:ext uri="{28A0092B-C50C-407E-A947-70E740481C1C}">
                <a14:useLocalDpi xmlns:a14="http://schemas.microsoft.com/office/drawing/2010/main"/>
              </a:ext>
            </a:extLst>
          </a:blip>
          <a:srcRect t="15035"/>
          <a:stretch/>
        </p:blipFill>
        <p:spPr bwMode="auto">
          <a:xfrm>
            <a:off x="108373" y="909184"/>
            <a:ext cx="12975448" cy="851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2167467" y="8530095"/>
            <a:ext cx="9861973" cy="954108"/>
            <a:chOff x="1524000" y="5997714"/>
            <a:chExt cx="6934200" cy="670857"/>
          </a:xfrm>
        </p:grpSpPr>
        <p:sp>
          <p:nvSpPr>
            <p:cNvPr id="5" name="TextBox 4"/>
            <p:cNvSpPr txBox="1"/>
            <p:nvPr/>
          </p:nvSpPr>
          <p:spPr>
            <a:xfrm>
              <a:off x="6248400" y="5997714"/>
              <a:ext cx="2209800" cy="670857"/>
            </a:xfrm>
            <a:prstGeom prst="rect">
              <a:avLst/>
            </a:prstGeom>
            <a:solidFill>
              <a:schemeClr val="bg1"/>
            </a:solidFill>
          </p:spPr>
          <p:txBody>
            <a:bodyPr wrap="square" rtlCol="0">
              <a:spAutoFit/>
            </a:bodyPr>
            <a:lstStyle/>
            <a:p>
              <a:pPr algn="l" defTabSz="1300326" eaLnBrk="0" fontAlgn="base">
                <a:spcBef>
                  <a:spcPct val="0"/>
                </a:spcBef>
                <a:spcAft>
                  <a:spcPct val="0"/>
                </a:spcAft>
              </a:pPr>
              <a:r>
                <a:rPr lang="en-US" sz="2800" b="1" kern="1200" dirty="0">
                  <a:solidFill>
                    <a:srgbClr val="FF0000"/>
                  </a:solidFill>
                  <a:latin typeface="Arial"/>
                  <a:ea typeface="ＭＳ Ｐゴシック" charset="0"/>
                  <a:cs typeface="ＭＳ Ｐゴシック" charset="0"/>
                </a:rPr>
                <a:t>Seismic imaging</a:t>
              </a:r>
            </a:p>
            <a:p>
              <a:pPr algn="l" defTabSz="1300326" eaLnBrk="0" fontAlgn="base">
                <a:spcBef>
                  <a:spcPct val="0"/>
                </a:spcBef>
                <a:spcAft>
                  <a:spcPct val="0"/>
                </a:spcAft>
              </a:pPr>
              <a:r>
                <a:rPr lang="en-US" sz="2800" b="1" kern="1200" dirty="0">
                  <a:solidFill>
                    <a:srgbClr val="FF0000"/>
                  </a:solidFill>
                  <a:latin typeface="Arial"/>
                  <a:ea typeface="ＭＳ Ｐゴシック" charset="0"/>
                  <a:cs typeface="ＭＳ Ｐゴシック" charset="0"/>
                </a:rPr>
                <a:t> of  splay faults </a:t>
              </a:r>
            </a:p>
          </p:txBody>
        </p:sp>
        <p:sp>
          <p:nvSpPr>
            <p:cNvPr id="6" name="TextBox 5"/>
            <p:cNvSpPr txBox="1"/>
            <p:nvPr/>
          </p:nvSpPr>
          <p:spPr>
            <a:xfrm>
              <a:off x="1524000" y="5997714"/>
              <a:ext cx="4267200" cy="670857"/>
            </a:xfrm>
            <a:prstGeom prst="rect">
              <a:avLst/>
            </a:prstGeom>
            <a:solidFill>
              <a:schemeClr val="bg1"/>
            </a:solidFill>
          </p:spPr>
          <p:txBody>
            <a:bodyPr wrap="square" rtlCol="0">
              <a:spAutoFit/>
            </a:bodyPr>
            <a:lstStyle/>
            <a:p>
              <a:pPr algn="l" defTabSz="1300326" eaLnBrk="0" fontAlgn="base">
                <a:spcBef>
                  <a:spcPct val="0"/>
                </a:spcBef>
                <a:spcAft>
                  <a:spcPct val="0"/>
                </a:spcAft>
              </a:pPr>
              <a:r>
                <a:rPr lang="en-US" sz="2800" b="1" kern="1200" dirty="0">
                  <a:solidFill>
                    <a:srgbClr val="FF0000"/>
                  </a:solidFill>
                  <a:latin typeface="Arial"/>
                  <a:ea typeface="ＭＳ Ｐゴシック" charset="0"/>
                  <a:cs typeface="ＭＳ Ｐゴシック" charset="0"/>
                </a:rPr>
                <a:t>Sea floor mapping to identify and characterize active structures</a:t>
              </a:r>
            </a:p>
          </p:txBody>
        </p:sp>
      </p:grpSp>
    </p:spTree>
    <p:extLst>
      <p:ext uri="{BB962C8B-B14F-4D97-AF65-F5344CB8AC3E}">
        <p14:creationId xmlns:p14="http://schemas.microsoft.com/office/powerpoint/2010/main" val="69143366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560" y="1441406"/>
            <a:ext cx="4383293" cy="562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4669" y="5126101"/>
            <a:ext cx="2173427" cy="281770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7856" y="1441406"/>
            <a:ext cx="4351824" cy="562864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ight Arrow 8"/>
          <p:cNvSpPr/>
          <p:nvPr/>
        </p:nvSpPr>
        <p:spPr>
          <a:xfrm>
            <a:off x="5510151" y="4255727"/>
            <a:ext cx="2114017" cy="646854"/>
          </a:xfrm>
          <a:prstGeom prst="rightArrow">
            <a:avLst/>
          </a:prstGeom>
          <a:ln w="127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lIns="130032" tIns="65017" rIns="130032" bIns="65017" rtlCol="0" anchor="ctr"/>
          <a:lstStyle/>
          <a:p>
            <a:pPr defTabSz="1300326" eaLnBrk="0" fontAlgn="base">
              <a:spcBef>
                <a:spcPct val="0"/>
              </a:spcBef>
              <a:spcAft>
                <a:spcPct val="0"/>
              </a:spcAft>
            </a:pPr>
            <a:endParaRPr lang="en-US" sz="5700" kern="1200">
              <a:solidFill>
                <a:srgbClr val="FFFFFF"/>
              </a:solidFill>
              <a:latin typeface="Arial"/>
              <a:ea typeface="ＭＳ Ｐゴシック"/>
            </a:endParaRPr>
          </a:p>
        </p:txBody>
      </p:sp>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949" y="1354105"/>
            <a:ext cx="2145667" cy="28293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5328" y="2128904"/>
            <a:ext cx="2840448" cy="212682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2" name="Title 1"/>
          <p:cNvSpPr txBox="1">
            <a:spLocks/>
          </p:cNvSpPr>
          <p:nvPr/>
        </p:nvSpPr>
        <p:spPr bwMode="auto">
          <a:xfrm>
            <a:off x="0" y="-216747"/>
            <a:ext cx="130048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8678" tIns="63211" rIns="128678" bIns="63211" numCol="1" anchor="ctr" anchorCtr="0" compatLnSpc="1">
            <a:prstTxWarp prst="textNoShape">
              <a:avLst/>
            </a:prstTxWarp>
          </a:bodyPr>
          <a:lstStyle>
            <a:lvl1pPr algn="l" rtl="0" eaLnBrk="1" fontAlgn="base" hangingPunct="1">
              <a:spcBef>
                <a:spcPct val="0"/>
              </a:spcBef>
              <a:spcAft>
                <a:spcPct val="0"/>
              </a:spcAft>
              <a:defRPr sz="3600" b="1">
                <a:solidFill>
                  <a:srgbClr val="FFFF99"/>
                </a:solidFill>
                <a:latin typeface="+mj-lt"/>
                <a:ea typeface="+mj-ea"/>
                <a:cs typeface="ＭＳ Ｐゴシック" charset="0"/>
              </a:defRPr>
            </a:lvl1pPr>
            <a:lvl2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2pPr>
            <a:lvl3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3pPr>
            <a:lvl4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4pPr>
            <a:lvl5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FFFF99"/>
                </a:solidFill>
                <a:latin typeface="Arial" charset="0"/>
                <a:ea typeface="ＭＳ Ｐゴシック" charset="0"/>
              </a:defRPr>
            </a:lvl6pPr>
            <a:lvl7pPr marL="914400" algn="l" rtl="0" eaLnBrk="1" fontAlgn="base" hangingPunct="1">
              <a:spcBef>
                <a:spcPct val="0"/>
              </a:spcBef>
              <a:spcAft>
                <a:spcPct val="0"/>
              </a:spcAft>
              <a:defRPr sz="3600" b="1">
                <a:solidFill>
                  <a:srgbClr val="FFFF99"/>
                </a:solidFill>
                <a:latin typeface="Arial" charset="0"/>
                <a:ea typeface="ＭＳ Ｐゴシック" charset="0"/>
              </a:defRPr>
            </a:lvl7pPr>
            <a:lvl8pPr marL="1371600" algn="l" rtl="0" eaLnBrk="1" fontAlgn="base" hangingPunct="1">
              <a:spcBef>
                <a:spcPct val="0"/>
              </a:spcBef>
              <a:spcAft>
                <a:spcPct val="0"/>
              </a:spcAft>
              <a:defRPr sz="3600" b="1">
                <a:solidFill>
                  <a:srgbClr val="FFFF99"/>
                </a:solidFill>
                <a:latin typeface="Arial" charset="0"/>
                <a:ea typeface="ＭＳ Ｐゴシック" charset="0"/>
              </a:defRPr>
            </a:lvl8pPr>
            <a:lvl9pPr marL="1828800" algn="l" rtl="0" eaLnBrk="1" fontAlgn="base" hangingPunct="1">
              <a:spcBef>
                <a:spcPct val="0"/>
              </a:spcBef>
              <a:spcAft>
                <a:spcPct val="0"/>
              </a:spcAft>
              <a:defRPr sz="3600" b="1">
                <a:solidFill>
                  <a:srgbClr val="FFFF99"/>
                </a:solidFill>
                <a:latin typeface="Arial" charset="0"/>
                <a:ea typeface="ＭＳ Ｐゴシック" charset="0"/>
              </a:defRPr>
            </a:lvl9pPr>
          </a:lstStyle>
          <a:p>
            <a:pPr defTabSz="1300326"/>
            <a:r>
              <a:rPr lang="en-US" sz="4000" kern="1200" dirty="0">
                <a:latin typeface="Arial"/>
                <a:ea typeface="ＭＳ Ｐゴシック"/>
              </a:rPr>
              <a:t>Offshore Studies: </a:t>
            </a:r>
            <a:r>
              <a:rPr lang="en-US" sz="4000" u="sng" kern="1200" dirty="0">
                <a:latin typeface="Arial"/>
                <a:ea typeface="ＭＳ Ｐゴシック"/>
              </a:rPr>
              <a:t>Evaluation of the Cascadia </a:t>
            </a:r>
            <a:r>
              <a:rPr lang="en-US" sz="4000" u="sng" kern="1200" dirty="0" err="1">
                <a:latin typeface="Arial"/>
                <a:ea typeface="ＭＳ Ｐゴシック"/>
              </a:rPr>
              <a:t>Turbidite</a:t>
            </a:r>
            <a:r>
              <a:rPr lang="en-US" sz="4000" u="sng" kern="1200" dirty="0">
                <a:latin typeface="Arial"/>
                <a:ea typeface="ＭＳ Ｐゴシック"/>
              </a:rPr>
              <a:t> </a:t>
            </a:r>
            <a:r>
              <a:rPr lang="en-US" sz="4000" u="sng" kern="1200" dirty="0" err="1">
                <a:latin typeface="Arial"/>
                <a:ea typeface="ＭＳ Ｐゴシック"/>
              </a:rPr>
              <a:t>Paleoseismic</a:t>
            </a:r>
            <a:r>
              <a:rPr lang="en-US" sz="4000" u="sng" kern="1200" dirty="0">
                <a:latin typeface="Arial"/>
                <a:ea typeface="ＭＳ Ｐゴシック"/>
              </a:rPr>
              <a:t> Record </a:t>
            </a:r>
          </a:p>
        </p:txBody>
      </p:sp>
    </p:spTree>
    <p:extLst>
      <p:ext uri="{BB962C8B-B14F-4D97-AF65-F5344CB8AC3E}">
        <p14:creationId xmlns:p14="http://schemas.microsoft.com/office/powerpoint/2010/main" val="37399057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bwMode="auto">
          <a:xfrm>
            <a:off x="0" y="-216747"/>
            <a:ext cx="130048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8678" tIns="63211" rIns="128678" bIns="63211" numCol="1" anchor="ctr" anchorCtr="0" compatLnSpc="1">
            <a:prstTxWarp prst="textNoShape">
              <a:avLst/>
            </a:prstTxWarp>
          </a:bodyPr>
          <a:lstStyle>
            <a:lvl1pPr algn="l" rtl="0" eaLnBrk="1" fontAlgn="base" hangingPunct="1">
              <a:spcBef>
                <a:spcPct val="0"/>
              </a:spcBef>
              <a:spcAft>
                <a:spcPct val="0"/>
              </a:spcAft>
              <a:defRPr sz="3600" b="1">
                <a:solidFill>
                  <a:srgbClr val="FFFF99"/>
                </a:solidFill>
                <a:latin typeface="+mj-lt"/>
                <a:ea typeface="+mj-ea"/>
                <a:cs typeface="ＭＳ Ｐゴシック" charset="0"/>
              </a:defRPr>
            </a:lvl1pPr>
            <a:lvl2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2pPr>
            <a:lvl3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3pPr>
            <a:lvl4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4pPr>
            <a:lvl5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FFFF99"/>
                </a:solidFill>
                <a:latin typeface="Arial" charset="0"/>
                <a:ea typeface="ＭＳ Ｐゴシック" charset="0"/>
              </a:defRPr>
            </a:lvl6pPr>
            <a:lvl7pPr marL="914400" algn="l" rtl="0" eaLnBrk="1" fontAlgn="base" hangingPunct="1">
              <a:spcBef>
                <a:spcPct val="0"/>
              </a:spcBef>
              <a:spcAft>
                <a:spcPct val="0"/>
              </a:spcAft>
              <a:defRPr sz="3600" b="1">
                <a:solidFill>
                  <a:srgbClr val="FFFF99"/>
                </a:solidFill>
                <a:latin typeface="Arial" charset="0"/>
                <a:ea typeface="ＭＳ Ｐゴシック" charset="0"/>
              </a:defRPr>
            </a:lvl7pPr>
            <a:lvl8pPr marL="1371600" algn="l" rtl="0" eaLnBrk="1" fontAlgn="base" hangingPunct="1">
              <a:spcBef>
                <a:spcPct val="0"/>
              </a:spcBef>
              <a:spcAft>
                <a:spcPct val="0"/>
              </a:spcAft>
              <a:defRPr sz="3600" b="1">
                <a:solidFill>
                  <a:srgbClr val="FFFF99"/>
                </a:solidFill>
                <a:latin typeface="Arial" charset="0"/>
                <a:ea typeface="ＭＳ Ｐゴシック" charset="0"/>
              </a:defRPr>
            </a:lvl8pPr>
            <a:lvl9pPr marL="1828800" algn="l" rtl="0" eaLnBrk="1" fontAlgn="base" hangingPunct="1">
              <a:spcBef>
                <a:spcPct val="0"/>
              </a:spcBef>
              <a:spcAft>
                <a:spcPct val="0"/>
              </a:spcAft>
              <a:defRPr sz="3600" b="1">
                <a:solidFill>
                  <a:srgbClr val="FFFF99"/>
                </a:solidFill>
                <a:latin typeface="Arial" charset="0"/>
                <a:ea typeface="ＭＳ Ｐゴシック" charset="0"/>
              </a:defRPr>
            </a:lvl9pPr>
          </a:lstStyle>
          <a:p>
            <a:pPr defTabSz="1300326"/>
            <a:r>
              <a:rPr lang="en-US" sz="4000" kern="1200" dirty="0">
                <a:latin typeface="Arial"/>
                <a:ea typeface="ＭＳ Ｐゴシック"/>
              </a:rPr>
              <a:t>Offshore Studies: </a:t>
            </a:r>
            <a:r>
              <a:rPr lang="en-US" sz="4000" u="sng" kern="1200" dirty="0">
                <a:latin typeface="Arial"/>
                <a:ea typeface="ＭＳ Ｐゴシック"/>
              </a:rPr>
              <a:t>Evaluation of the Cascadia </a:t>
            </a:r>
            <a:r>
              <a:rPr lang="en-US" sz="4000" u="sng" kern="1200" dirty="0" err="1">
                <a:latin typeface="Arial"/>
                <a:ea typeface="ＭＳ Ｐゴシック"/>
              </a:rPr>
              <a:t>Turbidite</a:t>
            </a:r>
            <a:r>
              <a:rPr lang="en-US" sz="4000" u="sng" kern="1200" dirty="0">
                <a:latin typeface="Arial"/>
                <a:ea typeface="ＭＳ Ｐゴシック"/>
              </a:rPr>
              <a:t> </a:t>
            </a:r>
            <a:r>
              <a:rPr lang="en-US" sz="4000" u="sng" kern="1200" dirty="0" err="1">
                <a:latin typeface="Arial"/>
                <a:ea typeface="ＭＳ Ｐゴシック"/>
              </a:rPr>
              <a:t>Paleoseismic</a:t>
            </a:r>
            <a:r>
              <a:rPr lang="en-US" sz="4000" u="sng" kern="1200" dirty="0">
                <a:latin typeface="Arial"/>
                <a:ea typeface="ＭＳ Ｐゴシック"/>
              </a:rPr>
              <a:t> Record </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6" y="2266610"/>
            <a:ext cx="3658128" cy="46974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901440" y="2167467"/>
            <a:ext cx="9103360" cy="6259492"/>
          </a:xfrm>
          <a:prstGeom prst="rect">
            <a:avLst/>
          </a:prstGeom>
          <a:noFill/>
        </p:spPr>
        <p:txBody>
          <a:bodyPr wrap="square" lIns="130032" tIns="65017" rIns="130032" bIns="65017" rtlCol="0">
            <a:spAutoFit/>
          </a:bodyPr>
          <a:lstStyle/>
          <a:p>
            <a:pPr marL="406354" indent="-406354" algn="l" defTabSz="1300326" eaLnBrk="0" fontAlgn="base">
              <a:spcBef>
                <a:spcPct val="0"/>
              </a:spcBef>
              <a:spcAft>
                <a:spcPct val="0"/>
              </a:spcAft>
              <a:buFont typeface="Arial" panose="020B0604020202020204" pitchFamily="34" charset="0"/>
              <a:buChar char="•"/>
            </a:pPr>
            <a:r>
              <a:rPr lang="en-US" sz="2800" kern="1200" dirty="0">
                <a:latin typeface="Arial"/>
                <a:ea typeface="ＭＳ Ｐゴシック" charset="0"/>
                <a:cs typeface="Times New Roman" panose="02020603050405020304" pitchFamily="18" charset="0"/>
              </a:rPr>
              <a:t>Full margin vs. segmented rupture </a:t>
            </a:r>
          </a:p>
          <a:p>
            <a:pPr algn="l" defTabSz="1300326" eaLnBrk="0" fontAlgn="base">
              <a:spcBef>
                <a:spcPct val="0"/>
              </a:spcBef>
              <a:spcAft>
                <a:spcPct val="0"/>
              </a:spcAft>
            </a:pPr>
            <a:endParaRPr lang="en-US" sz="2800" kern="1200" dirty="0">
              <a:latin typeface="Arial"/>
              <a:ea typeface="ＭＳ Ｐゴシック" charset="0"/>
              <a:cs typeface="Times New Roman" panose="02020603050405020304" pitchFamily="18" charset="0"/>
            </a:endParaRPr>
          </a:p>
          <a:p>
            <a:pPr marL="406354" indent="-406354" algn="l" defTabSz="1300326" eaLnBrk="0" fontAlgn="base">
              <a:spcBef>
                <a:spcPct val="0"/>
              </a:spcBef>
              <a:spcAft>
                <a:spcPct val="0"/>
              </a:spcAft>
              <a:buFont typeface="Arial" panose="020B0604020202020204" pitchFamily="34" charset="0"/>
              <a:buChar char="•"/>
            </a:pPr>
            <a:r>
              <a:rPr lang="en-US" sz="2800" kern="1200" dirty="0">
                <a:latin typeface="Arial"/>
                <a:ea typeface="ＭＳ Ｐゴシック" charset="0"/>
                <a:cs typeface="Times New Roman" panose="02020603050405020304" pitchFamily="18" charset="0"/>
              </a:rPr>
              <a:t>Correlation of the onshore vs. offshore </a:t>
            </a:r>
          </a:p>
          <a:p>
            <a:pPr algn="l" defTabSz="1300326" eaLnBrk="0" fontAlgn="base">
              <a:spcBef>
                <a:spcPct val="0"/>
              </a:spcBef>
              <a:spcAft>
                <a:spcPct val="0"/>
              </a:spcAft>
            </a:pPr>
            <a:r>
              <a:rPr lang="en-US" sz="2800" kern="1200" dirty="0" err="1">
                <a:latin typeface="Arial"/>
                <a:ea typeface="ＭＳ Ｐゴシック" charset="0"/>
                <a:cs typeface="Times New Roman" panose="02020603050405020304" pitchFamily="18" charset="0"/>
              </a:rPr>
              <a:t>turbidite</a:t>
            </a:r>
            <a:r>
              <a:rPr lang="en-US" sz="2800" kern="1200" dirty="0">
                <a:latin typeface="Arial"/>
                <a:ea typeface="ＭＳ Ｐゴシック" charset="0"/>
                <a:cs typeface="Times New Roman" panose="02020603050405020304" pitchFamily="18" charset="0"/>
              </a:rPr>
              <a:t> records.</a:t>
            </a:r>
          </a:p>
          <a:p>
            <a:pPr algn="l" defTabSz="1300326" eaLnBrk="0" fontAlgn="base">
              <a:spcBef>
                <a:spcPct val="0"/>
              </a:spcBef>
              <a:spcAft>
                <a:spcPct val="0"/>
              </a:spcAft>
            </a:pPr>
            <a:endParaRPr lang="en-US" sz="2800" kern="1200" dirty="0">
              <a:latin typeface="Arial"/>
              <a:ea typeface="ＭＳ Ｐゴシック" charset="0"/>
              <a:cs typeface="Times New Roman" panose="02020603050405020304" pitchFamily="18" charset="0"/>
            </a:endParaRPr>
          </a:p>
          <a:p>
            <a:pPr marL="406354" indent="-406354" algn="l" defTabSz="1300326" eaLnBrk="0" fontAlgn="base">
              <a:spcBef>
                <a:spcPct val="0"/>
              </a:spcBef>
              <a:spcAft>
                <a:spcPct val="0"/>
              </a:spcAft>
              <a:buFont typeface="Arial" panose="020B0604020202020204" pitchFamily="34" charset="0"/>
              <a:buChar char="•"/>
            </a:pPr>
            <a:r>
              <a:rPr lang="en-US" sz="2800" kern="1200" dirty="0">
                <a:latin typeface="Arial"/>
                <a:ea typeface="ＭＳ Ｐゴシック" charset="0"/>
                <a:cs typeface="Times New Roman" panose="02020603050405020304" pitchFamily="18" charset="0"/>
              </a:rPr>
              <a:t>Turbidity current flow paths</a:t>
            </a:r>
          </a:p>
          <a:p>
            <a:pPr algn="l" defTabSz="1300326" eaLnBrk="0" fontAlgn="base">
              <a:spcBef>
                <a:spcPct val="0"/>
              </a:spcBef>
              <a:spcAft>
                <a:spcPct val="0"/>
              </a:spcAft>
            </a:pPr>
            <a:endParaRPr lang="en-US" sz="2800" kern="1200" dirty="0">
              <a:latin typeface="Arial"/>
              <a:ea typeface="ＭＳ Ｐゴシック" charset="0"/>
              <a:cs typeface="Times New Roman" panose="02020603050405020304" pitchFamily="18" charset="0"/>
            </a:endParaRPr>
          </a:p>
          <a:p>
            <a:pPr marL="406354" indent="-406354" algn="l" defTabSz="1300326" eaLnBrk="0" fontAlgn="base">
              <a:spcBef>
                <a:spcPct val="0"/>
              </a:spcBef>
              <a:spcAft>
                <a:spcPct val="0"/>
              </a:spcAft>
              <a:buFont typeface="Arial" panose="020B0604020202020204" pitchFamily="34" charset="0"/>
              <a:buChar char="•"/>
            </a:pPr>
            <a:r>
              <a:rPr lang="en-US" sz="2800" kern="1200" dirty="0">
                <a:latin typeface="Arial"/>
                <a:ea typeface="ＭＳ Ｐゴシック" charset="0"/>
                <a:cs typeface="Times New Roman" panose="02020603050405020304" pitchFamily="18" charset="0"/>
              </a:rPr>
              <a:t>Identification of intra- and inter-canyon morphology, sedimentary inputs and  processes</a:t>
            </a:r>
          </a:p>
          <a:p>
            <a:pPr algn="l" defTabSz="1300326" eaLnBrk="0" fontAlgn="base">
              <a:spcBef>
                <a:spcPct val="0"/>
              </a:spcBef>
              <a:spcAft>
                <a:spcPct val="0"/>
              </a:spcAft>
            </a:pPr>
            <a:endParaRPr lang="en-US" sz="2800" kern="1200" dirty="0">
              <a:latin typeface="Arial"/>
              <a:ea typeface="ＭＳ Ｐゴシック" charset="0"/>
              <a:cs typeface="Times New Roman" panose="02020603050405020304" pitchFamily="18" charset="0"/>
            </a:endParaRPr>
          </a:p>
          <a:p>
            <a:pPr marL="406354" indent="-406354" algn="l" defTabSz="1300326" eaLnBrk="0" fontAlgn="base">
              <a:spcBef>
                <a:spcPct val="0"/>
              </a:spcBef>
              <a:spcAft>
                <a:spcPct val="0"/>
              </a:spcAft>
              <a:buFont typeface="Arial" panose="020B0604020202020204" pitchFamily="34" charset="0"/>
              <a:buChar char="•"/>
            </a:pPr>
            <a:r>
              <a:rPr lang="en-US" sz="2800" kern="1200" dirty="0">
                <a:latin typeface="Arial"/>
                <a:ea typeface="ＭＳ Ｐゴシック" charset="0"/>
                <a:cs typeface="Times New Roman" panose="02020603050405020304" pitchFamily="18" charset="0"/>
              </a:rPr>
              <a:t>Provenance, transport and deposition of sediments along the margin </a:t>
            </a:r>
          </a:p>
          <a:p>
            <a:pPr algn="l" defTabSz="1300326" eaLnBrk="0" fontAlgn="base">
              <a:spcBef>
                <a:spcPct val="0"/>
              </a:spcBef>
              <a:spcAft>
                <a:spcPct val="0"/>
              </a:spcAft>
            </a:pPr>
            <a:endParaRPr lang="en-US" sz="2800" kern="1200" dirty="0">
              <a:latin typeface="Arial"/>
              <a:ea typeface="ＭＳ Ｐゴシック" charset="0"/>
              <a:cs typeface="Times New Roman" panose="02020603050405020304" pitchFamily="18" charset="0"/>
            </a:endParaRPr>
          </a:p>
          <a:p>
            <a:pPr marL="406354" indent="-406354" algn="l" defTabSz="1300326" eaLnBrk="0" fontAlgn="base">
              <a:spcBef>
                <a:spcPct val="0"/>
              </a:spcBef>
              <a:spcAft>
                <a:spcPct val="0"/>
              </a:spcAft>
              <a:buFont typeface="Arial" panose="020B0604020202020204" pitchFamily="34" charset="0"/>
              <a:buChar char="•"/>
            </a:pPr>
            <a:r>
              <a:rPr lang="en-US" sz="2800" kern="1200" dirty="0">
                <a:latin typeface="Arial"/>
                <a:ea typeface="ＭＳ Ｐゴシック" charset="0"/>
                <a:cs typeface="Times New Roman" panose="02020603050405020304" pitchFamily="18" charset="0"/>
              </a:rPr>
              <a:t>Timing</a:t>
            </a:r>
          </a:p>
        </p:txBody>
      </p:sp>
    </p:spTree>
    <p:extLst>
      <p:ext uri="{BB962C8B-B14F-4D97-AF65-F5344CB8AC3E}">
        <p14:creationId xmlns:p14="http://schemas.microsoft.com/office/powerpoint/2010/main" val="738387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610773" y="2492587"/>
            <a:ext cx="4076456" cy="5597592"/>
            <a:chOff x="4876800" y="2057400"/>
            <a:chExt cx="2866258" cy="3935807"/>
          </a:xfrm>
        </p:grpSpPr>
        <p:pic>
          <p:nvPicPr>
            <p:cNvPr id="6" name="Picture 5" descr="WG.tiff"/>
            <p:cNvPicPr>
              <a:picLocks noChangeAspect="1"/>
            </p:cNvPicPr>
            <p:nvPr/>
          </p:nvPicPr>
          <p:blipFill rotWithShape="1">
            <a:blip r:embed="rId2">
              <a:extLst>
                <a:ext uri="{28A0092B-C50C-407E-A947-70E740481C1C}">
                  <a14:useLocalDpi xmlns:a14="http://schemas.microsoft.com/office/drawing/2010/main" val="0"/>
                </a:ext>
              </a:extLst>
            </a:blip>
            <a:srcRect b="42377"/>
            <a:stretch/>
          </p:blipFill>
          <p:spPr>
            <a:xfrm>
              <a:off x="4876800" y="2057400"/>
              <a:ext cx="2713858" cy="2049116"/>
            </a:xfrm>
            <a:prstGeom prst="rect">
              <a:avLst/>
            </a:prstGeom>
          </p:spPr>
        </p:pic>
        <p:pic>
          <p:nvPicPr>
            <p:cNvPr id="7" name="Picture 6"/>
            <p:cNvPicPr>
              <a:picLocks noChangeAspect="1"/>
            </p:cNvPicPr>
            <p:nvPr/>
          </p:nvPicPr>
          <p:blipFill rotWithShape="1">
            <a:blip r:embed="rId3"/>
            <a:srcRect l="1499" t="36847" r="275" b="10802"/>
            <a:stretch/>
          </p:blipFill>
          <p:spPr>
            <a:xfrm>
              <a:off x="4923658" y="4267200"/>
              <a:ext cx="2819400" cy="1726007"/>
            </a:xfrm>
            <a:prstGeom prst="rect">
              <a:avLst/>
            </a:prstGeom>
          </p:spPr>
        </p:pic>
      </p:grpSp>
      <p:grpSp>
        <p:nvGrpSpPr>
          <p:cNvPr id="8" name="Group 7"/>
          <p:cNvGrpSpPr/>
          <p:nvPr/>
        </p:nvGrpSpPr>
        <p:grpSpPr>
          <a:xfrm>
            <a:off x="433494" y="2492588"/>
            <a:ext cx="5017564" cy="4768427"/>
            <a:chOff x="304800" y="838200"/>
            <a:chExt cx="4122817" cy="3918105"/>
          </a:xfrm>
        </p:grpSpPr>
        <p:pic>
          <p:nvPicPr>
            <p:cNvPr id="9" name="Picture 8" descr="ooi.tiff"/>
            <p:cNvPicPr>
              <a:picLocks noChangeAspect="1"/>
            </p:cNvPicPr>
            <p:nvPr/>
          </p:nvPicPr>
          <p:blipFill rotWithShape="1">
            <a:blip r:embed="rId4">
              <a:extLst>
                <a:ext uri="{28A0092B-C50C-407E-A947-70E740481C1C}">
                  <a14:useLocalDpi xmlns:a14="http://schemas.microsoft.com/office/drawing/2010/main" val="0"/>
                </a:ext>
              </a:extLst>
            </a:blip>
            <a:srcRect l="40544"/>
            <a:stretch/>
          </p:blipFill>
          <p:spPr>
            <a:xfrm>
              <a:off x="304800" y="838200"/>
              <a:ext cx="4122817" cy="3918105"/>
            </a:xfrm>
            <a:prstGeom prst="rect">
              <a:avLst/>
            </a:prstGeom>
          </p:spPr>
        </p:pic>
        <p:grpSp>
          <p:nvGrpSpPr>
            <p:cNvPr id="10" name="Group 9"/>
            <p:cNvGrpSpPr/>
            <p:nvPr/>
          </p:nvGrpSpPr>
          <p:grpSpPr>
            <a:xfrm>
              <a:off x="2057400" y="1676400"/>
              <a:ext cx="457200" cy="2971800"/>
              <a:chOff x="2057400" y="1676400"/>
              <a:chExt cx="457200" cy="2971800"/>
            </a:xfrm>
          </p:grpSpPr>
          <p:sp>
            <p:nvSpPr>
              <p:cNvPr id="11" name="Rectangle 10"/>
              <p:cNvSpPr/>
              <p:nvPr/>
            </p:nvSpPr>
            <p:spPr bwMode="auto">
              <a:xfrm>
                <a:off x="2133600" y="44958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15" name="Rectangle 14"/>
              <p:cNvSpPr/>
              <p:nvPr/>
            </p:nvSpPr>
            <p:spPr bwMode="auto">
              <a:xfrm>
                <a:off x="2286000" y="38862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16" name="Rectangle 15"/>
              <p:cNvSpPr/>
              <p:nvPr/>
            </p:nvSpPr>
            <p:spPr bwMode="auto">
              <a:xfrm>
                <a:off x="2057400" y="16764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17" name="Rectangle 16"/>
              <p:cNvSpPr/>
              <p:nvPr/>
            </p:nvSpPr>
            <p:spPr bwMode="auto">
              <a:xfrm>
                <a:off x="2362200" y="28194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18" name="Rectangle 17"/>
              <p:cNvSpPr/>
              <p:nvPr/>
            </p:nvSpPr>
            <p:spPr bwMode="auto">
              <a:xfrm>
                <a:off x="2286000" y="24384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19" name="Rectangle 18"/>
              <p:cNvSpPr/>
              <p:nvPr/>
            </p:nvSpPr>
            <p:spPr bwMode="auto">
              <a:xfrm>
                <a:off x="2286000" y="35814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20" name="Rectangle 19"/>
              <p:cNvSpPr/>
              <p:nvPr/>
            </p:nvSpPr>
            <p:spPr bwMode="auto">
              <a:xfrm>
                <a:off x="2209800" y="21336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21" name="Rectangle 20"/>
              <p:cNvSpPr/>
              <p:nvPr/>
            </p:nvSpPr>
            <p:spPr bwMode="auto">
              <a:xfrm>
                <a:off x="2362200" y="32004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22" name="Rectangle 21"/>
              <p:cNvSpPr/>
              <p:nvPr/>
            </p:nvSpPr>
            <p:spPr bwMode="auto">
              <a:xfrm>
                <a:off x="2209800" y="41910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sp>
            <p:nvSpPr>
              <p:cNvPr id="23" name="Rectangle 22"/>
              <p:cNvSpPr/>
              <p:nvPr/>
            </p:nvSpPr>
            <p:spPr bwMode="auto">
              <a:xfrm>
                <a:off x="2133600" y="1905000"/>
                <a:ext cx="152400" cy="152400"/>
              </a:xfrm>
              <a:prstGeom prst="rect">
                <a:avLst/>
              </a:prstGeom>
              <a:solidFill>
                <a:srgbClr val="FF0000"/>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1300326" eaLnBrk="0" fontAlgn="base">
                  <a:spcBef>
                    <a:spcPct val="0"/>
                  </a:spcBef>
                  <a:spcAft>
                    <a:spcPct val="0"/>
                  </a:spcAft>
                </a:pPr>
                <a:endParaRPr lang="en-US" sz="5700" kern="1200">
                  <a:solidFill>
                    <a:srgbClr val="000000"/>
                  </a:solidFill>
                  <a:latin typeface="Arial" charset="0"/>
                  <a:ea typeface="ＭＳ Ｐゴシック" charset="0"/>
                  <a:cs typeface="ＭＳ Ｐゴシック" charset="0"/>
                </a:endParaRPr>
              </a:p>
            </p:txBody>
          </p:sp>
        </p:grpSp>
      </p:grpSp>
      <p:sp>
        <p:nvSpPr>
          <p:cNvPr id="24" name="Title 1"/>
          <p:cNvSpPr txBox="1">
            <a:spLocks/>
          </p:cNvSpPr>
          <p:nvPr/>
        </p:nvSpPr>
        <p:spPr bwMode="auto">
          <a:xfrm>
            <a:off x="0" y="108373"/>
            <a:ext cx="130048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128678" tIns="63211" rIns="128678" bIns="63211" numCol="1" anchor="ctr" anchorCtr="0" compatLnSpc="1">
            <a:prstTxWarp prst="textNoShape">
              <a:avLst/>
            </a:prstTxWarp>
          </a:bodyPr>
          <a:lstStyle>
            <a:lvl1pPr algn="l" rtl="0" eaLnBrk="1" fontAlgn="base" hangingPunct="1">
              <a:spcBef>
                <a:spcPct val="0"/>
              </a:spcBef>
              <a:spcAft>
                <a:spcPct val="0"/>
              </a:spcAft>
              <a:defRPr sz="3600" b="1">
                <a:solidFill>
                  <a:srgbClr val="FFFF99"/>
                </a:solidFill>
                <a:latin typeface="+mj-lt"/>
                <a:ea typeface="+mj-ea"/>
                <a:cs typeface="ＭＳ Ｐゴシック" charset="0"/>
              </a:defRPr>
            </a:lvl1pPr>
            <a:lvl2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2pPr>
            <a:lvl3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3pPr>
            <a:lvl4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4pPr>
            <a:lvl5pPr algn="l" rtl="0" eaLnBrk="1" fontAlgn="base" hangingPunct="1">
              <a:spcBef>
                <a:spcPct val="0"/>
              </a:spcBef>
              <a:spcAft>
                <a:spcPct val="0"/>
              </a:spcAft>
              <a:defRPr sz="3600" b="1">
                <a:solidFill>
                  <a:srgbClr val="FFFF99"/>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FFFF99"/>
                </a:solidFill>
                <a:latin typeface="Arial" charset="0"/>
                <a:ea typeface="ＭＳ Ｐゴシック" charset="0"/>
              </a:defRPr>
            </a:lvl6pPr>
            <a:lvl7pPr marL="914400" algn="l" rtl="0" eaLnBrk="1" fontAlgn="base" hangingPunct="1">
              <a:spcBef>
                <a:spcPct val="0"/>
              </a:spcBef>
              <a:spcAft>
                <a:spcPct val="0"/>
              </a:spcAft>
              <a:defRPr sz="3600" b="1">
                <a:solidFill>
                  <a:srgbClr val="FFFF99"/>
                </a:solidFill>
                <a:latin typeface="Arial" charset="0"/>
                <a:ea typeface="ＭＳ Ｐゴシック" charset="0"/>
              </a:defRPr>
            </a:lvl7pPr>
            <a:lvl8pPr marL="1371600" algn="l" rtl="0" eaLnBrk="1" fontAlgn="base" hangingPunct="1">
              <a:spcBef>
                <a:spcPct val="0"/>
              </a:spcBef>
              <a:spcAft>
                <a:spcPct val="0"/>
              </a:spcAft>
              <a:defRPr sz="3600" b="1">
                <a:solidFill>
                  <a:srgbClr val="FFFF99"/>
                </a:solidFill>
                <a:latin typeface="Arial" charset="0"/>
                <a:ea typeface="ＭＳ Ｐゴシック" charset="0"/>
              </a:defRPr>
            </a:lvl8pPr>
            <a:lvl9pPr marL="1828800" algn="l" rtl="0" eaLnBrk="1" fontAlgn="base" hangingPunct="1">
              <a:spcBef>
                <a:spcPct val="0"/>
              </a:spcBef>
              <a:spcAft>
                <a:spcPct val="0"/>
              </a:spcAft>
              <a:defRPr sz="3600" b="1">
                <a:solidFill>
                  <a:srgbClr val="FFFF99"/>
                </a:solidFill>
                <a:latin typeface="Arial" charset="0"/>
                <a:ea typeface="ＭＳ Ｐゴシック" charset="0"/>
              </a:defRPr>
            </a:lvl9pPr>
          </a:lstStyle>
          <a:p>
            <a:pPr defTabSz="1300326"/>
            <a:r>
              <a:rPr lang="en-US" sz="4000" kern="1200" dirty="0">
                <a:latin typeface="Arial"/>
                <a:ea typeface="ＭＳ Ｐゴシック"/>
              </a:rPr>
              <a:t>Offshore Studies: </a:t>
            </a:r>
            <a:r>
              <a:rPr lang="en-US" sz="4000" u="sng" kern="1200" dirty="0">
                <a:latin typeface="Arial"/>
                <a:ea typeface="ＭＳ Ｐゴシック"/>
              </a:rPr>
              <a:t>Cascadia </a:t>
            </a:r>
            <a:r>
              <a:rPr lang="en-US" sz="4000" u="sng" kern="1200" dirty="0" err="1">
                <a:latin typeface="Arial"/>
                <a:ea typeface="ＭＳ Ｐゴシック"/>
              </a:rPr>
              <a:t>Seismo</a:t>
            </a:r>
            <a:r>
              <a:rPr lang="en-US" sz="4000" u="sng" kern="1200" dirty="0">
                <a:latin typeface="Arial"/>
                <a:ea typeface="ＭＳ Ｐゴシック"/>
              </a:rPr>
              <a:t>-Geodetic </a:t>
            </a:r>
            <a:r>
              <a:rPr lang="en-US" sz="4000" u="sng" kern="1200" dirty="0" err="1">
                <a:latin typeface="Arial"/>
                <a:ea typeface="ＭＳ Ｐゴシック"/>
              </a:rPr>
              <a:t>Montioring</a:t>
            </a:r>
            <a:r>
              <a:rPr lang="en-US" sz="4000" u="sng" kern="1200" dirty="0">
                <a:latin typeface="Arial"/>
                <a:ea typeface="ＭＳ Ｐゴシック"/>
              </a:rPr>
              <a:t> using Autonomous Ocean-Surface Vessels</a:t>
            </a:r>
          </a:p>
        </p:txBody>
      </p:sp>
      <p:sp>
        <p:nvSpPr>
          <p:cNvPr id="25" name="TextBox 24"/>
          <p:cNvSpPr txBox="1"/>
          <p:nvPr/>
        </p:nvSpPr>
        <p:spPr>
          <a:xfrm>
            <a:off x="5527040" y="2275842"/>
            <a:ext cx="10187093" cy="6933178"/>
          </a:xfrm>
          <a:prstGeom prst="rect">
            <a:avLst/>
          </a:prstGeom>
          <a:noFill/>
        </p:spPr>
        <p:txBody>
          <a:bodyPr wrap="square" lIns="130032" tIns="65017" rIns="130032" bIns="65017" rtlCol="0">
            <a:spAutoFit/>
          </a:bodyPr>
          <a:lstStyle/>
          <a:p>
            <a:pPr marL="487623" indent="-487623" algn="l" defTabSz="1300326" eaLnBrk="0" fontAlgn="base">
              <a:spcBef>
                <a:spcPct val="0"/>
              </a:spcBef>
              <a:spcAft>
                <a:spcPct val="0"/>
              </a:spcAft>
              <a:buFontTx/>
              <a:buAutoNum type="arabicPeriod"/>
            </a:pPr>
            <a:r>
              <a:rPr lang="en-US" sz="2600" kern="1200" dirty="0">
                <a:latin typeface="Arial" charset="0"/>
                <a:ea typeface="ＭＳ Ｐゴシック" charset="0"/>
                <a:cs typeface="ＭＳ Ｐゴシック" charset="0"/>
              </a:rPr>
              <a:t>Real-time situational awareness </a:t>
            </a:r>
          </a:p>
          <a:p>
            <a:pPr algn="l" defTabSz="1300326" eaLnBrk="0" fontAlgn="base">
              <a:spcBef>
                <a:spcPct val="0"/>
              </a:spcBef>
              <a:spcAft>
                <a:spcPct val="0"/>
              </a:spcAft>
            </a:pPr>
            <a:r>
              <a:rPr lang="en-US" sz="2600" kern="1200" dirty="0">
                <a:latin typeface="Arial" charset="0"/>
                <a:ea typeface="ＭＳ Ｐゴシック" charset="0"/>
                <a:cs typeface="ＭＳ Ｐゴシック" charset="0"/>
              </a:rPr>
              <a:t>of </a:t>
            </a:r>
            <a:r>
              <a:rPr lang="en-US" sz="2600" kern="1200" dirty="0" err="1">
                <a:latin typeface="Arial" charset="0"/>
                <a:ea typeface="ＭＳ Ｐゴシック" charset="0"/>
                <a:cs typeface="ＭＳ Ｐゴシック" charset="0"/>
              </a:rPr>
              <a:t>megathrust</a:t>
            </a:r>
            <a:r>
              <a:rPr lang="en-US" sz="2600" kern="1200" dirty="0">
                <a:latin typeface="Arial" charset="0"/>
                <a:ea typeface="ＭＳ Ｐゴシック" charset="0"/>
                <a:cs typeface="ＭＳ Ｐゴシック" charset="0"/>
              </a:rPr>
              <a:t> activity to inform USGS </a:t>
            </a:r>
          </a:p>
          <a:p>
            <a:pPr algn="l" defTabSz="1300326" eaLnBrk="0" fontAlgn="base">
              <a:spcBef>
                <a:spcPct val="0"/>
              </a:spcBef>
              <a:spcAft>
                <a:spcPct val="0"/>
              </a:spcAft>
            </a:pPr>
            <a:r>
              <a:rPr lang="en-US" sz="2600" kern="1200" dirty="0">
                <a:latin typeface="Arial" charset="0"/>
                <a:ea typeface="ＭＳ Ｐゴシック" charset="0"/>
                <a:cs typeface="ＭＳ Ｐゴシック" charset="0"/>
              </a:rPr>
              <a:t>impact products (</a:t>
            </a:r>
            <a:r>
              <a:rPr lang="en-US" sz="2600" kern="1200" dirty="0" err="1">
                <a:latin typeface="Arial" charset="0"/>
                <a:ea typeface="ＭＳ Ｐゴシック" charset="0"/>
                <a:cs typeface="ＭＳ Ｐゴシック" charset="0"/>
              </a:rPr>
              <a:t>ShakeMap</a:t>
            </a:r>
            <a:r>
              <a:rPr lang="en-US" sz="2600" kern="1200" dirty="0">
                <a:latin typeface="Arial" charset="0"/>
                <a:ea typeface="ＭＳ Ｐゴシック" charset="0"/>
                <a:cs typeface="ＭＳ Ｐゴシック" charset="0"/>
              </a:rPr>
              <a:t> and PAGER) </a:t>
            </a:r>
          </a:p>
          <a:p>
            <a:pPr algn="l" defTabSz="1300326" eaLnBrk="0" fontAlgn="base">
              <a:spcBef>
                <a:spcPct val="0"/>
              </a:spcBef>
              <a:spcAft>
                <a:spcPct val="0"/>
              </a:spcAft>
            </a:pPr>
            <a:r>
              <a:rPr lang="en-US" sz="2600" kern="1200" dirty="0">
                <a:latin typeface="Arial" charset="0"/>
                <a:ea typeface="ＭＳ Ｐゴシック" charset="0"/>
                <a:cs typeface="ＭＳ Ｐゴシック" charset="0"/>
              </a:rPr>
              <a:t>and time-dependent seismic and </a:t>
            </a:r>
          </a:p>
          <a:p>
            <a:pPr algn="l" defTabSz="1300326" eaLnBrk="0" fontAlgn="base">
              <a:spcBef>
                <a:spcPct val="0"/>
              </a:spcBef>
              <a:spcAft>
                <a:spcPct val="0"/>
              </a:spcAft>
            </a:pPr>
            <a:r>
              <a:rPr lang="en-US" sz="2600" kern="1200" dirty="0">
                <a:latin typeface="Arial" charset="0"/>
                <a:ea typeface="ＭＳ Ｐゴシック" charset="0"/>
                <a:cs typeface="ＭＳ Ｐゴシック" charset="0"/>
              </a:rPr>
              <a:t>tsunami hazard estimates</a:t>
            </a:r>
          </a:p>
          <a:p>
            <a:pPr algn="l" defTabSz="1300326" eaLnBrk="0" fontAlgn="base">
              <a:spcBef>
                <a:spcPct val="0"/>
              </a:spcBef>
              <a:spcAft>
                <a:spcPct val="0"/>
              </a:spcAft>
            </a:pPr>
            <a:endParaRPr lang="en-US" sz="2600" b="1" i="1" kern="1200" dirty="0">
              <a:latin typeface="Arial" charset="0"/>
              <a:ea typeface="ＭＳ Ｐゴシック" charset="0"/>
              <a:cs typeface="ＭＳ Ｐゴシック" charset="0"/>
            </a:endParaRPr>
          </a:p>
          <a:p>
            <a:pPr marL="487623" indent="-487623" algn="l" defTabSz="1300326" eaLnBrk="0" fontAlgn="base">
              <a:spcBef>
                <a:spcPct val="0"/>
              </a:spcBef>
              <a:spcAft>
                <a:spcPct val="0"/>
              </a:spcAft>
              <a:buFontTx/>
              <a:buAutoNum type="arabicPeriod" startAt="2"/>
            </a:pPr>
            <a:r>
              <a:rPr lang="en-US" sz="2600" kern="1200" dirty="0">
                <a:latin typeface="Arial" charset="0"/>
                <a:ea typeface="ＭＳ Ｐゴシック" charset="0"/>
                <a:cs typeface="ＭＳ Ｐゴシック" charset="0"/>
              </a:rPr>
              <a:t>Optimize Cascadia warning systems.</a:t>
            </a:r>
          </a:p>
          <a:p>
            <a:pPr algn="l" defTabSz="1300326" eaLnBrk="0" fontAlgn="base">
              <a:spcBef>
                <a:spcPct val="0"/>
              </a:spcBef>
              <a:spcAft>
                <a:spcPct val="0"/>
              </a:spcAft>
            </a:pPr>
            <a:r>
              <a:rPr lang="en-US" sz="2600" kern="1200" dirty="0">
                <a:latin typeface="Arial" charset="0"/>
                <a:ea typeface="ＭＳ Ｐゴシック" charset="0"/>
                <a:cs typeface="ＭＳ Ｐゴシック" charset="0"/>
              </a:rPr>
              <a:t> </a:t>
            </a:r>
            <a:r>
              <a:rPr lang="en-US" sz="2600" b="1" i="1" kern="1200" dirty="0">
                <a:latin typeface="Arial" charset="0"/>
                <a:ea typeface="ＭＳ Ｐゴシック" charset="0"/>
                <a:cs typeface="ＭＳ Ｐゴシック" charset="0"/>
              </a:rPr>
              <a:t>POSSIBLE 3-15 second EEW improvement.</a:t>
            </a:r>
          </a:p>
          <a:p>
            <a:pPr algn="l" defTabSz="1300326" eaLnBrk="0" fontAlgn="base">
              <a:spcBef>
                <a:spcPct val="0"/>
              </a:spcBef>
              <a:spcAft>
                <a:spcPct val="0"/>
              </a:spcAft>
            </a:pPr>
            <a:endParaRPr lang="en-US" sz="2600" kern="1200" dirty="0">
              <a:latin typeface="Arial" charset="0"/>
              <a:ea typeface="ＭＳ Ｐゴシック" charset="0"/>
              <a:cs typeface="ＭＳ Ｐゴシック" charset="0"/>
            </a:endParaRPr>
          </a:p>
          <a:p>
            <a:pPr marL="487623" indent="-487623" algn="l" defTabSz="1300326" eaLnBrk="0" fontAlgn="base">
              <a:spcBef>
                <a:spcPct val="0"/>
              </a:spcBef>
              <a:spcAft>
                <a:spcPct val="0"/>
              </a:spcAft>
              <a:buFontTx/>
              <a:buAutoNum type="arabicPeriod" startAt="3"/>
            </a:pPr>
            <a:r>
              <a:rPr lang="en-US" sz="2600" kern="1200" dirty="0">
                <a:latin typeface="Arial" charset="0"/>
                <a:ea typeface="ＭＳ Ｐゴシック" charset="0"/>
                <a:cs typeface="ＭＳ Ｐゴシック" charset="0"/>
              </a:rPr>
              <a:t>Enable development of next-generation</a:t>
            </a:r>
          </a:p>
          <a:p>
            <a:pPr algn="l" defTabSz="1300326" eaLnBrk="0" fontAlgn="base">
              <a:spcBef>
                <a:spcPct val="0"/>
              </a:spcBef>
              <a:spcAft>
                <a:spcPct val="0"/>
              </a:spcAft>
            </a:pPr>
            <a:r>
              <a:rPr lang="en-US" sz="2600" kern="1200" dirty="0">
                <a:latin typeface="Arial" charset="0"/>
                <a:ea typeface="ＭＳ Ｐゴシック" charset="0"/>
                <a:cs typeface="ＭＳ Ｐゴシック" charset="0"/>
              </a:rPr>
              <a:t>tsunami models with direct seafloor deformation.</a:t>
            </a:r>
          </a:p>
          <a:p>
            <a:pPr algn="l" defTabSz="1300326" eaLnBrk="0" fontAlgn="base">
              <a:spcBef>
                <a:spcPct val="0"/>
              </a:spcBef>
              <a:spcAft>
                <a:spcPct val="0"/>
              </a:spcAft>
            </a:pPr>
            <a:endParaRPr lang="en-US" sz="2600" kern="1200" dirty="0">
              <a:latin typeface="Arial" charset="0"/>
              <a:ea typeface="ＭＳ Ｐゴシック" charset="0"/>
              <a:cs typeface="ＭＳ Ｐゴシック" charset="0"/>
            </a:endParaRPr>
          </a:p>
          <a:p>
            <a:pPr marL="487623" indent="-487623" algn="l" defTabSz="1300326" eaLnBrk="0" fontAlgn="base">
              <a:spcBef>
                <a:spcPct val="0"/>
              </a:spcBef>
              <a:spcAft>
                <a:spcPct val="0"/>
              </a:spcAft>
              <a:buFontTx/>
              <a:buAutoNum type="arabicPeriod" startAt="4"/>
            </a:pPr>
            <a:r>
              <a:rPr lang="en-US" sz="2600" kern="1200" dirty="0">
                <a:latin typeface="Arial" charset="0"/>
                <a:ea typeface="ＭＳ Ｐゴシック" charset="0"/>
                <a:cs typeface="ＭＳ Ｐゴシック" charset="0"/>
              </a:rPr>
              <a:t>Build next-generation seafloor sensing </a:t>
            </a:r>
          </a:p>
          <a:p>
            <a:pPr algn="l" defTabSz="1300326" eaLnBrk="0" fontAlgn="base">
              <a:spcBef>
                <a:spcPct val="0"/>
              </a:spcBef>
              <a:spcAft>
                <a:spcPct val="0"/>
              </a:spcAft>
            </a:pPr>
            <a:r>
              <a:rPr lang="en-US" sz="2600" kern="1200" dirty="0">
                <a:latin typeface="Arial" charset="0"/>
                <a:ea typeface="ＭＳ Ｐゴシック" charset="0"/>
                <a:cs typeface="ＭＳ Ｐゴシック" charset="0"/>
              </a:rPr>
              <a:t>Capacity  through the operational use of </a:t>
            </a:r>
          </a:p>
          <a:p>
            <a:pPr algn="l" defTabSz="1300326" eaLnBrk="0" fontAlgn="base">
              <a:spcBef>
                <a:spcPct val="0"/>
              </a:spcBef>
              <a:spcAft>
                <a:spcPct val="0"/>
              </a:spcAft>
            </a:pPr>
            <a:r>
              <a:rPr lang="en-US" sz="2600" kern="1200" dirty="0">
                <a:latin typeface="Arial" charset="0"/>
                <a:ea typeface="ＭＳ Ｐゴシック" charset="0"/>
                <a:cs typeface="ＭＳ Ｐゴシック" charset="0"/>
              </a:rPr>
              <a:t>autonomous ocean vessels. </a:t>
            </a:r>
          </a:p>
          <a:p>
            <a:pPr algn="l" defTabSz="1300326" eaLnBrk="0" fontAlgn="base">
              <a:spcBef>
                <a:spcPct val="0"/>
              </a:spcBef>
              <a:spcAft>
                <a:spcPct val="0"/>
              </a:spcAft>
            </a:pPr>
            <a:endParaRPr lang="en-US" sz="2600" kern="1200" dirty="0">
              <a:solidFill>
                <a:srgbClr val="000000"/>
              </a:solidFill>
              <a:latin typeface="Arial" charset="0"/>
              <a:ea typeface="ＭＳ Ｐゴシック" charset="0"/>
              <a:cs typeface="ＭＳ Ｐゴシック" charset="0"/>
            </a:endParaRPr>
          </a:p>
          <a:p>
            <a:pPr algn="l" defTabSz="1300326" eaLnBrk="0" fontAlgn="base">
              <a:spcBef>
                <a:spcPct val="0"/>
              </a:spcBef>
              <a:spcAft>
                <a:spcPct val="0"/>
              </a:spcAft>
            </a:pPr>
            <a:endParaRPr lang="en-US" sz="2600" kern="12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871726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2"/>
          <p:cNvSpPr txBox="1">
            <a:spLocks noChangeArrowheads="1"/>
          </p:cNvSpPr>
          <p:nvPr/>
        </p:nvSpPr>
        <p:spPr bwMode="auto">
          <a:xfrm>
            <a:off x="433494" y="92569"/>
            <a:ext cx="8915341" cy="154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6pPr>
            <a:lvl7pPr marL="29718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7pPr>
            <a:lvl8pPr marL="34290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8pPr>
            <a:lvl9pPr marL="38862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9pPr>
          </a:lstStyle>
          <a:p>
            <a:pPr algn="l" defTabSz="650197" fontAlgn="base">
              <a:spcBef>
                <a:spcPct val="0"/>
              </a:spcBef>
              <a:spcAft>
                <a:spcPct val="0"/>
              </a:spcAft>
            </a:pPr>
            <a:r>
              <a:rPr lang="en-US" sz="4600" kern="1200" dirty="0">
                <a:solidFill>
                  <a:srgbClr val="EFE1A2"/>
                </a:solidFill>
                <a:latin typeface="Calibri"/>
                <a:cs typeface="Calibri"/>
              </a:rPr>
              <a:t>Scientific building blocks of the </a:t>
            </a:r>
            <a:br>
              <a:rPr lang="en-US" sz="4600" kern="1200" dirty="0">
                <a:solidFill>
                  <a:srgbClr val="EFE1A2"/>
                </a:solidFill>
                <a:latin typeface="Calibri"/>
                <a:cs typeface="Calibri"/>
              </a:rPr>
            </a:br>
            <a:r>
              <a:rPr lang="en-US" sz="4600" kern="1200" dirty="0">
                <a:solidFill>
                  <a:srgbClr val="EFE1A2"/>
                </a:solidFill>
                <a:latin typeface="Calibri"/>
                <a:cs typeface="Calibri"/>
              </a:rPr>
              <a:t>USGS National Seismic Hazard Maps</a:t>
            </a:r>
          </a:p>
        </p:txBody>
      </p:sp>
      <p:cxnSp>
        <p:nvCxnSpPr>
          <p:cNvPr id="56322" name="AutoShape 3"/>
          <p:cNvCxnSpPr>
            <a:cxnSpLocks noChangeShapeType="1"/>
          </p:cNvCxnSpPr>
          <p:nvPr/>
        </p:nvCxnSpPr>
        <p:spPr bwMode="auto">
          <a:xfrm>
            <a:off x="2081671" y="5039360"/>
            <a:ext cx="0" cy="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6323" name="Freeform 4"/>
          <p:cNvSpPr>
            <a:spLocks/>
          </p:cNvSpPr>
          <p:nvPr/>
        </p:nvSpPr>
        <p:spPr bwMode="auto">
          <a:xfrm>
            <a:off x="3169920" y="6305975"/>
            <a:ext cx="896338" cy="654537"/>
          </a:xfrm>
          <a:custGeom>
            <a:avLst/>
            <a:gdLst>
              <a:gd name="T0" fmla="*/ 2147483647 w 480"/>
              <a:gd name="T1" fmla="*/ 2147483647 h 768"/>
              <a:gd name="T2" fmla="*/ 0 w 480"/>
              <a:gd name="T3" fmla="*/ 0 h 768"/>
              <a:gd name="T4" fmla="*/ 0 w 480"/>
              <a:gd name="T5" fmla="*/ 2147483647 h 768"/>
              <a:gd name="T6" fmla="*/ 2147483647 w 480"/>
              <a:gd name="T7" fmla="*/ 2147483647 h 768"/>
              <a:gd name="T8" fmla="*/ 2147483647 w 480"/>
              <a:gd name="T9" fmla="*/ 2147483647 h 768"/>
              <a:gd name="T10" fmla="*/ 2147483647 w 480"/>
              <a:gd name="T11" fmla="*/ 2147483647 h 768"/>
              <a:gd name="T12" fmla="*/ 2147483647 w 480"/>
              <a:gd name="T13" fmla="*/ 2147483647 h 768"/>
              <a:gd name="T14" fmla="*/ 2147483647 w 480"/>
              <a:gd name="T15" fmla="*/ 2147483647 h 768"/>
              <a:gd name="T16" fmla="*/ 0 60000 65536"/>
              <a:gd name="T17" fmla="*/ 0 60000 65536"/>
              <a:gd name="T18" fmla="*/ 0 60000 65536"/>
              <a:gd name="T19" fmla="*/ 0 60000 65536"/>
              <a:gd name="T20" fmla="*/ 0 60000 65536"/>
              <a:gd name="T21" fmla="*/ 0 60000 65536"/>
              <a:gd name="T22" fmla="*/ 0 60000 65536"/>
              <a:gd name="T23" fmla="*/ 0 60000 65536"/>
              <a:gd name="T24" fmla="*/ 0 w 480"/>
              <a:gd name="T25" fmla="*/ 0 h 768"/>
              <a:gd name="T26" fmla="*/ 480 w 480"/>
              <a:gd name="T27" fmla="*/ 768 h 76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80" h="768">
                <a:moveTo>
                  <a:pt x="480" y="48"/>
                </a:moveTo>
                <a:lnTo>
                  <a:pt x="0" y="0"/>
                </a:lnTo>
                <a:lnTo>
                  <a:pt x="0" y="336"/>
                </a:lnTo>
                <a:lnTo>
                  <a:pt x="384" y="768"/>
                </a:lnTo>
                <a:lnTo>
                  <a:pt x="384" y="624"/>
                </a:lnTo>
                <a:lnTo>
                  <a:pt x="432" y="624"/>
                </a:lnTo>
                <a:lnTo>
                  <a:pt x="480" y="528"/>
                </a:lnTo>
                <a:lnTo>
                  <a:pt x="480" y="4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130039" tIns="65020" rIns="130039" bIns="65020">
            <a:spAutoFit/>
          </a:bodyPr>
          <a:lstStyle/>
          <a:p>
            <a:pPr algn="l" defTabSz="650197" fontAlgn="base" hangingPunct="1">
              <a:spcBef>
                <a:spcPct val="0"/>
              </a:spcBef>
              <a:spcAft>
                <a:spcPct val="0"/>
              </a:spcAft>
            </a:pPr>
            <a:endParaRPr lang="en-US" sz="3400" kern="1200">
              <a:solidFill>
                <a:prstClr val="black"/>
              </a:solidFill>
              <a:latin typeface="Arial" charset="0"/>
              <a:ea typeface="ＭＳ Ｐゴシック" charset="0"/>
              <a:cs typeface="ＭＳ Ｐゴシック" charset="0"/>
            </a:endParaRPr>
          </a:p>
        </p:txBody>
      </p:sp>
      <p:pic>
        <p:nvPicPr>
          <p:cNvPr id="56324" name="Picture 5" descr="usaweq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 y="3467947"/>
            <a:ext cx="2844800" cy="286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usawfltpp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9573" y="5093547"/>
            <a:ext cx="2817707" cy="262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7"/>
          <p:cNvSpPr txBox="1">
            <a:spLocks noChangeArrowheads="1"/>
          </p:cNvSpPr>
          <p:nvPr/>
        </p:nvSpPr>
        <p:spPr bwMode="auto">
          <a:xfrm>
            <a:off x="725439" y="2853831"/>
            <a:ext cx="1924504" cy="56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6pPr>
            <a:lvl7pPr marL="29718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7pPr>
            <a:lvl8pPr marL="34290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8pPr>
            <a:lvl9pPr marL="38862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9pPr>
          </a:lstStyle>
          <a:p>
            <a:pPr defTabSz="650197" fontAlgn="base">
              <a:spcBef>
                <a:spcPct val="50000"/>
              </a:spcBef>
              <a:spcAft>
                <a:spcPct val="0"/>
              </a:spcAft>
            </a:pPr>
            <a:r>
              <a:rPr lang="en-US" sz="2800" kern="1200" dirty="0">
                <a:solidFill>
                  <a:srgbClr val="FFFFFF"/>
                </a:solidFill>
                <a:latin typeface="Helvetica Neue"/>
                <a:cs typeface="Helvetica Neue"/>
              </a:rPr>
              <a:t>Seismicity</a:t>
            </a:r>
          </a:p>
        </p:txBody>
      </p:sp>
      <p:sp>
        <p:nvSpPr>
          <p:cNvPr id="56327" name="Text Box 8"/>
          <p:cNvSpPr txBox="1">
            <a:spLocks noChangeArrowheads="1"/>
          </p:cNvSpPr>
          <p:nvPr/>
        </p:nvSpPr>
        <p:spPr bwMode="auto">
          <a:xfrm>
            <a:off x="725437" y="7762242"/>
            <a:ext cx="3278293" cy="5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6pPr>
            <a:lvl7pPr marL="29718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7pPr>
            <a:lvl8pPr marL="34290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8pPr>
            <a:lvl9pPr marL="38862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9pPr>
          </a:lstStyle>
          <a:p>
            <a:pPr defTabSz="650197" fontAlgn="base">
              <a:spcBef>
                <a:spcPct val="50000"/>
              </a:spcBef>
              <a:spcAft>
                <a:spcPct val="0"/>
              </a:spcAft>
            </a:pPr>
            <a:r>
              <a:rPr lang="en-US" sz="2800" kern="1200" dirty="0" err="1">
                <a:solidFill>
                  <a:srgbClr val="FFFFFF"/>
                </a:solidFill>
                <a:latin typeface="Helvetica Neue"/>
                <a:cs typeface="Helvetica Neue"/>
              </a:rPr>
              <a:t>QuaternaryFaults</a:t>
            </a:r>
            <a:endParaRPr lang="en-US" sz="2800" kern="1200" dirty="0">
              <a:solidFill>
                <a:srgbClr val="FFFFFF"/>
              </a:solidFill>
              <a:latin typeface="Helvetica Neue"/>
              <a:cs typeface="Helvetica Neue"/>
            </a:endParaRPr>
          </a:p>
        </p:txBody>
      </p:sp>
      <p:pic>
        <p:nvPicPr>
          <p:cNvPr id="56328" name="Picture 9" descr="wus_total_joi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9148" y="5035565"/>
            <a:ext cx="2946401" cy="272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0"/>
          <p:cNvPicPr>
            <a:picLocks noChangeAspect="1" noChangeArrowheads="1"/>
          </p:cNvPicPr>
          <p:nvPr/>
        </p:nvPicPr>
        <p:blipFill>
          <a:blip r:embed="rId6">
            <a:extLst>
              <a:ext uri="{28A0092B-C50C-407E-A947-70E740481C1C}">
                <a14:useLocalDpi xmlns:a14="http://schemas.microsoft.com/office/drawing/2010/main" val="0"/>
              </a:ext>
            </a:extLst>
          </a:blip>
          <a:srcRect b="10156"/>
          <a:stretch>
            <a:fillRect/>
          </a:stretch>
        </p:blipFill>
        <p:spPr bwMode="auto">
          <a:xfrm>
            <a:off x="9970347" y="3576320"/>
            <a:ext cx="3034453" cy="319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11"/>
          <p:cNvSpPr txBox="1">
            <a:spLocks noChangeArrowheads="1"/>
          </p:cNvSpPr>
          <p:nvPr/>
        </p:nvSpPr>
        <p:spPr bwMode="auto">
          <a:xfrm>
            <a:off x="10060659" y="2582898"/>
            <a:ext cx="2510649" cy="99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6pPr>
            <a:lvl7pPr marL="29718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7pPr>
            <a:lvl8pPr marL="34290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8pPr>
            <a:lvl9pPr marL="38862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9pPr>
          </a:lstStyle>
          <a:p>
            <a:pPr defTabSz="650197" fontAlgn="base">
              <a:spcBef>
                <a:spcPct val="50000"/>
              </a:spcBef>
              <a:spcAft>
                <a:spcPct val="0"/>
              </a:spcAft>
            </a:pPr>
            <a:r>
              <a:rPr lang="en-US" sz="2800" kern="1200">
                <a:solidFill>
                  <a:srgbClr val="FFFFFF"/>
                </a:solidFill>
                <a:latin typeface="Helvetica Neue"/>
                <a:cs typeface="Helvetica Neue"/>
              </a:rPr>
              <a:t>Attenuation Relations</a:t>
            </a:r>
          </a:p>
        </p:txBody>
      </p:sp>
      <p:sp>
        <p:nvSpPr>
          <p:cNvPr id="56331" name="Text Box 12"/>
          <p:cNvSpPr txBox="1">
            <a:spLocks noChangeArrowheads="1"/>
          </p:cNvSpPr>
          <p:nvPr/>
        </p:nvSpPr>
        <p:spPr bwMode="auto">
          <a:xfrm>
            <a:off x="9569962" y="7202270"/>
            <a:ext cx="1931066" cy="56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039" tIns="65020" rIns="130039" bIns="6502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6pPr>
            <a:lvl7pPr marL="29718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7pPr>
            <a:lvl8pPr marL="34290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8pPr>
            <a:lvl9pPr marL="38862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9pPr>
          </a:lstStyle>
          <a:p>
            <a:pPr defTabSz="650197" fontAlgn="base">
              <a:spcBef>
                <a:spcPct val="50000"/>
              </a:spcBef>
              <a:spcAft>
                <a:spcPct val="0"/>
              </a:spcAft>
            </a:pPr>
            <a:r>
              <a:rPr lang="en-US" sz="2800" kern="1200" dirty="0">
                <a:solidFill>
                  <a:srgbClr val="FFFFFF"/>
                </a:solidFill>
                <a:latin typeface="Helvetica Neue"/>
                <a:cs typeface="Helvetica Neue"/>
              </a:rPr>
              <a:t>Geodetics</a:t>
            </a:r>
          </a:p>
        </p:txBody>
      </p:sp>
      <p:sp>
        <p:nvSpPr>
          <p:cNvPr id="56332" name="Text Box 13"/>
          <p:cNvSpPr txBox="1">
            <a:spLocks noChangeArrowheads="1"/>
          </p:cNvSpPr>
          <p:nvPr/>
        </p:nvSpPr>
        <p:spPr bwMode="auto">
          <a:xfrm>
            <a:off x="4876800" y="8091875"/>
            <a:ext cx="8019627" cy="144497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30039" tIns="65020" rIns="130039" bIns="6502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6pPr>
            <a:lvl7pPr marL="29718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7pPr>
            <a:lvl8pPr marL="34290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8pPr>
            <a:lvl9pPr marL="3886200" indent="-228600" eaLnBrk="0" fontAlgn="base" hangingPunct="0">
              <a:lnSpc>
                <a:spcPct val="90000"/>
              </a:lnSpc>
              <a:spcBef>
                <a:spcPct val="20000"/>
              </a:spcBef>
              <a:spcAft>
                <a:spcPct val="25000"/>
              </a:spcAft>
              <a:buChar char="•"/>
              <a:defRPr sz="2400">
                <a:solidFill>
                  <a:schemeClr val="bg1"/>
                </a:solidFill>
                <a:latin typeface="Arial" charset="0"/>
                <a:ea typeface="ＭＳ Ｐゴシック" charset="0"/>
              </a:defRPr>
            </a:lvl9pPr>
          </a:lstStyle>
          <a:p>
            <a:pPr defTabSz="650197" eaLnBrk="1" fontAlgn="base" hangingPunct="1">
              <a:spcBef>
                <a:spcPct val="50000"/>
              </a:spcBef>
              <a:spcAft>
                <a:spcPct val="0"/>
              </a:spcAft>
            </a:pPr>
            <a:r>
              <a:rPr lang="en-US" sz="2800" kern="1200" dirty="0">
                <a:solidFill>
                  <a:srgbClr val="76B6F2"/>
                </a:solidFill>
                <a:latin typeface="Helvetica Neue"/>
                <a:cs typeface="Helvetica Neue"/>
              </a:rPr>
              <a:t>Inputs are derived from studies of regional geology, seismology, crustal structure, and the travel of seismic waves through the Earth</a:t>
            </a:r>
          </a:p>
        </p:txBody>
      </p:sp>
      <p:pic>
        <p:nvPicPr>
          <p:cNvPr id="56333"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6320" y="1733975"/>
            <a:ext cx="5743787" cy="325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70012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5420"/>
            <a:ext cx="11704320" cy="1625600"/>
          </a:xfrm>
        </p:spPr>
        <p:txBody>
          <a:bodyPr>
            <a:normAutofit/>
          </a:bodyPr>
          <a:lstStyle/>
          <a:p>
            <a:r>
              <a:rPr lang="en-US" sz="5100" dirty="0">
                <a:solidFill>
                  <a:schemeClr val="accent2"/>
                </a:solidFill>
                <a:latin typeface="Helvetica Neue"/>
                <a:cs typeface="Helvetica Neue"/>
              </a:rPr>
              <a:t>Geologic Studies at Subduction Zones</a:t>
            </a:r>
            <a:endParaRPr lang="en-US" sz="5100" dirty="0">
              <a:solidFill>
                <a:schemeClr val="accent2"/>
              </a:solidFill>
              <a:latin typeface="Helvetica Neue"/>
              <a:cs typeface="Helvetica Neue"/>
            </a:endParaRPr>
          </a:p>
        </p:txBody>
      </p:sp>
      <p:sp>
        <p:nvSpPr>
          <p:cNvPr id="3" name="Content Placeholder 2"/>
          <p:cNvSpPr>
            <a:spLocks noGrp="1"/>
          </p:cNvSpPr>
          <p:nvPr>
            <p:ph idx="1"/>
          </p:nvPr>
        </p:nvSpPr>
        <p:spPr>
          <a:xfrm>
            <a:off x="650241" y="1631022"/>
            <a:ext cx="11880589" cy="3245778"/>
          </a:xfrm>
        </p:spPr>
        <p:txBody>
          <a:bodyPr>
            <a:noAutofit/>
          </a:bodyPr>
          <a:lstStyle/>
          <a:p>
            <a:pPr>
              <a:lnSpc>
                <a:spcPct val="90000"/>
              </a:lnSpc>
              <a:spcBef>
                <a:spcPts val="0"/>
              </a:spcBef>
              <a:spcAft>
                <a:spcPts val="853"/>
              </a:spcAft>
              <a:buSzPct val="100000"/>
              <a:buFont typeface="Wingdings" charset="2"/>
              <a:buChar char="§"/>
            </a:pPr>
            <a:r>
              <a:rPr lang="en-US" sz="3400" dirty="0">
                <a:solidFill>
                  <a:schemeClr val="bg1"/>
                </a:solidFill>
                <a:latin typeface="Helvetica Light"/>
                <a:cs typeface="Helvetica Light"/>
              </a:rPr>
              <a:t>Identify and characterize active faults</a:t>
            </a:r>
          </a:p>
          <a:p>
            <a:pPr lvl="1">
              <a:lnSpc>
                <a:spcPct val="90000"/>
              </a:lnSpc>
              <a:spcBef>
                <a:spcPts val="0"/>
              </a:spcBef>
              <a:spcAft>
                <a:spcPts val="853"/>
              </a:spcAft>
              <a:buSzPct val="100000"/>
              <a:buFont typeface="Wingdings" charset="2"/>
              <a:buChar char="§"/>
            </a:pPr>
            <a:r>
              <a:rPr lang="en-US" sz="2600" dirty="0">
                <a:solidFill>
                  <a:schemeClr val="bg1"/>
                </a:solidFill>
                <a:latin typeface="Helvetica Neue"/>
                <a:cs typeface="Helvetica Neue"/>
              </a:rPr>
              <a:t>Mapping, </a:t>
            </a:r>
            <a:r>
              <a:rPr lang="en-US" sz="2600" dirty="0" err="1">
                <a:solidFill>
                  <a:schemeClr val="bg1"/>
                </a:solidFill>
                <a:latin typeface="Helvetica Neue"/>
                <a:cs typeface="Helvetica Neue"/>
              </a:rPr>
              <a:t>paleoseismology</a:t>
            </a:r>
            <a:r>
              <a:rPr lang="en-US" sz="2600" dirty="0">
                <a:solidFill>
                  <a:schemeClr val="bg1"/>
                </a:solidFill>
                <a:latin typeface="Helvetica Neue"/>
                <a:cs typeface="Helvetica Neue"/>
              </a:rPr>
              <a:t>, deformation rates</a:t>
            </a:r>
          </a:p>
          <a:p>
            <a:pPr>
              <a:lnSpc>
                <a:spcPct val="90000"/>
              </a:lnSpc>
              <a:spcBef>
                <a:spcPts val="0"/>
              </a:spcBef>
              <a:spcAft>
                <a:spcPts val="853"/>
              </a:spcAft>
              <a:buSzPct val="100000"/>
              <a:buFont typeface="Wingdings" charset="2"/>
              <a:buChar char="§"/>
            </a:pPr>
            <a:r>
              <a:rPr lang="en-US" sz="3400" dirty="0">
                <a:solidFill>
                  <a:srgbClr val="FEC0C1"/>
                </a:solidFill>
                <a:latin typeface="Helvetica Light"/>
                <a:cs typeface="Helvetica Light"/>
              </a:rPr>
              <a:t>Data needed:</a:t>
            </a:r>
          </a:p>
          <a:p>
            <a:pPr lvl="1">
              <a:lnSpc>
                <a:spcPct val="90000"/>
              </a:lnSpc>
              <a:spcBef>
                <a:spcPts val="0"/>
              </a:spcBef>
              <a:spcAft>
                <a:spcPts val="853"/>
              </a:spcAft>
              <a:buSzPct val="100000"/>
              <a:buFont typeface="Wingdings" charset="2"/>
              <a:buChar char="§"/>
            </a:pPr>
            <a:r>
              <a:rPr lang="en-US" sz="2600" dirty="0">
                <a:solidFill>
                  <a:srgbClr val="FEC0C1"/>
                </a:solidFill>
                <a:latin typeface="Helvetica Neue"/>
                <a:cs typeface="Helvetica Neue"/>
              </a:rPr>
              <a:t>Comprehensive high resolution topography and bathymetry – we need it everywhere – trench to the mountaintops (</a:t>
            </a:r>
            <a:r>
              <a:rPr lang="en-US" sz="2600" dirty="0" err="1">
                <a:solidFill>
                  <a:srgbClr val="FEC0C1"/>
                </a:solidFill>
                <a:latin typeface="Helvetica Neue"/>
                <a:cs typeface="Helvetica Neue"/>
              </a:rPr>
              <a:t>topo</a:t>
            </a:r>
            <a:r>
              <a:rPr lang="en-US" sz="2600" dirty="0">
                <a:solidFill>
                  <a:srgbClr val="FEC0C1"/>
                </a:solidFill>
                <a:latin typeface="Helvetica Neue"/>
                <a:cs typeface="Helvetica Neue"/>
              </a:rPr>
              <a:t> and bathy ‘moonshot’!)</a:t>
            </a:r>
          </a:p>
          <a:p>
            <a:pPr lvl="1">
              <a:lnSpc>
                <a:spcPct val="90000"/>
              </a:lnSpc>
              <a:spcBef>
                <a:spcPts val="0"/>
              </a:spcBef>
              <a:spcAft>
                <a:spcPts val="853"/>
              </a:spcAft>
              <a:buSzPct val="100000"/>
              <a:buFont typeface="Wingdings" charset="2"/>
              <a:buChar char="§"/>
            </a:pPr>
            <a:r>
              <a:rPr lang="en-US" sz="2600" dirty="0">
                <a:solidFill>
                  <a:srgbClr val="FEC0C1"/>
                </a:solidFill>
                <a:latin typeface="Helvetica Neue"/>
                <a:cs typeface="Helvetica Neue"/>
              </a:rPr>
              <a:t>Cannot characterize active structures without being able to first identify them</a:t>
            </a:r>
            <a:endParaRPr lang="en-US" sz="2600" dirty="0">
              <a:solidFill>
                <a:srgbClr val="FEC0C1"/>
              </a:solidFill>
              <a:latin typeface="Helvetica Neue"/>
              <a:cs typeface="Helvetica Neue"/>
            </a:endParaRPr>
          </a:p>
        </p:txBody>
      </p:sp>
      <p:pic>
        <p:nvPicPr>
          <p:cNvPr id="5" name="Picture 4" descr="montague trim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546" y="4876800"/>
            <a:ext cx="18578378" cy="4876800"/>
          </a:xfrm>
          <a:prstGeom prst="rect">
            <a:avLst/>
          </a:prstGeom>
        </p:spPr>
      </p:pic>
      <p:sp>
        <p:nvSpPr>
          <p:cNvPr id="6" name="TextBox 5"/>
          <p:cNvSpPr txBox="1"/>
          <p:nvPr/>
        </p:nvSpPr>
        <p:spPr>
          <a:xfrm>
            <a:off x="10086353" y="5070715"/>
            <a:ext cx="2068258" cy="437727"/>
          </a:xfrm>
          <a:prstGeom prst="rect">
            <a:avLst/>
          </a:prstGeom>
          <a:noFill/>
        </p:spPr>
        <p:txBody>
          <a:bodyPr wrap="none" lIns="130039" tIns="65020" rIns="130039" bIns="65020" rtlCol="0">
            <a:spAutoFit/>
          </a:bodyPr>
          <a:lstStyle/>
          <a:p>
            <a:pPr algn="l" defTabSz="650197" fontAlgn="base" hangingPunct="1">
              <a:spcBef>
                <a:spcPct val="0"/>
              </a:spcBef>
              <a:spcAft>
                <a:spcPct val="0"/>
              </a:spcAft>
            </a:pPr>
            <a:r>
              <a:rPr lang="en-US" sz="2000" kern="1200" dirty="0">
                <a:solidFill>
                  <a:prstClr val="white"/>
                </a:solidFill>
                <a:latin typeface="Arial" charset="0"/>
                <a:ea typeface="ＭＳ Ｐゴシック" charset="0"/>
                <a:cs typeface="ＭＳ Ｐゴシック" charset="0"/>
              </a:rPr>
              <a:t>Patton Bay fault</a:t>
            </a:r>
          </a:p>
        </p:txBody>
      </p:sp>
      <p:sp>
        <p:nvSpPr>
          <p:cNvPr id="7" name="TextBox 6"/>
          <p:cNvSpPr txBox="1"/>
          <p:nvPr/>
        </p:nvSpPr>
        <p:spPr>
          <a:xfrm>
            <a:off x="9833918" y="8049645"/>
            <a:ext cx="2320695" cy="437727"/>
          </a:xfrm>
          <a:prstGeom prst="rect">
            <a:avLst/>
          </a:prstGeom>
          <a:noFill/>
        </p:spPr>
        <p:txBody>
          <a:bodyPr wrap="none" lIns="130039" tIns="65020" rIns="130039" bIns="65020" rtlCol="0">
            <a:spAutoFit/>
          </a:bodyPr>
          <a:lstStyle/>
          <a:p>
            <a:pPr algn="l" defTabSz="650197" fontAlgn="base" hangingPunct="1">
              <a:spcBef>
                <a:spcPct val="0"/>
              </a:spcBef>
              <a:spcAft>
                <a:spcPct val="0"/>
              </a:spcAft>
            </a:pPr>
            <a:r>
              <a:rPr lang="en-US" sz="2000" kern="1200" dirty="0">
                <a:solidFill>
                  <a:prstClr val="white"/>
                </a:solidFill>
                <a:latin typeface="Arial" charset="0"/>
                <a:ea typeface="ＭＳ Ｐゴシック" charset="0"/>
                <a:cs typeface="ＭＳ Ｐゴシック" charset="0"/>
              </a:rPr>
              <a:t>Cape </a:t>
            </a:r>
            <a:r>
              <a:rPr lang="en-US" sz="2000" kern="1200" dirty="0" err="1">
                <a:solidFill>
                  <a:prstClr val="white"/>
                </a:solidFill>
                <a:latin typeface="Arial" charset="0"/>
                <a:ea typeface="ＭＳ Ｐゴシック" charset="0"/>
                <a:cs typeface="ＭＳ Ｐゴシック" charset="0"/>
              </a:rPr>
              <a:t>Cleare</a:t>
            </a:r>
            <a:r>
              <a:rPr lang="en-US" sz="2000" kern="1200" dirty="0">
                <a:solidFill>
                  <a:prstClr val="white"/>
                </a:solidFill>
                <a:latin typeface="Arial" charset="0"/>
                <a:ea typeface="ＭＳ Ｐゴシック" charset="0"/>
                <a:cs typeface="ＭＳ Ｐゴシック" charset="0"/>
              </a:rPr>
              <a:t> fault</a:t>
            </a:r>
          </a:p>
        </p:txBody>
      </p:sp>
    </p:spTree>
    <p:extLst>
      <p:ext uri="{BB962C8B-B14F-4D97-AF65-F5344CB8AC3E}">
        <p14:creationId xmlns:p14="http://schemas.microsoft.com/office/powerpoint/2010/main" val="413855105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5420"/>
            <a:ext cx="11704320" cy="1625600"/>
          </a:xfrm>
        </p:spPr>
        <p:txBody>
          <a:bodyPr>
            <a:normAutofit/>
          </a:bodyPr>
          <a:lstStyle/>
          <a:p>
            <a:r>
              <a:rPr lang="en-US" sz="5100" dirty="0">
                <a:solidFill>
                  <a:schemeClr val="accent2"/>
                </a:solidFill>
                <a:latin typeface="Helvetica Neue"/>
                <a:cs typeface="Helvetica Neue"/>
              </a:rPr>
              <a:t>Geologic Studies at Subduction Zones</a:t>
            </a:r>
            <a:endParaRPr lang="en-US" sz="5100" dirty="0">
              <a:solidFill>
                <a:schemeClr val="accent2"/>
              </a:solidFill>
              <a:latin typeface="Helvetica Neue"/>
              <a:cs typeface="Helvetica Neue"/>
            </a:endParaRPr>
          </a:p>
        </p:txBody>
      </p:sp>
      <p:sp>
        <p:nvSpPr>
          <p:cNvPr id="3" name="Content Placeholder 2"/>
          <p:cNvSpPr>
            <a:spLocks noGrp="1"/>
          </p:cNvSpPr>
          <p:nvPr>
            <p:ph idx="1"/>
          </p:nvPr>
        </p:nvSpPr>
        <p:spPr>
          <a:xfrm>
            <a:off x="650241" y="1631022"/>
            <a:ext cx="11880589" cy="3245778"/>
          </a:xfrm>
        </p:spPr>
        <p:txBody>
          <a:bodyPr>
            <a:noAutofit/>
          </a:bodyPr>
          <a:lstStyle/>
          <a:p>
            <a:pPr>
              <a:lnSpc>
                <a:spcPct val="90000"/>
              </a:lnSpc>
              <a:spcBef>
                <a:spcPts val="0"/>
              </a:spcBef>
              <a:spcAft>
                <a:spcPts val="853"/>
              </a:spcAft>
              <a:buSzPct val="100000"/>
              <a:buFont typeface="Wingdings" charset="2"/>
              <a:buChar char="§"/>
            </a:pPr>
            <a:r>
              <a:rPr lang="en-US" sz="3400" dirty="0">
                <a:solidFill>
                  <a:schemeClr val="bg1"/>
                </a:solidFill>
                <a:latin typeface="Helvetica Light"/>
                <a:cs typeface="Helvetica Light"/>
              </a:rPr>
              <a:t>Identify and characterize active faults</a:t>
            </a:r>
          </a:p>
          <a:p>
            <a:pPr lvl="1">
              <a:lnSpc>
                <a:spcPct val="90000"/>
              </a:lnSpc>
              <a:spcBef>
                <a:spcPts val="0"/>
              </a:spcBef>
              <a:spcAft>
                <a:spcPts val="853"/>
              </a:spcAft>
              <a:buSzPct val="100000"/>
              <a:buFont typeface="Wingdings" charset="2"/>
              <a:buChar char="§"/>
            </a:pPr>
            <a:r>
              <a:rPr lang="en-US" sz="2600" dirty="0">
                <a:solidFill>
                  <a:schemeClr val="bg1"/>
                </a:solidFill>
                <a:latin typeface="Helvetica Neue"/>
                <a:cs typeface="Helvetica Neue"/>
              </a:rPr>
              <a:t>Mapping, </a:t>
            </a:r>
            <a:r>
              <a:rPr lang="en-US" sz="2600" dirty="0" err="1">
                <a:solidFill>
                  <a:schemeClr val="bg1"/>
                </a:solidFill>
                <a:latin typeface="Helvetica Neue"/>
                <a:cs typeface="Helvetica Neue"/>
              </a:rPr>
              <a:t>paleoseismology</a:t>
            </a:r>
            <a:r>
              <a:rPr lang="en-US" sz="2600" dirty="0">
                <a:solidFill>
                  <a:schemeClr val="bg1"/>
                </a:solidFill>
                <a:latin typeface="Helvetica Neue"/>
                <a:cs typeface="Helvetica Neue"/>
              </a:rPr>
              <a:t> </a:t>
            </a:r>
            <a:r>
              <a:rPr lang="en-US" sz="2600" dirty="0">
                <a:solidFill>
                  <a:schemeClr val="bg1"/>
                </a:solidFill>
                <a:latin typeface="Helvetica Neue"/>
                <a:cs typeface="Helvetica Neue"/>
              </a:rPr>
              <a:t>&amp; </a:t>
            </a:r>
            <a:r>
              <a:rPr lang="en-US" sz="2600" dirty="0" err="1">
                <a:solidFill>
                  <a:schemeClr val="bg1"/>
                </a:solidFill>
                <a:latin typeface="Helvetica Neue"/>
                <a:cs typeface="Helvetica Neue"/>
              </a:rPr>
              <a:t>paleogeodesy</a:t>
            </a:r>
            <a:r>
              <a:rPr lang="en-US" sz="2600" dirty="0">
                <a:solidFill>
                  <a:schemeClr val="bg1"/>
                </a:solidFill>
                <a:latin typeface="Helvetica Neue"/>
                <a:cs typeface="Helvetica Neue"/>
              </a:rPr>
              <a:t>, deformation rates</a:t>
            </a:r>
          </a:p>
          <a:p>
            <a:pPr>
              <a:lnSpc>
                <a:spcPct val="90000"/>
              </a:lnSpc>
              <a:spcBef>
                <a:spcPts val="0"/>
              </a:spcBef>
              <a:spcAft>
                <a:spcPts val="853"/>
              </a:spcAft>
              <a:buSzPct val="100000"/>
              <a:buFont typeface="Wingdings" charset="2"/>
              <a:buChar char="§"/>
            </a:pPr>
            <a:r>
              <a:rPr lang="en-US" sz="3400" dirty="0">
                <a:solidFill>
                  <a:srgbClr val="FEC0C1"/>
                </a:solidFill>
                <a:latin typeface="Helvetica Light"/>
                <a:cs typeface="Helvetica Light"/>
              </a:rPr>
              <a:t>Data needed:</a:t>
            </a:r>
          </a:p>
          <a:p>
            <a:pPr lvl="1">
              <a:lnSpc>
                <a:spcPct val="90000"/>
              </a:lnSpc>
              <a:spcBef>
                <a:spcPts val="0"/>
              </a:spcBef>
              <a:spcAft>
                <a:spcPts val="853"/>
              </a:spcAft>
              <a:buSzPct val="100000"/>
              <a:buFont typeface="Wingdings" charset="2"/>
              <a:buChar char="§"/>
            </a:pPr>
            <a:r>
              <a:rPr lang="en-US" sz="2600" dirty="0">
                <a:solidFill>
                  <a:srgbClr val="FEC0C1"/>
                </a:solidFill>
                <a:latin typeface="Helvetica Light"/>
                <a:cs typeface="Helvetica Light"/>
              </a:rPr>
              <a:t>Coastal marsh studies, lake </a:t>
            </a:r>
            <a:r>
              <a:rPr lang="en-US" sz="2600" dirty="0" err="1">
                <a:solidFill>
                  <a:srgbClr val="FEC0C1"/>
                </a:solidFill>
                <a:latin typeface="Helvetica Light"/>
                <a:cs typeface="Helvetica Light"/>
              </a:rPr>
              <a:t>paleoseismolgy</a:t>
            </a:r>
            <a:r>
              <a:rPr lang="en-US" sz="2600" dirty="0">
                <a:solidFill>
                  <a:srgbClr val="FEC0C1"/>
                </a:solidFill>
                <a:latin typeface="Helvetica Light"/>
                <a:cs typeface="Helvetica Light"/>
              </a:rPr>
              <a:t> studies, trenching studies</a:t>
            </a:r>
            <a:endParaRPr lang="en-US" sz="2600" dirty="0">
              <a:solidFill>
                <a:srgbClr val="FEC0C1"/>
              </a:solidFill>
              <a:latin typeface="Helvetica Light"/>
              <a:cs typeface="Helvetica Light"/>
            </a:endParaRPr>
          </a:p>
        </p:txBody>
      </p:sp>
      <p:pic>
        <p:nvPicPr>
          <p:cNvPr id="4" name="Picture 3" descr="P10505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82396"/>
            <a:ext cx="7369387" cy="4905525"/>
          </a:xfrm>
          <a:prstGeom prst="rect">
            <a:avLst/>
          </a:prstGeom>
        </p:spPr>
      </p:pic>
      <p:sp>
        <p:nvSpPr>
          <p:cNvPr id="7" name="TextBox 6"/>
          <p:cNvSpPr txBox="1"/>
          <p:nvPr/>
        </p:nvSpPr>
        <p:spPr>
          <a:xfrm>
            <a:off x="216748" y="9099128"/>
            <a:ext cx="3096317" cy="437727"/>
          </a:xfrm>
          <a:prstGeom prst="rect">
            <a:avLst/>
          </a:prstGeom>
          <a:noFill/>
        </p:spPr>
        <p:txBody>
          <a:bodyPr wrap="none" lIns="130039" tIns="65020" rIns="130039" bIns="65020" rtlCol="0">
            <a:spAutoFit/>
          </a:bodyPr>
          <a:lstStyle/>
          <a:p>
            <a:pPr algn="l" defTabSz="650197" fontAlgn="base" hangingPunct="1">
              <a:spcBef>
                <a:spcPct val="0"/>
              </a:spcBef>
              <a:spcAft>
                <a:spcPct val="0"/>
              </a:spcAft>
            </a:pPr>
            <a:r>
              <a:rPr lang="en-US" sz="2000" kern="1200" dirty="0">
                <a:solidFill>
                  <a:prstClr val="white"/>
                </a:solidFill>
                <a:latin typeface="Arial" charset="0"/>
                <a:ea typeface="ＭＳ Ｐゴシック" charset="0"/>
                <a:cs typeface="ＭＳ Ｐゴシック" charset="0"/>
              </a:rPr>
              <a:t>Resurrection Bay, Alaska</a:t>
            </a:r>
          </a:p>
        </p:txBody>
      </p:sp>
      <p:grpSp>
        <p:nvGrpSpPr>
          <p:cNvPr id="14" name="Group 13"/>
          <p:cNvGrpSpPr/>
          <p:nvPr/>
        </p:nvGrpSpPr>
        <p:grpSpPr>
          <a:xfrm>
            <a:off x="6068907" y="3982396"/>
            <a:ext cx="6935893" cy="4895485"/>
            <a:chOff x="3352800" y="2800121"/>
            <a:chExt cx="5791200" cy="4087539"/>
          </a:xfrm>
        </p:grpSpPr>
        <p:pic>
          <p:nvPicPr>
            <p:cNvPr id="10" name="Picture 9"/>
            <p:cNvPicPr>
              <a:picLocks noChangeAspect="1"/>
            </p:cNvPicPr>
            <p:nvPr/>
          </p:nvPicPr>
          <p:blipFill>
            <a:blip r:embed="rId4"/>
            <a:stretch>
              <a:fillRect/>
            </a:stretch>
          </p:blipFill>
          <p:spPr>
            <a:xfrm>
              <a:off x="3352800" y="2800121"/>
              <a:ext cx="5791200" cy="4087539"/>
            </a:xfrm>
            <a:prstGeom prst="rect">
              <a:avLst/>
            </a:prstGeom>
          </p:spPr>
        </p:pic>
        <p:sp>
          <p:nvSpPr>
            <p:cNvPr id="11" name="TextBox 10"/>
            <p:cNvSpPr txBox="1"/>
            <p:nvPr/>
          </p:nvSpPr>
          <p:spPr>
            <a:xfrm>
              <a:off x="6553200" y="6169222"/>
              <a:ext cx="1999256" cy="334076"/>
            </a:xfrm>
            <a:prstGeom prst="rect">
              <a:avLst/>
            </a:prstGeom>
            <a:noFill/>
          </p:spPr>
          <p:txBody>
            <a:bodyPr wrap="none" rtlCol="0">
              <a:spAutoFit/>
            </a:bodyPr>
            <a:lstStyle/>
            <a:p>
              <a:pPr algn="l" defTabSz="650197" fontAlgn="base" hangingPunct="1">
                <a:spcBef>
                  <a:spcPct val="0"/>
                </a:spcBef>
                <a:spcAft>
                  <a:spcPct val="0"/>
                </a:spcAft>
              </a:pPr>
              <a:r>
                <a:rPr lang="en-US" sz="2000" kern="1200" dirty="0" err="1">
                  <a:solidFill>
                    <a:srgbClr val="000000"/>
                  </a:solidFill>
                  <a:latin typeface="Arial" charset="0"/>
                  <a:ea typeface="ＭＳ Ｐゴシック" charset="0"/>
                  <a:cs typeface="ＭＳ Ｐゴシック" charset="0"/>
                </a:rPr>
                <a:t>Skilak</a:t>
              </a:r>
              <a:r>
                <a:rPr lang="en-US" sz="2000" kern="1200" dirty="0">
                  <a:solidFill>
                    <a:srgbClr val="000000"/>
                  </a:solidFill>
                  <a:latin typeface="Arial" charset="0"/>
                  <a:ea typeface="ＭＳ Ｐゴシック" charset="0"/>
                  <a:cs typeface="ＭＳ Ｐゴシック" charset="0"/>
                </a:rPr>
                <a:t> Lake, Alaska</a:t>
              </a:r>
            </a:p>
          </p:txBody>
        </p:sp>
        <p:sp>
          <p:nvSpPr>
            <p:cNvPr id="13" name="TextBox 12"/>
            <p:cNvSpPr txBox="1"/>
            <p:nvPr/>
          </p:nvSpPr>
          <p:spPr>
            <a:xfrm>
              <a:off x="4267200" y="6172200"/>
              <a:ext cx="1837449" cy="334076"/>
            </a:xfrm>
            <a:prstGeom prst="rect">
              <a:avLst/>
            </a:prstGeom>
            <a:noFill/>
          </p:spPr>
          <p:txBody>
            <a:bodyPr wrap="none" rtlCol="0">
              <a:spAutoFit/>
            </a:bodyPr>
            <a:lstStyle/>
            <a:p>
              <a:pPr algn="l" defTabSz="650197" fontAlgn="base" hangingPunct="1">
                <a:spcBef>
                  <a:spcPct val="0"/>
                </a:spcBef>
                <a:spcAft>
                  <a:spcPct val="0"/>
                </a:spcAft>
              </a:pPr>
              <a:r>
                <a:rPr lang="en-US" sz="2000" i="1" kern="1200" dirty="0" err="1">
                  <a:solidFill>
                    <a:srgbClr val="000000"/>
                  </a:solidFill>
                  <a:latin typeface="Arial" charset="0"/>
                  <a:ea typeface="ＭＳ Ｐゴシック" charset="0"/>
                  <a:cs typeface="ＭＳ Ｐゴシック" charset="0"/>
                </a:rPr>
                <a:t>Praet</a:t>
              </a:r>
              <a:r>
                <a:rPr lang="en-US" sz="2000" i="1" kern="1200" dirty="0">
                  <a:solidFill>
                    <a:srgbClr val="000000"/>
                  </a:solidFill>
                  <a:latin typeface="Arial" charset="0"/>
                  <a:ea typeface="ＭＳ Ｐゴシック" charset="0"/>
                  <a:cs typeface="ＭＳ Ｐゴシック" charset="0"/>
                </a:rPr>
                <a:t> et al., 2016</a:t>
              </a:r>
            </a:p>
          </p:txBody>
        </p:sp>
      </p:grpSp>
    </p:spTree>
    <p:extLst>
      <p:ext uri="{BB962C8B-B14F-4D97-AF65-F5344CB8AC3E}">
        <p14:creationId xmlns:p14="http://schemas.microsoft.com/office/powerpoint/2010/main" val="2281151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5420"/>
            <a:ext cx="11704320" cy="1625600"/>
          </a:xfrm>
        </p:spPr>
        <p:txBody>
          <a:bodyPr>
            <a:normAutofit/>
          </a:bodyPr>
          <a:lstStyle/>
          <a:p>
            <a:r>
              <a:rPr lang="en-US" sz="5100" dirty="0">
                <a:solidFill>
                  <a:schemeClr val="accent2"/>
                </a:solidFill>
                <a:latin typeface="Helvetica Neue"/>
                <a:cs typeface="Helvetica Neue"/>
              </a:rPr>
              <a:t>Geologic Studies at Subduction Zones</a:t>
            </a:r>
            <a:endParaRPr lang="en-US" sz="5100" dirty="0">
              <a:solidFill>
                <a:schemeClr val="accent2"/>
              </a:solidFill>
              <a:latin typeface="Helvetica Neue"/>
              <a:cs typeface="Helvetica Neue"/>
            </a:endParaRPr>
          </a:p>
        </p:txBody>
      </p:sp>
      <p:sp>
        <p:nvSpPr>
          <p:cNvPr id="3" name="Content Placeholder 2"/>
          <p:cNvSpPr>
            <a:spLocks noGrp="1"/>
          </p:cNvSpPr>
          <p:nvPr>
            <p:ph idx="1"/>
          </p:nvPr>
        </p:nvSpPr>
        <p:spPr>
          <a:xfrm>
            <a:off x="650241" y="1631022"/>
            <a:ext cx="11880589" cy="3245778"/>
          </a:xfrm>
        </p:spPr>
        <p:txBody>
          <a:bodyPr>
            <a:noAutofit/>
          </a:bodyPr>
          <a:lstStyle/>
          <a:p>
            <a:pPr>
              <a:lnSpc>
                <a:spcPct val="90000"/>
              </a:lnSpc>
              <a:spcBef>
                <a:spcPts val="0"/>
              </a:spcBef>
              <a:spcAft>
                <a:spcPts val="853"/>
              </a:spcAft>
              <a:buSzPct val="100000"/>
              <a:buFont typeface="Wingdings" charset="2"/>
              <a:buChar char="§"/>
            </a:pPr>
            <a:r>
              <a:rPr lang="en-US" sz="3400" dirty="0">
                <a:solidFill>
                  <a:schemeClr val="bg1"/>
                </a:solidFill>
                <a:latin typeface="Helvetica Light"/>
                <a:cs typeface="Helvetica Light"/>
              </a:rPr>
              <a:t>Identify and characterize active faults</a:t>
            </a:r>
          </a:p>
          <a:p>
            <a:pPr lvl="1">
              <a:lnSpc>
                <a:spcPct val="90000"/>
              </a:lnSpc>
              <a:spcBef>
                <a:spcPts val="0"/>
              </a:spcBef>
              <a:spcAft>
                <a:spcPts val="853"/>
              </a:spcAft>
              <a:buSzPct val="100000"/>
              <a:buFont typeface="Wingdings" charset="2"/>
              <a:buChar char="§"/>
            </a:pPr>
            <a:r>
              <a:rPr lang="en-US" sz="2600" dirty="0">
                <a:solidFill>
                  <a:schemeClr val="bg1"/>
                </a:solidFill>
                <a:latin typeface="Helvetica Neue"/>
                <a:cs typeface="Helvetica Neue"/>
              </a:rPr>
              <a:t>Mapping, </a:t>
            </a:r>
            <a:r>
              <a:rPr lang="en-US" sz="2600" dirty="0" err="1">
                <a:solidFill>
                  <a:schemeClr val="bg1"/>
                </a:solidFill>
                <a:latin typeface="Helvetica Neue"/>
                <a:cs typeface="Helvetica Neue"/>
              </a:rPr>
              <a:t>paleoseismology</a:t>
            </a:r>
            <a:r>
              <a:rPr lang="en-US" sz="2600" dirty="0">
                <a:solidFill>
                  <a:schemeClr val="bg1"/>
                </a:solidFill>
                <a:latin typeface="Helvetica Neue"/>
                <a:cs typeface="Helvetica Neue"/>
              </a:rPr>
              <a:t>, deformation rates</a:t>
            </a:r>
          </a:p>
          <a:p>
            <a:pPr>
              <a:lnSpc>
                <a:spcPct val="90000"/>
              </a:lnSpc>
              <a:spcBef>
                <a:spcPts val="0"/>
              </a:spcBef>
              <a:spcAft>
                <a:spcPts val="853"/>
              </a:spcAft>
              <a:buSzPct val="100000"/>
              <a:buFont typeface="Wingdings" charset="2"/>
              <a:buChar char="§"/>
            </a:pPr>
            <a:r>
              <a:rPr lang="en-US" sz="3400" dirty="0">
                <a:solidFill>
                  <a:schemeClr val="accent4">
                    <a:lumMod val="20000"/>
                    <a:lumOff val="80000"/>
                  </a:schemeClr>
                </a:solidFill>
                <a:latin typeface="Helvetica Light"/>
                <a:cs typeface="Helvetica Light"/>
              </a:rPr>
              <a:t>Data needed:</a:t>
            </a:r>
          </a:p>
          <a:p>
            <a:pPr lvl="1">
              <a:lnSpc>
                <a:spcPct val="90000"/>
              </a:lnSpc>
              <a:spcBef>
                <a:spcPts val="0"/>
              </a:spcBef>
              <a:spcAft>
                <a:spcPts val="853"/>
              </a:spcAft>
              <a:buSzPct val="100000"/>
              <a:buFont typeface="Wingdings" charset="2"/>
              <a:buChar char="§"/>
            </a:pPr>
            <a:r>
              <a:rPr lang="en-US" sz="2800" dirty="0">
                <a:solidFill>
                  <a:schemeClr val="accent4">
                    <a:lumMod val="20000"/>
                    <a:lumOff val="80000"/>
                  </a:schemeClr>
                </a:solidFill>
                <a:latin typeface="Helvetica Neue"/>
                <a:cs typeface="Helvetica Neue"/>
              </a:rPr>
              <a:t>Slip rates, exhumation rates, marine terraces, GPS</a:t>
            </a:r>
          </a:p>
        </p:txBody>
      </p:sp>
      <p:sp>
        <p:nvSpPr>
          <p:cNvPr id="6" name="TextBox 5"/>
          <p:cNvSpPr txBox="1"/>
          <p:nvPr/>
        </p:nvSpPr>
        <p:spPr>
          <a:xfrm>
            <a:off x="9563001" y="9187943"/>
            <a:ext cx="3503701" cy="437727"/>
          </a:xfrm>
          <a:prstGeom prst="rect">
            <a:avLst/>
          </a:prstGeom>
          <a:noFill/>
        </p:spPr>
        <p:txBody>
          <a:bodyPr wrap="none" lIns="130039" tIns="65020" rIns="130039" bIns="65020" rtlCol="0">
            <a:spAutoFit/>
          </a:bodyPr>
          <a:lstStyle/>
          <a:p>
            <a:pPr algn="l" defTabSz="650197" fontAlgn="base" hangingPunct="1">
              <a:spcBef>
                <a:spcPct val="0"/>
              </a:spcBef>
              <a:spcAft>
                <a:spcPct val="0"/>
              </a:spcAft>
            </a:pPr>
            <a:r>
              <a:rPr lang="en-US" sz="2000" i="1" kern="1200" dirty="0">
                <a:solidFill>
                  <a:prstClr val="white"/>
                </a:solidFill>
                <a:latin typeface="Arial" charset="0"/>
                <a:ea typeface="ＭＳ Ｐゴシック" charset="0"/>
                <a:cs typeface="ＭＳ Ｐゴシック" charset="0"/>
              </a:rPr>
              <a:t>Haeussler et al., 2016, QSR</a:t>
            </a:r>
          </a:p>
        </p:txBody>
      </p:sp>
      <p:pic>
        <p:nvPicPr>
          <p:cNvPr id="8" name="Picture 7" descr="PWS AHe and 1964 2 par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2" y="3901440"/>
            <a:ext cx="9641297" cy="5071872"/>
          </a:xfrm>
          <a:prstGeom prst="rect">
            <a:avLst/>
          </a:prstGeom>
        </p:spPr>
      </p:pic>
      <p:sp>
        <p:nvSpPr>
          <p:cNvPr id="10" name="TextBox 9"/>
          <p:cNvSpPr txBox="1"/>
          <p:nvPr/>
        </p:nvSpPr>
        <p:spPr>
          <a:xfrm rot="18386365">
            <a:off x="3429062" y="7438554"/>
            <a:ext cx="1824444" cy="377531"/>
          </a:xfrm>
          <a:prstGeom prst="rect">
            <a:avLst/>
          </a:prstGeom>
          <a:noFill/>
        </p:spPr>
        <p:txBody>
          <a:bodyPr wrap="none" lIns="130039" tIns="65020" rIns="130039" bIns="65020" rtlCol="0">
            <a:spAutoFit/>
          </a:bodyPr>
          <a:lstStyle/>
          <a:p>
            <a:pPr algn="l" defTabSz="650197" fontAlgn="base" hangingPunct="1">
              <a:spcBef>
                <a:spcPct val="0"/>
              </a:spcBef>
              <a:spcAft>
                <a:spcPct val="0"/>
              </a:spcAft>
            </a:pPr>
            <a:r>
              <a:rPr lang="en-US" sz="1600" b="1" kern="1200" dirty="0">
                <a:solidFill>
                  <a:srgbClr val="BE0204">
                    <a:lumMod val="60000"/>
                    <a:lumOff val="40000"/>
                  </a:srgbClr>
                </a:solidFill>
                <a:latin typeface="Arial" charset="0"/>
                <a:ea typeface="ＭＳ Ｐゴシック" charset="0"/>
                <a:cs typeface="ＭＳ Ｐゴシック" charset="0"/>
              </a:rPr>
              <a:t>Patton Bay fault</a:t>
            </a:r>
          </a:p>
        </p:txBody>
      </p:sp>
    </p:spTree>
    <p:extLst>
      <p:ext uri="{BB962C8B-B14F-4D97-AF65-F5344CB8AC3E}">
        <p14:creationId xmlns:p14="http://schemas.microsoft.com/office/powerpoint/2010/main" val="293328924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5420"/>
            <a:ext cx="11704320" cy="1625600"/>
          </a:xfrm>
        </p:spPr>
        <p:txBody>
          <a:bodyPr>
            <a:normAutofit/>
          </a:bodyPr>
          <a:lstStyle/>
          <a:p>
            <a:r>
              <a:rPr lang="en-US" sz="5100" dirty="0">
                <a:solidFill>
                  <a:schemeClr val="accent2"/>
                </a:solidFill>
                <a:latin typeface="Helvetica Neue"/>
                <a:cs typeface="Helvetica Neue"/>
              </a:rPr>
              <a:t>Related Fundamental Questions</a:t>
            </a:r>
            <a:endParaRPr lang="en-US" sz="5100" dirty="0">
              <a:solidFill>
                <a:schemeClr val="accent2"/>
              </a:solidFill>
              <a:latin typeface="Helvetica Neue"/>
              <a:cs typeface="Helvetica Neue"/>
            </a:endParaRPr>
          </a:p>
        </p:txBody>
      </p:sp>
      <p:sp>
        <p:nvSpPr>
          <p:cNvPr id="6" name="TextBox 5"/>
          <p:cNvSpPr txBox="1"/>
          <p:nvPr/>
        </p:nvSpPr>
        <p:spPr>
          <a:xfrm>
            <a:off x="9563001" y="9187943"/>
            <a:ext cx="3503701" cy="437727"/>
          </a:xfrm>
          <a:prstGeom prst="rect">
            <a:avLst/>
          </a:prstGeom>
          <a:noFill/>
        </p:spPr>
        <p:txBody>
          <a:bodyPr wrap="none" lIns="130039" tIns="65020" rIns="130039" bIns="65020" rtlCol="0">
            <a:spAutoFit/>
          </a:bodyPr>
          <a:lstStyle/>
          <a:p>
            <a:pPr algn="l" defTabSz="650197" fontAlgn="base" hangingPunct="1">
              <a:spcBef>
                <a:spcPct val="0"/>
              </a:spcBef>
              <a:spcAft>
                <a:spcPct val="0"/>
              </a:spcAft>
            </a:pPr>
            <a:r>
              <a:rPr lang="en-US" sz="2000" i="1" kern="1200" dirty="0">
                <a:solidFill>
                  <a:prstClr val="white"/>
                </a:solidFill>
                <a:latin typeface="Arial" charset="0"/>
                <a:ea typeface="ＭＳ Ｐゴシック" charset="0"/>
                <a:cs typeface="ＭＳ Ｐゴシック" charset="0"/>
              </a:rPr>
              <a:t>Haeussler et al., 2016, QSR</a:t>
            </a:r>
          </a:p>
        </p:txBody>
      </p:sp>
      <p:pic>
        <p:nvPicPr>
          <p:cNvPr id="8" name="Picture 7" descr="PWS AHe and 1964 2 par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2" y="3901440"/>
            <a:ext cx="9641297" cy="5071872"/>
          </a:xfrm>
          <a:prstGeom prst="rect">
            <a:avLst/>
          </a:prstGeom>
        </p:spPr>
      </p:pic>
      <p:sp>
        <p:nvSpPr>
          <p:cNvPr id="10" name="Content Placeholder 2"/>
          <p:cNvSpPr txBox="1">
            <a:spLocks/>
          </p:cNvSpPr>
          <p:nvPr/>
        </p:nvSpPr>
        <p:spPr bwMode="auto">
          <a:xfrm>
            <a:off x="650240" y="1631021"/>
            <a:ext cx="12014529" cy="10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30039" tIns="65020" rIns="130039" bIns="650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spcBef>
                <a:spcPts val="0"/>
              </a:spcBef>
              <a:spcAft>
                <a:spcPts val="853"/>
              </a:spcAft>
              <a:buSzPct val="100000"/>
              <a:buFont typeface="Wingdings" charset="2"/>
              <a:buChar char="§"/>
            </a:pPr>
            <a:r>
              <a:rPr lang="en-US" sz="2800" i="1" dirty="0">
                <a:solidFill>
                  <a:prstClr val="white"/>
                </a:solidFill>
                <a:latin typeface="Helvetica Light"/>
                <a:cs typeface="Helvetica Light"/>
              </a:rPr>
              <a:t>How much deformation is permanent vs. elastic?</a:t>
            </a:r>
          </a:p>
        </p:txBody>
      </p:sp>
      <p:sp>
        <p:nvSpPr>
          <p:cNvPr id="11" name="TextBox 10"/>
          <p:cNvSpPr txBox="1"/>
          <p:nvPr/>
        </p:nvSpPr>
        <p:spPr>
          <a:xfrm rot="18386365">
            <a:off x="3429062" y="7438554"/>
            <a:ext cx="1824444" cy="377531"/>
          </a:xfrm>
          <a:prstGeom prst="rect">
            <a:avLst/>
          </a:prstGeom>
          <a:noFill/>
        </p:spPr>
        <p:txBody>
          <a:bodyPr wrap="none" lIns="130039" tIns="65020" rIns="130039" bIns="65020" rtlCol="0">
            <a:spAutoFit/>
          </a:bodyPr>
          <a:lstStyle/>
          <a:p>
            <a:pPr algn="l" defTabSz="650197" fontAlgn="base" hangingPunct="1">
              <a:spcBef>
                <a:spcPct val="0"/>
              </a:spcBef>
              <a:spcAft>
                <a:spcPct val="0"/>
              </a:spcAft>
            </a:pPr>
            <a:r>
              <a:rPr lang="en-US" sz="1600" b="1" kern="1200" dirty="0">
                <a:solidFill>
                  <a:srgbClr val="BE0204">
                    <a:lumMod val="60000"/>
                    <a:lumOff val="40000"/>
                  </a:srgbClr>
                </a:solidFill>
                <a:latin typeface="Arial" charset="0"/>
                <a:ea typeface="ＭＳ Ｐゴシック" charset="0"/>
                <a:cs typeface="ＭＳ Ｐゴシック" charset="0"/>
              </a:rPr>
              <a:t>Patton Bay fault</a:t>
            </a:r>
          </a:p>
        </p:txBody>
      </p:sp>
    </p:spTree>
    <p:extLst>
      <p:ext uri="{BB962C8B-B14F-4D97-AF65-F5344CB8AC3E}">
        <p14:creationId xmlns:p14="http://schemas.microsoft.com/office/powerpoint/2010/main" val="1419823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p:nvPr/>
        </p:nvSpPr>
        <p:spPr>
          <a:xfrm>
            <a:off x="191442" y="139700"/>
            <a:ext cx="8434275"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200" b="1">
                <a:latin typeface="American Typewriter"/>
                <a:ea typeface="American Typewriter"/>
                <a:cs typeface="American Typewriter"/>
                <a:sym typeface="American Typewriter"/>
              </a:defRPr>
            </a:lvl1pPr>
          </a:lstStyle>
          <a:p>
            <a:r>
              <a:t>USGS:SZO - Key Questions</a:t>
            </a:r>
          </a:p>
        </p:txBody>
      </p:sp>
      <p:pic>
        <p:nvPicPr>
          <p:cNvPr id="164" name="SZthrust_schematic.gif"/>
          <p:cNvPicPr>
            <a:picLocks noChangeAspect="1"/>
          </p:cNvPicPr>
          <p:nvPr/>
        </p:nvPicPr>
        <p:blipFill>
          <a:blip r:embed="rId3">
            <a:extLst/>
          </a:blip>
          <a:stretch>
            <a:fillRect/>
          </a:stretch>
        </p:blipFill>
        <p:spPr>
          <a:xfrm>
            <a:off x="-460086" y="1038423"/>
            <a:ext cx="13464886" cy="7087474"/>
          </a:xfrm>
          <a:prstGeom prst="rect">
            <a:avLst/>
          </a:prstGeom>
          <a:ln w="12700">
            <a:miter lim="400000"/>
          </a:ln>
        </p:spPr>
      </p:pic>
      <p:sp>
        <p:nvSpPr>
          <p:cNvPr id="165" name="Shape 165"/>
          <p:cNvSpPr/>
          <p:nvPr/>
        </p:nvSpPr>
        <p:spPr>
          <a:xfrm>
            <a:off x="6339229" y="3065544"/>
            <a:ext cx="4292381" cy="1093664"/>
          </a:xfrm>
          <a:prstGeom prst="roundRect">
            <a:avLst>
              <a:gd name="adj" fmla="val 17419"/>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166" name="Shape 166"/>
          <p:cNvSpPr/>
          <p:nvPr/>
        </p:nvSpPr>
        <p:spPr>
          <a:xfrm>
            <a:off x="6513718" y="3150566"/>
            <a:ext cx="3943402"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Can EEW be improved</a:t>
            </a:r>
          </a:p>
          <a:p>
            <a:pPr>
              <a:defRPr sz="2800">
                <a:solidFill>
                  <a:srgbClr val="FFFF00"/>
                </a:solidFill>
                <a:latin typeface="American Typewriter"/>
                <a:ea typeface="American Typewriter"/>
                <a:cs typeface="American Typewriter"/>
                <a:sym typeface="American Typewriter"/>
              </a:defRPr>
            </a:pPr>
            <a:r>
              <a:t>in subduction zones?</a:t>
            </a:r>
          </a:p>
        </p:txBody>
      </p:sp>
      <p:sp>
        <p:nvSpPr>
          <p:cNvPr id="167" name="Shape 167"/>
          <p:cNvSpPr/>
          <p:nvPr/>
        </p:nvSpPr>
        <p:spPr>
          <a:xfrm>
            <a:off x="406400" y="8191500"/>
            <a:ext cx="12408125" cy="104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3200">
                <a:latin typeface="American Typewriter"/>
                <a:ea typeface="American Typewriter"/>
                <a:cs typeface="American Typewriter"/>
                <a:sym typeface="American Typewriter"/>
              </a:defRPr>
            </a:lvl1pPr>
          </a:lstStyle>
          <a:p>
            <a:r>
              <a:t>=&gt; Integrative monitoring for accurate characterization; regional-specific info on time-dependent hazard</a:t>
            </a:r>
          </a:p>
        </p:txBody>
      </p:sp>
      <p:sp>
        <p:nvSpPr>
          <p:cNvPr id="168" name="Shape 168"/>
          <p:cNvSpPr/>
          <p:nvPr/>
        </p:nvSpPr>
        <p:spPr>
          <a:xfrm>
            <a:off x="3473347" y="4341623"/>
            <a:ext cx="4464228" cy="1367765"/>
          </a:xfrm>
          <a:prstGeom prst="roundRect">
            <a:avLst>
              <a:gd name="adj" fmla="val 13928"/>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169" name="Shape 169"/>
          <p:cNvSpPr/>
          <p:nvPr/>
        </p:nvSpPr>
        <p:spPr>
          <a:xfrm>
            <a:off x="3520044" y="4365105"/>
            <a:ext cx="4370833"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Are megathrust EQ</a:t>
            </a:r>
          </a:p>
          <a:p>
            <a:pPr>
              <a:defRPr sz="2800">
                <a:solidFill>
                  <a:srgbClr val="FFFF00"/>
                </a:solidFill>
                <a:latin typeface="American Typewriter"/>
                <a:ea typeface="American Typewriter"/>
                <a:cs typeface="American Typewriter"/>
                <a:sym typeface="American Typewriter"/>
              </a:defRPr>
            </a:pPr>
            <a:r>
              <a:t>aftershocks forecastable</a:t>
            </a:r>
          </a:p>
          <a:p>
            <a:pPr>
              <a:defRPr sz="2800">
                <a:solidFill>
                  <a:srgbClr val="FFFF00"/>
                </a:solidFill>
                <a:latin typeface="American Typewriter"/>
                <a:ea typeface="American Typewriter"/>
                <a:cs typeface="American Typewriter"/>
                <a:sym typeface="American Typewriter"/>
              </a:defRPr>
            </a:pPr>
            <a:r>
              <a:t>in space and time?</a:t>
            </a:r>
          </a:p>
        </p:txBody>
      </p:sp>
      <p:sp>
        <p:nvSpPr>
          <p:cNvPr id="170" name="Shape 170"/>
          <p:cNvSpPr/>
          <p:nvPr/>
        </p:nvSpPr>
        <p:spPr>
          <a:xfrm>
            <a:off x="419100" y="9207500"/>
            <a:ext cx="2685898"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2600">
                <a:latin typeface="American Typewriter"/>
                <a:ea typeface="American Typewriter"/>
                <a:cs typeface="American Typewriter"/>
                <a:sym typeface="American Typewriter"/>
              </a:defRPr>
            </a:lvl1pPr>
          </a:lstStyle>
          <a:p>
            <a:r>
              <a:t>e.g., Nepal, 2015</a:t>
            </a:r>
          </a:p>
        </p:txBody>
      </p:sp>
      <p:pic>
        <p:nvPicPr>
          <p:cNvPr id="171" name="usgs-logo.pdf"/>
          <p:cNvPicPr>
            <a:picLocks noChangeAspect="1"/>
          </p:cNvPicPr>
          <p:nvPr/>
        </p:nvPicPr>
        <p:blipFill>
          <a:blip r:embed="rId4">
            <a:alphaModFix amt="98825"/>
            <a:extLst/>
          </a:blip>
          <a:stretch>
            <a:fillRect/>
          </a:stretch>
        </p:blipFill>
        <p:spPr>
          <a:xfrm>
            <a:off x="11071059" y="47058"/>
            <a:ext cx="1877154" cy="693292"/>
          </a:xfrm>
          <a:prstGeom prst="rect">
            <a:avLst/>
          </a:prstGeom>
          <a:ln w="12700">
            <a:miter lim="400000"/>
          </a:ln>
        </p:spPr>
      </p:pic>
    </p:spTree>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5420"/>
            <a:ext cx="11704320" cy="1625600"/>
          </a:xfrm>
        </p:spPr>
        <p:txBody>
          <a:bodyPr>
            <a:normAutofit/>
          </a:bodyPr>
          <a:lstStyle/>
          <a:p>
            <a:r>
              <a:rPr lang="en-US" sz="5100" dirty="0">
                <a:solidFill>
                  <a:schemeClr val="accent2"/>
                </a:solidFill>
                <a:latin typeface="Helvetica Neue"/>
                <a:cs typeface="Helvetica Neue"/>
              </a:rPr>
              <a:t>Related Fundamental Questions</a:t>
            </a:r>
            <a:endParaRPr lang="en-US" sz="5100" dirty="0">
              <a:solidFill>
                <a:schemeClr val="accent2"/>
              </a:solidFill>
              <a:latin typeface="Helvetica Neue"/>
              <a:cs typeface="Helvetica Neue"/>
            </a:endParaRPr>
          </a:p>
        </p:txBody>
      </p:sp>
      <p:sp>
        <p:nvSpPr>
          <p:cNvPr id="3" name="Content Placeholder 2"/>
          <p:cNvSpPr>
            <a:spLocks noGrp="1"/>
          </p:cNvSpPr>
          <p:nvPr>
            <p:ph idx="1"/>
          </p:nvPr>
        </p:nvSpPr>
        <p:spPr>
          <a:xfrm>
            <a:off x="650240" y="1631022"/>
            <a:ext cx="12014529" cy="1945298"/>
          </a:xfrm>
        </p:spPr>
        <p:txBody>
          <a:bodyPr>
            <a:noAutofit/>
          </a:bodyPr>
          <a:lstStyle/>
          <a:p>
            <a:pPr>
              <a:lnSpc>
                <a:spcPct val="90000"/>
              </a:lnSpc>
              <a:spcBef>
                <a:spcPts val="0"/>
              </a:spcBef>
              <a:spcAft>
                <a:spcPts val="853"/>
              </a:spcAft>
              <a:buSzPct val="100000"/>
              <a:buFont typeface="Wingdings" charset="2"/>
              <a:buChar char="§"/>
            </a:pPr>
            <a:r>
              <a:rPr lang="en-US" sz="2800" i="1" dirty="0">
                <a:solidFill>
                  <a:schemeClr val="bg1"/>
                </a:solidFill>
                <a:latin typeface="Helvetica Light"/>
                <a:cs typeface="Helvetica Light"/>
              </a:rPr>
              <a:t>How </a:t>
            </a:r>
            <a:r>
              <a:rPr lang="en-US" sz="2800" i="1" dirty="0">
                <a:solidFill>
                  <a:schemeClr val="bg1"/>
                </a:solidFill>
                <a:latin typeface="Helvetica Light"/>
                <a:cs typeface="Helvetica Light"/>
              </a:rPr>
              <a:t>persistent are </a:t>
            </a:r>
            <a:r>
              <a:rPr lang="en-US" sz="2800" i="1" dirty="0">
                <a:solidFill>
                  <a:schemeClr val="bg1"/>
                </a:solidFill>
                <a:latin typeface="Helvetica Light"/>
                <a:cs typeface="Helvetica Light"/>
              </a:rPr>
              <a:t>rupture boundaries of historic earthquakes</a:t>
            </a:r>
            <a:r>
              <a:rPr lang="en-US" sz="2800" i="1" dirty="0">
                <a:solidFill>
                  <a:schemeClr val="bg1"/>
                </a:solidFill>
                <a:latin typeface="Helvetica Light"/>
                <a:cs typeface="Helvetica Light"/>
              </a:rPr>
              <a:t>?</a:t>
            </a:r>
          </a:p>
          <a:p>
            <a:pPr marL="808231" indent="0">
              <a:lnSpc>
                <a:spcPct val="90000"/>
              </a:lnSpc>
              <a:spcBef>
                <a:spcPts val="0"/>
              </a:spcBef>
              <a:spcAft>
                <a:spcPts val="3413"/>
              </a:spcAft>
              <a:buSzPct val="100000"/>
              <a:buNone/>
            </a:pPr>
            <a:r>
              <a:rPr lang="en-US" sz="2600" dirty="0">
                <a:solidFill>
                  <a:schemeClr val="bg1"/>
                </a:solidFill>
                <a:latin typeface="Helvetica Neue"/>
                <a:cs typeface="Helvetica Neue"/>
              </a:rPr>
              <a:t>The western edge of the 1964 Alaska rupture does not appear to be a persistent boundary; what about other historic rupture boundaries along the Alaska-Aleutian </a:t>
            </a:r>
            <a:r>
              <a:rPr lang="en-US" sz="2600" dirty="0" err="1">
                <a:solidFill>
                  <a:schemeClr val="bg1"/>
                </a:solidFill>
                <a:latin typeface="Helvetica Neue"/>
                <a:cs typeface="Helvetica Neue"/>
              </a:rPr>
              <a:t>megathrust</a:t>
            </a:r>
            <a:r>
              <a:rPr lang="en-US" sz="2600" dirty="0">
                <a:solidFill>
                  <a:schemeClr val="bg1"/>
                </a:solidFill>
                <a:latin typeface="Helvetica Neue"/>
                <a:cs typeface="Helvetica Neue"/>
              </a:rPr>
              <a:t>?</a:t>
            </a:r>
            <a:endParaRPr lang="en-US" sz="2600" dirty="0">
              <a:solidFill>
                <a:schemeClr val="bg1"/>
              </a:solidFill>
              <a:latin typeface="Helvetica Neue"/>
              <a:cs typeface="Helvetica Neue"/>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8629" y="3831681"/>
            <a:ext cx="5309669" cy="509438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r="2197"/>
          <a:stretch/>
        </p:blipFill>
        <p:spPr>
          <a:xfrm>
            <a:off x="6049396" y="3590040"/>
            <a:ext cx="6617419" cy="5581585"/>
          </a:xfrm>
          <a:prstGeom prst="rect">
            <a:avLst/>
          </a:prstGeom>
        </p:spPr>
      </p:pic>
      <p:sp>
        <p:nvSpPr>
          <p:cNvPr id="6" name="Rectangle 5"/>
          <p:cNvSpPr/>
          <p:nvPr/>
        </p:nvSpPr>
        <p:spPr>
          <a:xfrm>
            <a:off x="10078720" y="9177229"/>
            <a:ext cx="2586049" cy="467999"/>
          </a:xfrm>
          <a:prstGeom prst="rect">
            <a:avLst/>
          </a:prstGeom>
        </p:spPr>
        <p:txBody>
          <a:bodyPr wrap="square" lIns="116670" tIns="58336" rIns="116670" bIns="58336">
            <a:spAutoFit/>
          </a:bodyPr>
          <a:lstStyle/>
          <a:p>
            <a:pPr algn="l" defTabSz="650197" fontAlgn="base" hangingPunct="1">
              <a:spcBef>
                <a:spcPct val="0"/>
              </a:spcBef>
              <a:spcAft>
                <a:spcPct val="0"/>
              </a:spcAft>
            </a:pPr>
            <a:r>
              <a:rPr lang="en-US" sz="2300" i="1" kern="1200" dirty="0">
                <a:solidFill>
                  <a:prstClr val="white"/>
                </a:solidFill>
                <a:latin typeface="Helvetica Neue"/>
                <a:ea typeface="ＭＳ Ｐゴシック" charset="0"/>
                <a:cs typeface="Helvetica Neue"/>
              </a:rPr>
              <a:t>Briggs et al. 2014</a:t>
            </a:r>
          </a:p>
        </p:txBody>
      </p:sp>
    </p:spTree>
    <p:extLst>
      <p:ext uri="{BB962C8B-B14F-4D97-AF65-F5344CB8AC3E}">
        <p14:creationId xmlns:p14="http://schemas.microsoft.com/office/powerpoint/2010/main" val="2665063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 name="Rectangle 49"/>
          <p:cNvSpPr/>
          <p:nvPr/>
        </p:nvSpPr>
        <p:spPr>
          <a:xfrm>
            <a:off x="0" y="1300481"/>
            <a:ext cx="13004800" cy="84531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2" name="Title 1"/>
          <p:cNvSpPr>
            <a:spLocks noGrp="1"/>
          </p:cNvSpPr>
          <p:nvPr>
            <p:ph type="title"/>
          </p:nvPr>
        </p:nvSpPr>
        <p:spPr>
          <a:xfrm>
            <a:off x="650240" y="-108373"/>
            <a:ext cx="11704320" cy="1625600"/>
          </a:xfrm>
        </p:spPr>
        <p:txBody>
          <a:bodyPr>
            <a:normAutofit/>
          </a:bodyPr>
          <a:lstStyle/>
          <a:p>
            <a:r>
              <a:rPr lang="en-US" sz="5100" dirty="0">
                <a:solidFill>
                  <a:schemeClr val="accent2"/>
                </a:solidFill>
                <a:latin typeface="Helvetica Neue"/>
                <a:cs typeface="Helvetica Neue"/>
              </a:rPr>
              <a:t>Related Fundamental Questions</a:t>
            </a:r>
            <a:endParaRPr lang="en-US" sz="5100" dirty="0">
              <a:solidFill>
                <a:schemeClr val="accent2"/>
              </a:solidFill>
              <a:latin typeface="Helvetica Neue"/>
              <a:cs typeface="Helvetica Neue"/>
            </a:endParaRPr>
          </a:p>
        </p:txBody>
      </p:sp>
      <p:pic>
        <p:nvPicPr>
          <p:cNvPr id="37" name="Picture 36"/>
          <p:cNvPicPr>
            <a:picLocks noChangeAspect="1"/>
          </p:cNvPicPr>
          <p:nvPr/>
        </p:nvPicPr>
        <p:blipFill>
          <a:blip r:embed="rId3"/>
          <a:stretch>
            <a:fillRect/>
          </a:stretch>
        </p:blipFill>
        <p:spPr>
          <a:xfrm>
            <a:off x="132753" y="4086825"/>
            <a:ext cx="3959327" cy="3783885"/>
          </a:xfrm>
          <a:prstGeom prst="rect">
            <a:avLst/>
          </a:prstGeom>
        </p:spPr>
      </p:pic>
      <p:pic>
        <p:nvPicPr>
          <p:cNvPr id="38" name="Picture 37"/>
          <p:cNvPicPr>
            <a:picLocks noChangeAspect="1"/>
          </p:cNvPicPr>
          <p:nvPr/>
        </p:nvPicPr>
        <p:blipFill>
          <a:blip r:embed="rId4"/>
          <a:stretch>
            <a:fillRect/>
          </a:stretch>
        </p:blipFill>
        <p:spPr>
          <a:xfrm>
            <a:off x="4204266" y="3329588"/>
            <a:ext cx="8643480" cy="5298365"/>
          </a:xfrm>
          <a:prstGeom prst="rect">
            <a:avLst/>
          </a:prstGeom>
        </p:spPr>
      </p:pic>
      <p:sp>
        <p:nvSpPr>
          <p:cNvPr id="39" name="Rectangle 38"/>
          <p:cNvSpPr/>
          <p:nvPr/>
        </p:nvSpPr>
        <p:spPr>
          <a:xfrm>
            <a:off x="9759909" y="8635361"/>
            <a:ext cx="3132706" cy="467999"/>
          </a:xfrm>
          <a:prstGeom prst="rect">
            <a:avLst/>
          </a:prstGeom>
        </p:spPr>
        <p:txBody>
          <a:bodyPr wrap="square" lIns="116670" tIns="58336" rIns="116670" bIns="58336">
            <a:spAutoFit/>
          </a:bodyPr>
          <a:lstStyle/>
          <a:p>
            <a:pPr algn="l" defTabSz="650197" fontAlgn="base" hangingPunct="1">
              <a:spcBef>
                <a:spcPct val="0"/>
              </a:spcBef>
              <a:spcAft>
                <a:spcPct val="0"/>
              </a:spcAft>
            </a:pPr>
            <a:r>
              <a:rPr lang="en-US" sz="2300" i="1" kern="1200" dirty="0">
                <a:solidFill>
                  <a:srgbClr val="76B6F2">
                    <a:lumMod val="75000"/>
                  </a:srgbClr>
                </a:solidFill>
                <a:latin typeface="Helvetica Neue"/>
                <a:ea typeface="ＭＳ Ｐゴシック" charset="0"/>
                <a:cs typeface="Helvetica Neue"/>
              </a:rPr>
              <a:t>Shillington et al., 2015</a:t>
            </a:r>
          </a:p>
        </p:txBody>
      </p:sp>
      <p:sp>
        <p:nvSpPr>
          <p:cNvPr id="40" name="Rectangle 39"/>
          <p:cNvSpPr/>
          <p:nvPr/>
        </p:nvSpPr>
        <p:spPr>
          <a:xfrm>
            <a:off x="4934136" y="2268421"/>
            <a:ext cx="3601490" cy="1168363"/>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a:t>
            </a:r>
            <a:r>
              <a:rPr lang="en-US" sz="2300" kern="1200" dirty="0" err="1">
                <a:solidFill>
                  <a:srgbClr val="76B6F2">
                    <a:lumMod val="75000"/>
                  </a:srgbClr>
                </a:solidFill>
                <a:latin typeface="Helvetica Neue"/>
                <a:ea typeface="ＭＳ Ｐゴシック" charset="0"/>
                <a:cs typeface="Helvetica Neue"/>
              </a:rPr>
              <a:t>Shumagin</a:t>
            </a:r>
            <a:r>
              <a:rPr lang="en-US" sz="2300" kern="1200" dirty="0">
                <a:solidFill>
                  <a:srgbClr val="76B6F2">
                    <a:lumMod val="75000"/>
                  </a:srgbClr>
                </a:solidFill>
                <a:latin typeface="Helvetica Neue"/>
                <a:ea typeface="ＭＳ Ｐゴシック" charset="0"/>
                <a:cs typeface="Helvetica Neue"/>
              </a:rPr>
              <a:t> Gap:”</a:t>
            </a:r>
          </a:p>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rough, hydrated slab,</a:t>
            </a:r>
          </a:p>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more </a:t>
            </a:r>
            <a:r>
              <a:rPr lang="en-US" sz="2300" kern="1200" dirty="0" err="1">
                <a:solidFill>
                  <a:srgbClr val="76B6F2">
                    <a:lumMod val="75000"/>
                  </a:srgbClr>
                </a:solidFill>
                <a:latin typeface="Helvetica Neue"/>
                <a:ea typeface="ＭＳ Ｐゴシック" charset="0"/>
                <a:cs typeface="Helvetica Neue"/>
              </a:rPr>
              <a:t>microseismicity</a:t>
            </a:r>
            <a:endParaRPr lang="en-US" sz="2300" kern="1200" dirty="0">
              <a:solidFill>
                <a:srgbClr val="76B6F2">
                  <a:lumMod val="75000"/>
                </a:srgbClr>
              </a:solidFill>
              <a:latin typeface="Helvetica Neue"/>
              <a:ea typeface="ＭＳ Ｐゴシック" charset="0"/>
              <a:cs typeface="Helvetica Neue"/>
            </a:endParaRPr>
          </a:p>
        </p:txBody>
      </p:sp>
      <p:sp>
        <p:nvSpPr>
          <p:cNvPr id="41" name="Rectangle 40"/>
          <p:cNvSpPr/>
          <p:nvPr/>
        </p:nvSpPr>
        <p:spPr>
          <a:xfrm>
            <a:off x="414658" y="8218860"/>
            <a:ext cx="1963200" cy="818182"/>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a:t>
            </a:r>
            <a:r>
              <a:rPr lang="en-US" sz="2300" kern="1200" dirty="0" err="1">
                <a:solidFill>
                  <a:srgbClr val="76B6F2">
                    <a:lumMod val="75000"/>
                  </a:srgbClr>
                </a:solidFill>
                <a:latin typeface="Helvetica Neue"/>
                <a:ea typeface="ＭＳ Ｐゴシック" charset="0"/>
                <a:cs typeface="Helvetica Neue"/>
              </a:rPr>
              <a:t>Shumagin</a:t>
            </a:r>
            <a:endParaRPr lang="en-US" sz="2300" kern="1200" dirty="0">
              <a:solidFill>
                <a:srgbClr val="76B6F2">
                  <a:lumMod val="75000"/>
                </a:srgbClr>
              </a:solidFill>
              <a:latin typeface="Helvetica Neue"/>
              <a:ea typeface="ＭＳ Ｐゴシック" charset="0"/>
              <a:cs typeface="Helvetica Neue"/>
            </a:endParaRPr>
          </a:p>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Gap”</a:t>
            </a:r>
          </a:p>
        </p:txBody>
      </p:sp>
      <p:sp>
        <p:nvSpPr>
          <p:cNvPr id="42" name="Rectangle 41"/>
          <p:cNvSpPr/>
          <p:nvPr/>
        </p:nvSpPr>
        <p:spPr>
          <a:xfrm>
            <a:off x="2377858" y="8218860"/>
            <a:ext cx="1963200" cy="818182"/>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a:t>
            </a:r>
            <a:r>
              <a:rPr lang="en-US" sz="2300" kern="1200" dirty="0" err="1">
                <a:solidFill>
                  <a:srgbClr val="76B6F2">
                    <a:lumMod val="75000"/>
                  </a:srgbClr>
                </a:solidFill>
                <a:latin typeface="Helvetica Neue"/>
                <a:ea typeface="ＭＳ Ｐゴシック" charset="0"/>
                <a:cs typeface="Helvetica Neue"/>
              </a:rPr>
              <a:t>Semidi</a:t>
            </a:r>
            <a:endParaRPr lang="en-US" sz="2300" kern="1200" dirty="0">
              <a:solidFill>
                <a:srgbClr val="76B6F2">
                  <a:lumMod val="75000"/>
                </a:srgbClr>
              </a:solidFill>
              <a:latin typeface="Helvetica Neue"/>
              <a:ea typeface="ＭＳ Ｐゴシック" charset="0"/>
              <a:cs typeface="Helvetica Neue"/>
            </a:endParaRPr>
          </a:p>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segment”</a:t>
            </a:r>
          </a:p>
        </p:txBody>
      </p:sp>
      <p:sp>
        <p:nvSpPr>
          <p:cNvPr id="43" name="Rectangle 42"/>
          <p:cNvSpPr/>
          <p:nvPr/>
        </p:nvSpPr>
        <p:spPr>
          <a:xfrm>
            <a:off x="9313565" y="2268421"/>
            <a:ext cx="3601490" cy="1168363"/>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a:t>
            </a:r>
            <a:r>
              <a:rPr lang="en-US" sz="2300" kern="1200" dirty="0" err="1">
                <a:solidFill>
                  <a:srgbClr val="76B6F2">
                    <a:lumMod val="75000"/>
                  </a:srgbClr>
                </a:solidFill>
                <a:latin typeface="Helvetica Neue"/>
                <a:ea typeface="ＭＳ Ｐゴシック" charset="0"/>
                <a:cs typeface="Helvetica Neue"/>
              </a:rPr>
              <a:t>Semidi</a:t>
            </a:r>
            <a:r>
              <a:rPr lang="en-US" sz="2300" kern="1200" dirty="0">
                <a:solidFill>
                  <a:srgbClr val="76B6F2">
                    <a:lumMod val="75000"/>
                  </a:srgbClr>
                </a:solidFill>
                <a:latin typeface="Helvetica Neue"/>
                <a:ea typeface="ＭＳ Ｐゴシック" charset="0"/>
                <a:cs typeface="Helvetica Neue"/>
              </a:rPr>
              <a:t> segment:”</a:t>
            </a:r>
          </a:p>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smooth, thick sediment,</a:t>
            </a:r>
          </a:p>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less </a:t>
            </a:r>
            <a:r>
              <a:rPr lang="en-US" sz="2300" kern="1200" dirty="0" err="1">
                <a:solidFill>
                  <a:srgbClr val="76B6F2">
                    <a:lumMod val="75000"/>
                  </a:srgbClr>
                </a:solidFill>
                <a:latin typeface="Helvetica Neue"/>
                <a:ea typeface="ＭＳ Ｐゴシック" charset="0"/>
                <a:cs typeface="Helvetica Neue"/>
              </a:rPr>
              <a:t>microseismicity</a:t>
            </a:r>
            <a:r>
              <a:rPr lang="en-US" sz="2300" kern="1200" dirty="0">
                <a:solidFill>
                  <a:srgbClr val="76B6F2">
                    <a:lumMod val="75000"/>
                  </a:srgbClr>
                </a:solidFill>
                <a:latin typeface="Helvetica Neue"/>
                <a:ea typeface="ＭＳ Ｐゴシック" charset="0"/>
                <a:cs typeface="Helvetica Neue"/>
              </a:rPr>
              <a:t> </a:t>
            </a:r>
          </a:p>
        </p:txBody>
      </p:sp>
      <p:cxnSp>
        <p:nvCxnSpPr>
          <p:cNvPr id="44" name="Straight Connector 43"/>
          <p:cNvCxnSpPr>
            <a:endCxn id="41" idx="0"/>
          </p:cNvCxnSpPr>
          <p:nvPr/>
        </p:nvCxnSpPr>
        <p:spPr>
          <a:xfrm flipH="1">
            <a:off x="1396257" y="7107491"/>
            <a:ext cx="573096" cy="1111371"/>
          </a:xfrm>
          <a:prstGeom prst="line">
            <a:avLst/>
          </a:prstGeom>
          <a:ln w="12700" cmpd="sng">
            <a:solidFill>
              <a:schemeClr val="accent6">
                <a:lumMod val="75000"/>
              </a:schemeClr>
            </a:solidFill>
            <a:prstDash val="dot"/>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a:endCxn id="42" idx="0"/>
          </p:cNvCxnSpPr>
          <p:nvPr/>
        </p:nvCxnSpPr>
        <p:spPr>
          <a:xfrm>
            <a:off x="3038689" y="6651091"/>
            <a:ext cx="320768" cy="1567771"/>
          </a:xfrm>
          <a:prstGeom prst="line">
            <a:avLst/>
          </a:prstGeom>
          <a:ln w="12700" cmpd="sng">
            <a:solidFill>
              <a:schemeClr val="accent6">
                <a:lumMod val="75000"/>
              </a:schemeClr>
            </a:solidFill>
            <a:prstDash val="dot"/>
          </a:ln>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rot="19849364">
            <a:off x="2765853" y="6019395"/>
            <a:ext cx="977458" cy="467999"/>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7E13E3">
                    <a:lumMod val="75000"/>
                  </a:srgbClr>
                </a:solidFill>
                <a:latin typeface="Helvetica"/>
                <a:ea typeface="ＭＳ Ｐゴシック" charset="0"/>
                <a:cs typeface="Helvetica"/>
              </a:rPr>
              <a:t>1938</a:t>
            </a:r>
          </a:p>
        </p:txBody>
      </p:sp>
      <p:sp>
        <p:nvSpPr>
          <p:cNvPr id="47" name="Rectangle 46"/>
          <p:cNvSpPr/>
          <p:nvPr/>
        </p:nvSpPr>
        <p:spPr>
          <a:xfrm rot="20382104">
            <a:off x="758399" y="6870879"/>
            <a:ext cx="977458" cy="467999"/>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7E13E3">
                    <a:lumMod val="75000"/>
                  </a:srgbClr>
                </a:solidFill>
                <a:latin typeface="Helvetica"/>
                <a:ea typeface="ＭＳ Ｐゴシック" charset="0"/>
                <a:cs typeface="Helvetica"/>
              </a:rPr>
              <a:t>1946</a:t>
            </a:r>
          </a:p>
        </p:txBody>
      </p:sp>
      <p:sp>
        <p:nvSpPr>
          <p:cNvPr id="48" name="Rectangle 47"/>
          <p:cNvSpPr/>
          <p:nvPr/>
        </p:nvSpPr>
        <p:spPr>
          <a:xfrm rot="18693141">
            <a:off x="2915603" y="4385146"/>
            <a:ext cx="977458" cy="467999"/>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7E13E3">
                    <a:lumMod val="75000"/>
                  </a:srgbClr>
                </a:solidFill>
                <a:latin typeface="Helvetica"/>
                <a:ea typeface="ＭＳ Ｐゴシック" charset="0"/>
                <a:cs typeface="Helvetica"/>
              </a:rPr>
              <a:t>1964</a:t>
            </a:r>
          </a:p>
        </p:txBody>
      </p:sp>
      <p:sp>
        <p:nvSpPr>
          <p:cNvPr id="49" name="Rectangle 48"/>
          <p:cNvSpPr/>
          <p:nvPr/>
        </p:nvSpPr>
        <p:spPr>
          <a:xfrm>
            <a:off x="730011" y="3268643"/>
            <a:ext cx="3196049" cy="818182"/>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Alaska Peninsula</a:t>
            </a:r>
          </a:p>
          <a:p>
            <a:pPr defTabSz="650197" fontAlgn="base" hangingPunct="1">
              <a:spcBef>
                <a:spcPct val="0"/>
              </a:spcBef>
              <a:spcAft>
                <a:spcPct val="0"/>
              </a:spcAft>
            </a:pPr>
            <a:r>
              <a:rPr lang="en-US" sz="2300" kern="1200" dirty="0">
                <a:solidFill>
                  <a:srgbClr val="76B6F2">
                    <a:lumMod val="75000"/>
                  </a:srgbClr>
                </a:solidFill>
                <a:latin typeface="Helvetica Neue"/>
                <a:ea typeface="ＭＳ Ｐゴシック" charset="0"/>
                <a:cs typeface="Helvetica Neue"/>
              </a:rPr>
              <a:t>seismicity</a:t>
            </a:r>
          </a:p>
        </p:txBody>
      </p:sp>
      <p:sp>
        <p:nvSpPr>
          <p:cNvPr id="51" name="Content Placeholder 2"/>
          <p:cNvSpPr>
            <a:spLocks noGrp="1"/>
          </p:cNvSpPr>
          <p:nvPr>
            <p:ph idx="1"/>
          </p:nvPr>
        </p:nvSpPr>
        <p:spPr>
          <a:xfrm>
            <a:off x="650240" y="1300480"/>
            <a:ext cx="12014529" cy="1945298"/>
          </a:xfrm>
        </p:spPr>
        <p:txBody>
          <a:bodyPr>
            <a:noAutofit/>
          </a:bodyPr>
          <a:lstStyle/>
          <a:p>
            <a:pPr>
              <a:lnSpc>
                <a:spcPct val="90000"/>
              </a:lnSpc>
              <a:spcBef>
                <a:spcPts val="0"/>
              </a:spcBef>
              <a:spcAft>
                <a:spcPts val="853"/>
              </a:spcAft>
              <a:buSzPct val="100000"/>
              <a:buFont typeface="Wingdings" charset="2"/>
              <a:buChar char="§"/>
            </a:pPr>
            <a:r>
              <a:rPr lang="en-US" sz="2800" i="1" dirty="0">
                <a:latin typeface="Helvetica Light"/>
                <a:cs typeface="Helvetica Light"/>
              </a:rPr>
              <a:t>How do variations in seismicity, plate coupling, and properties of the subducting slab influence great earthquakes</a:t>
            </a:r>
            <a:r>
              <a:rPr lang="en-US" sz="2800" i="1" dirty="0">
                <a:latin typeface="Helvetica Light"/>
                <a:cs typeface="Helvetica Light"/>
              </a:rPr>
              <a:t>?</a:t>
            </a:r>
            <a:endParaRPr lang="en-US" sz="2800" i="1" dirty="0">
              <a:latin typeface="Helvetica Light"/>
              <a:cs typeface="Helvetica Light"/>
            </a:endParaRPr>
          </a:p>
        </p:txBody>
      </p:sp>
    </p:spTree>
    <p:extLst>
      <p:ext uri="{BB962C8B-B14F-4D97-AF65-F5344CB8AC3E}">
        <p14:creationId xmlns:p14="http://schemas.microsoft.com/office/powerpoint/2010/main" val="9287818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30" name="Straight Connector 29"/>
          <p:cNvCxnSpPr>
            <a:endCxn id="18" idx="6"/>
          </p:cNvCxnSpPr>
          <p:nvPr/>
        </p:nvCxnSpPr>
        <p:spPr>
          <a:xfrm flipV="1">
            <a:off x="6944074" y="6991159"/>
            <a:ext cx="1725793" cy="53109"/>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50240" y="5420"/>
            <a:ext cx="11704320" cy="1625600"/>
          </a:xfrm>
        </p:spPr>
        <p:txBody>
          <a:bodyPr>
            <a:normAutofit/>
          </a:bodyPr>
          <a:lstStyle/>
          <a:p>
            <a:r>
              <a:rPr lang="en-US" sz="5100" dirty="0">
                <a:solidFill>
                  <a:schemeClr val="accent2"/>
                </a:solidFill>
                <a:latin typeface="Helvetica Neue"/>
                <a:cs typeface="Helvetica Neue"/>
              </a:rPr>
              <a:t>Related Fundamental Questions</a:t>
            </a:r>
            <a:endParaRPr lang="en-US" sz="5100" dirty="0">
              <a:solidFill>
                <a:schemeClr val="accent2"/>
              </a:solidFill>
              <a:latin typeface="Helvetica Neue"/>
              <a:cs typeface="Helvetica Neue"/>
            </a:endParaRPr>
          </a:p>
        </p:txBody>
      </p:sp>
      <p:sp>
        <p:nvSpPr>
          <p:cNvPr id="3" name="Content Placeholder 2"/>
          <p:cNvSpPr>
            <a:spLocks noGrp="1"/>
          </p:cNvSpPr>
          <p:nvPr>
            <p:ph idx="1"/>
          </p:nvPr>
        </p:nvSpPr>
        <p:spPr>
          <a:xfrm>
            <a:off x="650240" y="1300480"/>
            <a:ext cx="12014529" cy="1945298"/>
          </a:xfrm>
        </p:spPr>
        <p:txBody>
          <a:bodyPr>
            <a:noAutofit/>
          </a:bodyPr>
          <a:lstStyle/>
          <a:p>
            <a:pPr>
              <a:lnSpc>
                <a:spcPct val="90000"/>
              </a:lnSpc>
              <a:spcBef>
                <a:spcPts val="0"/>
              </a:spcBef>
              <a:spcAft>
                <a:spcPts val="853"/>
              </a:spcAft>
              <a:buSzPct val="100000"/>
              <a:buFont typeface="Wingdings" charset="2"/>
              <a:buChar char="§"/>
            </a:pPr>
            <a:r>
              <a:rPr lang="en-US" sz="2800" i="1" dirty="0">
                <a:solidFill>
                  <a:schemeClr val="bg1"/>
                </a:solidFill>
                <a:latin typeface="Helvetica Light"/>
                <a:cs typeface="Helvetica Light"/>
              </a:rPr>
              <a:t>How do variations in seismicity, plate coupling, and properties of the subducting slab influence great earthquakes?</a:t>
            </a:r>
          </a:p>
          <a:p>
            <a:pPr marL="808231" indent="0">
              <a:lnSpc>
                <a:spcPct val="90000"/>
              </a:lnSpc>
              <a:spcBef>
                <a:spcPts val="0"/>
              </a:spcBef>
              <a:spcAft>
                <a:spcPts val="3413"/>
              </a:spcAft>
              <a:buSzPct val="100000"/>
              <a:buNone/>
            </a:pPr>
            <a:r>
              <a:rPr lang="en-US" sz="2800" dirty="0">
                <a:solidFill>
                  <a:schemeClr val="bg1"/>
                </a:solidFill>
                <a:latin typeface="Helvetica Neue"/>
                <a:cs typeface="Helvetica Neue"/>
              </a:rPr>
              <a:t>Creep on the </a:t>
            </a:r>
            <a:r>
              <a:rPr lang="en-US" sz="2800" dirty="0" err="1">
                <a:solidFill>
                  <a:schemeClr val="bg1"/>
                </a:solidFill>
                <a:latin typeface="Helvetica Neue"/>
                <a:cs typeface="Helvetica Neue"/>
              </a:rPr>
              <a:t>megathrust</a:t>
            </a:r>
            <a:r>
              <a:rPr lang="en-US" sz="2800" dirty="0">
                <a:solidFill>
                  <a:schemeClr val="bg1"/>
                </a:solidFill>
                <a:latin typeface="Helvetica Neue"/>
                <a:cs typeface="Helvetica Neue"/>
              </a:rPr>
              <a:t> may have controlled rupture size in the </a:t>
            </a:r>
            <a:r>
              <a:rPr lang="en-US" sz="2800" dirty="0" err="1">
                <a:solidFill>
                  <a:schemeClr val="bg1"/>
                </a:solidFill>
                <a:latin typeface="Helvetica Neue"/>
                <a:cs typeface="Helvetica Neue"/>
              </a:rPr>
              <a:t>Shumagins</a:t>
            </a:r>
            <a:r>
              <a:rPr lang="en-US" sz="2800" dirty="0">
                <a:solidFill>
                  <a:schemeClr val="bg1"/>
                </a:solidFill>
                <a:latin typeface="Helvetica Neue"/>
                <a:cs typeface="Helvetica Neue"/>
              </a:rPr>
              <a:t>. Elsewhere, the </a:t>
            </a:r>
            <a:r>
              <a:rPr lang="en-US" sz="2800" dirty="0" err="1">
                <a:solidFill>
                  <a:schemeClr val="bg1"/>
                </a:solidFill>
                <a:latin typeface="Helvetica Neue"/>
                <a:cs typeface="Helvetica Neue"/>
              </a:rPr>
              <a:t>megathrust</a:t>
            </a:r>
            <a:r>
              <a:rPr lang="en-US" sz="2800" dirty="0">
                <a:solidFill>
                  <a:schemeClr val="bg1"/>
                </a:solidFill>
                <a:latin typeface="Helvetica Neue"/>
                <a:cs typeface="Helvetica Neue"/>
              </a:rPr>
              <a:t> has ruptured areas that presently are locked and creeping</a:t>
            </a:r>
            <a:r>
              <a:rPr lang="en-US" sz="2800" i="1" dirty="0">
                <a:solidFill>
                  <a:schemeClr val="bg1"/>
                </a:solidFill>
                <a:latin typeface="Helvetica Light"/>
                <a:cs typeface="Helvetica Light"/>
              </a:rPr>
              <a:t>.</a:t>
            </a:r>
          </a:p>
        </p:txBody>
      </p:sp>
      <p:pic>
        <p:nvPicPr>
          <p:cNvPr id="7" name="Picture 6"/>
          <p:cNvPicPr>
            <a:picLocks noChangeAspect="1"/>
          </p:cNvPicPr>
          <p:nvPr/>
        </p:nvPicPr>
        <p:blipFill>
          <a:blip r:embed="rId3"/>
          <a:stretch>
            <a:fillRect/>
          </a:stretch>
        </p:blipFill>
        <p:spPr>
          <a:xfrm>
            <a:off x="821901" y="3814677"/>
            <a:ext cx="5890022" cy="3288707"/>
          </a:xfrm>
          <a:prstGeom prst="rect">
            <a:avLst/>
          </a:prstGeom>
        </p:spPr>
      </p:pic>
      <p:sp>
        <p:nvSpPr>
          <p:cNvPr id="8" name="Oval 7"/>
          <p:cNvSpPr/>
          <p:nvPr/>
        </p:nvSpPr>
        <p:spPr>
          <a:xfrm>
            <a:off x="5051616" y="5111839"/>
            <a:ext cx="145838" cy="145838"/>
          </a:xfrm>
          <a:prstGeom prst="ellipse">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9" name="Oval 8"/>
          <p:cNvSpPr/>
          <p:nvPr/>
        </p:nvSpPr>
        <p:spPr>
          <a:xfrm>
            <a:off x="4636539" y="4859427"/>
            <a:ext cx="145838" cy="145838"/>
          </a:xfrm>
          <a:prstGeom prst="ellipse">
            <a:avLst/>
          </a:prstGeom>
          <a:solidFill>
            <a:srgbClr val="00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10" name="Oval 9"/>
          <p:cNvSpPr/>
          <p:nvPr/>
        </p:nvSpPr>
        <p:spPr>
          <a:xfrm>
            <a:off x="3851259" y="5302553"/>
            <a:ext cx="145838" cy="145838"/>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11" name="Oval 10"/>
          <p:cNvSpPr/>
          <p:nvPr/>
        </p:nvSpPr>
        <p:spPr>
          <a:xfrm>
            <a:off x="6263191" y="4646275"/>
            <a:ext cx="145838" cy="145838"/>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12" name="Rectangle 11"/>
          <p:cNvSpPr/>
          <p:nvPr/>
        </p:nvSpPr>
        <p:spPr>
          <a:xfrm>
            <a:off x="384053" y="7261013"/>
            <a:ext cx="4462451" cy="2385610"/>
          </a:xfrm>
          <a:prstGeom prst="rect">
            <a:avLst/>
          </a:prstGeom>
        </p:spPr>
        <p:txBody>
          <a:bodyPr wrap="square" lIns="130039" tIns="65020" rIns="130039" bIns="65020">
            <a:spAutoFit/>
          </a:bodyPr>
          <a:lstStyle/>
          <a:p>
            <a:pPr algn="l" defTabSz="650197" fontAlgn="base" hangingPunct="1">
              <a:spcBef>
                <a:spcPct val="0"/>
              </a:spcBef>
              <a:spcAft>
                <a:spcPts val="853"/>
              </a:spcAft>
            </a:pPr>
            <a:r>
              <a:rPr lang="en-US" sz="2600" u="sng" kern="1200" dirty="0">
                <a:solidFill>
                  <a:srgbClr val="8EB4E3"/>
                </a:solidFill>
                <a:latin typeface="Helvetica Neue"/>
                <a:ea typeface="ＭＳ Ｐゴシック" charset="0"/>
                <a:cs typeface="Helvetica Neue"/>
              </a:rPr>
              <a:t>Fox Islands</a:t>
            </a:r>
          </a:p>
          <a:p>
            <a:pPr algn="l" defTabSz="650197" fontAlgn="base" hangingPunct="1">
              <a:spcBef>
                <a:spcPct val="0"/>
              </a:spcBef>
              <a:spcAft>
                <a:spcPct val="0"/>
              </a:spcAft>
            </a:pPr>
            <a:r>
              <a:rPr lang="en-US" sz="2800" i="1" kern="1200" dirty="0">
                <a:solidFill>
                  <a:srgbClr val="8EB4E3"/>
                </a:solidFill>
                <a:latin typeface="Helvetica Light"/>
                <a:ea typeface="ＭＳ Ｐゴシック" charset="0"/>
                <a:cs typeface="Helvetica Light"/>
              </a:rPr>
              <a:t>Unusually large tsunamis frequent a currently creeping part of the Aleutian </a:t>
            </a:r>
            <a:r>
              <a:rPr lang="en-US" sz="2800" i="1" kern="1200" dirty="0" err="1">
                <a:solidFill>
                  <a:srgbClr val="8EB4E3"/>
                </a:solidFill>
                <a:latin typeface="Helvetica Light"/>
                <a:ea typeface="ＭＳ Ｐゴシック" charset="0"/>
                <a:cs typeface="Helvetica Light"/>
              </a:rPr>
              <a:t>megathrust</a:t>
            </a:r>
            <a:r>
              <a:rPr lang="en-US" sz="2800" i="1" kern="1200" dirty="0">
                <a:solidFill>
                  <a:srgbClr val="8EB4E3"/>
                </a:solidFill>
                <a:latin typeface="Helvetica Light"/>
                <a:ea typeface="ＭＳ Ｐゴシック" charset="0"/>
                <a:cs typeface="Helvetica Light"/>
              </a:rPr>
              <a:t>.</a:t>
            </a:r>
          </a:p>
        </p:txBody>
      </p:sp>
      <p:sp>
        <p:nvSpPr>
          <p:cNvPr id="13" name="Oval 12"/>
          <p:cNvSpPr/>
          <p:nvPr/>
        </p:nvSpPr>
        <p:spPr>
          <a:xfrm>
            <a:off x="4543525" y="7484358"/>
            <a:ext cx="224449" cy="224449"/>
          </a:xfrm>
          <a:prstGeom prst="ellipse">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14" name="Rectangle 13"/>
          <p:cNvSpPr/>
          <p:nvPr/>
        </p:nvSpPr>
        <p:spPr>
          <a:xfrm>
            <a:off x="4846505" y="7261013"/>
            <a:ext cx="3707083" cy="2385610"/>
          </a:xfrm>
          <a:prstGeom prst="rect">
            <a:avLst/>
          </a:prstGeom>
        </p:spPr>
        <p:txBody>
          <a:bodyPr wrap="square" lIns="130039" tIns="65020" rIns="130039" bIns="65020">
            <a:spAutoFit/>
          </a:bodyPr>
          <a:lstStyle/>
          <a:p>
            <a:pPr algn="l" defTabSz="650197" fontAlgn="base" hangingPunct="1">
              <a:spcBef>
                <a:spcPct val="0"/>
              </a:spcBef>
              <a:spcAft>
                <a:spcPts val="853"/>
              </a:spcAft>
            </a:pPr>
            <a:r>
              <a:rPr lang="en-US" sz="2600" u="sng" kern="1200" dirty="0" err="1">
                <a:solidFill>
                  <a:srgbClr val="8EB4E3"/>
                </a:solidFill>
                <a:latin typeface="Helvetica Neue"/>
                <a:ea typeface="ＭＳ Ｐゴシック" charset="0"/>
                <a:cs typeface="Helvetica Neue"/>
              </a:rPr>
              <a:t>Sanak</a:t>
            </a:r>
            <a:r>
              <a:rPr lang="en-US" sz="2600" u="sng" kern="1200" dirty="0">
                <a:solidFill>
                  <a:srgbClr val="8EB4E3"/>
                </a:solidFill>
                <a:latin typeface="Helvetica Neue"/>
                <a:ea typeface="ＭＳ Ｐゴシック" charset="0"/>
                <a:cs typeface="Helvetica Neue"/>
              </a:rPr>
              <a:t> Island</a:t>
            </a:r>
          </a:p>
          <a:p>
            <a:pPr algn="l" defTabSz="650197" fontAlgn="base" hangingPunct="1">
              <a:spcBef>
                <a:spcPct val="0"/>
              </a:spcBef>
              <a:spcAft>
                <a:spcPct val="0"/>
              </a:spcAft>
            </a:pPr>
            <a:r>
              <a:rPr lang="en-US" sz="2800" i="1" kern="1200" dirty="0">
                <a:solidFill>
                  <a:srgbClr val="8EB4E3"/>
                </a:solidFill>
                <a:latin typeface="Helvetica Light"/>
                <a:ea typeface="ＭＳ Ｐゴシック" charset="0"/>
                <a:cs typeface="Helvetica Light"/>
              </a:rPr>
              <a:t>ancient tsunamis occurred prior to ~2000 </a:t>
            </a:r>
            <a:r>
              <a:rPr lang="en-US" sz="2800" i="1" kern="1200" dirty="0" err="1">
                <a:solidFill>
                  <a:srgbClr val="8EB4E3"/>
                </a:solidFill>
                <a:latin typeface="Helvetica Light"/>
                <a:ea typeface="ＭＳ Ｐゴシック" charset="0"/>
                <a:cs typeface="Helvetica Light"/>
              </a:rPr>
              <a:t>yr</a:t>
            </a:r>
            <a:r>
              <a:rPr lang="en-US" sz="2800" i="1" kern="1200" dirty="0">
                <a:solidFill>
                  <a:srgbClr val="8EB4E3"/>
                </a:solidFill>
                <a:latin typeface="Helvetica Light"/>
                <a:ea typeface="ＭＳ Ｐゴシック" charset="0"/>
                <a:cs typeface="Helvetica Light"/>
              </a:rPr>
              <a:t> ago, but not in 1788.</a:t>
            </a:r>
          </a:p>
        </p:txBody>
      </p:sp>
      <p:sp>
        <p:nvSpPr>
          <p:cNvPr id="15" name="Oval 14"/>
          <p:cNvSpPr/>
          <p:nvPr/>
        </p:nvSpPr>
        <p:spPr>
          <a:xfrm>
            <a:off x="6958639" y="3878234"/>
            <a:ext cx="224449" cy="224449"/>
          </a:xfrm>
          <a:prstGeom prst="ellipse">
            <a:avLst/>
          </a:prstGeom>
          <a:solidFill>
            <a:srgbClr val="00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16" name="Rectangle 15"/>
          <p:cNvSpPr/>
          <p:nvPr/>
        </p:nvSpPr>
        <p:spPr>
          <a:xfrm>
            <a:off x="7261619" y="3825317"/>
            <a:ext cx="5567411" cy="2385610"/>
          </a:xfrm>
          <a:prstGeom prst="rect">
            <a:avLst/>
          </a:prstGeom>
        </p:spPr>
        <p:txBody>
          <a:bodyPr wrap="square" lIns="130039" tIns="65020" rIns="130039" bIns="65020">
            <a:spAutoFit/>
          </a:bodyPr>
          <a:lstStyle/>
          <a:p>
            <a:pPr algn="l" defTabSz="650197" fontAlgn="base" hangingPunct="1">
              <a:spcBef>
                <a:spcPct val="0"/>
              </a:spcBef>
              <a:spcAft>
                <a:spcPts val="853"/>
              </a:spcAft>
            </a:pPr>
            <a:r>
              <a:rPr lang="en-US" sz="2600" u="sng" kern="1200" dirty="0" err="1">
                <a:solidFill>
                  <a:srgbClr val="8EB4E3"/>
                </a:solidFill>
                <a:latin typeface="Helvetica Neue"/>
                <a:ea typeface="ＭＳ Ｐゴシック" charset="0"/>
                <a:cs typeface="Helvetica Neue"/>
              </a:rPr>
              <a:t>Shumagin</a:t>
            </a:r>
            <a:r>
              <a:rPr lang="en-US" sz="2600" u="sng" kern="1200" dirty="0">
                <a:solidFill>
                  <a:srgbClr val="8EB4E3"/>
                </a:solidFill>
                <a:latin typeface="Helvetica Neue"/>
                <a:ea typeface="ＭＳ Ｐゴシック" charset="0"/>
                <a:cs typeface="Helvetica Neue"/>
              </a:rPr>
              <a:t> Islands</a:t>
            </a:r>
          </a:p>
          <a:p>
            <a:pPr algn="l" defTabSz="650197" fontAlgn="base" hangingPunct="1">
              <a:spcBef>
                <a:spcPct val="0"/>
              </a:spcBef>
              <a:spcAft>
                <a:spcPct val="0"/>
              </a:spcAft>
            </a:pPr>
            <a:r>
              <a:rPr lang="en-US" sz="2800" i="1" kern="1200" dirty="0">
                <a:solidFill>
                  <a:srgbClr val="8EB4E3"/>
                </a:solidFill>
                <a:latin typeface="Helvetica Light"/>
                <a:ea typeface="ＭＳ Ｐゴシック" charset="0"/>
                <a:cs typeface="Helvetica Light"/>
              </a:rPr>
              <a:t>Absence of evidence for great earthquakes or tsunamis implies that creep has relieved strain for thousands of years.</a:t>
            </a:r>
          </a:p>
        </p:txBody>
      </p:sp>
      <p:sp>
        <p:nvSpPr>
          <p:cNvPr id="17" name="Oval 16"/>
          <p:cNvSpPr/>
          <p:nvPr/>
        </p:nvSpPr>
        <p:spPr>
          <a:xfrm>
            <a:off x="6958639" y="4148618"/>
            <a:ext cx="224449" cy="224449"/>
          </a:xfrm>
          <a:prstGeom prst="ellipse">
            <a:avLst/>
          </a:prstGeom>
          <a:solidFill>
            <a:srgbClr val="0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18" name="Oval 17"/>
          <p:cNvSpPr/>
          <p:nvPr/>
        </p:nvSpPr>
        <p:spPr>
          <a:xfrm>
            <a:off x="8445417" y="6878935"/>
            <a:ext cx="224449" cy="224449"/>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19" name="Rectangle 18"/>
          <p:cNvSpPr/>
          <p:nvPr/>
        </p:nvSpPr>
        <p:spPr>
          <a:xfrm>
            <a:off x="8789806" y="6736199"/>
            <a:ext cx="4214994" cy="2867109"/>
          </a:xfrm>
          <a:prstGeom prst="rect">
            <a:avLst/>
          </a:prstGeom>
        </p:spPr>
        <p:txBody>
          <a:bodyPr wrap="square" lIns="130039" tIns="65020" rIns="130039" bIns="65020">
            <a:spAutoFit/>
          </a:bodyPr>
          <a:lstStyle/>
          <a:p>
            <a:pPr algn="l" defTabSz="650197" fontAlgn="base" hangingPunct="1">
              <a:spcBef>
                <a:spcPct val="0"/>
              </a:spcBef>
              <a:spcAft>
                <a:spcPts val="853"/>
              </a:spcAft>
            </a:pPr>
            <a:r>
              <a:rPr lang="en-US" sz="2600" u="sng" kern="1200" dirty="0" err="1">
                <a:solidFill>
                  <a:srgbClr val="76B6F2"/>
                </a:solidFill>
                <a:latin typeface="Helvetica Neue"/>
                <a:ea typeface="ＭＳ Ｐゴシック" charset="0"/>
                <a:cs typeface="Helvetica Neue"/>
              </a:rPr>
              <a:t>Chirikof</a:t>
            </a:r>
            <a:r>
              <a:rPr lang="en-US" sz="2600" u="sng" kern="1200" dirty="0">
                <a:solidFill>
                  <a:srgbClr val="76B6F2"/>
                </a:solidFill>
                <a:latin typeface="Helvetica Neue"/>
                <a:ea typeface="ＭＳ Ｐゴシック" charset="0"/>
                <a:cs typeface="Helvetica Neue"/>
              </a:rPr>
              <a:t> Island</a:t>
            </a:r>
          </a:p>
          <a:p>
            <a:pPr algn="l" defTabSz="650197" fontAlgn="base" hangingPunct="1">
              <a:spcBef>
                <a:spcPct val="0"/>
              </a:spcBef>
              <a:spcAft>
                <a:spcPct val="0"/>
              </a:spcAft>
            </a:pPr>
            <a:r>
              <a:rPr lang="en-US" sz="2800" i="1" kern="1200" dirty="0">
                <a:solidFill>
                  <a:srgbClr val="76B6F2"/>
                </a:solidFill>
                <a:latin typeface="Helvetica Light"/>
                <a:ea typeface="ＭＳ Ｐゴシック" charset="0"/>
                <a:cs typeface="Helvetica Light"/>
              </a:rPr>
              <a:t>Ruptures of the mega- thrust probably </a:t>
            </a:r>
            <a:r>
              <a:rPr lang="en-US" sz="2800" i="1" kern="1200" dirty="0" err="1">
                <a:solidFill>
                  <a:srgbClr val="76B6F2"/>
                </a:solidFill>
                <a:latin typeface="Helvetica Light"/>
                <a:ea typeface="ＭＳ Ｐゴシック" charset="0"/>
                <a:cs typeface="Helvetica Light"/>
              </a:rPr>
              <a:t>laun</a:t>
            </a:r>
            <a:r>
              <a:rPr lang="en-US" sz="2800" i="1" kern="1200" dirty="0">
                <a:solidFill>
                  <a:srgbClr val="76B6F2"/>
                </a:solidFill>
                <a:latin typeface="Helvetica Light"/>
                <a:ea typeface="ＭＳ Ｐゴシック" charset="0"/>
                <a:cs typeface="Helvetica Light"/>
              </a:rPr>
              <a:t>- </a:t>
            </a:r>
            <a:r>
              <a:rPr lang="en-US" sz="2800" i="1" kern="1200" dirty="0" err="1">
                <a:solidFill>
                  <a:srgbClr val="76B6F2"/>
                </a:solidFill>
                <a:latin typeface="Helvetica Light"/>
                <a:ea typeface="ＭＳ Ｐゴシック" charset="0"/>
                <a:cs typeface="Helvetica Light"/>
              </a:rPr>
              <a:t>ched</a:t>
            </a:r>
            <a:r>
              <a:rPr lang="en-US" sz="2800" i="1" kern="1200" dirty="0">
                <a:solidFill>
                  <a:srgbClr val="76B6F2"/>
                </a:solidFill>
                <a:latin typeface="Helvetica Light"/>
                <a:ea typeface="ＭＳ Ｐゴシック" charset="0"/>
                <a:cs typeface="Helvetica Light"/>
              </a:rPr>
              <a:t> large tsunamis every 180–270 </a:t>
            </a:r>
            <a:r>
              <a:rPr lang="en-US" sz="2800" i="1" kern="1200" dirty="0" err="1">
                <a:solidFill>
                  <a:srgbClr val="76B6F2"/>
                </a:solidFill>
                <a:latin typeface="Helvetica Light"/>
                <a:ea typeface="ＭＳ Ｐゴシック" charset="0"/>
                <a:cs typeface="Helvetica Light"/>
              </a:rPr>
              <a:t>yrs</a:t>
            </a:r>
            <a:r>
              <a:rPr lang="en-US" sz="2800" i="1" kern="1200" dirty="0">
                <a:solidFill>
                  <a:srgbClr val="76B6F2"/>
                </a:solidFill>
                <a:latin typeface="Helvetica Light"/>
                <a:ea typeface="ＭＳ Ｐゴシック" charset="0"/>
                <a:cs typeface="Helvetica Light"/>
              </a:rPr>
              <a:t> over the past 3500 yrs.</a:t>
            </a:r>
          </a:p>
        </p:txBody>
      </p:sp>
      <p:cxnSp>
        <p:nvCxnSpPr>
          <p:cNvPr id="20" name="Straight Connector 19"/>
          <p:cNvCxnSpPr/>
          <p:nvPr/>
        </p:nvCxnSpPr>
        <p:spPr>
          <a:xfrm>
            <a:off x="384051" y="5512002"/>
            <a:ext cx="43" cy="197305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384094" y="5512000"/>
            <a:ext cx="2199498"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3997097" y="5392299"/>
            <a:ext cx="639442"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13" idx="0"/>
          </p:cNvCxnSpPr>
          <p:nvPr/>
        </p:nvCxnSpPr>
        <p:spPr>
          <a:xfrm>
            <a:off x="4655748" y="5279421"/>
            <a:ext cx="0" cy="2204937"/>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84094" y="5852791"/>
            <a:ext cx="1156198"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776769" y="4115521"/>
            <a:ext cx="2181871"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endCxn id="9" idx="0"/>
          </p:cNvCxnSpPr>
          <p:nvPr/>
        </p:nvCxnSpPr>
        <p:spPr>
          <a:xfrm flipH="1">
            <a:off x="4709461" y="4102684"/>
            <a:ext cx="5565" cy="756745"/>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130146" y="4148616"/>
            <a:ext cx="1" cy="963223"/>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a:stCxn id="11" idx="6"/>
          </p:cNvCxnSpPr>
          <p:nvPr/>
        </p:nvCxnSpPr>
        <p:spPr>
          <a:xfrm>
            <a:off x="6409028" y="4719194"/>
            <a:ext cx="482301" cy="0"/>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891328" y="4719196"/>
            <a:ext cx="0" cy="2325073"/>
          </a:xfrm>
          <a:prstGeom prst="line">
            <a:avLst/>
          </a:prstGeom>
          <a:ln w="12700" cmpd="sng">
            <a:solidFill>
              <a:schemeClr val="bg1"/>
            </a:solidFill>
            <a:prstDash val="dot"/>
          </a:ln>
        </p:spPr>
        <p:style>
          <a:lnRef idx="2">
            <a:schemeClr val="accent1"/>
          </a:lnRef>
          <a:fillRef idx="0">
            <a:schemeClr val="accent1"/>
          </a:fillRef>
          <a:effectRef idx="1">
            <a:schemeClr val="accent1"/>
          </a:effectRef>
          <a:fontRef idx="minor">
            <a:schemeClr val="tx1"/>
          </a:fontRef>
        </p:style>
      </p:cxnSp>
      <p:sp>
        <p:nvSpPr>
          <p:cNvPr id="32" name="Oval 31"/>
          <p:cNvSpPr/>
          <p:nvPr/>
        </p:nvSpPr>
        <p:spPr>
          <a:xfrm>
            <a:off x="2549939" y="5448391"/>
            <a:ext cx="145838" cy="145838"/>
          </a:xfrm>
          <a:prstGeom prst="ellipse">
            <a:avLst/>
          </a:prstGeom>
          <a:solidFill>
            <a:srgbClr val="FF66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33" name="Oval 32"/>
          <p:cNvSpPr/>
          <p:nvPr/>
        </p:nvSpPr>
        <p:spPr>
          <a:xfrm>
            <a:off x="1517855" y="5784919"/>
            <a:ext cx="145838" cy="14583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34" name="Rectangle 33"/>
          <p:cNvSpPr/>
          <p:nvPr/>
        </p:nvSpPr>
        <p:spPr>
          <a:xfrm>
            <a:off x="852791" y="3962301"/>
            <a:ext cx="3903963" cy="825697"/>
          </a:xfrm>
          <a:prstGeom prst="rect">
            <a:avLst/>
          </a:prstGeom>
        </p:spPr>
        <p:txBody>
          <a:bodyPr wrap="square" lIns="116670" tIns="58336" rIns="116670" bIns="58336">
            <a:spAutoFit/>
          </a:bodyPr>
          <a:lstStyle/>
          <a:p>
            <a:pPr algn="l" defTabSz="650197" fontAlgn="base" hangingPunct="1">
              <a:spcBef>
                <a:spcPct val="0"/>
              </a:spcBef>
              <a:spcAft>
                <a:spcPct val="0"/>
              </a:spcAft>
            </a:pPr>
            <a:r>
              <a:rPr lang="en-US" sz="2300" i="1" kern="1200" dirty="0">
                <a:solidFill>
                  <a:prstClr val="black"/>
                </a:solidFill>
                <a:latin typeface="Helvetica Neue"/>
                <a:ea typeface="ＭＳ Ｐゴシック" charset="0"/>
                <a:cs typeface="Helvetica Neue"/>
              </a:rPr>
              <a:t>Cross and </a:t>
            </a:r>
            <a:r>
              <a:rPr lang="en-US" sz="2300" i="1" kern="1200" dirty="0" err="1">
                <a:solidFill>
                  <a:prstClr val="black"/>
                </a:solidFill>
                <a:latin typeface="Helvetica Neue"/>
                <a:ea typeface="ＭＳ Ｐゴシック" charset="0"/>
                <a:cs typeface="Helvetica Neue"/>
              </a:rPr>
              <a:t>Freymueller</a:t>
            </a:r>
            <a:r>
              <a:rPr lang="en-US" sz="2300" i="1" kern="1200" dirty="0">
                <a:solidFill>
                  <a:prstClr val="black"/>
                </a:solidFill>
                <a:latin typeface="Helvetica Neue"/>
                <a:ea typeface="ＭＳ Ｐゴシック" charset="0"/>
                <a:cs typeface="Helvetica Neue"/>
              </a:rPr>
              <a:t>, 2008</a:t>
            </a:r>
          </a:p>
        </p:txBody>
      </p:sp>
      <p:sp>
        <p:nvSpPr>
          <p:cNvPr id="35" name="Oval 34"/>
          <p:cNvSpPr/>
          <p:nvPr/>
        </p:nvSpPr>
        <p:spPr>
          <a:xfrm>
            <a:off x="311132" y="7524316"/>
            <a:ext cx="145838" cy="145838"/>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Tree>
    <p:extLst>
      <p:ext uri="{BB962C8B-B14F-4D97-AF65-F5344CB8AC3E}">
        <p14:creationId xmlns:p14="http://schemas.microsoft.com/office/powerpoint/2010/main" val="83928449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 name="Rectangle 47"/>
          <p:cNvSpPr/>
          <p:nvPr/>
        </p:nvSpPr>
        <p:spPr>
          <a:xfrm>
            <a:off x="0" y="1300481"/>
            <a:ext cx="13004800" cy="845312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lIns="130039" tIns="65020" rIns="130039" bIns="65020" rtlCol="0" anchor="ctr"/>
          <a:lstStyle/>
          <a:p>
            <a:pPr defTabSz="650197" fontAlgn="base" hangingPunct="1">
              <a:spcBef>
                <a:spcPct val="0"/>
              </a:spcBef>
              <a:spcAft>
                <a:spcPct val="0"/>
              </a:spcAft>
            </a:pPr>
            <a:endParaRPr lang="en-US" sz="3400" kern="1200">
              <a:solidFill>
                <a:prstClr val="white"/>
              </a:solidFill>
              <a:latin typeface="Calibri"/>
            </a:endParaRPr>
          </a:p>
        </p:txBody>
      </p:sp>
      <p:sp>
        <p:nvSpPr>
          <p:cNvPr id="2" name="Title 1"/>
          <p:cNvSpPr>
            <a:spLocks noGrp="1"/>
          </p:cNvSpPr>
          <p:nvPr>
            <p:ph type="title"/>
          </p:nvPr>
        </p:nvSpPr>
        <p:spPr>
          <a:xfrm>
            <a:off x="650240" y="-108373"/>
            <a:ext cx="11704320" cy="1625600"/>
          </a:xfrm>
        </p:spPr>
        <p:txBody>
          <a:bodyPr>
            <a:normAutofit/>
          </a:bodyPr>
          <a:lstStyle/>
          <a:p>
            <a:r>
              <a:rPr lang="en-US" sz="5100" dirty="0">
                <a:solidFill>
                  <a:schemeClr val="accent2"/>
                </a:solidFill>
                <a:latin typeface="Helvetica Neue"/>
                <a:cs typeface="Helvetica Neue"/>
              </a:rPr>
              <a:t>Related Fundamental Questions</a:t>
            </a:r>
            <a:endParaRPr lang="en-US" sz="5100" dirty="0">
              <a:solidFill>
                <a:schemeClr val="accent2"/>
              </a:solidFill>
              <a:latin typeface="Helvetica Neue"/>
              <a:cs typeface="Helvetica Neue"/>
            </a:endParaRPr>
          </a:p>
        </p:txBody>
      </p:sp>
      <p:sp>
        <p:nvSpPr>
          <p:cNvPr id="36" name="Content Placeholder 2"/>
          <p:cNvSpPr txBox="1">
            <a:spLocks/>
          </p:cNvSpPr>
          <p:nvPr/>
        </p:nvSpPr>
        <p:spPr bwMode="auto">
          <a:xfrm>
            <a:off x="310228" y="1842347"/>
            <a:ext cx="6375444" cy="2299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130039" tIns="65020" rIns="130039" bIns="650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0"/>
              </a:spcBef>
              <a:spcAft>
                <a:spcPts val="3413"/>
              </a:spcAft>
              <a:buSzPct val="100000"/>
              <a:buNone/>
            </a:pPr>
            <a:r>
              <a:rPr lang="en-US" sz="3400" i="1" dirty="0">
                <a:solidFill>
                  <a:prstClr val="black"/>
                </a:solidFill>
                <a:latin typeface="Helvetica Light"/>
                <a:cs typeface="Helvetica Light"/>
              </a:rPr>
              <a:t>Can </a:t>
            </a:r>
            <a:r>
              <a:rPr lang="en-US" sz="3400" i="1" dirty="0" err="1">
                <a:solidFill>
                  <a:prstClr val="black"/>
                </a:solidFill>
                <a:latin typeface="Helvetica Light"/>
                <a:cs typeface="Helvetica Light"/>
              </a:rPr>
              <a:t>paleogeodesy</a:t>
            </a:r>
            <a:r>
              <a:rPr lang="en-US" sz="3400" i="1" dirty="0">
                <a:solidFill>
                  <a:prstClr val="black"/>
                </a:solidFill>
                <a:latin typeface="Helvetica Light"/>
                <a:cs typeface="Helvetica Light"/>
              </a:rPr>
              <a:t> reconstruct the slip distributions of past Cascadia earthquakes?</a:t>
            </a:r>
            <a:endParaRPr lang="en-US" sz="3400" i="1" dirty="0">
              <a:solidFill>
                <a:prstClr val="black"/>
              </a:solidFill>
              <a:latin typeface="Helvetica Neue"/>
              <a:cs typeface="Helvetica Neue"/>
            </a:endParaRPr>
          </a:p>
        </p:txBody>
      </p:sp>
      <p:pic>
        <p:nvPicPr>
          <p:cNvPr id="37" name="Picture 36"/>
          <p:cNvPicPr>
            <a:picLocks noChangeAspect="1"/>
          </p:cNvPicPr>
          <p:nvPr/>
        </p:nvPicPr>
        <p:blipFill>
          <a:blip r:embed="rId3"/>
          <a:stretch>
            <a:fillRect/>
          </a:stretch>
        </p:blipFill>
        <p:spPr>
          <a:xfrm>
            <a:off x="6999790" y="2053971"/>
            <a:ext cx="5638202" cy="6944068"/>
          </a:xfrm>
          <a:prstGeom prst="rect">
            <a:avLst/>
          </a:prstGeom>
        </p:spPr>
      </p:pic>
      <p:sp>
        <p:nvSpPr>
          <p:cNvPr id="38" name="Rectangle 37"/>
          <p:cNvSpPr/>
          <p:nvPr/>
        </p:nvSpPr>
        <p:spPr>
          <a:xfrm>
            <a:off x="10263049" y="9004854"/>
            <a:ext cx="2472942" cy="825697"/>
          </a:xfrm>
          <a:prstGeom prst="rect">
            <a:avLst/>
          </a:prstGeom>
        </p:spPr>
        <p:txBody>
          <a:bodyPr wrap="square" lIns="116670" tIns="58336" rIns="116670" bIns="58336">
            <a:spAutoFit/>
          </a:bodyPr>
          <a:lstStyle/>
          <a:p>
            <a:pPr algn="l" defTabSz="650197" fontAlgn="base" hangingPunct="1">
              <a:spcBef>
                <a:spcPct val="0"/>
              </a:spcBef>
              <a:spcAft>
                <a:spcPct val="0"/>
              </a:spcAft>
            </a:pPr>
            <a:r>
              <a:rPr lang="en-US" sz="2300" i="1" kern="1200" dirty="0">
                <a:solidFill>
                  <a:srgbClr val="000000"/>
                </a:solidFill>
                <a:latin typeface="Helvetica Neue"/>
                <a:ea typeface="ＭＳ Ｐゴシック" charset="0"/>
                <a:cs typeface="Helvetica Neue"/>
              </a:rPr>
              <a:t>Wang et al., 2013</a:t>
            </a:r>
          </a:p>
        </p:txBody>
      </p:sp>
      <p:sp>
        <p:nvSpPr>
          <p:cNvPr id="39" name="Rectangle 38"/>
          <p:cNvSpPr/>
          <p:nvPr/>
        </p:nvSpPr>
        <p:spPr>
          <a:xfrm>
            <a:off x="650240" y="9004854"/>
            <a:ext cx="2603065" cy="467999"/>
          </a:xfrm>
          <a:prstGeom prst="rect">
            <a:avLst/>
          </a:prstGeom>
        </p:spPr>
        <p:txBody>
          <a:bodyPr wrap="square" lIns="116670" tIns="58336" rIns="116670" bIns="58336">
            <a:spAutoFit/>
          </a:bodyPr>
          <a:lstStyle/>
          <a:p>
            <a:pPr algn="r" defTabSz="650197" fontAlgn="base" hangingPunct="1">
              <a:spcBef>
                <a:spcPct val="0"/>
              </a:spcBef>
              <a:spcAft>
                <a:spcPct val="0"/>
              </a:spcAft>
            </a:pPr>
            <a:r>
              <a:rPr lang="en-US" sz="2300" i="1" kern="1200" dirty="0" err="1">
                <a:solidFill>
                  <a:srgbClr val="000000"/>
                </a:solidFill>
                <a:latin typeface="Helvetica Neue"/>
                <a:ea typeface="ＭＳ Ｐゴシック" charset="0"/>
                <a:cs typeface="Helvetica Neue"/>
              </a:rPr>
              <a:t>Milker</a:t>
            </a:r>
            <a:r>
              <a:rPr lang="en-US" sz="2300" i="1" kern="1200" dirty="0">
                <a:solidFill>
                  <a:srgbClr val="000000"/>
                </a:solidFill>
                <a:latin typeface="Helvetica Neue"/>
                <a:ea typeface="ＭＳ Ｐゴシック" charset="0"/>
                <a:cs typeface="Helvetica Neue"/>
              </a:rPr>
              <a:t> et al., 2016</a:t>
            </a:r>
          </a:p>
        </p:txBody>
      </p:sp>
      <p:pic>
        <p:nvPicPr>
          <p:cNvPr id="40" name="Picture 39"/>
          <p:cNvPicPr>
            <a:picLocks noChangeAspect="1"/>
          </p:cNvPicPr>
          <p:nvPr/>
        </p:nvPicPr>
        <p:blipFill>
          <a:blip r:embed="rId4"/>
          <a:stretch>
            <a:fillRect/>
          </a:stretch>
        </p:blipFill>
        <p:spPr>
          <a:xfrm>
            <a:off x="4434189" y="7218080"/>
            <a:ext cx="2125542" cy="2254775"/>
          </a:xfrm>
          <a:prstGeom prst="rect">
            <a:avLst/>
          </a:prstGeom>
        </p:spPr>
      </p:pic>
      <p:pic>
        <p:nvPicPr>
          <p:cNvPr id="41" name="Picture 40"/>
          <p:cNvPicPr>
            <a:picLocks noChangeAspect="1"/>
          </p:cNvPicPr>
          <p:nvPr/>
        </p:nvPicPr>
        <p:blipFill rotWithShape="1">
          <a:blip r:embed="rId5"/>
          <a:srcRect r="29275"/>
          <a:stretch/>
        </p:blipFill>
        <p:spPr>
          <a:xfrm>
            <a:off x="863808" y="7136910"/>
            <a:ext cx="3570381" cy="1853207"/>
          </a:xfrm>
          <a:prstGeom prst="rect">
            <a:avLst/>
          </a:prstGeom>
        </p:spPr>
      </p:pic>
      <p:pic>
        <p:nvPicPr>
          <p:cNvPr id="42" name="Picture 41"/>
          <p:cNvPicPr>
            <a:picLocks noChangeAspect="1"/>
          </p:cNvPicPr>
          <p:nvPr/>
        </p:nvPicPr>
        <p:blipFill>
          <a:blip r:embed="rId6"/>
          <a:stretch>
            <a:fillRect/>
          </a:stretch>
        </p:blipFill>
        <p:spPr>
          <a:xfrm>
            <a:off x="749868" y="4405749"/>
            <a:ext cx="3661884" cy="1797478"/>
          </a:xfrm>
          <a:prstGeom prst="rect">
            <a:avLst/>
          </a:prstGeom>
        </p:spPr>
      </p:pic>
      <p:pic>
        <p:nvPicPr>
          <p:cNvPr id="43" name="Picture 42"/>
          <p:cNvPicPr>
            <a:picLocks noChangeAspect="1"/>
          </p:cNvPicPr>
          <p:nvPr/>
        </p:nvPicPr>
        <p:blipFill>
          <a:blip r:embed="rId7"/>
          <a:stretch>
            <a:fillRect/>
          </a:stretch>
        </p:blipFill>
        <p:spPr>
          <a:xfrm>
            <a:off x="4366878" y="4405751"/>
            <a:ext cx="1884245" cy="2053653"/>
          </a:xfrm>
          <a:prstGeom prst="rect">
            <a:avLst/>
          </a:prstGeom>
        </p:spPr>
      </p:pic>
      <p:sp>
        <p:nvSpPr>
          <p:cNvPr id="44" name="Rectangle 43"/>
          <p:cNvSpPr/>
          <p:nvPr/>
        </p:nvSpPr>
        <p:spPr>
          <a:xfrm>
            <a:off x="2039817" y="3937749"/>
            <a:ext cx="3601490" cy="467999"/>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000000"/>
                </a:solidFill>
                <a:latin typeface="Helvetica Neue"/>
                <a:ea typeface="ＭＳ Ｐゴシック" charset="0"/>
                <a:cs typeface="Helvetica Neue"/>
              </a:rPr>
              <a:t>Contact A (AD 1700)</a:t>
            </a:r>
          </a:p>
        </p:txBody>
      </p:sp>
      <p:sp>
        <p:nvSpPr>
          <p:cNvPr id="45" name="Rectangle 44"/>
          <p:cNvSpPr/>
          <p:nvPr/>
        </p:nvSpPr>
        <p:spPr>
          <a:xfrm>
            <a:off x="1547697" y="6704620"/>
            <a:ext cx="4585732" cy="467999"/>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srgbClr val="000000"/>
                </a:solidFill>
                <a:latin typeface="Helvetica Neue"/>
                <a:ea typeface="ＭＳ Ｐゴシック" charset="0"/>
                <a:cs typeface="Helvetica Neue"/>
              </a:rPr>
              <a:t>Contact F (2955–2795 </a:t>
            </a:r>
            <a:r>
              <a:rPr lang="en-US" sz="2300" kern="1200" dirty="0" err="1">
                <a:solidFill>
                  <a:srgbClr val="000000"/>
                </a:solidFill>
                <a:latin typeface="Helvetica Neue"/>
                <a:ea typeface="ＭＳ Ｐゴシック" charset="0"/>
                <a:cs typeface="Helvetica Neue"/>
              </a:rPr>
              <a:t>cal</a:t>
            </a:r>
            <a:r>
              <a:rPr lang="en-US" sz="2300" kern="1200" dirty="0">
                <a:solidFill>
                  <a:srgbClr val="000000"/>
                </a:solidFill>
                <a:latin typeface="Helvetica Neue"/>
                <a:ea typeface="ＭＳ Ｐゴシック" charset="0"/>
                <a:cs typeface="Helvetica Neue"/>
              </a:rPr>
              <a:t> </a:t>
            </a:r>
            <a:r>
              <a:rPr lang="en-US" sz="2300" kern="1200" dirty="0" err="1">
                <a:solidFill>
                  <a:srgbClr val="000000"/>
                </a:solidFill>
                <a:latin typeface="Helvetica Neue"/>
                <a:ea typeface="ＭＳ Ｐゴシック" charset="0"/>
                <a:cs typeface="Helvetica Neue"/>
              </a:rPr>
              <a:t>yr</a:t>
            </a:r>
            <a:r>
              <a:rPr lang="en-US" sz="2300" kern="1200" dirty="0">
                <a:solidFill>
                  <a:srgbClr val="000000"/>
                </a:solidFill>
                <a:latin typeface="Helvetica Neue"/>
                <a:ea typeface="ＭＳ Ｐゴシック" charset="0"/>
                <a:cs typeface="Helvetica Neue"/>
              </a:rPr>
              <a:t> BP)</a:t>
            </a:r>
          </a:p>
        </p:txBody>
      </p:sp>
      <p:sp>
        <p:nvSpPr>
          <p:cNvPr id="46" name="Rectangle 45"/>
          <p:cNvSpPr/>
          <p:nvPr/>
        </p:nvSpPr>
        <p:spPr>
          <a:xfrm>
            <a:off x="491694" y="5575737"/>
            <a:ext cx="3601490" cy="467999"/>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prstClr val="black"/>
                </a:solidFill>
                <a:latin typeface="Helvetica Neue"/>
                <a:ea typeface="ＭＳ Ｐゴシック" charset="0"/>
                <a:cs typeface="Helvetica Neue"/>
              </a:rPr>
              <a:t>peat</a:t>
            </a:r>
          </a:p>
        </p:txBody>
      </p:sp>
      <p:sp>
        <p:nvSpPr>
          <p:cNvPr id="47" name="Rectangle 46"/>
          <p:cNvSpPr/>
          <p:nvPr/>
        </p:nvSpPr>
        <p:spPr>
          <a:xfrm>
            <a:off x="491694" y="4711868"/>
            <a:ext cx="3601490" cy="467999"/>
          </a:xfrm>
          <a:prstGeom prst="rect">
            <a:avLst/>
          </a:prstGeom>
        </p:spPr>
        <p:txBody>
          <a:bodyPr wrap="square" lIns="116670" tIns="58336" rIns="116670" bIns="58336">
            <a:spAutoFit/>
          </a:bodyPr>
          <a:lstStyle/>
          <a:p>
            <a:pPr defTabSz="650197" fontAlgn="base" hangingPunct="1">
              <a:spcBef>
                <a:spcPct val="0"/>
              </a:spcBef>
              <a:spcAft>
                <a:spcPct val="0"/>
              </a:spcAft>
            </a:pPr>
            <a:r>
              <a:rPr lang="en-US" sz="2300" kern="1200" dirty="0">
                <a:solidFill>
                  <a:prstClr val="black"/>
                </a:solidFill>
                <a:latin typeface="Helvetica Neue"/>
                <a:ea typeface="ＭＳ Ｐゴシック" charset="0"/>
                <a:cs typeface="Helvetica Neue"/>
              </a:rPr>
              <a:t>mud</a:t>
            </a:r>
          </a:p>
        </p:txBody>
      </p:sp>
    </p:spTree>
    <p:extLst>
      <p:ext uri="{BB962C8B-B14F-4D97-AF65-F5344CB8AC3E}">
        <p14:creationId xmlns:p14="http://schemas.microsoft.com/office/powerpoint/2010/main" val="303604549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240" y="5420"/>
            <a:ext cx="11704320" cy="1625600"/>
          </a:xfrm>
        </p:spPr>
        <p:txBody>
          <a:bodyPr>
            <a:normAutofit/>
          </a:bodyPr>
          <a:lstStyle/>
          <a:p>
            <a:r>
              <a:rPr lang="en-US" sz="5100" dirty="0">
                <a:solidFill>
                  <a:schemeClr val="accent2"/>
                </a:solidFill>
                <a:latin typeface="Helvetica Neue"/>
                <a:cs typeface="Helvetica Neue"/>
              </a:rPr>
              <a:t>USGS Geologic Studies Summary</a:t>
            </a:r>
            <a:endParaRPr lang="en-US" sz="5100" dirty="0">
              <a:solidFill>
                <a:schemeClr val="accent2"/>
              </a:solidFill>
              <a:latin typeface="Helvetica Neue"/>
              <a:cs typeface="Helvetica Neue"/>
            </a:endParaRPr>
          </a:p>
        </p:txBody>
      </p:sp>
      <p:sp>
        <p:nvSpPr>
          <p:cNvPr id="3" name="Content Placeholder 2"/>
          <p:cNvSpPr>
            <a:spLocks noGrp="1"/>
          </p:cNvSpPr>
          <p:nvPr>
            <p:ph idx="1"/>
          </p:nvPr>
        </p:nvSpPr>
        <p:spPr>
          <a:xfrm>
            <a:off x="650241" y="1631023"/>
            <a:ext cx="11880589" cy="7689085"/>
          </a:xfrm>
        </p:spPr>
        <p:txBody>
          <a:bodyPr>
            <a:noAutofit/>
          </a:bodyPr>
          <a:lstStyle/>
          <a:p>
            <a:pPr>
              <a:lnSpc>
                <a:spcPct val="90000"/>
              </a:lnSpc>
              <a:spcBef>
                <a:spcPts val="0"/>
              </a:spcBef>
              <a:spcAft>
                <a:spcPts val="853"/>
              </a:spcAft>
              <a:buSzPct val="100000"/>
              <a:buFont typeface="Arial"/>
              <a:buChar char="•"/>
            </a:pPr>
            <a:r>
              <a:rPr lang="en-US" sz="3400" dirty="0">
                <a:solidFill>
                  <a:schemeClr val="bg1"/>
                </a:solidFill>
                <a:latin typeface="Helvetica Light"/>
                <a:cs typeface="Helvetica Light"/>
              </a:rPr>
              <a:t>Work is motivated by seismic hazard mapping</a:t>
            </a:r>
          </a:p>
          <a:p>
            <a:pPr>
              <a:lnSpc>
                <a:spcPct val="90000"/>
              </a:lnSpc>
              <a:spcBef>
                <a:spcPts val="0"/>
              </a:spcBef>
              <a:spcAft>
                <a:spcPts val="853"/>
              </a:spcAft>
              <a:buSzPct val="100000"/>
              <a:buFont typeface="Arial"/>
              <a:buChar char="•"/>
            </a:pPr>
            <a:r>
              <a:rPr lang="en-US" sz="3400" dirty="0">
                <a:solidFill>
                  <a:schemeClr val="bg1"/>
                </a:solidFill>
                <a:latin typeface="Helvetica Light"/>
                <a:cs typeface="Helvetica Light"/>
              </a:rPr>
              <a:t>The basic work to identify </a:t>
            </a:r>
            <a:r>
              <a:rPr lang="en-US" sz="3400" dirty="0">
                <a:solidFill>
                  <a:schemeClr val="bg1"/>
                </a:solidFill>
                <a:latin typeface="Helvetica Light"/>
                <a:cs typeface="Helvetica Light"/>
              </a:rPr>
              <a:t>and characterize active </a:t>
            </a:r>
            <a:r>
              <a:rPr lang="en-US" sz="3400" dirty="0">
                <a:solidFill>
                  <a:schemeClr val="bg1"/>
                </a:solidFill>
                <a:latin typeface="Helvetica Light"/>
                <a:cs typeface="Helvetica Light"/>
              </a:rPr>
              <a:t>faults consists of: mapping, </a:t>
            </a:r>
            <a:r>
              <a:rPr lang="en-US" sz="3400" dirty="0" err="1">
                <a:solidFill>
                  <a:schemeClr val="bg1"/>
                </a:solidFill>
                <a:latin typeface="Helvetica Light"/>
                <a:cs typeface="Helvetica Light"/>
              </a:rPr>
              <a:t>paleoseismology</a:t>
            </a:r>
            <a:r>
              <a:rPr lang="en-US" sz="3400" dirty="0">
                <a:solidFill>
                  <a:schemeClr val="bg1"/>
                </a:solidFill>
                <a:latin typeface="Helvetica Light"/>
                <a:cs typeface="Helvetica Light"/>
              </a:rPr>
              <a:t>, </a:t>
            </a:r>
            <a:r>
              <a:rPr lang="en-US" sz="3400" dirty="0" err="1">
                <a:solidFill>
                  <a:schemeClr val="bg1"/>
                </a:solidFill>
                <a:latin typeface="Helvetica Light"/>
                <a:cs typeface="Helvetica Light"/>
              </a:rPr>
              <a:t>paleogeodesy</a:t>
            </a:r>
            <a:r>
              <a:rPr lang="en-US" sz="3400" dirty="0">
                <a:solidFill>
                  <a:schemeClr val="bg1"/>
                </a:solidFill>
                <a:latin typeface="Helvetica Light"/>
                <a:cs typeface="Helvetica Light"/>
              </a:rPr>
              <a:t>, deformation rates </a:t>
            </a:r>
          </a:p>
          <a:p>
            <a:pPr>
              <a:lnSpc>
                <a:spcPct val="90000"/>
              </a:lnSpc>
              <a:spcBef>
                <a:spcPts val="0"/>
              </a:spcBef>
              <a:spcAft>
                <a:spcPts val="853"/>
              </a:spcAft>
              <a:buSzPct val="100000"/>
              <a:buFont typeface="Arial"/>
              <a:buChar char="•"/>
            </a:pPr>
            <a:r>
              <a:rPr lang="en-US" sz="3400" dirty="0">
                <a:solidFill>
                  <a:schemeClr val="bg1"/>
                </a:solidFill>
                <a:latin typeface="Helvetica Light"/>
                <a:cs typeface="Helvetica Light"/>
              </a:rPr>
              <a:t>These data will allow us to answer fundamental questions related to assessing hazard, such as:</a:t>
            </a:r>
          </a:p>
          <a:p>
            <a:pPr lvl="1">
              <a:lnSpc>
                <a:spcPct val="90000"/>
              </a:lnSpc>
              <a:spcBef>
                <a:spcPts val="0"/>
              </a:spcBef>
              <a:spcAft>
                <a:spcPts val="853"/>
              </a:spcAft>
              <a:buSzPct val="100000"/>
              <a:buFont typeface="Arial"/>
              <a:buChar char="•"/>
            </a:pPr>
            <a:r>
              <a:rPr lang="en-US" sz="3400" i="1" dirty="0">
                <a:solidFill>
                  <a:schemeClr val="accent4">
                    <a:lumMod val="20000"/>
                    <a:lumOff val="80000"/>
                  </a:schemeClr>
                </a:solidFill>
                <a:latin typeface="Helvetica Light"/>
                <a:cs typeface="Helvetica Light"/>
              </a:rPr>
              <a:t>How much deformation is permanent vs. elastic</a:t>
            </a:r>
            <a:r>
              <a:rPr lang="en-US" sz="3400" i="1" dirty="0">
                <a:solidFill>
                  <a:schemeClr val="accent4">
                    <a:lumMod val="20000"/>
                    <a:lumOff val="80000"/>
                  </a:schemeClr>
                </a:solidFill>
                <a:latin typeface="Helvetica Light"/>
                <a:cs typeface="Helvetica Light"/>
              </a:rPr>
              <a:t>?</a:t>
            </a:r>
          </a:p>
          <a:p>
            <a:pPr lvl="1">
              <a:lnSpc>
                <a:spcPct val="90000"/>
              </a:lnSpc>
              <a:spcBef>
                <a:spcPts val="0"/>
              </a:spcBef>
              <a:spcAft>
                <a:spcPts val="853"/>
              </a:spcAft>
              <a:buSzPct val="100000"/>
              <a:buFont typeface="Arial"/>
              <a:buChar char="•"/>
            </a:pPr>
            <a:r>
              <a:rPr lang="en-US" sz="3400" i="1" dirty="0">
                <a:solidFill>
                  <a:schemeClr val="accent4">
                    <a:lumMod val="20000"/>
                    <a:lumOff val="80000"/>
                  </a:schemeClr>
                </a:solidFill>
                <a:latin typeface="Helvetica Light"/>
                <a:cs typeface="Helvetica Light"/>
              </a:rPr>
              <a:t>How persistent are rupture boundaries of historic earthquakes</a:t>
            </a:r>
            <a:r>
              <a:rPr lang="en-US" sz="3400" i="1" dirty="0">
                <a:solidFill>
                  <a:schemeClr val="accent4">
                    <a:lumMod val="20000"/>
                    <a:lumOff val="80000"/>
                  </a:schemeClr>
                </a:solidFill>
                <a:latin typeface="Helvetica Light"/>
                <a:cs typeface="Helvetica Light"/>
              </a:rPr>
              <a:t>?</a:t>
            </a:r>
          </a:p>
          <a:p>
            <a:pPr lvl="1">
              <a:lnSpc>
                <a:spcPct val="90000"/>
              </a:lnSpc>
              <a:spcBef>
                <a:spcPts val="0"/>
              </a:spcBef>
              <a:spcAft>
                <a:spcPts val="853"/>
              </a:spcAft>
              <a:buSzPct val="100000"/>
              <a:buFont typeface="Arial"/>
              <a:buChar char="•"/>
            </a:pPr>
            <a:r>
              <a:rPr lang="en-US" sz="3400" i="1" dirty="0">
                <a:solidFill>
                  <a:schemeClr val="accent4">
                    <a:lumMod val="20000"/>
                    <a:lumOff val="80000"/>
                  </a:schemeClr>
                </a:solidFill>
                <a:latin typeface="Helvetica Light"/>
                <a:cs typeface="Helvetica Light"/>
              </a:rPr>
              <a:t>How do variations in seismicity, plate coupling, and properties of the subducting slab influence great earthquakes</a:t>
            </a:r>
            <a:r>
              <a:rPr lang="en-US" sz="3400" i="1" dirty="0">
                <a:solidFill>
                  <a:schemeClr val="accent4">
                    <a:lumMod val="20000"/>
                    <a:lumOff val="80000"/>
                  </a:schemeClr>
                </a:solidFill>
                <a:latin typeface="Helvetica Light"/>
                <a:cs typeface="Helvetica Light"/>
              </a:rPr>
              <a:t>?</a:t>
            </a:r>
          </a:p>
          <a:p>
            <a:pPr lvl="1">
              <a:lnSpc>
                <a:spcPct val="90000"/>
              </a:lnSpc>
              <a:spcBef>
                <a:spcPts val="0"/>
              </a:spcBef>
              <a:spcAft>
                <a:spcPts val="853"/>
              </a:spcAft>
              <a:buSzPct val="100000"/>
              <a:buFont typeface="Arial"/>
              <a:buChar char="•"/>
            </a:pPr>
            <a:r>
              <a:rPr lang="en-US" sz="3400" i="1" dirty="0">
                <a:solidFill>
                  <a:schemeClr val="accent4">
                    <a:lumMod val="20000"/>
                    <a:lumOff val="80000"/>
                  </a:schemeClr>
                </a:solidFill>
                <a:latin typeface="Helvetica Light"/>
                <a:cs typeface="Helvetica Light"/>
              </a:rPr>
              <a:t>Can </a:t>
            </a:r>
            <a:r>
              <a:rPr lang="en-US" sz="3400" i="1" dirty="0" err="1">
                <a:solidFill>
                  <a:schemeClr val="accent4">
                    <a:lumMod val="20000"/>
                    <a:lumOff val="80000"/>
                  </a:schemeClr>
                </a:solidFill>
                <a:latin typeface="Helvetica Light"/>
                <a:cs typeface="Helvetica Light"/>
              </a:rPr>
              <a:t>paleogeodesy</a:t>
            </a:r>
            <a:r>
              <a:rPr lang="en-US" sz="3400" i="1" dirty="0">
                <a:solidFill>
                  <a:schemeClr val="accent4">
                    <a:lumMod val="20000"/>
                    <a:lumOff val="80000"/>
                  </a:schemeClr>
                </a:solidFill>
                <a:latin typeface="Helvetica Light"/>
                <a:cs typeface="Helvetica Light"/>
              </a:rPr>
              <a:t> reconstruct the slip distributions of past </a:t>
            </a:r>
            <a:r>
              <a:rPr lang="en-US" sz="3400" i="1" dirty="0" err="1">
                <a:solidFill>
                  <a:schemeClr val="accent4">
                    <a:lumMod val="20000"/>
                    <a:lumOff val="80000"/>
                  </a:schemeClr>
                </a:solidFill>
                <a:latin typeface="Helvetica Light"/>
                <a:cs typeface="Helvetica Light"/>
              </a:rPr>
              <a:t>megathrust</a:t>
            </a:r>
            <a:r>
              <a:rPr lang="en-US" sz="3400" i="1" dirty="0">
                <a:solidFill>
                  <a:schemeClr val="accent4">
                    <a:lumMod val="20000"/>
                    <a:lumOff val="80000"/>
                  </a:schemeClr>
                </a:solidFill>
                <a:latin typeface="Helvetica Light"/>
                <a:cs typeface="Helvetica Light"/>
              </a:rPr>
              <a:t> earthquakes</a:t>
            </a:r>
            <a:r>
              <a:rPr lang="en-US" sz="3400" i="1" dirty="0">
                <a:solidFill>
                  <a:schemeClr val="accent4">
                    <a:lumMod val="20000"/>
                    <a:lumOff val="80000"/>
                  </a:schemeClr>
                </a:solidFill>
                <a:latin typeface="Helvetica Light"/>
                <a:cs typeface="Helvetica Light"/>
              </a:rPr>
              <a:t>?</a:t>
            </a:r>
            <a:endParaRPr lang="en-US" sz="3400" i="1" dirty="0">
              <a:solidFill>
                <a:schemeClr val="accent4">
                  <a:lumMod val="20000"/>
                  <a:lumOff val="80000"/>
                </a:schemeClr>
              </a:solidFill>
              <a:latin typeface="Helvetica Neue"/>
              <a:cs typeface="Helvetica Neue"/>
            </a:endParaRPr>
          </a:p>
          <a:p>
            <a:pPr lvl="1">
              <a:lnSpc>
                <a:spcPct val="90000"/>
              </a:lnSpc>
              <a:spcBef>
                <a:spcPts val="0"/>
              </a:spcBef>
              <a:spcAft>
                <a:spcPts val="853"/>
              </a:spcAft>
              <a:buSzPct val="100000"/>
              <a:buFont typeface="Arial"/>
              <a:buChar char="•"/>
            </a:pPr>
            <a:endParaRPr lang="en-US" sz="3400" i="1" dirty="0">
              <a:solidFill>
                <a:schemeClr val="bg1"/>
              </a:solidFill>
              <a:latin typeface="Helvetica Light"/>
              <a:cs typeface="Helvetica Light"/>
            </a:endParaRPr>
          </a:p>
          <a:p>
            <a:pPr lvl="1">
              <a:lnSpc>
                <a:spcPct val="90000"/>
              </a:lnSpc>
              <a:spcBef>
                <a:spcPts val="0"/>
              </a:spcBef>
              <a:spcAft>
                <a:spcPts val="853"/>
              </a:spcAft>
              <a:buSzPct val="100000"/>
              <a:buFont typeface="Arial"/>
              <a:buChar char="•"/>
            </a:pPr>
            <a:endParaRPr lang="en-US" sz="3400" i="1" dirty="0">
              <a:solidFill>
                <a:schemeClr val="bg1"/>
              </a:solidFill>
              <a:latin typeface="Helvetica Light"/>
              <a:cs typeface="Helvetica Light"/>
            </a:endParaRPr>
          </a:p>
          <a:p>
            <a:pPr lvl="1">
              <a:lnSpc>
                <a:spcPct val="90000"/>
              </a:lnSpc>
              <a:spcBef>
                <a:spcPts val="0"/>
              </a:spcBef>
              <a:spcAft>
                <a:spcPts val="853"/>
              </a:spcAft>
              <a:buSzPct val="100000"/>
              <a:buFont typeface="Arial"/>
              <a:buChar char="•"/>
            </a:pPr>
            <a:endParaRPr lang="en-US" sz="3400" i="1" dirty="0">
              <a:solidFill>
                <a:schemeClr val="bg1"/>
              </a:solidFill>
              <a:latin typeface="Helvetica Light"/>
              <a:cs typeface="Helvetica Light"/>
            </a:endParaRPr>
          </a:p>
          <a:p>
            <a:pPr lvl="1">
              <a:lnSpc>
                <a:spcPct val="90000"/>
              </a:lnSpc>
              <a:spcBef>
                <a:spcPts val="0"/>
              </a:spcBef>
              <a:spcAft>
                <a:spcPts val="853"/>
              </a:spcAft>
              <a:buSzPct val="100000"/>
              <a:buFont typeface="Arial"/>
              <a:buChar char="•"/>
            </a:pPr>
            <a:endParaRPr lang="en-US" sz="3400" dirty="0">
              <a:solidFill>
                <a:schemeClr val="bg1"/>
              </a:solidFill>
              <a:latin typeface="Helvetica Light"/>
              <a:cs typeface="Helvetica Light"/>
            </a:endParaRPr>
          </a:p>
          <a:p>
            <a:pPr lvl="1">
              <a:lnSpc>
                <a:spcPct val="90000"/>
              </a:lnSpc>
              <a:spcBef>
                <a:spcPts val="0"/>
              </a:spcBef>
              <a:spcAft>
                <a:spcPts val="853"/>
              </a:spcAft>
              <a:buSzPct val="100000"/>
              <a:buFont typeface="Arial"/>
              <a:buChar char="•"/>
            </a:pPr>
            <a:endParaRPr lang="en-US" sz="3400" dirty="0">
              <a:solidFill>
                <a:schemeClr val="bg1"/>
              </a:solidFill>
              <a:latin typeface="Helvetica Light"/>
              <a:cs typeface="Helvetica Light"/>
            </a:endParaRPr>
          </a:p>
          <a:p>
            <a:pPr>
              <a:lnSpc>
                <a:spcPct val="90000"/>
              </a:lnSpc>
              <a:spcBef>
                <a:spcPts val="0"/>
              </a:spcBef>
              <a:spcAft>
                <a:spcPts val="853"/>
              </a:spcAft>
              <a:buSzPct val="100000"/>
              <a:buFont typeface="Arial"/>
              <a:buChar char="•"/>
            </a:pPr>
            <a:endParaRPr lang="en-US" sz="3400" dirty="0">
              <a:solidFill>
                <a:schemeClr val="bg1"/>
              </a:solidFill>
              <a:latin typeface="Helvetica Light"/>
              <a:cs typeface="Helvetica Light"/>
            </a:endParaRPr>
          </a:p>
        </p:txBody>
      </p:sp>
    </p:spTree>
    <p:extLst>
      <p:ext uri="{BB962C8B-B14F-4D97-AF65-F5344CB8AC3E}">
        <p14:creationId xmlns:p14="http://schemas.microsoft.com/office/powerpoint/2010/main" val="6078021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Zthrust_schematic.gif"/>
          <p:cNvPicPr>
            <a:picLocks noChangeAspect="1"/>
          </p:cNvPicPr>
          <p:nvPr/>
        </p:nvPicPr>
        <p:blipFill>
          <a:blip r:embed="rId3">
            <a:extLst/>
          </a:blip>
          <a:stretch>
            <a:fillRect/>
          </a:stretch>
        </p:blipFill>
        <p:spPr>
          <a:xfrm>
            <a:off x="-460086" y="1038423"/>
            <a:ext cx="13464886" cy="7087474"/>
          </a:xfrm>
          <a:prstGeom prst="rect">
            <a:avLst/>
          </a:prstGeom>
          <a:ln w="12700">
            <a:miter lim="400000"/>
          </a:ln>
        </p:spPr>
      </p:pic>
      <p:sp>
        <p:nvSpPr>
          <p:cNvPr id="176" name="Shape 176"/>
          <p:cNvSpPr/>
          <p:nvPr/>
        </p:nvSpPr>
        <p:spPr>
          <a:xfrm>
            <a:off x="6290370" y="4909076"/>
            <a:ext cx="3985195" cy="1367765"/>
          </a:xfrm>
          <a:prstGeom prst="roundRect">
            <a:avLst>
              <a:gd name="adj" fmla="val 13928"/>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177" name="Shape 177"/>
          <p:cNvSpPr/>
          <p:nvPr/>
        </p:nvSpPr>
        <p:spPr>
          <a:xfrm>
            <a:off x="6360873" y="4932558"/>
            <a:ext cx="3844190"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What does ETS tell</a:t>
            </a:r>
          </a:p>
          <a:p>
            <a:pPr>
              <a:defRPr sz="2800">
                <a:solidFill>
                  <a:srgbClr val="FFFF00"/>
                </a:solidFill>
                <a:latin typeface="American Typewriter"/>
                <a:ea typeface="American Typewriter"/>
                <a:cs typeface="American Typewriter"/>
                <a:sym typeface="American Typewriter"/>
              </a:defRPr>
            </a:pPr>
            <a:r>
              <a:t>us about the </a:t>
            </a:r>
          </a:p>
          <a:p>
            <a:pPr>
              <a:defRPr sz="2800">
                <a:solidFill>
                  <a:srgbClr val="FFFF00"/>
                </a:solidFill>
                <a:latin typeface="American Typewriter"/>
                <a:ea typeface="American Typewriter"/>
                <a:cs typeface="American Typewriter"/>
                <a:sym typeface="American Typewriter"/>
              </a:defRPr>
            </a:pPr>
            <a:r>
              <a:t>megathrust EQ cycle?</a:t>
            </a:r>
          </a:p>
        </p:txBody>
      </p:sp>
      <p:sp>
        <p:nvSpPr>
          <p:cNvPr id="178" name="Shape 178"/>
          <p:cNvSpPr/>
          <p:nvPr/>
        </p:nvSpPr>
        <p:spPr>
          <a:xfrm>
            <a:off x="191442" y="139700"/>
            <a:ext cx="8434275"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200" b="1">
                <a:latin typeface="American Typewriter"/>
                <a:ea typeface="American Typewriter"/>
                <a:cs typeface="American Typewriter"/>
                <a:sym typeface="American Typewriter"/>
              </a:defRPr>
            </a:lvl1pPr>
          </a:lstStyle>
          <a:p>
            <a:r>
              <a:t>USGS:SZO - Key Questions</a:t>
            </a:r>
          </a:p>
        </p:txBody>
      </p:sp>
      <p:sp>
        <p:nvSpPr>
          <p:cNvPr id="179" name="Shape 179"/>
          <p:cNvSpPr/>
          <p:nvPr/>
        </p:nvSpPr>
        <p:spPr>
          <a:xfrm>
            <a:off x="406399" y="8191500"/>
            <a:ext cx="6190388"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200">
                <a:latin typeface="American Typewriter"/>
                <a:ea typeface="American Typewriter"/>
                <a:cs typeface="American Typewriter"/>
                <a:sym typeface="American Typewriter"/>
              </a:defRPr>
            </a:lvl1pPr>
          </a:lstStyle>
          <a:p>
            <a:r>
              <a:t>=&gt; How do they impact hazard?</a:t>
            </a:r>
          </a:p>
        </p:txBody>
      </p:sp>
      <p:sp>
        <p:nvSpPr>
          <p:cNvPr id="180" name="Shape 180"/>
          <p:cNvSpPr/>
          <p:nvPr/>
        </p:nvSpPr>
        <p:spPr>
          <a:xfrm>
            <a:off x="406400" y="8826500"/>
            <a:ext cx="11300486" cy="889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2600">
                <a:latin typeface="American Typewriter"/>
                <a:ea typeface="American Typewriter"/>
                <a:cs typeface="American Typewriter"/>
                <a:sym typeface="American Typewriter"/>
              </a:defRPr>
            </a:pPr>
            <a:r>
              <a:t>e.g., Cascadia; Mexico; Japan (ETS &amp; tremor)</a:t>
            </a:r>
          </a:p>
          <a:p>
            <a:pPr algn="l">
              <a:defRPr sz="2600">
                <a:latin typeface="American Typewriter"/>
                <a:ea typeface="American Typewriter"/>
                <a:cs typeface="American Typewriter"/>
                <a:sym typeface="American Typewriter"/>
              </a:defRPr>
            </a:pPr>
            <a:r>
              <a:t>Sumatra, 2004+2005; Solomon Islands, 2007; Maule, 2010 (geometry)</a:t>
            </a:r>
          </a:p>
        </p:txBody>
      </p:sp>
      <p:sp>
        <p:nvSpPr>
          <p:cNvPr id="181" name="Shape 181"/>
          <p:cNvSpPr/>
          <p:nvPr/>
        </p:nvSpPr>
        <p:spPr>
          <a:xfrm>
            <a:off x="3331264" y="3306227"/>
            <a:ext cx="4092969" cy="1467330"/>
          </a:xfrm>
          <a:prstGeom prst="roundRect">
            <a:avLst>
              <a:gd name="adj" fmla="val 12983"/>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182" name="Shape 182"/>
          <p:cNvSpPr/>
          <p:nvPr/>
        </p:nvSpPr>
        <p:spPr>
          <a:xfrm>
            <a:off x="3414467" y="3355109"/>
            <a:ext cx="3844190"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How does slab </a:t>
            </a:r>
          </a:p>
          <a:p>
            <a:pPr>
              <a:defRPr sz="2800">
                <a:solidFill>
                  <a:srgbClr val="FFFF00"/>
                </a:solidFill>
                <a:latin typeface="American Typewriter"/>
                <a:ea typeface="American Typewriter"/>
                <a:cs typeface="American Typewriter"/>
                <a:sym typeface="American Typewriter"/>
              </a:defRPr>
            </a:pPr>
            <a:r>
              <a:t>geometry affect the </a:t>
            </a:r>
          </a:p>
          <a:p>
            <a:pPr>
              <a:defRPr sz="2800">
                <a:solidFill>
                  <a:srgbClr val="FFFF00"/>
                </a:solidFill>
                <a:latin typeface="American Typewriter"/>
                <a:ea typeface="American Typewriter"/>
                <a:cs typeface="American Typewriter"/>
                <a:sym typeface="American Typewriter"/>
              </a:defRPr>
            </a:pPr>
            <a:r>
              <a:t>megathrust EQ cycle?</a:t>
            </a:r>
          </a:p>
        </p:txBody>
      </p:sp>
      <p:pic>
        <p:nvPicPr>
          <p:cNvPr id="183" name="usgs-logo.pdf"/>
          <p:cNvPicPr>
            <a:picLocks noChangeAspect="1"/>
          </p:cNvPicPr>
          <p:nvPr/>
        </p:nvPicPr>
        <p:blipFill>
          <a:blip r:embed="rId4">
            <a:alphaModFix amt="98825"/>
            <a:extLst/>
          </a:blip>
          <a:stretch>
            <a:fillRect/>
          </a:stretch>
        </p:blipFill>
        <p:spPr>
          <a:xfrm>
            <a:off x="11071059" y="47058"/>
            <a:ext cx="1877154" cy="693292"/>
          </a:xfrm>
          <a:prstGeom prst="rect">
            <a:avLst/>
          </a:prstGeom>
          <a:ln w="12700">
            <a:miter lim="400000"/>
          </a:ln>
        </p:spPr>
      </p:pic>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SZthrust_schematic.gif"/>
          <p:cNvPicPr>
            <a:picLocks noChangeAspect="1"/>
          </p:cNvPicPr>
          <p:nvPr/>
        </p:nvPicPr>
        <p:blipFill>
          <a:blip r:embed="rId3">
            <a:extLst/>
          </a:blip>
          <a:stretch>
            <a:fillRect/>
          </a:stretch>
        </p:blipFill>
        <p:spPr>
          <a:xfrm>
            <a:off x="-460086" y="1038423"/>
            <a:ext cx="13464886" cy="7087474"/>
          </a:xfrm>
          <a:prstGeom prst="rect">
            <a:avLst/>
          </a:prstGeom>
          <a:ln w="12700">
            <a:miter lim="400000"/>
          </a:ln>
        </p:spPr>
      </p:pic>
      <p:sp>
        <p:nvSpPr>
          <p:cNvPr id="188" name="Shape 188"/>
          <p:cNvSpPr/>
          <p:nvPr/>
        </p:nvSpPr>
        <p:spPr>
          <a:xfrm>
            <a:off x="5768313" y="2576181"/>
            <a:ext cx="4689520" cy="1146838"/>
          </a:xfrm>
          <a:prstGeom prst="roundRect">
            <a:avLst>
              <a:gd name="adj" fmla="val 16611"/>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189" name="Shape 189"/>
          <p:cNvSpPr/>
          <p:nvPr/>
        </p:nvSpPr>
        <p:spPr>
          <a:xfrm>
            <a:off x="5780260" y="2692400"/>
            <a:ext cx="4665626" cy="914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Can we forecast EQ-driven</a:t>
            </a:r>
          </a:p>
          <a:p>
            <a:pPr>
              <a:defRPr sz="2800">
                <a:solidFill>
                  <a:srgbClr val="FFFF00"/>
                </a:solidFill>
                <a:latin typeface="American Typewriter"/>
                <a:ea typeface="American Typewriter"/>
                <a:cs typeface="American Typewriter"/>
                <a:sym typeface="American Typewriter"/>
              </a:defRPr>
            </a:pPr>
            <a:r>
              <a:t>land level changes?</a:t>
            </a:r>
          </a:p>
        </p:txBody>
      </p:sp>
      <p:sp>
        <p:nvSpPr>
          <p:cNvPr id="190" name="Shape 190"/>
          <p:cNvSpPr/>
          <p:nvPr/>
        </p:nvSpPr>
        <p:spPr>
          <a:xfrm>
            <a:off x="191442" y="139700"/>
            <a:ext cx="8434275"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200" b="1">
                <a:latin typeface="American Typewriter"/>
                <a:ea typeface="American Typewriter"/>
                <a:cs typeface="American Typewriter"/>
                <a:sym typeface="American Typewriter"/>
              </a:defRPr>
            </a:lvl1pPr>
          </a:lstStyle>
          <a:p>
            <a:r>
              <a:t>USGS:SZO - Key Questions</a:t>
            </a:r>
          </a:p>
        </p:txBody>
      </p:sp>
      <p:sp>
        <p:nvSpPr>
          <p:cNvPr id="191" name="Shape 191"/>
          <p:cNvSpPr/>
          <p:nvPr/>
        </p:nvSpPr>
        <p:spPr>
          <a:xfrm>
            <a:off x="406400" y="8191500"/>
            <a:ext cx="10068256" cy="1041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sz="3200">
                <a:latin typeface="American Typewriter"/>
                <a:ea typeface="American Typewriter"/>
                <a:cs typeface="American Typewriter"/>
                <a:sym typeface="American Typewriter"/>
              </a:defRPr>
            </a:pPr>
            <a:r>
              <a:t>=&gt; Impact on flooding hazard and post-EQ recovery</a:t>
            </a:r>
          </a:p>
          <a:p>
            <a:pPr algn="l">
              <a:defRPr sz="3200">
                <a:latin typeface="American Typewriter"/>
                <a:ea typeface="American Typewriter"/>
                <a:cs typeface="American Typewriter"/>
                <a:sym typeface="American Typewriter"/>
              </a:defRPr>
            </a:pPr>
            <a:r>
              <a:t>Low VS high freq. sources =&gt; Hazard implications</a:t>
            </a:r>
          </a:p>
        </p:txBody>
      </p:sp>
      <p:sp>
        <p:nvSpPr>
          <p:cNvPr id="192" name="Shape 192"/>
          <p:cNvSpPr/>
          <p:nvPr/>
        </p:nvSpPr>
        <p:spPr>
          <a:xfrm>
            <a:off x="6561666" y="4446918"/>
            <a:ext cx="3746281" cy="1367765"/>
          </a:xfrm>
          <a:prstGeom prst="roundRect">
            <a:avLst>
              <a:gd name="adj" fmla="val 13928"/>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193" name="Shape 193"/>
          <p:cNvSpPr/>
          <p:nvPr/>
        </p:nvSpPr>
        <p:spPr>
          <a:xfrm>
            <a:off x="6752564" y="4470400"/>
            <a:ext cx="3364485"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Where does strong</a:t>
            </a:r>
          </a:p>
          <a:p>
            <a:pPr>
              <a:defRPr sz="2800">
                <a:solidFill>
                  <a:srgbClr val="FFFF00"/>
                </a:solidFill>
                <a:latin typeface="American Typewriter"/>
                <a:ea typeface="American Typewriter"/>
                <a:cs typeface="American Typewriter"/>
                <a:sym typeface="American Typewriter"/>
              </a:defRPr>
            </a:pPr>
            <a:r>
              <a:t>ground shaking</a:t>
            </a:r>
          </a:p>
          <a:p>
            <a:pPr>
              <a:defRPr sz="2800">
                <a:solidFill>
                  <a:srgbClr val="FFFF00"/>
                </a:solidFill>
                <a:latin typeface="American Typewriter"/>
                <a:ea typeface="American Typewriter"/>
                <a:cs typeface="American Typewriter"/>
                <a:sym typeface="American Typewriter"/>
              </a:defRPr>
            </a:pPr>
            <a:r>
              <a:t>originate?</a:t>
            </a:r>
          </a:p>
        </p:txBody>
      </p:sp>
      <p:sp>
        <p:nvSpPr>
          <p:cNvPr id="194" name="Shape 194"/>
          <p:cNvSpPr/>
          <p:nvPr/>
        </p:nvSpPr>
        <p:spPr>
          <a:xfrm>
            <a:off x="406400" y="9207500"/>
            <a:ext cx="7649109"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2800">
                <a:latin typeface="American Typewriter"/>
                <a:ea typeface="American Typewriter"/>
                <a:cs typeface="American Typewriter"/>
                <a:sym typeface="American Typewriter"/>
              </a:defRPr>
            </a:lvl1pPr>
          </a:lstStyle>
          <a:p>
            <a:r>
              <a:t>e.g., Maule, 2010; Tohoku, 2011; Nepal, 2015</a:t>
            </a:r>
          </a:p>
        </p:txBody>
      </p:sp>
      <p:pic>
        <p:nvPicPr>
          <p:cNvPr id="195" name="usgs-logo.pdf"/>
          <p:cNvPicPr>
            <a:picLocks noChangeAspect="1"/>
          </p:cNvPicPr>
          <p:nvPr/>
        </p:nvPicPr>
        <p:blipFill>
          <a:blip r:embed="rId4">
            <a:alphaModFix amt="98825"/>
            <a:extLst/>
          </a:blip>
          <a:stretch>
            <a:fillRect/>
          </a:stretch>
        </p:blipFill>
        <p:spPr>
          <a:xfrm>
            <a:off x="11071059" y="47058"/>
            <a:ext cx="1877154" cy="693292"/>
          </a:xfrm>
          <a:prstGeom prst="rect">
            <a:avLst/>
          </a:prstGeom>
          <a:ln w="12700">
            <a:miter lim="400000"/>
          </a:ln>
        </p:spPr>
      </p:pic>
    </p:spTree>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SZthrust_schematic.gif"/>
          <p:cNvPicPr>
            <a:picLocks noChangeAspect="1"/>
          </p:cNvPicPr>
          <p:nvPr/>
        </p:nvPicPr>
        <p:blipFill>
          <a:blip r:embed="rId3">
            <a:extLst/>
          </a:blip>
          <a:stretch>
            <a:fillRect/>
          </a:stretch>
        </p:blipFill>
        <p:spPr>
          <a:xfrm>
            <a:off x="-460086" y="1038423"/>
            <a:ext cx="13464886" cy="7087474"/>
          </a:xfrm>
          <a:prstGeom prst="rect">
            <a:avLst/>
          </a:prstGeom>
          <a:ln w="12700">
            <a:miter lim="400000"/>
          </a:ln>
        </p:spPr>
      </p:pic>
      <p:sp>
        <p:nvSpPr>
          <p:cNvPr id="200" name="Shape 200"/>
          <p:cNvSpPr/>
          <p:nvPr/>
        </p:nvSpPr>
        <p:spPr>
          <a:xfrm>
            <a:off x="5309118" y="1338232"/>
            <a:ext cx="5515549" cy="1470093"/>
          </a:xfrm>
          <a:prstGeom prst="roundRect">
            <a:avLst>
              <a:gd name="adj" fmla="val 12958"/>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201" name="Shape 201"/>
          <p:cNvSpPr/>
          <p:nvPr/>
        </p:nvSpPr>
        <p:spPr>
          <a:xfrm>
            <a:off x="5377236" y="1413241"/>
            <a:ext cx="5379314"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At what rates to upper</a:t>
            </a:r>
          </a:p>
          <a:p>
            <a:pPr>
              <a:defRPr sz="2800">
                <a:solidFill>
                  <a:srgbClr val="FFFF00"/>
                </a:solidFill>
                <a:latin typeface="American Typewriter"/>
                <a:ea typeface="American Typewriter"/>
                <a:cs typeface="American Typewriter"/>
                <a:sym typeface="American Typewriter"/>
              </a:defRPr>
            </a:pPr>
            <a:r>
              <a:t>plate faults slip? What</a:t>
            </a:r>
          </a:p>
          <a:p>
            <a:pPr>
              <a:defRPr sz="2800">
                <a:solidFill>
                  <a:srgbClr val="FFFF00"/>
                </a:solidFill>
                <a:latin typeface="American Typewriter"/>
                <a:ea typeface="American Typewriter"/>
                <a:cs typeface="American Typewriter"/>
                <a:sym typeface="American Typewriter"/>
              </a:defRPr>
            </a:pPr>
            <a:r>
              <a:t>is the recurrence of M6-7 EQs?</a:t>
            </a:r>
          </a:p>
        </p:txBody>
      </p:sp>
      <p:sp>
        <p:nvSpPr>
          <p:cNvPr id="202" name="Shape 202"/>
          <p:cNvSpPr/>
          <p:nvPr/>
        </p:nvSpPr>
        <p:spPr>
          <a:xfrm>
            <a:off x="191442" y="139700"/>
            <a:ext cx="8434275"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200" b="1">
                <a:latin typeface="American Typewriter"/>
                <a:ea typeface="American Typewriter"/>
                <a:cs typeface="American Typewriter"/>
                <a:sym typeface="American Typewriter"/>
              </a:defRPr>
            </a:lvl1pPr>
          </a:lstStyle>
          <a:p>
            <a:r>
              <a:t>USGS:SZO - Key Questions</a:t>
            </a:r>
          </a:p>
        </p:txBody>
      </p:sp>
      <p:sp>
        <p:nvSpPr>
          <p:cNvPr id="203" name="Shape 203"/>
          <p:cNvSpPr/>
          <p:nvPr/>
        </p:nvSpPr>
        <p:spPr>
          <a:xfrm>
            <a:off x="406400" y="8191500"/>
            <a:ext cx="10311248" cy="10874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200">
                <a:latin typeface="American Typewriter"/>
                <a:ea typeface="American Typewriter"/>
                <a:cs typeface="American Typewriter"/>
                <a:sym typeface="American Typewriter"/>
              </a:defRPr>
            </a:lvl1pPr>
          </a:lstStyle>
          <a:p>
            <a:r>
              <a:rPr dirty="0"/>
              <a:t>=&gt; Better characterize hazard from upper plate EQs. </a:t>
            </a:r>
            <a:endParaRPr lang="en-US" dirty="0" smtClean="0"/>
          </a:p>
          <a:p>
            <a:r>
              <a:rPr dirty="0" smtClean="0"/>
              <a:t>Does risk </a:t>
            </a:r>
            <a:r>
              <a:rPr dirty="0"/>
              <a:t>vary with shaking duration?</a:t>
            </a:r>
          </a:p>
        </p:txBody>
      </p:sp>
      <p:sp>
        <p:nvSpPr>
          <p:cNvPr id="204" name="Shape 204"/>
          <p:cNvSpPr/>
          <p:nvPr/>
        </p:nvSpPr>
        <p:spPr>
          <a:xfrm>
            <a:off x="406400" y="9207500"/>
            <a:ext cx="3348940" cy="4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2600">
                <a:latin typeface="American Typewriter"/>
                <a:ea typeface="American Typewriter"/>
                <a:cs typeface="American Typewriter"/>
                <a:sym typeface="American Typewriter"/>
              </a:defRPr>
            </a:lvl1pPr>
          </a:lstStyle>
          <a:p>
            <a:r>
              <a:t>e.g., Nisqually, 2001 </a:t>
            </a:r>
          </a:p>
        </p:txBody>
      </p:sp>
      <p:sp>
        <p:nvSpPr>
          <p:cNvPr id="205" name="Shape 205"/>
          <p:cNvSpPr/>
          <p:nvPr/>
        </p:nvSpPr>
        <p:spPr>
          <a:xfrm>
            <a:off x="5654730" y="3276606"/>
            <a:ext cx="4824325" cy="1858037"/>
          </a:xfrm>
          <a:prstGeom prst="roundRect">
            <a:avLst>
              <a:gd name="adj" fmla="val 10253"/>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206" name="Shape 206"/>
          <p:cNvSpPr/>
          <p:nvPr/>
        </p:nvSpPr>
        <p:spPr>
          <a:xfrm>
            <a:off x="5784575" y="3342024"/>
            <a:ext cx="4564635" cy="172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How to basins respond to</a:t>
            </a:r>
          </a:p>
          <a:p>
            <a:pPr>
              <a:defRPr sz="2800">
                <a:solidFill>
                  <a:srgbClr val="FFFF00"/>
                </a:solidFill>
                <a:latin typeface="American Typewriter"/>
                <a:ea typeface="American Typewriter"/>
                <a:cs typeface="American Typewriter"/>
                <a:sym typeface="American Typewriter"/>
              </a:defRPr>
            </a:pPr>
            <a:r>
              <a:t>ground shaking? How do</a:t>
            </a:r>
          </a:p>
          <a:p>
            <a:pPr>
              <a:defRPr sz="2800">
                <a:solidFill>
                  <a:srgbClr val="FFFF00"/>
                </a:solidFill>
                <a:latin typeface="American Typewriter"/>
                <a:ea typeface="American Typewriter"/>
                <a:cs typeface="American Typewriter"/>
                <a:sym typeface="American Typewriter"/>
              </a:defRPr>
            </a:pPr>
            <a:r>
              <a:t>buildings respond to long </a:t>
            </a:r>
          </a:p>
          <a:p>
            <a:pPr>
              <a:defRPr sz="2800">
                <a:solidFill>
                  <a:srgbClr val="FFFF00"/>
                </a:solidFill>
                <a:latin typeface="American Typewriter"/>
                <a:ea typeface="American Typewriter"/>
                <a:cs typeface="American Typewriter"/>
                <a:sym typeface="American Typewriter"/>
              </a:defRPr>
            </a:pPr>
            <a:r>
              <a:t>duration shaking?</a:t>
            </a:r>
          </a:p>
        </p:txBody>
      </p:sp>
      <p:pic>
        <p:nvPicPr>
          <p:cNvPr id="207" name="usgs-logo.pdf"/>
          <p:cNvPicPr>
            <a:picLocks noChangeAspect="1"/>
          </p:cNvPicPr>
          <p:nvPr/>
        </p:nvPicPr>
        <p:blipFill>
          <a:blip r:embed="rId4">
            <a:alphaModFix amt="98825"/>
            <a:extLst/>
          </a:blip>
          <a:stretch>
            <a:fillRect/>
          </a:stretch>
        </p:blipFill>
        <p:spPr>
          <a:xfrm>
            <a:off x="11071059" y="47058"/>
            <a:ext cx="1877154" cy="693292"/>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SZthrust_schematic.gif"/>
          <p:cNvPicPr>
            <a:picLocks noChangeAspect="1"/>
          </p:cNvPicPr>
          <p:nvPr/>
        </p:nvPicPr>
        <p:blipFill>
          <a:blip r:embed="rId2">
            <a:extLst/>
          </a:blip>
          <a:stretch>
            <a:fillRect/>
          </a:stretch>
        </p:blipFill>
        <p:spPr>
          <a:xfrm>
            <a:off x="-460086" y="1038423"/>
            <a:ext cx="13464886" cy="7087474"/>
          </a:xfrm>
          <a:prstGeom prst="rect">
            <a:avLst/>
          </a:prstGeom>
          <a:ln w="12700">
            <a:miter lim="400000"/>
          </a:ln>
        </p:spPr>
      </p:pic>
      <p:sp>
        <p:nvSpPr>
          <p:cNvPr id="212" name="Shape 212"/>
          <p:cNvSpPr/>
          <p:nvPr/>
        </p:nvSpPr>
        <p:spPr>
          <a:xfrm>
            <a:off x="7367287" y="4544486"/>
            <a:ext cx="5515549" cy="1470092"/>
          </a:xfrm>
          <a:prstGeom prst="roundRect">
            <a:avLst>
              <a:gd name="adj" fmla="val 12958"/>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213" name="Shape 213"/>
          <p:cNvSpPr/>
          <p:nvPr/>
        </p:nvSpPr>
        <p:spPr>
          <a:xfrm>
            <a:off x="7608937" y="4619495"/>
            <a:ext cx="503224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What drives intermediate</a:t>
            </a:r>
          </a:p>
          <a:p>
            <a:pPr>
              <a:defRPr sz="2800">
                <a:solidFill>
                  <a:srgbClr val="FFFF00"/>
                </a:solidFill>
                <a:latin typeface="American Typewriter"/>
                <a:ea typeface="American Typewriter"/>
                <a:cs typeface="American Typewriter"/>
                <a:sym typeface="American Typewriter"/>
              </a:defRPr>
            </a:pPr>
            <a:r>
              <a:t>depth EQs? What is their</a:t>
            </a:r>
          </a:p>
          <a:p>
            <a:pPr>
              <a:defRPr sz="2800">
                <a:solidFill>
                  <a:srgbClr val="FFFF00"/>
                </a:solidFill>
                <a:latin typeface="American Typewriter"/>
                <a:ea typeface="American Typewriter"/>
                <a:cs typeface="American Typewriter"/>
                <a:sym typeface="American Typewriter"/>
              </a:defRPr>
            </a:pPr>
            <a:r>
              <a:t>recurrence rate, and Mmax?</a:t>
            </a:r>
          </a:p>
        </p:txBody>
      </p:sp>
      <p:sp>
        <p:nvSpPr>
          <p:cNvPr id="214" name="Shape 214"/>
          <p:cNvSpPr/>
          <p:nvPr/>
        </p:nvSpPr>
        <p:spPr>
          <a:xfrm>
            <a:off x="191442" y="139700"/>
            <a:ext cx="8434275"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200" b="1">
                <a:latin typeface="American Typewriter"/>
                <a:ea typeface="American Typewriter"/>
                <a:cs typeface="American Typewriter"/>
                <a:sym typeface="American Typewriter"/>
              </a:defRPr>
            </a:lvl1pPr>
          </a:lstStyle>
          <a:p>
            <a:r>
              <a:t>USGS:SZO - Key Questions</a:t>
            </a:r>
          </a:p>
        </p:txBody>
      </p:sp>
      <p:sp>
        <p:nvSpPr>
          <p:cNvPr id="215" name="Shape 215"/>
          <p:cNvSpPr/>
          <p:nvPr/>
        </p:nvSpPr>
        <p:spPr>
          <a:xfrm>
            <a:off x="406400" y="8191500"/>
            <a:ext cx="10499040" cy="571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3200">
                <a:latin typeface="American Typewriter"/>
                <a:ea typeface="American Typewriter"/>
                <a:cs typeface="American Typewriter"/>
                <a:sym typeface="American Typewriter"/>
              </a:defRPr>
            </a:lvl1pPr>
          </a:lstStyle>
          <a:p>
            <a:r>
              <a:t>=&gt; Rates and size of related events; forecasting ability</a:t>
            </a:r>
          </a:p>
        </p:txBody>
      </p:sp>
      <p:sp>
        <p:nvSpPr>
          <p:cNvPr id="216" name="Shape 216"/>
          <p:cNvSpPr/>
          <p:nvPr/>
        </p:nvSpPr>
        <p:spPr>
          <a:xfrm>
            <a:off x="406400" y="9207500"/>
            <a:ext cx="6782867" cy="508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2800">
                <a:latin typeface="American Typewriter"/>
                <a:ea typeface="American Typewriter"/>
                <a:cs typeface="American Typewriter"/>
                <a:sym typeface="American Typewriter"/>
              </a:defRPr>
            </a:lvl1pPr>
          </a:lstStyle>
          <a:p>
            <a:r>
              <a:t>e.g., Tarapacá, 1997; Rat Islands, 2015 </a:t>
            </a:r>
          </a:p>
        </p:txBody>
      </p:sp>
      <p:sp>
        <p:nvSpPr>
          <p:cNvPr id="217" name="Shape 217"/>
          <p:cNvSpPr/>
          <p:nvPr/>
        </p:nvSpPr>
        <p:spPr>
          <a:xfrm>
            <a:off x="5126372" y="6419064"/>
            <a:ext cx="5515549" cy="1470093"/>
          </a:xfrm>
          <a:prstGeom prst="roundRect">
            <a:avLst>
              <a:gd name="adj" fmla="val 12958"/>
            </a:avLst>
          </a:prstGeom>
          <a:solidFill>
            <a:srgbClr val="000000"/>
          </a:solidFill>
          <a:ln w="63500">
            <a:solidFill>
              <a:srgbClr val="FFFFFF"/>
            </a:solidFill>
            <a:miter lim="400000"/>
          </a:ln>
        </p:spPr>
        <p:txBody>
          <a:bodyPr lIns="50800" tIns="50800" rIns="50800" bIns="50800" anchor="ctr"/>
          <a:lstStyle/>
          <a:p>
            <a:pPr>
              <a:defRPr sz="2600"/>
            </a:pPr>
            <a:endParaRPr/>
          </a:p>
        </p:txBody>
      </p:sp>
      <p:sp>
        <p:nvSpPr>
          <p:cNvPr id="218" name="Shape 218"/>
          <p:cNvSpPr/>
          <p:nvPr/>
        </p:nvSpPr>
        <p:spPr>
          <a:xfrm>
            <a:off x="5390247" y="6494074"/>
            <a:ext cx="4987799"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00"/>
                </a:solidFill>
                <a:latin typeface="American Typewriter"/>
                <a:ea typeface="American Typewriter"/>
                <a:cs typeface="American Typewriter"/>
                <a:sym typeface="American Typewriter"/>
              </a:defRPr>
            </a:pPr>
            <a:r>
              <a:t>How are intermediate depth</a:t>
            </a:r>
          </a:p>
          <a:p>
            <a:pPr>
              <a:defRPr sz="2800">
                <a:solidFill>
                  <a:srgbClr val="FFFF00"/>
                </a:solidFill>
                <a:latin typeface="American Typewriter"/>
                <a:ea typeface="American Typewriter"/>
                <a:cs typeface="American Typewriter"/>
                <a:sym typeface="American Typewriter"/>
              </a:defRPr>
            </a:pPr>
            <a:r>
              <a:t>and deep EQs tied to the </a:t>
            </a:r>
          </a:p>
          <a:p>
            <a:pPr>
              <a:defRPr sz="2800">
                <a:solidFill>
                  <a:srgbClr val="FFFF00"/>
                </a:solidFill>
                <a:latin typeface="American Typewriter"/>
                <a:ea typeface="American Typewriter"/>
                <a:cs typeface="American Typewriter"/>
                <a:sym typeface="American Typewriter"/>
              </a:defRPr>
            </a:pPr>
            <a:r>
              <a:t>shallow megathrust?</a:t>
            </a:r>
          </a:p>
        </p:txBody>
      </p:sp>
      <p:pic>
        <p:nvPicPr>
          <p:cNvPr id="219" name="usgs-logo.pdf"/>
          <p:cNvPicPr>
            <a:picLocks noChangeAspect="1"/>
          </p:cNvPicPr>
          <p:nvPr/>
        </p:nvPicPr>
        <p:blipFill>
          <a:blip r:embed="rId3">
            <a:alphaModFix amt="98825"/>
            <a:extLst/>
          </a:blip>
          <a:stretch>
            <a:fillRect/>
          </a:stretch>
        </p:blipFill>
        <p:spPr>
          <a:xfrm>
            <a:off x="11071059" y="47058"/>
            <a:ext cx="1877154" cy="69329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sam_perspective2.gif"/>
          <p:cNvPicPr>
            <a:picLocks noChangeAspect="1"/>
          </p:cNvPicPr>
          <p:nvPr/>
        </p:nvPicPr>
        <p:blipFill>
          <a:blip r:embed="rId2">
            <a:extLst/>
          </a:blip>
          <a:stretch>
            <a:fillRect/>
          </a:stretch>
        </p:blipFill>
        <p:spPr>
          <a:xfrm>
            <a:off x="2985220" y="105280"/>
            <a:ext cx="10102568" cy="6296537"/>
          </a:xfrm>
          <a:prstGeom prst="rect">
            <a:avLst/>
          </a:prstGeom>
          <a:ln w="12700">
            <a:miter lim="400000"/>
          </a:ln>
        </p:spPr>
      </p:pic>
      <p:sp>
        <p:nvSpPr>
          <p:cNvPr id="222" name="Shape 222"/>
          <p:cNvSpPr/>
          <p:nvPr/>
        </p:nvSpPr>
        <p:spPr>
          <a:xfrm>
            <a:off x="459746" y="6372464"/>
            <a:ext cx="12301234" cy="308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2700" b="1">
                <a:solidFill>
                  <a:srgbClr val="FFFF52"/>
                </a:solidFill>
                <a:latin typeface="American Typewriter"/>
                <a:ea typeface="American Typewriter"/>
                <a:cs typeface="American Typewriter"/>
                <a:sym typeface="American Typewriter"/>
              </a:defRPr>
            </a:pPr>
            <a:r>
              <a:t>=&gt; Real-time, integrative monitoring is critical</a:t>
            </a:r>
          </a:p>
          <a:p>
            <a:pPr algn="l">
              <a:defRPr sz="2700" b="1">
                <a:latin typeface="American Typewriter"/>
                <a:ea typeface="American Typewriter"/>
                <a:cs typeface="American Typewriter"/>
                <a:sym typeface="American Typewriter"/>
              </a:defRPr>
            </a:pPr>
            <a:endParaRPr/>
          </a:p>
          <a:p>
            <a:pPr algn="l">
              <a:defRPr sz="2700">
                <a:latin typeface="American Typewriter"/>
                <a:ea typeface="American Typewriter"/>
                <a:cs typeface="American Typewriter"/>
                <a:sym typeface="American Typewriter"/>
              </a:defRPr>
            </a:pPr>
            <a:r>
              <a:t>Research is driven by need to mitigate hazard and reduce risk</a:t>
            </a:r>
          </a:p>
          <a:p>
            <a:pPr algn="l">
              <a:defRPr sz="2700" b="1">
                <a:latin typeface="American Typewriter"/>
                <a:ea typeface="American Typewriter"/>
                <a:cs typeface="American Typewriter"/>
                <a:sym typeface="American Typewriter"/>
              </a:defRPr>
            </a:pPr>
            <a:endParaRPr/>
          </a:p>
          <a:p>
            <a:pPr algn="l">
              <a:defRPr sz="2700" b="1">
                <a:solidFill>
                  <a:srgbClr val="FFFF52"/>
                </a:solidFill>
                <a:latin typeface="American Typewriter"/>
                <a:ea typeface="American Typewriter"/>
                <a:cs typeface="American Typewriter"/>
                <a:sym typeface="American Typewriter"/>
              </a:defRPr>
            </a:pPr>
            <a:r>
              <a:t>=&gt; Key science questions, even if related to the megathrust at depth, can be framed in the context of improving our understanding of shaking hazard at the surface</a:t>
            </a:r>
          </a:p>
        </p:txBody>
      </p:sp>
      <p:sp>
        <p:nvSpPr>
          <p:cNvPr id="223" name="Shape 223"/>
          <p:cNvSpPr/>
          <p:nvPr/>
        </p:nvSpPr>
        <p:spPr>
          <a:xfrm>
            <a:off x="191442" y="139700"/>
            <a:ext cx="8434275"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l">
              <a:defRPr sz="4200" b="1">
                <a:latin typeface="American Typewriter"/>
                <a:ea typeface="American Typewriter"/>
                <a:cs typeface="American Typewriter"/>
                <a:sym typeface="American Typewriter"/>
              </a:defRPr>
            </a:lvl1pPr>
          </a:lstStyle>
          <a:p>
            <a:r>
              <a:t>USGS:SZO</a:t>
            </a:r>
          </a:p>
        </p:txBody>
      </p:sp>
      <p:sp>
        <p:nvSpPr>
          <p:cNvPr id="224" name="Shape 224"/>
          <p:cNvSpPr/>
          <p:nvPr/>
        </p:nvSpPr>
        <p:spPr>
          <a:xfrm>
            <a:off x="467023" y="3841750"/>
            <a:ext cx="5008881" cy="207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700">
                <a:latin typeface="American Typewriter"/>
                <a:ea typeface="American Typewriter"/>
                <a:cs typeface="American Typewriter"/>
                <a:sym typeface="American Typewriter"/>
              </a:defRPr>
            </a:lvl1pPr>
          </a:lstStyle>
          <a:p>
            <a:r>
              <a:t>Future areas of focus, like EEW and aftershock forecasting, will rely on both seismic and geodetic data to be most effective.</a:t>
            </a:r>
          </a:p>
        </p:txBody>
      </p:sp>
      <p:pic>
        <p:nvPicPr>
          <p:cNvPr id="225" name="usgs-logo.pdf"/>
          <p:cNvPicPr>
            <a:picLocks noChangeAspect="1"/>
          </p:cNvPicPr>
          <p:nvPr/>
        </p:nvPicPr>
        <p:blipFill>
          <a:blip r:embed="rId3">
            <a:alphaModFix amt="98825"/>
            <a:extLst/>
          </a:blip>
          <a:stretch>
            <a:fillRect/>
          </a:stretch>
        </p:blipFill>
        <p:spPr>
          <a:xfrm>
            <a:off x="11071059" y="47058"/>
            <a:ext cx="1877154" cy="69329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62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2" name="Title 1"/>
          <p:cNvSpPr>
            <a:spLocks noGrp="1"/>
          </p:cNvSpPr>
          <p:nvPr>
            <p:ph type="ctrTitle"/>
          </p:nvPr>
        </p:nvSpPr>
        <p:spPr>
          <a:xfrm>
            <a:off x="975360" y="163303"/>
            <a:ext cx="11054080" cy="2090702"/>
          </a:xfrm>
        </p:spPr>
        <p:txBody>
          <a:bodyPr/>
          <a:lstStyle/>
          <a:p>
            <a:r>
              <a:rPr lang="en-US" dirty="0" smtClean="0">
                <a:solidFill>
                  <a:schemeClr val="bg1"/>
                </a:solidFill>
              </a:rPr>
              <a:t>Volcano Hazards Program Perspective on a SZO</a:t>
            </a:r>
            <a:endParaRPr lang="en-US" dirty="0">
              <a:solidFill>
                <a:schemeClr val="bg1"/>
              </a:solidFill>
            </a:endParaRPr>
          </a:p>
        </p:txBody>
      </p:sp>
      <p:cxnSp>
        <p:nvCxnSpPr>
          <p:cNvPr id="6" name="Straight Arrow Connector 5"/>
          <p:cNvCxnSpPr/>
          <p:nvPr/>
        </p:nvCxnSpPr>
        <p:spPr>
          <a:xfrm>
            <a:off x="12029440" y="3794565"/>
            <a:ext cx="0" cy="7290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7274617" y="3794565"/>
            <a:ext cx="0" cy="7290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6778770" y="3794565"/>
            <a:ext cx="0" cy="7290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730853" y="3646767"/>
            <a:ext cx="0" cy="7290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594392" y="3065478"/>
            <a:ext cx="659389" cy="729087"/>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162743" y="2540205"/>
            <a:ext cx="2212059" cy="531426"/>
          </a:xfrm>
          <a:prstGeom prst="rect">
            <a:avLst/>
          </a:prstGeom>
          <a:noFill/>
        </p:spPr>
        <p:txBody>
          <a:bodyPr wrap="none" lIns="130039" tIns="65020" rIns="130039" bIns="65020" rtlCol="0">
            <a:spAutoFit/>
          </a:bodyPr>
          <a:lstStyle/>
          <a:p>
            <a:pPr algn="l" defTabSz="650197" hangingPunct="1"/>
            <a:r>
              <a:rPr lang="en-US" sz="2600" kern="1200" dirty="0">
                <a:latin typeface="Calibri"/>
              </a:rPr>
              <a:t>Mount Rainier</a:t>
            </a:r>
          </a:p>
        </p:txBody>
      </p:sp>
      <p:sp>
        <p:nvSpPr>
          <p:cNvPr id="13" name="TextBox 12"/>
          <p:cNvSpPr txBox="1"/>
          <p:nvPr/>
        </p:nvSpPr>
        <p:spPr>
          <a:xfrm>
            <a:off x="2639817" y="3121494"/>
            <a:ext cx="2185522" cy="531426"/>
          </a:xfrm>
          <a:prstGeom prst="rect">
            <a:avLst/>
          </a:prstGeom>
          <a:noFill/>
        </p:spPr>
        <p:txBody>
          <a:bodyPr wrap="none" lIns="130039" tIns="65020" rIns="130039" bIns="65020" rtlCol="0">
            <a:spAutoFit/>
          </a:bodyPr>
          <a:lstStyle/>
          <a:p>
            <a:pPr algn="l" defTabSz="650197" hangingPunct="1"/>
            <a:r>
              <a:rPr lang="en-US" sz="2600" kern="1200" dirty="0">
                <a:latin typeface="Calibri"/>
              </a:rPr>
              <a:t>Mount Adams</a:t>
            </a:r>
          </a:p>
        </p:txBody>
      </p:sp>
      <p:sp>
        <p:nvSpPr>
          <p:cNvPr id="14" name="TextBox 13"/>
          <p:cNvSpPr txBox="1"/>
          <p:nvPr/>
        </p:nvSpPr>
        <p:spPr>
          <a:xfrm>
            <a:off x="4999442" y="3321672"/>
            <a:ext cx="1995529" cy="531426"/>
          </a:xfrm>
          <a:prstGeom prst="rect">
            <a:avLst/>
          </a:prstGeom>
          <a:noFill/>
        </p:spPr>
        <p:txBody>
          <a:bodyPr wrap="none" lIns="130039" tIns="65020" rIns="130039" bIns="65020" rtlCol="0">
            <a:spAutoFit/>
          </a:bodyPr>
          <a:lstStyle/>
          <a:p>
            <a:pPr algn="l" defTabSz="650197" hangingPunct="1"/>
            <a:r>
              <a:rPr lang="en-US" sz="2600" kern="1200" dirty="0">
                <a:latin typeface="Calibri"/>
              </a:rPr>
              <a:t>Mount Hood</a:t>
            </a:r>
          </a:p>
        </p:txBody>
      </p:sp>
      <p:sp>
        <p:nvSpPr>
          <p:cNvPr id="15" name="TextBox 14"/>
          <p:cNvSpPr txBox="1"/>
          <p:nvPr/>
        </p:nvSpPr>
        <p:spPr>
          <a:xfrm>
            <a:off x="7102204" y="3321672"/>
            <a:ext cx="2491270" cy="531426"/>
          </a:xfrm>
          <a:prstGeom prst="rect">
            <a:avLst/>
          </a:prstGeom>
          <a:noFill/>
        </p:spPr>
        <p:txBody>
          <a:bodyPr wrap="none" lIns="130039" tIns="65020" rIns="130039" bIns="65020" rtlCol="0">
            <a:spAutoFit/>
          </a:bodyPr>
          <a:lstStyle/>
          <a:p>
            <a:pPr algn="l" defTabSz="650197" hangingPunct="1"/>
            <a:r>
              <a:rPr lang="en-US" sz="2600" kern="1200" dirty="0">
                <a:latin typeface="Calibri"/>
              </a:rPr>
              <a:t>Mount Jefferson</a:t>
            </a:r>
          </a:p>
        </p:txBody>
      </p:sp>
      <p:sp>
        <p:nvSpPr>
          <p:cNvPr id="16" name="TextBox 15"/>
          <p:cNvSpPr txBox="1"/>
          <p:nvPr/>
        </p:nvSpPr>
        <p:spPr>
          <a:xfrm>
            <a:off x="10517325" y="3289867"/>
            <a:ext cx="2607024" cy="531426"/>
          </a:xfrm>
          <a:prstGeom prst="rect">
            <a:avLst/>
          </a:prstGeom>
          <a:noFill/>
        </p:spPr>
        <p:txBody>
          <a:bodyPr wrap="none" lIns="130039" tIns="65020" rIns="130039" bIns="65020" rtlCol="0">
            <a:spAutoFit/>
          </a:bodyPr>
          <a:lstStyle/>
          <a:p>
            <a:pPr algn="l" defTabSz="650197" hangingPunct="1"/>
            <a:r>
              <a:rPr lang="en-US" sz="2600" kern="1200" dirty="0">
                <a:latin typeface="Calibri"/>
              </a:rPr>
              <a:t>Mount St. Helens</a:t>
            </a:r>
          </a:p>
        </p:txBody>
      </p:sp>
      <p:pic>
        <p:nvPicPr>
          <p:cNvPr id="17" name="Picture 4" descr="ident-small_4_onscreen_png"/>
          <p:cNvPicPr>
            <a:picLocks noChangeAspect="1" noChangeArrowheads="1"/>
          </p:cNvPicPr>
          <p:nvPr/>
        </p:nvPicPr>
        <p:blipFill>
          <a:blip r:embed="rId3">
            <a:lum bright="100000"/>
            <a:extLst>
              <a:ext uri="{28A0092B-C50C-407E-A947-70E740481C1C}">
                <a14:useLocalDpi xmlns:a14="http://schemas.microsoft.com/office/drawing/2010/main"/>
              </a:ext>
            </a:extLst>
          </a:blip>
          <a:srcRect/>
          <a:stretch>
            <a:fillRect/>
          </a:stretch>
        </p:blipFill>
        <p:spPr bwMode="black">
          <a:xfrm>
            <a:off x="49715" y="9279790"/>
            <a:ext cx="1625600" cy="59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475693"/>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green-gray-template_mac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AGU15 theme black">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999</TotalTime>
  <Words>3506</Words>
  <Application>Microsoft Macintosh PowerPoint</Application>
  <PresentationFormat>Custom</PresentationFormat>
  <Paragraphs>347</Paragraphs>
  <Slides>34</Slides>
  <Notes>23</Notes>
  <HiddenSlides>0</HiddenSlides>
  <MMClips>1</MMClips>
  <ScaleCrop>false</ScaleCrop>
  <HeadingPairs>
    <vt:vector size="4" baseType="variant">
      <vt:variant>
        <vt:lpstr>Theme</vt:lpstr>
      </vt:variant>
      <vt:variant>
        <vt:i4>5</vt:i4>
      </vt:variant>
      <vt:variant>
        <vt:lpstr>Slide Titles</vt:lpstr>
      </vt:variant>
      <vt:variant>
        <vt:i4>34</vt:i4>
      </vt:variant>
    </vt:vector>
  </HeadingPairs>
  <TitlesOfParts>
    <vt:vector size="39" baseType="lpstr">
      <vt:lpstr>Black</vt:lpstr>
      <vt:lpstr>Office Theme</vt:lpstr>
      <vt:lpstr>green-gray-template_mac (1)</vt:lpstr>
      <vt:lpstr> Black </vt:lpstr>
      <vt:lpstr>AGU15 theme black</vt:lpstr>
      <vt:lpstr>USGS Subduction Zone Science Planning: Earthquakes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Volcano Hazards Program Perspective on a SZO</vt:lpstr>
      <vt:lpstr>USGS Volcano Hazards Program Wears Many Hats</vt:lpstr>
      <vt:lpstr>Community Preparedness</vt:lpstr>
      <vt:lpstr>Monitoring</vt:lpstr>
      <vt:lpstr>Synergy</vt:lpstr>
      <vt:lpstr>Research: Volcanic Ash and Gas</vt:lpstr>
      <vt:lpstr>Research: Conceptual Models</vt:lpstr>
      <vt:lpstr>Research: Lahar Detection System</vt:lpstr>
      <vt:lpstr>Earthquake triggered landslides and liquefaction</vt:lpstr>
      <vt:lpstr>“Overall, landslides probably caused the most damage to manmade structures and property, but sea waves took the most lives” (Hansen et al. 1966)</vt:lpstr>
      <vt:lpstr>Onshore-offshore earthquake-triggered ground failure map products</vt:lpstr>
      <vt:lpstr>Characterize past triggered landsliding in U.S. subduction zones</vt:lpstr>
      <vt:lpstr>Offshore Studies: Alaskan Active Structures</vt:lpstr>
      <vt:lpstr>PowerPoint Presentation</vt:lpstr>
      <vt:lpstr>PowerPoint Presentation</vt:lpstr>
      <vt:lpstr>PowerPoint Presentation</vt:lpstr>
      <vt:lpstr>PowerPoint Presentation</vt:lpstr>
      <vt:lpstr>Geologic Studies at Subduction Zones</vt:lpstr>
      <vt:lpstr>Geologic Studies at Subduction Zones</vt:lpstr>
      <vt:lpstr>Geologic Studies at Subduction Zones</vt:lpstr>
      <vt:lpstr>Related Fundamental Questions</vt:lpstr>
      <vt:lpstr>Related Fundamental Questions</vt:lpstr>
      <vt:lpstr>Related Fundamental Questions</vt:lpstr>
      <vt:lpstr>Related Fundamental Questions</vt:lpstr>
      <vt:lpstr>Related Fundamental Questions</vt:lpstr>
      <vt:lpstr>USGS Geologic Studies 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USGS Subduction Zone Science Planning: Earthquakes</dc:title>
  <cp:lastModifiedBy>Gavin Hayes</cp:lastModifiedBy>
  <cp:revision>8</cp:revision>
  <dcterms:modified xsi:type="dcterms:W3CDTF">2016-09-29T05:06:38Z</dcterms:modified>
</cp:coreProperties>
</file>