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80" r:id="rId3"/>
    <p:sldId id="282" r:id="rId4"/>
    <p:sldId id="283" r:id="rId5"/>
    <p:sldId id="267" r:id="rId6"/>
    <p:sldId id="266" r:id="rId7"/>
    <p:sldId id="291" r:id="rId8"/>
    <p:sldId id="281" r:id="rId9"/>
    <p:sldId id="292" r:id="rId10"/>
    <p:sldId id="295" r:id="rId11"/>
    <p:sldId id="297" r:id="rId12"/>
    <p:sldId id="298" r:id="rId13"/>
    <p:sldId id="293" r:id="rId14"/>
    <p:sldId id="296" r:id="rId15"/>
    <p:sldId id="294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72" autoAdjust="0"/>
    <p:restoredTop sz="94660"/>
  </p:normalViewPr>
  <p:slideViewPr>
    <p:cSldViewPr>
      <p:cViewPr varScale="1">
        <p:scale>
          <a:sx n="85" d="100"/>
          <a:sy n="85" d="100"/>
        </p:scale>
        <p:origin x="-1594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D844-6141-48FE-8791-CE62F893F0C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4589F-5011-4894-AACF-1EEE058A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4589F-5011-4894-AACF-1EEE058A3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1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DFB6CC-43FC-45DD-B5A3-BB6ED8ECA11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934A57-F49D-415F-9C8F-74E80596ED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B5F9FA-CB4E-4697-9A56-79C0F2709D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4589F-5011-4894-AACF-1EEE058A35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4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other half of the problem is looking at how strain accumulates before a big earthquake.</a:t>
            </a:r>
          </a:p>
          <a:p>
            <a:endParaRPr lang="en-US" dirty="0" smtClean="0"/>
          </a:p>
          <a:p>
            <a:r>
              <a:rPr lang="en-US" dirty="0" smtClean="0"/>
              <a:t>On land we typically due this with</a:t>
            </a:r>
            <a:r>
              <a:rPr lang="en-US" baseline="0" dirty="0" smtClean="0"/>
              <a:t> GPS receivers that can record the long-term buildup of strain</a:t>
            </a:r>
          </a:p>
          <a:p>
            <a:r>
              <a:rPr lang="en-US" baseline="0" dirty="0" smtClean="0"/>
              <a:t>In the crust.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cascadia</a:t>
            </a:r>
            <a:r>
              <a:rPr lang="en-US" baseline="0" dirty="0" smtClean="0"/>
              <a:t> it appears that signal is largely located offshore.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That’s a little harder to do offshore because ….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GeoPRISMS</a:t>
            </a:r>
            <a:r>
              <a:rPr lang="en-US" baseline="0" dirty="0" smtClean="0"/>
              <a:t> is actually made it a point in </a:t>
            </a:r>
            <a:r>
              <a:rPr lang="en-US" baseline="0" dirty="0" err="1" smtClean="0"/>
              <a:t>Cascadia</a:t>
            </a:r>
            <a:r>
              <a:rPr lang="en-US" baseline="0" dirty="0" smtClean="0"/>
              <a:t> to begin installing geodetic benchmarks above the locked zone</a:t>
            </a:r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Cascadia</a:t>
            </a:r>
            <a:r>
              <a:rPr lang="en-US" baseline="0" dirty="0" smtClean="0"/>
              <a:t>.   Dave </a:t>
            </a:r>
            <a:r>
              <a:rPr lang="en-US" baseline="0" dirty="0" err="1" smtClean="0"/>
              <a:t>Chadwell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scripps</a:t>
            </a:r>
            <a:r>
              <a:rPr lang="en-US" baseline="0" dirty="0" smtClean="0"/>
              <a:t>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29036-15BC-0844-981A-A8A94F7C22E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4589F-5011-4894-AACF-1EEE058A358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5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4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9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0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0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6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6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8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091D1-8CFE-4473-BD18-CB7ED1D48A7B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01C44-A4F1-4D60-B49F-3072A66DA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7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???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990600"/>
            <a:ext cx="8305800" cy="16986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</a:rPr>
              <a:t>Seafloor Geodesy 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endParaRPr lang="en-US" altLang="en-US" sz="4000" dirty="0" smtClean="0">
              <a:solidFill>
                <a:schemeClr val="bg1"/>
              </a:solidFill>
            </a:endParaRPr>
          </a:p>
        </p:txBody>
      </p:sp>
      <p:sp>
        <p:nvSpPr>
          <p:cNvPr id="2051" name="Text Box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6400800" cy="12192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Dave Chadwell  (cchadwell@ucsd.edu)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Scripps Institution of Oceanography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5029200"/>
            <a:ext cx="584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contributions from Mark Zumberge and Jeff McGuire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73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Repeat bathymetry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1" y="1371600"/>
            <a:ext cx="8872267" cy="3874013"/>
          </a:xfrm>
        </p:spPr>
      </p:pic>
      <p:sp>
        <p:nvSpPr>
          <p:cNvPr id="5" name="Rectangle 4"/>
          <p:cNvSpPr/>
          <p:nvPr/>
        </p:nvSpPr>
        <p:spPr>
          <a:xfrm>
            <a:off x="7010400" y="2819400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Fujiwara et al.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574268"/>
            <a:ext cx="834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slowing ship down and increasing sounding density may be possible to increase the resolution to meter-level or better  (DeSanto,Sandwell,Chadwell,JGR,2016)</a:t>
            </a:r>
          </a:p>
        </p:txBody>
      </p:sp>
    </p:spTree>
    <p:extLst>
      <p:ext uri="{BB962C8B-B14F-4D97-AF65-F5344CB8AC3E}">
        <p14:creationId xmlns:p14="http://schemas.microsoft.com/office/powerpoint/2010/main" val="20706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SEA_DEPLOYMENT_ARE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14715" r="24536" b="5283"/>
          <a:stretch/>
        </p:blipFill>
        <p:spPr>
          <a:xfrm>
            <a:off x="132689" y="885855"/>
            <a:ext cx="3626435" cy="5880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056" y="54858"/>
            <a:ext cx="846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Continuous Seafloor Strain Monitoring in the Iquique Seismic Gap:  </a:t>
            </a:r>
          </a:p>
        </p:txBody>
      </p:sp>
      <p:sp>
        <p:nvSpPr>
          <p:cNvPr id="7" name="Oval 6"/>
          <p:cNvSpPr/>
          <p:nvPr/>
        </p:nvSpPr>
        <p:spPr>
          <a:xfrm>
            <a:off x="1083720" y="1878968"/>
            <a:ext cx="1117600" cy="1761067"/>
          </a:xfrm>
          <a:prstGeom prst="ellipse">
            <a:avLst/>
          </a:prstGeom>
          <a:noFill/>
          <a:ln w="1301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5268" y="795881"/>
            <a:ext cx="19798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2014 M8.2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8802" y="1878968"/>
            <a:ext cx="2218266" cy="4923038"/>
          </a:xfrm>
          <a:prstGeom prst="ellipse">
            <a:avLst/>
          </a:prstGeom>
          <a:noFill/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26947" y="449342"/>
            <a:ext cx="5435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 GEOMAR Arrays: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~10 sensors each;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2-3 km diameter circular arrays;  Interrogations every 1.5-3 hours;  strain sensitivity about 1e-6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~30 baselines monitored/array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46667" y="4419600"/>
            <a:ext cx="3420533" cy="1151467"/>
          </a:xfrm>
          <a:prstGeom prst="straightConnector1">
            <a:avLst/>
          </a:prstGeom>
          <a:ln w="44450">
            <a:gradFill flip="none" rotWithShape="1">
              <a:gsLst>
                <a:gs pos="49000">
                  <a:srgbClr val="000090"/>
                </a:gs>
                <a:gs pos="100000">
                  <a:srgbClr val="FFFFFF"/>
                </a:gs>
              </a:gsLst>
              <a:lin ang="10800000" scaled="0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67479" y="4114801"/>
            <a:ext cx="2099721" cy="524932"/>
          </a:xfrm>
          <a:prstGeom prst="straightConnector1">
            <a:avLst/>
          </a:prstGeom>
          <a:ln w="44450">
            <a:gradFill flip="none" rotWithShape="1">
              <a:gsLst>
                <a:gs pos="49000">
                  <a:srgbClr val="000090"/>
                </a:gs>
                <a:gs pos="100000">
                  <a:srgbClr val="FFFFFF"/>
                </a:gs>
              </a:gsLst>
              <a:lin ang="10800000" scaled="0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693333" y="4267201"/>
            <a:ext cx="2573867" cy="829732"/>
          </a:xfrm>
          <a:prstGeom prst="straightConnector1">
            <a:avLst/>
          </a:prstGeom>
          <a:ln w="44450">
            <a:gradFill flip="none" rotWithShape="1">
              <a:gsLst>
                <a:gs pos="49000">
                  <a:srgbClr val="000090"/>
                </a:gs>
                <a:gs pos="100000">
                  <a:srgbClr val="FFFFFF"/>
                </a:gs>
              </a:gsLst>
              <a:lin ang="10800000" scaled="0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3001" r="19997"/>
          <a:stretch/>
        </p:blipFill>
        <p:spPr>
          <a:xfrm>
            <a:off x="3826946" y="2296372"/>
            <a:ext cx="5317053" cy="450220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267200" y="2675467"/>
            <a:ext cx="4334933" cy="16933"/>
          </a:xfrm>
          <a:prstGeom prst="straightConnector1">
            <a:avLst/>
          </a:prstGeom>
          <a:ln w="41275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95328" y="2624673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3km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SEA_DEPLOYMENT_ARE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14715" r="24536" b="5283"/>
          <a:stretch/>
        </p:blipFill>
        <p:spPr>
          <a:xfrm>
            <a:off x="132689" y="885855"/>
            <a:ext cx="3626435" cy="5880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056" y="54858"/>
            <a:ext cx="846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Continuous Seafloor Strain Monitoring in the Iquique Seismic Gap:  </a:t>
            </a:r>
          </a:p>
        </p:txBody>
      </p:sp>
      <p:sp>
        <p:nvSpPr>
          <p:cNvPr id="7" name="Oval 6"/>
          <p:cNvSpPr/>
          <p:nvPr/>
        </p:nvSpPr>
        <p:spPr>
          <a:xfrm>
            <a:off x="1083720" y="1878968"/>
            <a:ext cx="1117600" cy="1761067"/>
          </a:xfrm>
          <a:prstGeom prst="ellipse">
            <a:avLst/>
          </a:prstGeom>
          <a:noFill/>
          <a:ln w="1301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5268" y="795881"/>
            <a:ext cx="19798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2014 M8.2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8802" y="1878968"/>
            <a:ext cx="2218266" cy="4923038"/>
          </a:xfrm>
          <a:prstGeom prst="ellipse">
            <a:avLst/>
          </a:prstGeom>
          <a:noFill/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26947" y="618672"/>
            <a:ext cx="5435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WHOI Array: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8 seafloor tripods, 1 Moored transceiver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Baselines 2-5 km.   Array 15km.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404533" y="4114800"/>
            <a:ext cx="1862669" cy="524933"/>
          </a:xfrm>
          <a:prstGeom prst="straightConnector1">
            <a:avLst/>
          </a:prstGeom>
          <a:ln w="44450">
            <a:gradFill flip="none" rotWithShape="1">
              <a:gsLst>
                <a:gs pos="49000">
                  <a:srgbClr val="000090"/>
                </a:gs>
                <a:gs pos="100000">
                  <a:srgbClr val="FFFFFF"/>
                </a:gs>
              </a:gsLst>
              <a:lin ang="10800000" scaled="0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RACK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89" y="2694333"/>
            <a:ext cx="5093801" cy="3433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9078" y="55182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Bathymetry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96939" y="3232270"/>
            <a:ext cx="12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Moored</a:t>
            </a:r>
          </a:p>
          <a:p>
            <a:r>
              <a:rPr lang="en-US" dirty="0" smtClean="0"/>
              <a:t>Transceiver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21200" y="5518273"/>
            <a:ext cx="663018" cy="1100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36618" y="3833450"/>
            <a:ext cx="488449" cy="194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31738" y="6398805"/>
            <a:ext cx="6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4192" y="6432674"/>
            <a:ext cx="57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East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639733" y="6263337"/>
            <a:ext cx="3860800" cy="16933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75453" y="6229477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6673" y="487480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WHOI </a:t>
            </a:r>
          </a:p>
          <a:p>
            <a:r>
              <a:rPr lang="en-US" dirty="0" smtClean="0"/>
              <a:t>Instruments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184218" y="5027204"/>
            <a:ext cx="2012455" cy="135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175453" y="4504267"/>
            <a:ext cx="1006229" cy="506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896538" y="4180535"/>
            <a:ext cx="285143" cy="8297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181681" y="3833451"/>
            <a:ext cx="370586" cy="1261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181681" y="3570937"/>
            <a:ext cx="709252" cy="1456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94676" y="2286002"/>
            <a:ext cx="526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Acoustic Ray Paths: Iquique Locked Zone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Scripps Institution of Oceanography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1325" y="4457700"/>
            <a:ext cx="8169275" cy="1562100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 2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A long baseline (200 m) optical fiber strainmeter was deployed at 1900 m depth near the toe of the </a:t>
            </a:r>
            <a:r>
              <a:rPr lang="en-US" dirty="0" err="1" smtClean="0">
                <a:solidFill>
                  <a:schemeClr val="bg1"/>
                </a:solidFill>
              </a:rPr>
              <a:t>accretionary</a:t>
            </a:r>
            <a:r>
              <a:rPr lang="en-US" dirty="0" smtClean="0">
                <a:solidFill>
                  <a:schemeClr val="bg1"/>
                </a:solidFill>
              </a:rPr>
              <a:t> prism offshore Oregon.  A 100-day record revealed an unexpected correlation between tidal height and seafloor strain.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1" name="Picture 7" descr="rat_tail_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241300"/>
            <a:ext cx="55562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mone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36525"/>
            <a:ext cx="5394325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477000"/>
            <a:ext cx="17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(Zumberge et al.)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44" y="76200"/>
            <a:ext cx="898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 Seafloor Geodesy Observatory  at the </a:t>
            </a:r>
            <a:r>
              <a:rPr lang="en-US" sz="2400" dirty="0" err="1" smtClean="0">
                <a:solidFill>
                  <a:srgbClr val="FFFFFF"/>
                </a:solidFill>
              </a:rPr>
              <a:t>Updip</a:t>
            </a:r>
            <a:r>
              <a:rPr lang="en-US" sz="2400" dirty="0" smtClean="0">
                <a:solidFill>
                  <a:srgbClr val="FFFFFF"/>
                </a:solidFill>
              </a:rPr>
              <a:t> Edge of the Locked Zone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WHOI, Univ. of Miami, PGC, ONC    (McGuire)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57594"/>
              </p:ext>
            </p:extLst>
          </p:nvPr>
        </p:nvGraphicFramePr>
        <p:xfrm>
          <a:off x="85278" y="1176759"/>
          <a:ext cx="4361215" cy="3708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4" imgW="3835400" imgH="3263900" progId="Word.Document.12">
                  <p:link updateAutomatic="1"/>
                </p:oleObj>
              </mc:Choice>
              <mc:Fallback>
                <p:oleObj name="Document" r:id="rId4" imgW="3835400" imgH="3263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1206" b="11206"/>
                      <a:stretch>
                        <a:fillRect/>
                      </a:stretch>
                    </p:blipFill>
                    <p:spPr bwMode="auto">
                      <a:xfrm>
                        <a:off x="85278" y="1176759"/>
                        <a:ext cx="4361215" cy="37089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037" y="1219136"/>
            <a:ext cx="3853858" cy="366656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7141792" y="3091235"/>
            <a:ext cx="26670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86687" y="2212491"/>
            <a:ext cx="135731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~20 Feet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132" y="1290752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ONC Cabled Observatory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4903200"/>
            <a:ext cx="88311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 Fall 2015, this site will host  a number of sensors for studying strain anomalies, including some with real-time telemetry,  with the goal of understanding strain build up and release near the </a:t>
            </a:r>
            <a:r>
              <a:rPr lang="en-US" dirty="0" err="1" smtClean="0">
                <a:solidFill>
                  <a:srgbClr val="FFFFFF"/>
                </a:solidFill>
              </a:rPr>
              <a:t>updip</a:t>
            </a:r>
            <a:r>
              <a:rPr lang="en-US" dirty="0" smtClean="0">
                <a:solidFill>
                  <a:srgbClr val="FFFFFF"/>
                </a:solidFill>
              </a:rPr>
              <a:t> end of the </a:t>
            </a:r>
            <a:r>
              <a:rPr lang="en-US" dirty="0" err="1" smtClean="0">
                <a:solidFill>
                  <a:srgbClr val="FFFFFF"/>
                </a:solidFill>
              </a:rPr>
              <a:t>seismogenic</a:t>
            </a:r>
            <a:r>
              <a:rPr lang="en-US" dirty="0" smtClean="0">
                <a:solidFill>
                  <a:srgbClr val="FFFFFF"/>
                </a:solidFill>
              </a:rPr>
              <a:t> zone.  Sensors will include: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-ACORK formation pressure sensors			-seafloor seismometer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-seafloor APG array					-borehole </a:t>
            </a:r>
            <a:r>
              <a:rPr lang="en-US" dirty="0" err="1" smtClean="0">
                <a:solidFill>
                  <a:srgbClr val="FFFFFF"/>
                </a:solidFill>
              </a:rPr>
              <a:t>tiltmeters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-borehole seismometer				-borehole temperature string		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5253" y="1356453"/>
            <a:ext cx="168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IODP 1364A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2536" y="233245"/>
            <a:ext cx="7409365" cy="3254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Scripps Institution of Oceanography</a:t>
            </a:r>
            <a:endParaRPr lang="en-US" dirty="0"/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990975" y="3549650"/>
            <a:ext cx="49926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Century Gothic" pitchFamily="34" charset="0"/>
              </a:rPr>
              <a:t>An optical tilt meter has been developed that doubles as a broadband seismometer.  The instrument is self-leveling and relies on the stability of laser light and monolithic flexures to provide high long-term stability.  A year-long test was made at the Albuquerque Seismic Lab in a 60-m-deep borehole.  Methods for inserting the instrument in the shallow sediment using an ROV have been tested.</a:t>
            </a:r>
          </a:p>
        </p:txBody>
      </p:sp>
      <p:pic>
        <p:nvPicPr>
          <p:cNvPr id="18438" name="Picture 6" descr="aslm1 tilt on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36665" r="11176" b="35185"/>
          <a:stretch>
            <a:fillRect/>
          </a:stretch>
        </p:blipFill>
        <p:spPr bwMode="auto">
          <a:xfrm>
            <a:off x="842963" y="109538"/>
            <a:ext cx="7408862" cy="3321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" name="Rectangle 4"/>
          <p:cNvSpPr/>
          <p:nvPr/>
        </p:nvSpPr>
        <p:spPr>
          <a:xfrm>
            <a:off x="294122" y="2452838"/>
            <a:ext cx="3571323" cy="41487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2" name="Picture 1" descr="iTT2_normal_cutaway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8235" r="35736" b="9830"/>
          <a:stretch>
            <a:fillRect/>
          </a:stretch>
        </p:blipFill>
        <p:spPr bwMode="auto">
          <a:xfrm>
            <a:off x="373220" y="2547284"/>
            <a:ext cx="341312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6292334"/>
            <a:ext cx="17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(Zumberge et al.)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Techniques and resolution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400800" cy="5584849"/>
          </a:xfrm>
        </p:spPr>
      </p:pic>
    </p:spTree>
    <p:extLst>
      <p:ext uri="{BB962C8B-B14F-4D97-AF65-F5344CB8AC3E}">
        <p14:creationId xmlns:p14="http://schemas.microsoft.com/office/powerpoint/2010/main" val="33492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Motivation for seafloor geodesy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6126776" cy="5611362"/>
          </a:xfrm>
        </p:spPr>
      </p:pic>
      <p:sp>
        <p:nvSpPr>
          <p:cNvPr id="5" name="TextBox 4"/>
          <p:cNvSpPr txBox="1"/>
          <p:nvPr/>
        </p:nvSpPr>
        <p:spPr>
          <a:xfrm>
            <a:off x="6324600" y="648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Wang and Trehu, 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newman_fig2_meth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19075"/>
            <a:ext cx="84724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7108825" y="5868988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itchFamily="34" charset="0"/>
              </a:rPr>
              <a:t>(Newman, 2011)</a:t>
            </a:r>
            <a:endParaRPr lang="en-US" altLang="en-US" sz="1400">
              <a:latin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GPS-Acoustic approach combines GPS and precision acoustic ranging to measure seafloor motion with centimeter resolution.</a:t>
            </a:r>
          </a:p>
        </p:txBody>
      </p:sp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61913" y="6176963"/>
            <a:ext cx="8861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i="1">
                <a:solidFill>
                  <a:schemeClr val="bg1"/>
                </a:solidFill>
              </a:rPr>
              <a:t>Proven centimeter-level positioning over the past 20 years, but has been limited because of the high cost of ships  at ~$30-50k/ day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4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Measurement of </a:t>
            </a:r>
            <a:r>
              <a:rPr lang="en-US" sz="2800" dirty="0" err="1" smtClean="0">
                <a:solidFill>
                  <a:schemeClr val="bg1"/>
                </a:solidFill>
              </a:rPr>
              <a:t>interseismic</a:t>
            </a:r>
            <a:r>
              <a:rPr lang="en-US" sz="2800" dirty="0" smtClean="0">
                <a:solidFill>
                  <a:schemeClr val="bg1"/>
                </a:solidFill>
              </a:rPr>
              <a:t> motion with GPS-A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321442" cy="5879045"/>
          </a:xfrm>
        </p:spPr>
      </p:pic>
      <p:sp>
        <p:nvSpPr>
          <p:cNvPr id="5" name="TextBox 4"/>
          <p:cNvSpPr txBox="1"/>
          <p:nvPr/>
        </p:nvSpPr>
        <p:spPr>
          <a:xfrm>
            <a:off x="5715000" y="543264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(Gagnon et al., 2005)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3201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(Yokota et al., 2016)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01700"/>
            <a:ext cx="8978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2125663" y="209550"/>
            <a:ext cx="4860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Wave Glider Operation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25" y="5867400"/>
            <a:ext cx="88725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Harvesting of renewable energy sources allow the Wave Glider to operate for months at sea.</a:t>
            </a:r>
          </a:p>
        </p:txBody>
      </p:sp>
    </p:spTree>
    <p:extLst>
      <p:ext uri="{BB962C8B-B14F-4D97-AF65-F5344CB8AC3E}">
        <p14:creationId xmlns:p14="http://schemas.microsoft.com/office/powerpoint/2010/main" val="3341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52400" y="201613"/>
            <a:ext cx="426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Technical Accomplishments in 2014</a:t>
            </a:r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3905250" y="76200"/>
            <a:ext cx="4953000" cy="6186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           </a:t>
            </a:r>
            <a:endParaRPr lang="en-US" alt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</a:rPr>
              <a:t>Commercial  transponder system successfully adapted for GPS-Acoustic measurements.  This frees the technology from individual engineering groups.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</a:rPr>
              <a:t>New permanent, low-cost benchmarks for seafloor geodesy were deployed at all three sites.  Transponders can be removed and replaced while maintaining millimeter-level repeatability.  Time series can be extended indefinitely.   Transponders can be recovered and reused elsewhere.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</a:rPr>
              <a:t>Wave Glider  successfully demonstrated as a vehicle for collecting GPS-Acoustic data.  GPS-A data can be collected without using high-cost ships. 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0888"/>
            <a:ext cx="46958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81400"/>
            <a:ext cx="46101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-7938" y="6211888"/>
            <a:ext cx="9151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chemeClr val="bg1"/>
                </a:solidFill>
              </a:rPr>
              <a:t>CONCLUSION:  </a:t>
            </a:r>
            <a:r>
              <a:rPr lang="en-US" altLang="en-US" b="1" i="1">
                <a:solidFill>
                  <a:schemeClr val="bg1"/>
                </a:solidFill>
              </a:rPr>
              <a:t>Expanded array of GPS-A sites in Cascadia and the Aleutians now viable.</a:t>
            </a:r>
            <a:endParaRPr lang="en-US" altLang="en-US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48000" y="536575"/>
            <a:ext cx="1849438" cy="6064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76600" y="2209800"/>
            <a:ext cx="1571625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51363" y="4953000"/>
            <a:ext cx="296862" cy="215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2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8384"/>
            <a:ext cx="4154432" cy="5163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30" y="796497"/>
            <a:ext cx="4525375" cy="38020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629416" y="150166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A 40-day mission track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3718" y="427165"/>
            <a:ext cx="426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GPS-A residuals: near-real time via IRIDIUM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706" y="5848581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Cost of data collection:   ~$50k/day on UNOLS DP vessel versus ~$500/day on Wave Glider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2005" y="646625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(Chadwell et al.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White Paper)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0292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Seafloor pressure gauge captures slow slip event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8" y="1371600"/>
            <a:ext cx="6107280" cy="54054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1000"/>
            <a:ext cx="2407482" cy="2467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6248400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(Wallace et al., 2016)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Scripps Institution of Oceanography</a:t>
            </a: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104900" y="4578350"/>
            <a:ext cx="7315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  <a:latin typeface="Century Gothic" pitchFamily="34" charset="0"/>
              </a:rPr>
              <a:t>A pressure gauge with an </a:t>
            </a:r>
            <a:r>
              <a:rPr lang="en-US" altLang="en-US" sz="1800" i="1" dirty="0">
                <a:solidFill>
                  <a:schemeClr val="bg1"/>
                </a:solidFill>
                <a:latin typeface="Century Gothic" pitchFamily="34" charset="0"/>
              </a:rPr>
              <a:t>in situ</a:t>
            </a:r>
            <a:r>
              <a:rPr lang="en-US" altLang="en-US" sz="1800" dirty="0">
                <a:solidFill>
                  <a:schemeClr val="bg1"/>
                </a:solidFill>
                <a:latin typeface="Century Gothic" pitchFamily="34" charset="0"/>
              </a:rPr>
              <a:t> calibration system detects seafloor height change without contamination from gauge drift.  It can be used in campaign mode and for continuous observations.  Accuracy is equivalent to ~ 1 cm height change.  Currently a campaign test is underway on six benchmarks in an E-W line across the Cascadia Subduction Zone offshore Oregon. </a:t>
            </a:r>
          </a:p>
        </p:txBody>
      </p:sp>
      <p:pic>
        <p:nvPicPr>
          <p:cNvPr id="16387" name="Picture 1" descr="ASCP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320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477000"/>
            <a:ext cx="17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(Zumberge et al.)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</TotalTime>
  <Words>752</Words>
  <Application>Microsoft Office PowerPoint</Application>
  <PresentationFormat>On-screen Show (4:3)</PresentationFormat>
  <Paragraphs>88</Paragraphs>
  <Slides>16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???</vt:lpstr>
      <vt:lpstr>Seafloor Geodesy  </vt:lpstr>
      <vt:lpstr>Motivation for seafloor geodesy</vt:lpstr>
      <vt:lpstr>PowerPoint Presentation</vt:lpstr>
      <vt:lpstr>Measurement of interseismic motion with GPS-A</vt:lpstr>
      <vt:lpstr>PowerPoint Presentation</vt:lpstr>
      <vt:lpstr>PowerPoint Presentation</vt:lpstr>
      <vt:lpstr>PowerPoint Presentation</vt:lpstr>
      <vt:lpstr>Seafloor pressure gauge captures slow slip event</vt:lpstr>
      <vt:lpstr>PowerPoint Presentation</vt:lpstr>
      <vt:lpstr>Repeat bathymetry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Techniques and resolution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</dc:creator>
  <cp:lastModifiedBy>cdc</cp:lastModifiedBy>
  <cp:revision>36</cp:revision>
  <dcterms:created xsi:type="dcterms:W3CDTF">2015-04-27T20:29:59Z</dcterms:created>
  <dcterms:modified xsi:type="dcterms:W3CDTF">2016-09-30T13:06:30Z</dcterms:modified>
</cp:coreProperties>
</file>