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0B2"/>
    <a:srgbClr val="130E3D"/>
    <a:srgbClr val="1E35C3"/>
    <a:srgbClr val="142359"/>
    <a:srgbClr val="173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1"/>
    <p:restoredTop sz="94729"/>
  </p:normalViewPr>
  <p:slideViewPr>
    <p:cSldViewPr snapToGrid="0" snapToObjects="1">
      <p:cViewPr>
        <p:scale>
          <a:sx n="100" d="100"/>
          <a:sy n="100" d="100"/>
        </p:scale>
        <p:origin x="7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CE68B-4699-1B4A-9F1D-012E1F85C445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180CB-4814-E14A-8705-29ED00D673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81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D73BE-6167-CA4A-9C6B-E5CE7A995910}" type="datetimeFigureOut">
              <a:rPr lang="es-ES_tradnl" smtClean="0"/>
              <a:t>29/10/18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B5BD-925F-F841-817A-337CC43BA5F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4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E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23"/>
            <a:ext cx="9144000" cy="60950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8866" y="1703207"/>
            <a:ext cx="4933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are </a:t>
            </a:r>
            <a:r>
              <a:rPr lang="es-ES_tradnl" sz="2800" b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                </a:t>
            </a:r>
          </a:p>
          <a:p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Mexican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company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providing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tools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systems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8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solutions</a:t>
            </a:r>
            <a:r>
              <a:rPr lang="es-ES_tradnl" sz="28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seismology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geodesy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civil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engineering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66" y="1614143"/>
            <a:ext cx="2043966" cy="53456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8866" y="4472968"/>
            <a:ext cx="52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But</a:t>
            </a:r>
            <a:r>
              <a:rPr lang="es-ES_tradnl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i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</a:t>
            </a:r>
            <a:r>
              <a:rPr lang="es-ES_tradnl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</a:t>
            </a:r>
            <a:r>
              <a:rPr lang="es-ES_tradnl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i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are more </a:t>
            </a:r>
            <a:r>
              <a:rPr lang="es-ES_tradnl" i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than</a:t>
            </a:r>
            <a:r>
              <a:rPr lang="es-ES_tradnl" i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i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just</a:t>
            </a:r>
            <a:r>
              <a:rPr lang="es-ES_tradnl" i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i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suppliers</a:t>
            </a:r>
            <a:r>
              <a:rPr lang="mr-IN" i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…</a:t>
            </a:r>
            <a:endParaRPr lang="es-ES_tradnl" i="1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0740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E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7942" y="336504"/>
            <a:ext cx="8922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more </a:t>
            </a:r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than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16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50 </a:t>
            </a:r>
            <a:r>
              <a:rPr lang="es-ES_tradnl" sz="16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years</a:t>
            </a:r>
            <a:r>
              <a:rPr lang="es-ES_tradnl" sz="16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have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delivered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excellence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our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16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bussiness</a:t>
            </a:r>
            <a:r>
              <a:rPr lang="es-ES_tradnl" sz="16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16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partners</a:t>
            </a:r>
            <a:r>
              <a:rPr lang="es-ES_tradnl" sz="16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</a:p>
          <a:p>
            <a:pPr algn="ctr"/>
            <a:endParaRPr lang="es-ES_tradnl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  <a:p>
            <a:pPr algn="ctr"/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Our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goal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now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is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become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leading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Latin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American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supplier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seismological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geodetical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and civil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engineering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scientific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research</a:t>
            </a:r>
            <a:r>
              <a:rPr lang="es-ES_tradnl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institutions</a:t>
            </a:r>
            <a:r>
              <a:rPr lang="es-ES_tradnl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endParaRPr lang="es-ES_tradnl" dirty="0" smtClean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  <a:p>
            <a:pPr algn="ctr"/>
            <a:endParaRPr lang="es-ES_tradnl" b="1" dirty="0" smtClean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  <a:p>
            <a:pPr algn="ctr"/>
            <a:r>
              <a:rPr lang="es-ES_tradnl" sz="2000" b="1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Because</a:t>
            </a:r>
            <a:r>
              <a:rPr lang="es-ES_tradnl" sz="2000" b="1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000" b="1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like</a:t>
            </a:r>
            <a:r>
              <a:rPr lang="es-ES_tradnl" sz="2000" b="1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000" b="1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say</a:t>
            </a:r>
            <a:r>
              <a:rPr lang="es-ES_tradnl" sz="2000" b="1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that</a:t>
            </a:r>
            <a:r>
              <a:rPr lang="es-ES_tradnl" sz="2000" b="1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                     </a:t>
            </a:r>
            <a:r>
              <a:rPr lang="es-ES_tradnl" sz="2000" b="1" i="1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exists</a:t>
            </a:r>
            <a:r>
              <a:rPr lang="es-ES_tradnl" sz="2000" b="1" i="1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0" y="2509126"/>
            <a:ext cx="901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GIVE VOICE AND VOTE TO SCIENCE TO</a:t>
            </a:r>
            <a:r>
              <a:rPr lang="es-ES_tradnl" sz="3200" dirty="0" smtClean="0">
                <a:solidFill>
                  <a:srgbClr val="00B050"/>
                </a:solidFill>
                <a:latin typeface="Bangla Sangam MN" charset="0"/>
                <a:ea typeface="Bangla Sangam MN" charset="0"/>
                <a:cs typeface="Bangla Sangam MN" charset="0"/>
              </a:rPr>
              <a:t> PROTECT LIFE</a:t>
            </a:r>
            <a:endParaRPr lang="es-ES_tradnl" sz="3200" dirty="0">
              <a:solidFill>
                <a:srgbClr val="00B050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00" y="1564354"/>
            <a:ext cx="1796402" cy="46982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344"/>
            <a:ext cx="9144000" cy="317805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825150" y="5346700"/>
            <a:ext cx="22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 smtClean="0">
                <a:solidFill>
                  <a:schemeClr val="bg1"/>
                </a:solidFill>
              </a:rPr>
              <a:t>Thank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you</a:t>
            </a:r>
            <a:r>
              <a:rPr lang="es-ES_tradnl" sz="2800" dirty="0" smtClean="0">
                <a:solidFill>
                  <a:schemeClr val="bg1"/>
                </a:solidFill>
              </a:rPr>
              <a:t>!</a:t>
            </a:r>
            <a:endParaRPr lang="es-ES_trad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50505" y="814886"/>
            <a:ext cx="533149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go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with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our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Clients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by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their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side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from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start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of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their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idea,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with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knowledge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and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cutting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edge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technology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to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provide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right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solution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their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needs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to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achieve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together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precise and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accurate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results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their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research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.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3149600" y="4634588"/>
            <a:ext cx="5994400" cy="236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43" y="5229500"/>
            <a:ext cx="872155" cy="9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75667" y="3298530"/>
            <a:ext cx="1562400" cy="69218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 smtClean="0">
                <a:solidFill>
                  <a:srgbClr val="1E30B2"/>
                </a:solidFill>
              </a:rPr>
              <a:t>Instrumentation</a:t>
            </a:r>
            <a:r>
              <a:rPr lang="es-ES_tradnl" sz="1600" dirty="0" smtClean="0">
                <a:solidFill>
                  <a:srgbClr val="1E30B2"/>
                </a:solidFill>
              </a:rPr>
              <a:t> </a:t>
            </a:r>
            <a:r>
              <a:rPr lang="es-ES_tradnl" sz="1600" dirty="0" err="1">
                <a:solidFill>
                  <a:srgbClr val="1E30B2"/>
                </a:solidFill>
              </a:rPr>
              <a:t>selection</a:t>
            </a:r>
            <a:endParaRPr lang="es-ES_tradnl" sz="1600" dirty="0">
              <a:solidFill>
                <a:srgbClr val="1E30B2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93169" y="2380819"/>
            <a:ext cx="1562400" cy="69218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>
                <a:solidFill>
                  <a:srgbClr val="1E30B2"/>
                </a:solidFill>
              </a:rPr>
              <a:t>Understanding</a:t>
            </a:r>
            <a:r>
              <a:rPr lang="es-ES_tradnl" sz="1600" dirty="0">
                <a:solidFill>
                  <a:srgbClr val="1E30B2"/>
                </a:solidFill>
              </a:rPr>
              <a:t> of </a:t>
            </a:r>
            <a:r>
              <a:rPr lang="es-ES_tradnl" sz="1600" dirty="0" err="1">
                <a:solidFill>
                  <a:srgbClr val="1E30B2"/>
                </a:solidFill>
              </a:rPr>
              <a:t>needs</a:t>
            </a:r>
            <a:endParaRPr lang="es-ES_tradnl" sz="1600" dirty="0">
              <a:solidFill>
                <a:srgbClr val="1E30B2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79169" y="3298530"/>
            <a:ext cx="1584000" cy="69218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>
                <a:solidFill>
                  <a:srgbClr val="1E30B2"/>
                </a:solidFill>
              </a:rPr>
              <a:t>Implementation</a:t>
            </a:r>
            <a:endParaRPr lang="es-ES_tradnl" sz="1600" dirty="0">
              <a:solidFill>
                <a:srgbClr val="1E30B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79169" y="2380819"/>
            <a:ext cx="1584000" cy="69218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rgbClr val="1E30B2"/>
                </a:solidFill>
              </a:rPr>
              <a:t>Total </a:t>
            </a:r>
            <a:r>
              <a:rPr lang="es-ES_tradnl" sz="1600" dirty="0" err="1" smtClean="0">
                <a:solidFill>
                  <a:srgbClr val="1E30B2"/>
                </a:solidFill>
              </a:rPr>
              <a:t>cost</a:t>
            </a:r>
            <a:r>
              <a:rPr lang="es-ES_tradnl" sz="1600" dirty="0" smtClean="0">
                <a:solidFill>
                  <a:srgbClr val="1E30B2"/>
                </a:solidFill>
              </a:rPr>
              <a:t> of </a:t>
            </a:r>
            <a:r>
              <a:rPr lang="es-ES_tradnl" sz="1600" dirty="0" err="1" smtClean="0">
                <a:solidFill>
                  <a:srgbClr val="1E30B2"/>
                </a:solidFill>
              </a:rPr>
              <a:t>the</a:t>
            </a:r>
            <a:r>
              <a:rPr lang="es-ES_tradnl" sz="1600" dirty="0" smtClean="0">
                <a:solidFill>
                  <a:srgbClr val="1E30B2"/>
                </a:solidFill>
              </a:rPr>
              <a:t> </a:t>
            </a:r>
            <a:r>
              <a:rPr lang="es-ES_tradnl" sz="1600" dirty="0" err="1" smtClean="0">
                <a:solidFill>
                  <a:srgbClr val="1E30B2"/>
                </a:solidFill>
              </a:rPr>
              <a:t>project</a:t>
            </a:r>
            <a:endParaRPr lang="es-ES_tradnl" sz="1600" dirty="0">
              <a:solidFill>
                <a:srgbClr val="1E30B2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39866" y="2419927"/>
            <a:ext cx="1573200" cy="69218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rgbClr val="1E30B2"/>
                </a:solidFill>
              </a:rPr>
              <a:t>Training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279200" y="3298529"/>
            <a:ext cx="1584000" cy="69218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>
                <a:solidFill>
                  <a:srgbClr val="1E30B2"/>
                </a:solidFill>
              </a:rPr>
              <a:t>Flexibility</a:t>
            </a:r>
            <a:r>
              <a:rPr lang="es-ES_tradnl" sz="1600" dirty="0">
                <a:solidFill>
                  <a:srgbClr val="1E30B2"/>
                </a:solidFill>
              </a:rPr>
              <a:t> </a:t>
            </a:r>
            <a:r>
              <a:rPr lang="es-ES_tradnl" sz="1600" dirty="0" err="1">
                <a:solidFill>
                  <a:srgbClr val="1E30B2"/>
                </a:solidFill>
              </a:rPr>
              <a:t>for</a:t>
            </a:r>
            <a:r>
              <a:rPr lang="es-ES_tradnl" sz="1600" dirty="0">
                <a:solidFill>
                  <a:srgbClr val="1E30B2"/>
                </a:solidFill>
              </a:rPr>
              <a:t> </a:t>
            </a:r>
            <a:r>
              <a:rPr lang="es-ES_tradnl" sz="1600" dirty="0" err="1" smtClean="0">
                <a:solidFill>
                  <a:srgbClr val="1E30B2"/>
                </a:solidFill>
              </a:rPr>
              <a:t>instrumentation</a:t>
            </a:r>
            <a:r>
              <a:rPr lang="es-ES_tradnl" sz="1600" dirty="0">
                <a:solidFill>
                  <a:srgbClr val="1E30B2"/>
                </a:solidFill>
              </a:rPr>
              <a:t> </a:t>
            </a:r>
            <a:r>
              <a:rPr lang="es-ES_tradnl" sz="1600" dirty="0" err="1">
                <a:solidFill>
                  <a:srgbClr val="1E30B2"/>
                </a:solidFill>
              </a:rPr>
              <a:t>purchase</a:t>
            </a:r>
            <a:endParaRPr lang="es-ES_tradnl" sz="1600" dirty="0">
              <a:solidFill>
                <a:srgbClr val="1E30B2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279200" y="2419927"/>
            <a:ext cx="1584000" cy="69218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smtClean="0">
                <a:solidFill>
                  <a:srgbClr val="1E30B2"/>
                </a:solidFill>
              </a:rPr>
              <a:t>Coverage</a:t>
            </a:r>
            <a:r>
              <a:rPr lang="es-ES_tradnl" sz="1600" dirty="0" smtClean="0">
                <a:solidFill>
                  <a:srgbClr val="1E30B2"/>
                </a:solidFill>
              </a:rPr>
              <a:t> </a:t>
            </a:r>
            <a:r>
              <a:rPr lang="es-ES_tradnl" sz="1600" dirty="0" err="1">
                <a:solidFill>
                  <a:srgbClr val="1E30B2"/>
                </a:solidFill>
              </a:rPr>
              <a:t>against</a:t>
            </a:r>
            <a:r>
              <a:rPr lang="es-ES_tradnl" sz="1600" dirty="0">
                <a:solidFill>
                  <a:srgbClr val="1E30B2"/>
                </a:solidFill>
              </a:rPr>
              <a:t> </a:t>
            </a:r>
            <a:r>
              <a:rPr lang="es-ES_tradnl" sz="1600" dirty="0" err="1">
                <a:solidFill>
                  <a:srgbClr val="1E30B2"/>
                </a:solidFill>
              </a:rPr>
              <a:t>eventualities</a:t>
            </a:r>
            <a:endParaRPr lang="es-ES_tradnl" sz="1600" dirty="0">
              <a:solidFill>
                <a:srgbClr val="1E30B2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216866" y="5884180"/>
            <a:ext cx="309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dirty="0" err="1" smtClean="0">
                <a:solidFill>
                  <a:schemeClr val="bg1"/>
                </a:solidFill>
              </a:rPr>
              <a:t>Your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ally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>
                <a:solidFill>
                  <a:schemeClr val="bg1"/>
                </a:solidFill>
              </a:rPr>
              <a:t>in </a:t>
            </a:r>
            <a:r>
              <a:rPr lang="es-ES_tradnl" sz="2800" dirty="0" err="1" smtClean="0">
                <a:solidFill>
                  <a:schemeClr val="bg1"/>
                </a:solidFill>
              </a:rPr>
              <a:t>research</a:t>
            </a:r>
            <a:endParaRPr lang="es-ES_tradnl" sz="2800" dirty="0">
              <a:solidFill>
                <a:schemeClr val="bg1"/>
              </a:solidFill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H="1">
            <a:off x="4226400" y="5884180"/>
            <a:ext cx="8611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F3B116A9-195A-4D22-AFD3-861B29570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292" y="959567"/>
            <a:ext cx="3443815" cy="440139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0" y="5205601"/>
            <a:ext cx="2340028" cy="611999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5539866" y="3298529"/>
            <a:ext cx="1573200" cy="692379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rgbClr val="1E30B2"/>
                </a:solidFill>
              </a:rPr>
              <a:t>24/7 </a:t>
            </a:r>
            <a:r>
              <a:rPr lang="es-ES_tradnl" dirty="0" err="1" smtClean="0">
                <a:solidFill>
                  <a:srgbClr val="1E30B2"/>
                </a:solidFill>
              </a:rPr>
              <a:t>Support</a:t>
            </a:r>
            <a:endParaRPr lang="es-ES_tradnl" dirty="0">
              <a:solidFill>
                <a:srgbClr val="1E30B2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005647" y="205983"/>
            <a:ext cx="530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dirty="0" err="1">
                <a:solidFill>
                  <a:schemeClr val="bg1"/>
                </a:solidFill>
              </a:rPr>
              <a:t>With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offices</a:t>
            </a:r>
            <a:r>
              <a:rPr lang="es-ES_tradnl" sz="2400" dirty="0">
                <a:solidFill>
                  <a:schemeClr val="bg1"/>
                </a:solidFill>
              </a:rPr>
              <a:t> in </a:t>
            </a:r>
            <a:r>
              <a:rPr lang="es-ES_tradnl" sz="2400" dirty="0" smtClean="0">
                <a:solidFill>
                  <a:schemeClr val="bg1"/>
                </a:solidFill>
              </a:rPr>
              <a:t>México</a:t>
            </a:r>
            <a:r>
              <a:rPr lang="es-ES_tradnl" sz="2400" dirty="0">
                <a:solidFill>
                  <a:schemeClr val="bg1"/>
                </a:solidFill>
              </a:rPr>
              <a:t>, </a:t>
            </a:r>
            <a:r>
              <a:rPr lang="es-ES_tradnl" sz="2400" dirty="0" smtClean="0">
                <a:solidFill>
                  <a:schemeClr val="bg1"/>
                </a:solidFill>
              </a:rPr>
              <a:t>Perú </a:t>
            </a:r>
            <a:r>
              <a:rPr lang="es-ES_tradnl" sz="2400" dirty="0">
                <a:solidFill>
                  <a:schemeClr val="bg1"/>
                </a:solidFill>
              </a:rPr>
              <a:t>and Chile </a:t>
            </a:r>
            <a:r>
              <a:rPr lang="es-ES_tradnl" sz="2400" dirty="0" err="1">
                <a:solidFill>
                  <a:schemeClr val="bg1"/>
                </a:solidFill>
              </a:rPr>
              <a:t>we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deliver</a:t>
            </a:r>
            <a:r>
              <a:rPr lang="es-ES_tradnl" sz="2400" dirty="0">
                <a:solidFill>
                  <a:schemeClr val="bg1"/>
                </a:solidFill>
              </a:rPr>
              <a:t> and </a:t>
            </a:r>
            <a:r>
              <a:rPr lang="es-ES_tradnl" sz="2400" dirty="0" err="1">
                <a:solidFill>
                  <a:schemeClr val="bg1"/>
                </a:solidFill>
              </a:rPr>
              <a:t>install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all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over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Latin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America</a:t>
            </a:r>
            <a:endParaRPr lang="es-ES_trad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2300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41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51" y="2434566"/>
            <a:ext cx="1442225" cy="21633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081" y="561964"/>
            <a:ext cx="2616766" cy="19923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95488" y="303899"/>
            <a:ext cx="1005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0" dirty="0" smtClean="0">
                <a:solidFill>
                  <a:schemeClr val="bg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</a:t>
            </a:r>
            <a:endParaRPr lang="es-ES_tradnl" sz="12000" dirty="0">
              <a:solidFill>
                <a:schemeClr val="bg2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68013" y="955198"/>
            <a:ext cx="3375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Una </a:t>
            </a:r>
            <a:r>
              <a:rPr lang="es-ES_tradnl" sz="1200" dirty="0">
                <a:solidFill>
                  <a:schemeClr val="bg2">
                    <a:lumMod val="75000"/>
                  </a:schemeClr>
                </a:solidFill>
              </a:rPr>
              <a:t>cosa es el reglamento, pero ninguna norma te sirve, o ninguna ley sirve de nada si no se 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lleva </a:t>
            </a:r>
            <a:r>
              <a:rPr lang="es-ES_tradnl" sz="1200" dirty="0">
                <a:solidFill>
                  <a:schemeClr val="bg2">
                    <a:lumMod val="75000"/>
                  </a:schemeClr>
                </a:solidFill>
              </a:rPr>
              <a:t>a la práctica, se vigila, se cuida, se observa, no solo la parte constructiva, sino el uso de 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suelo”.</a:t>
            </a:r>
          </a:p>
          <a:p>
            <a:pPr algn="r"/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Dr. </a:t>
            </a:r>
            <a:r>
              <a:rPr lang="es-ES_tradnl" sz="1200" dirty="0" err="1" smtClean="0">
                <a:solidFill>
                  <a:schemeClr val="bg2">
                    <a:lumMod val="75000"/>
                  </a:schemeClr>
                </a:solidFill>
              </a:rPr>
              <a:t>Xyoli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bg2">
                    <a:lumMod val="75000"/>
                  </a:schemeClr>
                </a:solidFill>
              </a:rPr>
              <a:t>Perez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es-ES_tradnl" sz="1200" b="1" i="1" dirty="0">
                <a:solidFill>
                  <a:schemeClr val="bg2">
                    <a:lumMod val="75000"/>
                  </a:schemeClr>
                </a:solidFill>
              </a:rPr>
              <a:t>J</a:t>
            </a:r>
            <a:r>
              <a:rPr lang="es-ES_tradnl" sz="1200" b="1" i="1" dirty="0" smtClean="0">
                <a:solidFill>
                  <a:schemeClr val="bg2">
                    <a:lumMod val="75000"/>
                  </a:schemeClr>
                </a:solidFill>
              </a:rPr>
              <a:t>efa </a:t>
            </a:r>
            <a:r>
              <a:rPr lang="es-ES_tradnl" sz="1200" b="1" i="1" dirty="0">
                <a:solidFill>
                  <a:schemeClr val="bg2">
                    <a:lumMod val="75000"/>
                  </a:schemeClr>
                </a:solidFill>
              </a:rPr>
              <a:t>del Servicio Sismológico </a:t>
            </a:r>
            <a:r>
              <a:rPr lang="es-ES_tradnl" sz="1200" b="1" i="1" dirty="0" smtClean="0">
                <a:solidFill>
                  <a:schemeClr val="bg2">
                    <a:lumMod val="75000"/>
                  </a:schemeClr>
                </a:solidFill>
              </a:rPr>
              <a:t>Nacional de la UNAM</a:t>
            </a:r>
            <a:endParaRPr lang="es-ES_tradnl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085376" y="2562143"/>
            <a:ext cx="1177850" cy="199690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584597" y="2347956"/>
            <a:ext cx="1005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0" dirty="0" smtClean="0">
                <a:solidFill>
                  <a:schemeClr val="bg1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</a:t>
            </a:r>
            <a:endParaRPr lang="es-ES_tradnl" sz="12000" dirty="0">
              <a:solidFill>
                <a:schemeClr val="bg1">
                  <a:lumMod val="7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874514" y="3024193"/>
            <a:ext cx="3269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n </a:t>
            </a:r>
            <a:r>
              <a:rPr lang="es-ES_tradnl" sz="1200" dirty="0">
                <a:solidFill>
                  <a:schemeClr val="bg2">
                    <a:lumMod val="75000"/>
                  </a:schemeClr>
                </a:solidFill>
              </a:rPr>
              <a:t>Chile y en el mundo entero. Conocemos más del espacio que de nuestros propios océanos, sobre todo con lo que ocurre en nuestro fondo 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marino”.</a:t>
            </a:r>
          </a:p>
          <a:p>
            <a:pPr algn="r"/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Dr. Sergio Barrientos </a:t>
            </a:r>
          </a:p>
          <a:p>
            <a:pPr algn="r"/>
            <a:r>
              <a:rPr lang="es-ES_tradnl" sz="1200" b="1" i="1" dirty="0" smtClean="0">
                <a:solidFill>
                  <a:schemeClr val="bg2">
                    <a:lumMod val="75000"/>
                  </a:schemeClr>
                </a:solidFill>
              </a:rPr>
              <a:t>      Director del Centro Sismológico de la U de Chile</a:t>
            </a:r>
            <a:r>
              <a:rPr lang="es-ES_tradnl" sz="1200" i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es-ES_tradnl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81" y="4566853"/>
            <a:ext cx="2618345" cy="175895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75123" y="987161"/>
            <a:ext cx="31319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are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inspired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by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people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who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push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their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boundaries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people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who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think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differently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visionary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extremely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perfectionist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</a:t>
            </a:r>
            <a:endParaRPr lang="es-ES_tradnl" sz="2800" dirty="0" smtClean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  <a:p>
            <a:r>
              <a:rPr lang="es-ES_tradnl" sz="2800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creative</a:t>
            </a:r>
            <a:r>
              <a:rPr lang="es-ES_tradnl" sz="2800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8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passionate</a:t>
            </a:r>
            <a:r>
              <a:rPr lang="es-ES_tradnl" sz="28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.</a:t>
            </a:r>
            <a:endParaRPr lang="es-ES_tradnl" sz="2800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588287" y="4418811"/>
            <a:ext cx="1005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0" dirty="0" smtClean="0">
                <a:solidFill>
                  <a:schemeClr val="bg1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</a:t>
            </a:r>
            <a:endParaRPr lang="es-ES_tradnl" sz="12000" dirty="0">
              <a:solidFill>
                <a:schemeClr val="bg1">
                  <a:lumMod val="7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874514" y="5126756"/>
            <a:ext cx="3212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Sobre </a:t>
            </a:r>
            <a:r>
              <a:rPr lang="es-ES_tradnl" sz="1200" dirty="0">
                <a:solidFill>
                  <a:schemeClr val="bg2">
                    <a:lumMod val="75000"/>
                  </a:schemeClr>
                </a:solidFill>
              </a:rPr>
              <a:t>gestión del riesgo siempre se está en el filo de la navaja. Si esto (las erupciones) ocurre en el momento en que no debe haber un error, puede ocurrir una 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tragedia”.</a:t>
            </a:r>
          </a:p>
          <a:p>
            <a:pPr algn="r"/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Dra. Martha Lucia </a:t>
            </a:r>
            <a:r>
              <a:rPr lang="es-ES_tradnl" sz="1200" dirty="0" err="1" smtClean="0">
                <a:solidFill>
                  <a:schemeClr val="bg2">
                    <a:lumMod val="75000"/>
                  </a:schemeClr>
                </a:solidFill>
              </a:rPr>
              <a:t>Calvache</a:t>
            </a:r>
            <a:r>
              <a:rPr lang="es-ES_tradnl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s-ES_tradnl" sz="1200" dirty="0">
              <a:solidFill>
                <a:schemeClr val="bg2">
                  <a:lumMod val="75000"/>
                </a:schemeClr>
              </a:solidFill>
            </a:endParaRPr>
          </a:p>
          <a:p>
            <a:pPr algn="r"/>
            <a:r>
              <a:rPr lang="es-ES_tradnl" sz="1200" b="1" i="1" dirty="0">
                <a:solidFill>
                  <a:schemeClr val="bg2">
                    <a:lumMod val="75000"/>
                  </a:schemeClr>
                </a:solidFill>
              </a:rPr>
              <a:t>Director Técnico de </a:t>
            </a:r>
            <a:r>
              <a:rPr lang="es-ES_tradnl" sz="1200" b="1" i="1" dirty="0" err="1" smtClean="0">
                <a:solidFill>
                  <a:schemeClr val="bg2">
                    <a:lumMod val="75000"/>
                  </a:schemeClr>
                </a:solidFill>
              </a:rPr>
              <a:t>Geoamenazas</a:t>
            </a:r>
            <a:r>
              <a:rPr lang="es-ES_tradnl" sz="1200" b="1" i="1" dirty="0" smtClean="0">
                <a:solidFill>
                  <a:schemeClr val="bg2">
                    <a:lumMod val="75000"/>
                  </a:schemeClr>
                </a:solidFill>
              </a:rPr>
              <a:t> del SGC.</a:t>
            </a:r>
            <a:endParaRPr lang="es-ES_tradnl" sz="1200" b="1" i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s-ES_tradnl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9" name="Conector recto 28"/>
          <p:cNvCxnSpPr/>
          <p:nvPr/>
        </p:nvCxnSpPr>
        <p:spPr>
          <a:xfrm flipH="1">
            <a:off x="3652081" y="2517448"/>
            <a:ext cx="5491919" cy="168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flipH="1">
            <a:off x="3652081" y="4566853"/>
            <a:ext cx="5491919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H="1">
            <a:off x="3652080" y="6349135"/>
            <a:ext cx="5491919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H="1">
            <a:off x="3652081" y="530914"/>
            <a:ext cx="5491919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9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" y="228601"/>
            <a:ext cx="4821091" cy="321355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7104" y="1312778"/>
            <a:ext cx="2594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 err="1">
                <a:solidFill>
                  <a:schemeClr val="bg1"/>
                </a:solidFill>
              </a:rPr>
              <a:t>W</a:t>
            </a:r>
            <a:r>
              <a:rPr lang="es-ES_tradnl" sz="2000" dirty="0" err="1" smtClean="0">
                <a:solidFill>
                  <a:schemeClr val="bg1"/>
                </a:solidFill>
              </a:rPr>
              <a:t>e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>
                <a:solidFill>
                  <a:schemeClr val="bg1"/>
                </a:solidFill>
              </a:rPr>
              <a:t>share </a:t>
            </a:r>
            <a:r>
              <a:rPr lang="es-ES_tradnl" sz="2000" dirty="0" err="1" smtClean="0">
                <a:solidFill>
                  <a:schemeClr val="bg1"/>
                </a:solidFill>
              </a:rPr>
              <a:t>our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passion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from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the</a:t>
            </a:r>
            <a:r>
              <a:rPr lang="es-ES_tradnl" sz="2000" dirty="0" smtClean="0">
                <a:solidFill>
                  <a:schemeClr val="bg1"/>
                </a:solidFill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</a:rPr>
              <a:t>mystery</a:t>
            </a:r>
            <a:r>
              <a:rPr lang="es-ES_tradnl" sz="2000" dirty="0" smtClean="0">
                <a:solidFill>
                  <a:schemeClr val="bg1"/>
                </a:solidFill>
              </a:rPr>
              <a:t> of  </a:t>
            </a:r>
            <a:r>
              <a:rPr lang="es-ES_tradnl" sz="2000" dirty="0" err="1" smtClean="0">
                <a:solidFill>
                  <a:schemeClr val="bg1"/>
                </a:solidFill>
              </a:rPr>
              <a:t>volcanoes</a:t>
            </a:r>
            <a:endParaRPr lang="es-ES_tradnl" sz="2000" dirty="0" smtClean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86" y="1368099"/>
            <a:ext cx="371124" cy="369278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9104" y="4399288"/>
            <a:ext cx="433171" cy="43317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508" y="4315525"/>
            <a:ext cx="681466" cy="6814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839" y="1316966"/>
            <a:ext cx="420411" cy="4204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049" y="3445755"/>
            <a:ext cx="4339951" cy="3158245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5682576" y="4565759"/>
            <a:ext cx="3001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000" b="1" dirty="0">
                <a:solidFill>
                  <a:schemeClr val="bg1"/>
                </a:solidFill>
              </a:rPr>
              <a:t>to </a:t>
            </a:r>
            <a:r>
              <a:rPr lang="es-ES_tradnl" sz="2000" b="1" dirty="0" err="1">
                <a:solidFill>
                  <a:schemeClr val="bg1"/>
                </a:solidFill>
              </a:rPr>
              <a:t>the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depths</a:t>
            </a:r>
            <a:r>
              <a:rPr lang="es-ES_tradnl" sz="2000" b="1" dirty="0">
                <a:solidFill>
                  <a:schemeClr val="bg1"/>
                </a:solidFill>
              </a:rPr>
              <a:t> of </a:t>
            </a:r>
            <a:r>
              <a:rPr lang="es-ES_tradnl" sz="2000" b="1" dirty="0" err="1">
                <a:solidFill>
                  <a:schemeClr val="bg1"/>
                </a:solidFill>
              </a:rPr>
              <a:t>the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ocean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cxnSp>
        <p:nvCxnSpPr>
          <p:cNvPr id="36" name="Conector recto 35"/>
          <p:cNvCxnSpPr/>
          <p:nvPr/>
        </p:nvCxnSpPr>
        <p:spPr>
          <a:xfrm flipH="1">
            <a:off x="1803056" y="3444160"/>
            <a:ext cx="5491919" cy="168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/>
          <p:cNvSpPr/>
          <p:nvPr/>
        </p:nvSpPr>
        <p:spPr>
          <a:xfrm>
            <a:off x="5024475" y="1824230"/>
            <a:ext cx="1821644" cy="386527"/>
          </a:xfrm>
          <a:prstGeom prst="rect">
            <a:avLst/>
          </a:prstGeom>
          <a:solidFill>
            <a:srgbClr val="173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Seismology</a:t>
            </a:r>
            <a:endParaRPr lang="es-ES_tradnl" dirty="0"/>
          </a:p>
        </p:txBody>
      </p:sp>
      <p:sp>
        <p:nvSpPr>
          <p:cNvPr id="38" name="Rectángulo 37"/>
          <p:cNvSpPr/>
          <p:nvPr/>
        </p:nvSpPr>
        <p:spPr>
          <a:xfrm>
            <a:off x="7066544" y="1824229"/>
            <a:ext cx="1821644" cy="386527"/>
          </a:xfrm>
          <a:prstGeom prst="rect">
            <a:avLst/>
          </a:prstGeom>
          <a:solidFill>
            <a:srgbClr val="173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Communications</a:t>
            </a:r>
            <a:endParaRPr lang="es-ES_tradnl" dirty="0"/>
          </a:p>
        </p:txBody>
      </p:sp>
      <p:sp>
        <p:nvSpPr>
          <p:cNvPr id="40" name="Rectángulo 39"/>
          <p:cNvSpPr/>
          <p:nvPr/>
        </p:nvSpPr>
        <p:spPr>
          <a:xfrm>
            <a:off x="2674310" y="4951636"/>
            <a:ext cx="1821644" cy="386527"/>
          </a:xfrm>
          <a:prstGeom prst="rect">
            <a:avLst/>
          </a:prstGeom>
          <a:solidFill>
            <a:srgbClr val="173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Geodesy</a:t>
            </a:r>
            <a:endParaRPr lang="es-ES_tradnl" dirty="0"/>
          </a:p>
        </p:txBody>
      </p:sp>
      <p:sp>
        <p:nvSpPr>
          <p:cNvPr id="43" name="Elipse 42"/>
          <p:cNvSpPr/>
          <p:nvPr/>
        </p:nvSpPr>
        <p:spPr>
          <a:xfrm>
            <a:off x="3418953" y="4445834"/>
            <a:ext cx="428453" cy="4208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Rectángulo 43"/>
          <p:cNvSpPr/>
          <p:nvPr/>
        </p:nvSpPr>
        <p:spPr>
          <a:xfrm>
            <a:off x="314867" y="4956929"/>
            <a:ext cx="1821644" cy="386527"/>
          </a:xfrm>
          <a:prstGeom prst="rect">
            <a:avLst/>
          </a:prstGeom>
          <a:solidFill>
            <a:srgbClr val="173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Civil </a:t>
            </a:r>
            <a:r>
              <a:rPr lang="es-ES_tradnl" dirty="0" err="1" smtClean="0"/>
              <a:t>engineering</a:t>
            </a:r>
            <a:endParaRPr lang="es-ES_tradnl" dirty="0"/>
          </a:p>
        </p:txBody>
      </p:sp>
      <p:sp>
        <p:nvSpPr>
          <p:cNvPr id="45" name="Elipse 44"/>
          <p:cNvSpPr/>
          <p:nvPr/>
        </p:nvSpPr>
        <p:spPr>
          <a:xfrm>
            <a:off x="7763139" y="1342314"/>
            <a:ext cx="428453" cy="4208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6" name="Conector recto 45"/>
          <p:cNvCxnSpPr/>
          <p:nvPr/>
        </p:nvCxnSpPr>
        <p:spPr>
          <a:xfrm flipV="1">
            <a:off x="4804049" y="0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7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787900" y="799281"/>
            <a:ext cx="4356100" cy="3038200"/>
          </a:xfrm>
          <a:prstGeom prst="rect">
            <a:avLst/>
          </a:prstGeom>
          <a:solidFill>
            <a:srgbClr val="173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 smtClean="0">
              <a:latin typeface="Bangla Sangam MN" charset="0"/>
              <a:ea typeface="Bangla Sangam MN" charset="0"/>
              <a:cs typeface="Bangla Sangam MN" charset="0"/>
            </a:endParaRPr>
          </a:p>
          <a:p>
            <a:pPr algn="ctr"/>
            <a:endParaRPr lang="es-ES_tradnl" sz="2400" dirty="0" smtClean="0">
              <a:latin typeface="Bangla Sangam MN" charset="0"/>
              <a:ea typeface="Bangla Sangam MN" charset="0"/>
              <a:cs typeface="Bangla Sangam MN" charset="0"/>
            </a:endParaRPr>
          </a:p>
          <a:p>
            <a:pPr algn="ctr"/>
            <a:endParaRPr lang="es-ES_tradnl" sz="2400" dirty="0">
              <a:latin typeface="Bangla Sangam MN" charset="0"/>
              <a:ea typeface="Bangla Sangam MN" charset="0"/>
              <a:cs typeface="Bangla Sangam MN" charset="0"/>
            </a:endParaRPr>
          </a:p>
          <a:p>
            <a:pPr algn="ctr"/>
            <a:endParaRPr lang="es-ES_tradnl" sz="2400" dirty="0">
              <a:latin typeface="Bangla Sangam MN" charset="0"/>
              <a:ea typeface="Bangla Sangam MN" charset="0"/>
              <a:cs typeface="Bangla Sangam MN" charset="0"/>
            </a:endParaRPr>
          </a:p>
          <a:p>
            <a:pPr algn="ctr"/>
            <a:r>
              <a:rPr lang="es-ES_tradnl" sz="2400" dirty="0" err="1" smtClean="0"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400" dirty="0" smtClean="0"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>
                <a:latin typeface="Bangla Sangam MN" charset="0"/>
                <a:ea typeface="Bangla Sangam MN" charset="0"/>
                <a:cs typeface="Bangla Sangam MN" charset="0"/>
              </a:rPr>
              <a:t>strive</a:t>
            </a:r>
            <a:r>
              <a:rPr lang="es-ES_tradnl" sz="2400" dirty="0"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sz="2400" dirty="0"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latin typeface="Bangla Sangam MN" charset="0"/>
                <a:ea typeface="Bangla Sangam MN" charset="0"/>
                <a:cs typeface="Bangla Sangam MN" charset="0"/>
              </a:rPr>
              <a:t>cost</a:t>
            </a:r>
            <a:r>
              <a:rPr lang="es-ES_tradnl" sz="2400" dirty="0" smtClean="0"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>
                <a:latin typeface="Bangla Sangam MN" charset="0"/>
                <a:ea typeface="Bangla Sangam MN" charset="0"/>
                <a:cs typeface="Bangla Sangam MN" charset="0"/>
              </a:rPr>
              <a:t>efficiency</a:t>
            </a:r>
            <a:r>
              <a:rPr lang="es-ES_tradnl" sz="2400" dirty="0"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400" dirty="0" err="1" smtClean="0">
                <a:latin typeface="Bangla Sangam MN" charset="0"/>
                <a:ea typeface="Bangla Sangam MN" charset="0"/>
                <a:cs typeface="Bangla Sangam MN" charset="0"/>
              </a:rPr>
              <a:t>quality</a:t>
            </a:r>
            <a:r>
              <a:rPr lang="es-ES_tradnl" sz="2400" dirty="0" smtClean="0"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latin typeface="Bangla Sangam MN" charset="0"/>
                <a:ea typeface="Bangla Sangam MN" charset="0"/>
                <a:cs typeface="Bangla Sangam MN" charset="0"/>
              </a:rPr>
              <a:t>certainty</a:t>
            </a:r>
            <a:r>
              <a:rPr lang="es-ES_tradnl" sz="2400" dirty="0" smtClean="0"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400" dirty="0" err="1" smtClean="0">
                <a:latin typeface="Bangla Sangam MN" charset="0"/>
                <a:ea typeface="Bangla Sangam MN" charset="0"/>
                <a:cs typeface="Bangla Sangam MN" charset="0"/>
              </a:rPr>
              <a:t>innovation</a:t>
            </a:r>
            <a:r>
              <a:rPr lang="es-ES_tradnl" sz="2400" dirty="0" smtClean="0"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400" dirty="0" err="1">
                <a:latin typeface="Bangla Sangam MN" charset="0"/>
                <a:ea typeface="Bangla Sangam MN" charset="0"/>
                <a:cs typeface="Bangla Sangam MN" charset="0"/>
              </a:rPr>
              <a:t>f</a:t>
            </a:r>
            <a:r>
              <a:rPr lang="es-ES_tradnl" sz="2400" dirty="0" err="1" smtClean="0">
                <a:latin typeface="Bangla Sangam MN" charset="0"/>
                <a:ea typeface="Bangla Sangam MN" charset="0"/>
                <a:cs typeface="Bangla Sangam MN" charset="0"/>
              </a:rPr>
              <a:t>unctionality</a:t>
            </a:r>
            <a:endParaRPr lang="es-ES_tradnl" sz="2400" dirty="0">
              <a:latin typeface="Bangla Sangam MN" charset="0"/>
              <a:ea typeface="Bangla Sangam MN" charset="0"/>
              <a:cs typeface="Bangla Sangam MN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799281"/>
            <a:ext cx="4356100" cy="3038200"/>
          </a:xfrm>
          <a:prstGeom prst="rect">
            <a:avLst/>
          </a:prstGeom>
          <a:solidFill>
            <a:srgbClr val="173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178621" y="927760"/>
            <a:ext cx="39988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As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every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project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is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different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every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solution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is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unique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tailored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our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Clients</a:t>
            </a:r>
            <a:r>
              <a:rPr lang="es-ES_tradnl" sz="24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needs</a:t>
            </a:r>
            <a:endParaRPr lang="es-ES_tradnl" sz="2400" dirty="0" smtClean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0" y="2497420"/>
            <a:ext cx="4787900" cy="1782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4787900" y="2169666"/>
            <a:ext cx="4356100" cy="41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3949286" y="5398292"/>
            <a:ext cx="8611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00" y="4238186"/>
            <a:ext cx="1804072" cy="1574254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569547" y="5490672"/>
            <a:ext cx="4456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Genius</a:t>
            </a:r>
            <a:r>
              <a:rPr lang="es-ES_tradnl" sz="2000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000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get</a:t>
            </a:r>
            <a:r>
              <a:rPr lang="es-ES_tradnl" sz="2000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precision</a:t>
            </a:r>
            <a:r>
              <a:rPr lang="es-ES_tradnl" sz="2000" dirty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smtClean="0">
                <a:solidFill>
                  <a:srgbClr val="002060"/>
                </a:solidFill>
                <a:latin typeface="Bangla Sangam MN" charset="0"/>
                <a:ea typeface="Bangla Sangam MN" charset="0"/>
                <a:cs typeface="Bangla Sangam MN" charset="0"/>
              </a:rPr>
              <a:t>data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86" y="4719314"/>
            <a:ext cx="2340028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096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7764" y="795442"/>
            <a:ext cx="8470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In Ampere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understand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long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difficult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journey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that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has to be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undertaken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install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an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instrument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,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therefore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have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strict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sense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of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quality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testing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make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sure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that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our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Clients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will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be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able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to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deploy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operate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succesully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all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products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that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we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supply</a:t>
            </a:r>
            <a:r>
              <a:rPr lang="es-ES_tradnl" sz="2000" b="1" dirty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107214" y="5818600"/>
            <a:ext cx="309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dirty="0" err="1" smtClean="0">
                <a:solidFill>
                  <a:schemeClr val="bg1"/>
                </a:solidFill>
              </a:rPr>
              <a:t>Your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ally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>
                <a:solidFill>
                  <a:schemeClr val="bg1"/>
                </a:solidFill>
              </a:rPr>
              <a:t>in </a:t>
            </a:r>
            <a:r>
              <a:rPr lang="es-ES_tradnl" sz="2800" dirty="0" err="1" smtClean="0">
                <a:solidFill>
                  <a:schemeClr val="bg1"/>
                </a:solidFill>
              </a:rPr>
              <a:t>research</a:t>
            </a:r>
            <a:endParaRPr lang="es-ES_tradnl" sz="2800" dirty="0">
              <a:solidFill>
                <a:schemeClr val="bg1"/>
              </a:solidFill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4226400" y="5884180"/>
            <a:ext cx="8611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0" y="5205601"/>
            <a:ext cx="2340028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29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25600" y="762000"/>
            <a:ext cx="62484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chemeClr val="bg1"/>
                </a:solidFill>
              </a:rPr>
              <a:t>Trust </a:t>
            </a:r>
            <a:r>
              <a:rPr lang="es-ES_tradnl" sz="3200" dirty="0" err="1" smtClean="0">
                <a:solidFill>
                  <a:schemeClr val="bg1"/>
                </a:solidFill>
              </a:rPr>
              <a:t>is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>
                <a:solidFill>
                  <a:schemeClr val="bg1"/>
                </a:solidFill>
              </a:rPr>
              <a:t>a fundamental concept in </a:t>
            </a:r>
            <a:r>
              <a:rPr lang="es-ES_tradnl" sz="3200" b="1" dirty="0" smtClean="0">
                <a:solidFill>
                  <a:schemeClr val="bg1"/>
                </a:solidFill>
              </a:rPr>
              <a:t>Ampere</a:t>
            </a:r>
            <a:r>
              <a:rPr lang="es-ES_tradnl" sz="32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es-ES_tradnl" sz="3200" dirty="0" err="1" smtClean="0">
                <a:solidFill>
                  <a:schemeClr val="bg1"/>
                </a:solidFill>
              </a:rPr>
              <a:t>We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guarantee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the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long-term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reliability</a:t>
            </a:r>
            <a:r>
              <a:rPr lang="es-ES_tradnl" sz="3200" dirty="0">
                <a:solidFill>
                  <a:schemeClr val="bg1"/>
                </a:solidFill>
              </a:rPr>
              <a:t> of </a:t>
            </a:r>
            <a:r>
              <a:rPr lang="es-ES_tradnl" sz="3200" dirty="0" err="1">
                <a:solidFill>
                  <a:schemeClr val="bg1"/>
                </a:solidFill>
              </a:rPr>
              <a:t>the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solutions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we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provide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smtClean="0">
                <a:solidFill>
                  <a:schemeClr val="bg1"/>
                </a:solidFill>
              </a:rPr>
              <a:t>to </a:t>
            </a:r>
            <a:r>
              <a:rPr lang="es-ES_tradnl" sz="3200" dirty="0" err="1" smtClean="0">
                <a:solidFill>
                  <a:schemeClr val="bg1"/>
                </a:solidFill>
              </a:rPr>
              <a:t>help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our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Clients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smtClean="0">
                <a:solidFill>
                  <a:schemeClr val="bg1"/>
                </a:solidFill>
              </a:rPr>
              <a:t>to </a:t>
            </a:r>
            <a:r>
              <a:rPr lang="es-ES_tradnl" sz="3200" dirty="0" err="1" smtClean="0">
                <a:solidFill>
                  <a:schemeClr val="bg1"/>
                </a:solidFill>
              </a:rPr>
              <a:t>focus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on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chemeClr val="bg1"/>
                </a:solidFill>
              </a:rPr>
              <a:t>the</a:t>
            </a: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ES_tradnl" sz="3200" dirty="0" err="1">
                <a:solidFill>
                  <a:srgbClr val="00B050"/>
                </a:solidFill>
              </a:rPr>
              <a:t>importance</a:t>
            </a:r>
            <a:r>
              <a:rPr lang="es-ES_tradnl" sz="3200" dirty="0">
                <a:solidFill>
                  <a:srgbClr val="00B050"/>
                </a:solidFill>
              </a:rPr>
              <a:t> of </a:t>
            </a:r>
            <a:r>
              <a:rPr lang="es-ES_tradnl" sz="3200" dirty="0" err="1">
                <a:solidFill>
                  <a:srgbClr val="00B050"/>
                </a:solidFill>
              </a:rPr>
              <a:t>their</a:t>
            </a:r>
            <a:r>
              <a:rPr lang="es-ES_tradnl" sz="3200" dirty="0">
                <a:solidFill>
                  <a:srgbClr val="00B050"/>
                </a:solidFill>
              </a:rPr>
              <a:t> </a:t>
            </a:r>
            <a:r>
              <a:rPr lang="es-ES_tradnl" sz="3200" dirty="0" err="1" smtClean="0">
                <a:solidFill>
                  <a:srgbClr val="00B050"/>
                </a:solidFill>
              </a:rPr>
              <a:t>research</a:t>
            </a:r>
            <a:endParaRPr lang="es-ES_tradnl" sz="3200" dirty="0">
              <a:solidFill>
                <a:srgbClr val="00B050"/>
              </a:solidFill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2882900" y="3695700"/>
            <a:ext cx="6400800" cy="127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 flipH="1">
            <a:off x="3949286" y="5398292"/>
            <a:ext cx="8611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51" y="4238185"/>
            <a:ext cx="1383932" cy="12076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057708" y="5445820"/>
            <a:ext cx="4456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Evidence</a:t>
            </a:r>
            <a:r>
              <a:rPr lang="es-ES_tradnl" sz="20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for</a:t>
            </a:r>
            <a:r>
              <a:rPr lang="es-ES_tradnl" sz="2000" dirty="0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 </a:t>
            </a:r>
            <a:r>
              <a:rPr lang="es-ES_tradnl" sz="2000" dirty="0" err="1" smtClean="0">
                <a:solidFill>
                  <a:schemeClr val="bg1"/>
                </a:solidFill>
                <a:latin typeface="Bangla Sangam MN" charset="0"/>
                <a:ea typeface="Bangla Sangam MN" charset="0"/>
                <a:cs typeface="Bangla Sangam MN" charset="0"/>
              </a:rPr>
              <a:t>science</a:t>
            </a:r>
            <a:endParaRPr lang="es-ES_tradnl" sz="2000" dirty="0">
              <a:solidFill>
                <a:schemeClr val="bg1"/>
              </a:solidFill>
              <a:latin typeface="Bangla Sangam MN" charset="0"/>
              <a:ea typeface="Bangla Sangam MN" charset="0"/>
              <a:cs typeface="Bangla Sangam MN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74" y="4719313"/>
            <a:ext cx="2340030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4757" y="793071"/>
            <a:ext cx="3441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800" dirty="0">
              <a:solidFill>
                <a:schemeClr val="bg1"/>
              </a:solidFill>
            </a:endParaRPr>
          </a:p>
          <a:p>
            <a:r>
              <a:rPr lang="es-ES_tradnl" sz="2800" dirty="0" err="1">
                <a:solidFill>
                  <a:schemeClr val="bg1"/>
                </a:solidFill>
              </a:rPr>
              <a:t>For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b="1" dirty="0">
                <a:solidFill>
                  <a:schemeClr val="bg1"/>
                </a:solidFill>
              </a:rPr>
              <a:t>Ampere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every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challenge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turns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into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investigation</a:t>
            </a:r>
            <a:r>
              <a:rPr lang="es-ES_tradnl" sz="2800" dirty="0">
                <a:solidFill>
                  <a:schemeClr val="bg1"/>
                </a:solidFill>
              </a:rPr>
              <a:t>, </a:t>
            </a:r>
            <a:r>
              <a:rPr lang="es-ES_tradnl" sz="2800" dirty="0" err="1">
                <a:solidFill>
                  <a:schemeClr val="bg1"/>
                </a:solidFill>
              </a:rPr>
              <a:t>learning</a:t>
            </a:r>
            <a:r>
              <a:rPr lang="es-ES_tradnl" sz="2800" dirty="0">
                <a:solidFill>
                  <a:schemeClr val="bg1"/>
                </a:solidFill>
              </a:rPr>
              <a:t> and </a:t>
            </a:r>
            <a:r>
              <a:rPr lang="es-ES_tradnl" sz="2800" dirty="0" err="1">
                <a:solidFill>
                  <a:schemeClr val="bg1"/>
                </a:solidFill>
              </a:rPr>
              <a:t>development</a:t>
            </a:r>
            <a:r>
              <a:rPr lang="es-ES_tradnl" sz="2800" dirty="0">
                <a:solidFill>
                  <a:schemeClr val="bg1"/>
                </a:solidFill>
              </a:rPr>
              <a:t> of </a:t>
            </a:r>
            <a:r>
              <a:rPr lang="es-ES_tradnl" sz="2800" dirty="0" err="1" smtClean="0">
                <a:solidFill>
                  <a:schemeClr val="bg1"/>
                </a:solidFill>
              </a:rPr>
              <a:t>solutions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therefore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we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work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closely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with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the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Manufacturers</a:t>
            </a:r>
            <a:r>
              <a:rPr lang="es-ES_tradnl" sz="2800" dirty="0" smtClean="0">
                <a:solidFill>
                  <a:schemeClr val="bg1"/>
                </a:solidFill>
              </a:rPr>
              <a:t> to </a:t>
            </a:r>
            <a:r>
              <a:rPr lang="es-ES_tradnl" sz="2800" dirty="0" err="1" smtClean="0">
                <a:solidFill>
                  <a:schemeClr val="bg1"/>
                </a:solidFill>
              </a:rPr>
              <a:t>achieve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the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success</a:t>
            </a:r>
            <a:r>
              <a:rPr lang="es-ES_tradnl" sz="2800" dirty="0" smtClean="0">
                <a:solidFill>
                  <a:schemeClr val="bg1"/>
                </a:solidFill>
              </a:rPr>
              <a:t> of </a:t>
            </a:r>
            <a:r>
              <a:rPr lang="es-ES_tradnl" sz="2800" dirty="0" err="1" smtClean="0">
                <a:solidFill>
                  <a:schemeClr val="bg1"/>
                </a:solidFill>
              </a:rPr>
              <a:t>our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clients</a:t>
            </a:r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r>
              <a:rPr lang="es-ES_tradnl" sz="2800" dirty="0" err="1" smtClean="0">
                <a:solidFill>
                  <a:schemeClr val="bg1"/>
                </a:solidFill>
              </a:rPr>
              <a:t>project</a:t>
            </a:r>
            <a:r>
              <a:rPr lang="es-ES_tradnl" sz="2800" dirty="0" smtClean="0">
                <a:solidFill>
                  <a:schemeClr val="bg1"/>
                </a:solidFill>
              </a:rPr>
              <a:t>. </a:t>
            </a:r>
            <a:endParaRPr lang="es-ES_tradnl" sz="28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57" y="1329029"/>
            <a:ext cx="5507543" cy="367169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397410" y="5872872"/>
            <a:ext cx="2684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dirty="0" err="1" smtClean="0">
                <a:solidFill>
                  <a:schemeClr val="bg1"/>
                </a:solidFill>
              </a:rPr>
              <a:t>Your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 err="1" smtClean="0">
                <a:solidFill>
                  <a:schemeClr val="bg1"/>
                </a:solidFill>
              </a:rPr>
              <a:t>ally</a:t>
            </a:r>
            <a:r>
              <a:rPr lang="es-ES_tradnl" sz="2400" dirty="0" smtClean="0">
                <a:solidFill>
                  <a:schemeClr val="bg1"/>
                </a:solidFill>
              </a:rPr>
              <a:t> </a:t>
            </a:r>
            <a:r>
              <a:rPr lang="es-ES_tradnl" sz="2400" dirty="0">
                <a:solidFill>
                  <a:schemeClr val="bg1"/>
                </a:solidFill>
              </a:rPr>
              <a:t>in </a:t>
            </a:r>
            <a:r>
              <a:rPr lang="es-ES_tradnl" sz="2400" dirty="0" err="1" smtClean="0">
                <a:solidFill>
                  <a:schemeClr val="bg1"/>
                </a:solidFill>
              </a:rPr>
              <a:t>research</a:t>
            </a:r>
            <a:endParaRPr lang="es-ES_tradnl" sz="2400" dirty="0">
              <a:solidFill>
                <a:schemeClr val="bg1"/>
              </a:solidFill>
            </a:endParaRPr>
          </a:p>
        </p:txBody>
      </p:sp>
      <p:cxnSp>
        <p:nvCxnSpPr>
          <p:cNvPr id="12" name="Conector recto 11"/>
          <p:cNvCxnSpPr/>
          <p:nvPr/>
        </p:nvCxnSpPr>
        <p:spPr>
          <a:xfrm flipH="1">
            <a:off x="6309200" y="5847038"/>
            <a:ext cx="8611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5313192"/>
            <a:ext cx="1942428" cy="508013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V="1">
            <a:off x="3636457" y="0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5056</TotalTime>
  <Words>517</Words>
  <Application>Microsoft Macintosh PowerPoint</Application>
  <PresentationFormat>Presentación en pantalla (4:3)</PresentationFormat>
  <Paragraphs>56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Abadi MT Condensed Extra Bold</vt:lpstr>
      <vt:lpstr>Bangla Sangam MN</vt:lpstr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 taito</dc:creator>
  <cp:lastModifiedBy>enrique taito</cp:lastModifiedBy>
  <cp:revision>87</cp:revision>
  <cp:lastPrinted>2018-10-29T21:11:26Z</cp:lastPrinted>
  <dcterms:created xsi:type="dcterms:W3CDTF">2018-10-25T21:38:14Z</dcterms:created>
  <dcterms:modified xsi:type="dcterms:W3CDTF">2018-10-30T00:49:58Z</dcterms:modified>
</cp:coreProperties>
</file>